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34" r:id="rId2"/>
  </p:sldMasterIdLst>
  <p:notesMasterIdLst>
    <p:notesMasterId r:id="rId21"/>
  </p:notesMasterIdLst>
  <p:sldIdLst>
    <p:sldId id="317" r:id="rId3"/>
    <p:sldId id="329" r:id="rId4"/>
    <p:sldId id="297" r:id="rId5"/>
    <p:sldId id="298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273" r:id="rId20"/>
  </p:sldIdLst>
  <p:sldSz cx="9144000" cy="6858000" type="screen4x3"/>
  <p:notesSz cx="7010400" cy="92964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126" autoAdjust="0"/>
    <p:restoredTop sz="87324" autoAdjust="0"/>
  </p:normalViewPr>
  <p:slideViewPr>
    <p:cSldViewPr>
      <p:cViewPr varScale="1">
        <p:scale>
          <a:sx n="83" d="100"/>
          <a:sy n="83" d="100"/>
        </p:scale>
        <p:origin x="84" y="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9A4E115-D6D9-42EA-A4EA-B9841473FCE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63B08AC-2BDB-4620-9801-3667C8B08EF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82E36C4-2273-4DE4-AED9-F8F83C8E121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CD25EDA-0C8A-4F3B-BD4F-EB4318CC705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09AC522-8D42-40E0-BAF9-166E22F8A14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525EF1A-C8B4-471C-9ADF-4EDD3B2617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B71BA2E-4F9B-476A-9ECD-4D5D8B652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AFCD20CC-78D2-4443-B5DB-E419D08855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5B807C-3B8F-469F-B45C-ABCB154F7D6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819487F8-1DC0-4925-BBE6-7D8417052BE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4789F7C6-7D71-4B24-8302-37F689256C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C96E2BC-2C31-438A-AF1F-3D74CC1424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736DBC37-4697-4BCB-AEB7-E4ECF299A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EB6AE53F-4B0A-4681-81B2-BFA718E9E1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55B0CD-0853-475D-A665-63AA22EA43A0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6A82B41A-D9ED-49D6-B5DB-405EF0E7F2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A5F87F0-931E-4E6E-9AE1-A5ACB6FF5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BCB9CBF-9ECC-4870-B327-3D553AE444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149E9E-F6C6-4E91-AB80-B463579B4FE2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DD2EDCCC-FC1F-4ACC-B6A4-F25A277023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4E823DA-4DF0-4C40-AFE2-C85DAF55B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1FAF659B-4616-459E-8452-868E0F14FE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B3C6FC-C68D-480C-BE9B-68DCB3653D26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311907D-E3F7-49F7-95C1-3CB068C6CF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FC4721D-75A2-4B2B-BA31-AC1C9F282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96CBA78C-0C29-467B-90B0-E0342FA5CD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0B73FE-E998-403A-B908-AE21D0728B50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CAE312C-8F79-43BB-B67D-306BB30325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197D10D-7159-4ACC-86BD-DBB6D345C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30A6DF47-ABC3-4518-90A3-EA608F28ED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CB57D6-24BD-467B-A881-B133C306EC4B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B8E58275-1664-42E7-A74E-F76D5F8F22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6900917-8E9A-4AD9-9475-067575FAF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7D0999B-C05A-444A-8769-CF2098D69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438FE1-3D0A-424D-8B40-7A7B154BD63A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298D46A-78F8-4228-9FA6-32C0BBD857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8BA860A4-F586-4C6D-AC92-C17FD1A6C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958413FB-045C-4528-BB27-CEA2F51DC7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B341CB-7092-4014-B380-5C825C47374C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C1B31616-9095-4456-A1E8-346CD77884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98C4E3-4081-44C0-8E0D-9E10F0959596}" type="slidenum">
              <a:rPr lang="en-US" altLang="en-US" sz="1200"/>
              <a:pPr/>
              <a:t>18</a:t>
            </a:fld>
            <a:endParaRPr lang="en-US" altLang="en-US" sz="12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A60C333D-9568-419D-B7AB-150CF9231CC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916543F8-495E-44AA-AE87-4CFC68B784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6D989928-FD74-4FD6-9044-F3396D95C6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F6D3C4D7-0D25-4F50-9813-475BD8655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CE59F93-68EA-41FF-AF87-6867BABDB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1C2345-80FE-4993-8B8B-DC7D8534D8B0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32EBACB4-EBED-4226-9D69-DF9E522EC7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182A54A-15A4-4EF8-A692-D6F9B8A34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25A4D52-01B9-4F07-8BFB-C79DA60926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098F85-E352-4967-83C5-3CFDDAE7B8FB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F55B7BE-6144-4AA1-B186-34A876E68D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1F975945-103D-44D0-AF5F-0AEE868F1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D1CB086-CDD3-4E83-A271-556F586365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2D7F20-FCD7-486B-A42D-E3701659F64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4F46F29E-74C2-4DC2-9443-DB3EBCC03A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676FE28-BCAF-4910-B35F-99DF40BE5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632CCD5A-220A-4F18-A8C5-768E79F620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23AEEE-49DD-427C-B70C-254A0627EBAA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F51F144B-E235-4956-A892-FB1FA6A9A0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DED4B743-598A-48C9-8A3E-00A232ACA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D58951B7-7DCC-4664-8B25-C9D44463DA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DB7A5D-CCF1-42BE-A9E8-5DDF86C1714E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D5F560DC-8158-4017-8233-E64830B3CA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42CC919D-21B5-4E4D-B491-2DF0BECDA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9B807740-C2BC-40FC-A38C-AB1E832C8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9ACC44-6D22-4FAC-85E0-42548D7565F1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3B26C7D-73A7-4398-9C30-B54EA7DDE9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F0440EE4-5290-4185-9149-9609D3074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02582108-060D-4603-A939-885D8CD00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791BAA-3A70-4926-A464-DE6EC33B6E4F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010445E-25D0-4378-B3B1-3BCE89F7B3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527637B-C17C-41CD-8D26-5AB0524073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5C50CC11-5237-4A87-A323-653C9CF8ED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39838E-8D54-4804-8F42-15F0D2F137EA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9C7546-E7FC-4D96-894E-32D444D8B6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E5970BD-5A81-4FAC-AF98-17B970C85F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AFFA604-811B-4180-9A63-D3462AFCCD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F716F-D394-4204-BBAD-094738A187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4531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2763424-ADD8-4819-B323-BC3C86D0E1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145EEE4-9DAE-4F53-A8B9-DE11200921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D23A0F2-9E97-4BB4-8B94-48147A0E34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694A0-705D-410B-83E2-65704ADE9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982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823193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84989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25232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32440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69572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41520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39725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132366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46996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C7A7D0-1D92-498E-A65C-1BBF08843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0B73662-6222-4069-996B-E9C21DEF79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BEF3189-BD2A-459C-8A19-C8A941363A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29D84-BC2D-4576-AF4B-AC4F4B58C2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6188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99216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9420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F301BE0-9698-4760-82B0-02BDADB405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5059B6E-C34C-4F0D-8E08-C97DE1FD96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3E857ED-95F8-4807-95F8-8647DA0586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22496-B7BA-43E2-B229-FE8DF8AEEE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1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052B18-D61C-4DA1-8B90-A735465F30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16D29E-0349-4C8C-9332-F08B569275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F93676-207D-422A-B71E-00004BB188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FE7D4-AB89-4676-8400-F8D0689A4F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66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27A8C11-CCE5-48F4-8A64-0E1ECE674C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6ED844F-868F-4D9E-8BFB-1643780A7B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AF37830-522A-4672-AB27-D1A7832C74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0BC1C-B07A-4072-8B74-C51E23B6A2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67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25EE736-47BE-49F7-9EF2-1A2C58CC7A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4DEF5AC-5E96-4E7F-8778-6EBD2B2050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9111837-591C-4E7D-82C6-262F60F0DE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DD2A6-A461-49B1-9916-43624CE32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5500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E23A8FE-D639-41C9-9611-985E77CBB5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10E9CA2-2B41-4359-A59D-2DB5959ACF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8ED385D-3836-45C3-BEC5-3869EEFA49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FFB6B-9DC2-44AE-AD64-FE39DDCD9F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943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6D4F53-A359-44C6-8E19-EFBDC01D0C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595572A-66BD-42BE-97FD-077729AA9B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2885DAF-0115-434C-8CD2-09CBC58026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A15F9-F66C-40C4-AFF7-3B24337BF8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684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994E08B-AA27-40D5-ADBA-77798B03B4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CE72B6D-82E6-4F33-9230-D7C307887C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3E260A6-9180-447E-B49D-BE60643A5E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70BDF-8D32-4EC9-9044-C35BEEAB0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7026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199C73-5B6B-41C0-A966-DF3A1A60B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4546DCE-7F39-455D-ACCA-B2E829AD3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DB7D055-5242-40D9-873A-331AD4BA69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40EB06A-67E6-487B-A920-393DC9C0F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FCDDB83-8F6E-4AE8-B4F2-5A2A5CE6B37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42A5179D-71E0-4300-8E34-32CBFF95CB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6CD6A68-09D4-40B6-AA81-A1C44AE6F0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D4E4004-8C42-42D0-A3F4-E21FCC152D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6B841009-3023-4E8C-A92F-10FA008B3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3225760 w 1000"/>
              <a:gd name="T1" fmla="*/ 1138062240 h 1000"/>
              <a:gd name="T2" fmla="*/ 0 w 1000"/>
              <a:gd name="T3" fmla="*/ 1138062240 h 1000"/>
              <a:gd name="T4" fmla="*/ 0 w 1000"/>
              <a:gd name="T5" fmla="*/ 0 h 1000"/>
              <a:gd name="T6" fmla="*/ 2322576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1C0A2B38-D0BD-4FB1-8C06-823FF0F0C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3225760 w 1000"/>
              <a:gd name="T3" fmla="*/ 0 h 1000"/>
              <a:gd name="T4" fmla="*/ 23225760 w 1000"/>
              <a:gd name="T5" fmla="*/ 1151650923 h 1000"/>
              <a:gd name="T6" fmla="*/ 0 w 1000"/>
              <a:gd name="T7" fmla="*/ 1151650923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6F9441DA-2F8A-4536-A235-C0B8183D9A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BB36228F-2178-4C05-B231-A8FEA947F73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49271C7-0F96-4E4B-9C90-799CAA19F4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D6B18A1-61B8-4332-8D10-1D550752B5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C3674E8F-87F5-4801-9144-A8949FCCD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BCB43B-8FB4-4199-B1F1-338C00FFFB7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31B3B1-345F-490F-95CD-6F4806B5E56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8B2F8DD2-FE30-463B-9AFE-F8B00F53DFB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BC0D9D9F-E5C9-45EB-A260-B911869D0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600825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A65DAD70-2DEB-47FC-9050-259B7735BB0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14DB11BC-3315-4D28-9B99-611520312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Introduction to Animal Diversity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69BBD41-DB3B-405A-BF77-F68D2D577D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1CEDD329-9E39-422D-ACB4-3550C7022E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Modern animal taxonomy is based on sequence differences in a region of the ribosomal RNA. One of the main differences is the formation of the new clade, Ecdysozoa. What do the animals in this clade share?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Radial symmetry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Diploblastic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Obvious segmentation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Molting of a non-living cuticle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Trochophore larvae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42AC571-B24E-4ACE-8D99-8FA16ACF7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E508CB5D-0CED-430E-9DAB-403F609F6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a deuterostome?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Arthropods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Chordates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Annelids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Nematodes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Porifera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3860B0E-328C-481B-BC03-B2C53ECD19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2EA86E99-271A-49E3-B089-5B5B4FE42D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animal phyla has the greatest number of species?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Chordata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Mollusca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Annelida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Arthropoda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Echinodermata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5A2516C4-2E82-4756-89D2-61D544670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FD7132F9-0FE2-4A3A-95E5-9BD190CCA3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you found a worm on the forest floor, what would be the easiest way to decide if it were a nematode or an annelid?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Look for the coelom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Look for segments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Look at the type of symmetry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Count the number of embryonic tissue layers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Find out what happened to its blastopore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8D88B07-FED8-46EB-9ACC-C4A084D751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A4148022-38D3-468A-895A-E22B0396EA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61275" cy="4343400"/>
          </a:xfrm>
        </p:spPr>
        <p:txBody>
          <a:bodyPr/>
          <a:lstStyle/>
          <a:p>
            <a:endParaRPr lang="en-U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can’t a shrimp (or any other arthropod) find its identical twin?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shrimp are already genetically identical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Embryonic cell division is determinate in arthropods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Twinning is only possible in diploblastic organisms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Arthropods are deuterostomes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64E3428-8445-45FA-98B1-A7E112C2C5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06D258EE-00BB-4C97-8898-93A2C27446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the label on a cabinet in the museum read “bilaterally symmetrical segmented deuterostome with an endoskeleton”, which of the following would you expect to see inside?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squid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giant Australian earthworm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panda bear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horseshoe crab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dog tapeworm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63040ABB-D831-4DDA-879B-907C19CF5B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1025706B-5F14-4986-A3C0-FD93B42A0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is the genetic sequence for the small sub-unit rRNA a good choice for comparing genetic similarity across all animal phyla?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sequence carries lots of information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sequence is found in all animals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sequence is highly conserved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sequence changes very slowly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correct.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800795E3-D956-4F60-90EF-7C2890CC01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4E055E4C-74AE-4726-B41C-F35FB505F9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evidence suggests that humans are more closely related to starfish (echinoderms) than to lobsters (arthropods)?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Type of symmetry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Possession of tissues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Embryonic developmental pathway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Sexual reproduction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Exoskeleton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B18AA99-908B-4FE6-AB25-6D41DA3952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5EF15EE-07C9-48CE-B4F7-E4D0515A09A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	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915E4DB1-D66C-4F03-994B-F1A921CD6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03FF38A-058E-42EE-923A-ABB89DD925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D75035B-021F-405C-BB1F-D08DDEB064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5E9035F-C09E-48C4-A5D0-58D2ACAB0E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17135D99-A4DE-4826-8B5A-E1CDD563FC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animal that has a body cavity that is completely enclosed within mesoderm is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Coelomate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Pseudocoelomate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Acoelomate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Parazoan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Monoblastic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B2A0B00-3C94-4240-9258-95BA92EDAF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F57F4615-75EC-40C1-A444-5D810A7D1E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animals except for arthropods lack chitin in their cell walls.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132CBFC-A624-45AE-9712-5996B3E52D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AA03615-0C65-4E03-81ED-BFB094B141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eumetazoans are radially symmetrical and have only two germ layers?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Echinoderms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Cniderians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Platyhelminthes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Nematodes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Porifera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874758D-2AA1-407D-9213-D9CEAFBE0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104BC51-D509-437B-A295-10CBDC88B6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can be observed in sponges?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Bilateral symmetry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Tissues and organs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Segmentation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true coelom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392272A-5A72-49A9-BB9E-5B92865562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8A03731-FBDF-46FB-B082-B532A9F489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Annelids are protostomes. What happens to their blastopores?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blastopore becomes the anus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blastopore becomes the mouth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blastopore becomes the coelom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blastopore becomes the pharynx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blastopore becomes the deuterostome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5E9D427-93DD-4ECD-9563-7F2BA9CD6E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0A56F35E-F047-4CE5-83B3-065925D364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true coelomates the body cavity is lined with mesoderm on both sides. Where is the body cavity in pseudocoelomates?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There is no body cavity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Between the ectoderm and the mesoderm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Between the mesoderm and the endoderm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lumen of the intestines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41D792C-3951-4C64-BD58-925D9B9CF2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E1C7519-84A3-4C1B-BA9E-5F866E2F3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found in all animals?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Dorsal nerve cord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Post anal tail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Some form of symmetry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Tissues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 are found in all animals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201&quot;&gt;&lt;object type=&quot;3&quot; unique_id=&quot;10202&quot;&gt;&lt;property id=&quot;20148&quot; value=&quot;5&quot;/&gt;&lt;property id=&quot;20300&quot; value=&quot;Slide 1&quot;/&gt;&lt;property id=&quot;20307&quot; value=&quot;317&quot;/&gt;&lt;/object&gt;&lt;object type=&quot;3&quot; unique_id=&quot;10203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04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05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06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07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208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09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10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11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12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13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14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215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216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217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218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219&quot;&gt;&lt;property id=&quot;20148&quot; value=&quot;5&quot;/&gt;&lt;property id=&quot;20300&quot; value=&quot;Slide 18 - &amp;quot;Answer Key – Chapter 33&amp;quot;&quot;/&gt;&lt;property id=&quot;20307&quot; value=&quot;273&quot;/&gt;&lt;/object&gt;&lt;/object&gt;&lt;object type=&quot;8&quot; unique_id=&quot;1023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2077</TotalTime>
  <Words>177</Words>
  <Application>Microsoft Office PowerPoint</Application>
  <PresentationFormat>On-screen Show (4:3)</PresentationFormat>
  <Paragraphs>170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278</cp:revision>
  <cp:lastPrinted>2013-06-26T15:53:08Z</cp:lastPrinted>
  <dcterms:created xsi:type="dcterms:W3CDTF">2005-04-19T02:46:41Z</dcterms:created>
  <dcterms:modified xsi:type="dcterms:W3CDTF">2019-04-22T19:29:44Z</dcterms:modified>
</cp:coreProperties>
</file>