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26" r:id="rId2"/>
  </p:sldMasterIdLst>
  <p:notesMasterIdLst>
    <p:notesMasterId r:id="rId30"/>
  </p:notesMasterIdLst>
  <p:sldIdLst>
    <p:sldId id="317" r:id="rId3"/>
    <p:sldId id="334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30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273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6" autoAdjust="0"/>
    <p:restoredTop sz="87324" autoAdjust="0"/>
  </p:normalViewPr>
  <p:slideViewPr>
    <p:cSldViewPr>
      <p:cViewPr varScale="1">
        <p:scale>
          <a:sx n="86" d="100"/>
          <a:sy n="86" d="100"/>
        </p:scale>
        <p:origin x="84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80CCBD2-5B5E-4AAA-B917-823C059E4CF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33229523-AB21-4A46-9060-A91DEF64205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24151E2-9DE1-4F53-8549-FF3C3E5938B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B1B6AFE-9485-45F3-B1AD-72AEA7A215E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E209463-5712-4992-9E4D-7F8E6C451AD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12A0D92-716D-4D1C-997A-E2973EC486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9C27615-691A-46E9-B9A0-0D74AEB51A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A5360677-CCC9-4FD0-9AE7-C7D4E58A02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AA46DE-1BFE-4827-B10C-9568466BAF18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CDD626C3-07C0-43AB-A582-73DEEE52A7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B4995BB-E62E-42E0-B9C0-81140C4C74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986B285B-F5D5-498D-B1D7-86A2EF8C7B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452B174F-7BF9-49BF-A994-32537FBA4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6C6FDABC-8A38-4ABD-8D6C-58E21B96BC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681E92-639C-44C6-BCFB-281D0F67B247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BB1633A-6B3E-4888-A5B5-BA1298BDF3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43F5B29C-9412-4F2A-9899-CC8CD887B4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563405F8-E5B8-49D0-8791-225545FE89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406221-C8C0-40F1-8B10-6392CFED44DF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25636C14-0928-4CED-9AA3-FC8DC30649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1BBBCC17-EA9F-43AF-AF08-E8A3C204F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FA22DAA-EE17-4DA6-8D1F-0A87740DD7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BEE539F-5181-4857-8851-A96829B7165B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2BCA706-AE61-4F02-99FA-20900D336D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09A4C9A9-556E-468A-9AB7-397B0EEAA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2D5E067-C4D3-4799-B5C4-EEEC8654F2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C5B60D-98CA-4027-A4D4-6F4486C16433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51D6379-418B-41AF-9904-2EBA3F80E3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CF5760BE-8CF5-4945-A05C-A3ED2F57E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0299456-D5E2-4B52-B603-CB819D581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D0BA0F-F5EA-4AE3-9020-4D8A8BF6B896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7D395D06-2C76-4391-954A-25D8CD3865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95490584-2DAE-4319-9885-F17816FE9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6B877368-C006-4B52-98C9-8D8F0AFD6C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AE56C5-3B50-4DE9-84C2-3ADF56789AFB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B9FBC9C-6293-4E3B-97E0-523DE79D1F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A83818C-870D-4F64-AFAF-51D7A49142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9CD8061-EC31-46EB-AD7D-C8210CBFD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71DE34-5548-4F32-81FA-C147163C7277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11D2D94-9F48-46CB-9E18-97C39F118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43C23AD-C135-4887-8CAB-1AC5A4667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9BB5A86-C6B1-4C64-ABD2-7969E43EC7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BAED02-FD90-4EA3-A08D-F964E8D354AE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053CB25C-A5AA-43A4-8D79-1351D958B8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2A39B88-FBC0-453D-AB9E-C715C9777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FB205B1A-FDF7-4083-B3F9-9C0DCE1D90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6A6A4B-AA6E-48B0-BBDE-451967BF932D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B119C95-468D-498E-80CE-89682D7D60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AF6500FD-DF96-461D-A1C3-3EEA85F8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DFDCD66E-F5D4-4AE5-9BFB-C05119605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C85802-92FC-4D36-8488-DB1870C52182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78734062-1D28-4AE7-9FFE-C846182EFE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20F6198F-6832-4281-9DE7-5FB8081EE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7FBC7A69-4378-454C-8EE5-CCDA85E652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95E472-58E1-481E-8F46-6B45CF2863C4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F612A10C-031C-4701-917B-271840DEB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41A6E801-85B9-40AB-A199-D2DC202B29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830FABB2-5E0E-4D8A-BED7-862D26B26C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932FF0-FBE8-4F36-837D-0E3B489A07D3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08FFD187-3AFB-42DF-9B91-BCBD73170B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A7F20CD6-3606-452B-9897-F61639491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923C54D-D7B2-44CA-ACA1-03EF706910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04BFB0-71D8-4F7D-873A-8B6992BA7E6F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A7150F39-4170-4FE3-8F8C-B9F735C8AD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9F0D21B-8819-49E8-9888-AD66D529E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D9DA1F1A-6A31-4844-A465-5D15CD7BDC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E2A9BD-FA91-47F4-A8D5-B4A51A72AE62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EA2B2EDC-135D-4FC3-81F2-89BD3C371B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C853E20D-61AB-44A5-AB03-057124E0C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D88C6423-BE69-465A-8804-F1B3670B1D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C98E81-2D6C-4542-B429-EA820B2240E4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FE18142-F05C-451A-8CAE-A8553DCCE4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F2A1BEF4-48E8-43EB-ACDB-6C8EC234B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D90FE30-B312-4650-8A33-FF449FD6E4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4A2878-737D-4E0C-8A41-6AAA9DB36F91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E2F03A61-3759-4230-B2EC-CC1C79473A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3A22DBC-5AAC-4F32-B2FF-E0E55493A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5F7BEAE2-D36E-4D23-A22C-8CD3A13A1E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569DEA-6010-4CB3-9C8C-396A0F53224B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43900231-3090-4990-92ED-61317C898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534CAB-1D00-4264-BAD6-6F8DF337051D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0CCFF2FA-41B2-4D93-AF0A-31F8A66DE8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95938AD6-536E-4DD4-A827-A53ADA6AB9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D43A090-4826-4C1E-8A1D-4A738D6175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591B62B-641E-4797-A8B0-88C8EB6EE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C95B2ED-C7C4-457F-A39B-7B3F2B504B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6CB11C-C494-4431-9DA0-94CB860A1024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64C56BFC-613E-4934-8B42-6CC0838C57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3252BBEC-E54F-45B0-AAB6-49130F569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6D51391-680F-47A1-9634-BD9A9C32BA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A2CAA5-F055-49EC-8DB9-57170B1D23F5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B0F27DD-AC93-4A16-BEF1-B8439E29E9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1A531907-EDC1-416B-BA21-1503CE670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3E6A809-30DE-43E7-AB49-053342957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B7A7BC-4962-472B-8A5D-20B145D065F7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123B24CB-989D-453E-9DE4-EB23C08350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06956DA0-80D8-4910-AA2A-F1DDCB7E1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0D189BD-9FAE-4E2E-B645-99A3BE135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190B4A-1805-4155-B5BC-DA629E067130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A7150F39-4170-4FE3-8F8C-B9F735C8AD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9F0D21B-8819-49E8-9888-AD66D529E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D9DA1F1A-6A31-4844-A465-5D15CD7BDC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E2A9BD-FA91-47F4-A8D5-B4A51A72AE62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0B4FB3D-79EA-4AD3-9303-15F805C149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FA89B09C-9D74-477F-A4B9-25819FF5E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0064183-29F9-422C-B4E2-ACE3C15ED6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25D557-0D4C-489B-B959-01E674C88613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43BF32F0-D5C9-4683-B1B9-7AB5AEDC4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335F8D96-0022-4658-A103-37C5FFA3E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91157E52-D768-43F6-A984-839AB955DA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FE76CD-F3AD-4FC3-8501-91EF02D80061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A2A155C-BC91-49D2-8468-2B994EFFC1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F4DDA96-468A-432B-B252-9427C497BE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45DC78F-46C4-422D-8BCA-D04EB30CE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F4F33-1A21-4581-9F52-F3F77281F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1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6095F5C-258A-4C6D-8701-1AF9BE2DE3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5990AB9-2195-415A-84CD-9D4BB1055B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D47F6B9-3204-4BC5-8BCE-4FE88370CF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03525-400C-4BD4-A912-6A4C39F0E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934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DD802-4143-4561-95A9-AEB2730202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BAF41E-B134-4C30-BAF5-DDC40E00A4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2929903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56450-DD15-4451-BD54-79E8016EB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FAA02-CD1A-4DC1-B9C8-E26DABCA9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38666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67C0D-49B1-4195-8955-591EBF81E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78F524-CDBD-45C6-A862-DC7E18965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269778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64BF9-799F-4770-9688-5BAAD8AB0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24C00-DA9A-4B8C-B3E4-A6BA9628E5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881D0-A4A6-45FD-B932-AF2FD5CFEA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44679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137E8-C08E-4FB1-95B6-F3C324C2D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868B87-8A63-46B8-BB68-59EECCB88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B51708-FEEF-474F-9BB8-0E2EDB503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C8C0EC-53E3-416B-A7B5-997915DCF3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A50BBA-5987-4111-8E7F-D60E563A5C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923564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F94A2-3B59-4507-A014-CFC542539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339448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13598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B40D3-122D-4E05-B0BE-7AED06E62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65AF2-C4FD-45CE-B2F3-282F42B9D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4EBD6-1A52-457A-8E1E-A4A06368D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8756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FC6B3-7C45-4F26-8690-9EA45AA57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1B1172-3A22-4A47-BF37-5F3EEEB08E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90C914-D68A-441E-9B96-1E0CAA419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1849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806AECB-8A12-4979-94C5-3F14AC200F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DBCBE76-0ED0-4040-87D8-8DCE5945C8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A7C17BE-432E-410D-A215-F36ADAEEB9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AD680-2EE3-40BE-96B2-68C7DFE9D4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64711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BDCE9-B49A-4836-93E4-FA597CD17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3D6F4C-658E-4B17-9733-A0C07558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256443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051FB8-A292-4EA4-88B4-74BEF93FC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FCD087-26A8-4496-900D-B6BDD4278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503913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7AB7CAF-AEBB-49FD-A621-EFB9C82796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3AE33CC-D2A9-4337-9A91-D4686D8AFF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A192271-DE5A-4FFE-85EB-050416D6FF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93315-6F19-42D3-8A32-3BF1EFCD2C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4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F28E43-5C4A-4DEA-ADD4-A56B09F17D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98E172-18E9-4117-99ED-9AF1896158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83042-1A97-4788-8705-2FA4495EB6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BD940-5185-49C6-A596-6A49EF433D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2035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B8FB372-47FF-4B41-B123-37CF3CB67D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6577B4C-D552-44E0-8B71-EDC5BAB0AC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5C59C2C-904E-4874-AB5C-026C8DE4B6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1BD77-9E6C-43E5-AAC2-86A4023BDD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09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FCF8D73-DBB7-4F0D-A364-2AAD755730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37BE1B6-F572-42E5-90CC-2B0558C832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9453E45-3C51-4961-ACF2-ECEC1C9A8D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4350A-9C04-4A3E-A1D9-CB55BC65D3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9687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DEFCEF2-A92E-44DB-B4CE-17C8A8D161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28D495B-392C-4C9F-B34B-A3A8B9261E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1709682-D98C-402F-B181-9ECA3833D3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ED201-C89D-4D1F-9E30-5C53B0C77C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511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AAA55AB-A99E-4769-8357-E599D4B54B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E4DC409-D372-4837-8CCF-F917C7AE5B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D481ED1-B641-4D6D-B0B7-6682E81AD9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E9FF6-0EB8-48AD-8CAD-2DD248DC7C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7585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635F58-6FE9-4463-AB12-2060753D3E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DBE4C6D-CD46-4AAB-8EAC-B2BE7CCD0A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1FF5E4C-8F72-42FB-AF6C-0B9DE25D3B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BCDD1E-DF88-4D70-B58B-77ED125A50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8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D7D38AC-7542-448E-BE6F-C50C31A4B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10FDA73-2F8B-41DE-876E-D25FD9545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3DE0177-24B1-496A-A328-2F5C8D0275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665DE6F-2AB7-43A3-A9B8-57197F850C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1A4E24C-F145-4447-BF0B-835D7CD958E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B0D756C-1C6E-403E-879C-3311852AE3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59ADD5F-693E-4F4C-B6FA-3C755E6C6F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530F5772-1AE2-4F5E-BA46-EEC0CEC0D7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18EF4281-439D-45EB-AE61-C477B43C9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00603E19-5C29-4DC5-BE9C-3F7C9AF3C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2815C57-DAC5-49A4-A707-2DBB2686E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70B1BA-CEB0-41D7-A655-C8CECE7D485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1B5F7E-C2D7-4A42-B76B-8433879A12CA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62579F8F-74FD-4B70-83D1-AB8806FC6C4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399FDEE-A206-4416-ACBD-732F6FAC51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95442A5D-97A3-413B-9975-FF1043A96373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09ECEF7-0B74-4F59-AE50-DBB859A00D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E9BFAD1-C641-4B8C-A38A-B05811AEA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5E376C16-6B34-4433-90BD-20F12CDF76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5535C644-6B81-4C94-997B-5D8F3804CF18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BAB2E1B1-5956-4D15-950F-9F9E87C83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Inheritance I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1F4F446-29F1-4A2E-85A8-59F7FB8836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3C88F448-F9E3-46C0-8B92-101DC9121E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Genes transmitted outside of the nucleus occur through—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Extranuclear inheritance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Nucleosome inheritance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Cytoplasmic inheritance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and 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57C0226-5946-4FC0-A7E3-FDC3474BF9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A1642B12-AF02-44CF-BC21-D133F4623A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chloroplasts and mitochondrial genes are maternally inherited.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BA3230F-BDC3-4A11-A3F4-01675B69B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E70CE30-B865-4CD4-9654-5BFD36A672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Epigenetic inheritance permanently affect the genotype of an individual.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4FCD937F-2FB4-4200-BA3C-C32C5A659C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CDF84091-B600-4EAE-8449-54ACD0343F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Which is not an example of a polygenic trait?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Heart size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Number of eggs a chicken lay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 cow’s milk production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Height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examples of polygenic traits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BEB9E5D-E24B-44E6-AFE3-094764D287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DB32F511-E07A-464F-B6F7-91A063458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conducting a test cross for linkage, you take an unknown dominant genotype and cross it with a homozygous recessive in order to determine the if genes are linked.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B781F3E-F4E4-470E-8906-9E74EFB3E7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39DD799-4640-4C55-9AEF-79237D3E91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true of epigenetic inheritance?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occurs during gamete or early embryonic formation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effects the genotype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effects the phenotype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will not always be passed on to offspring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 are true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440540A-DA51-4C45-8E26-977FBCAEED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BFBFA0C4-3087-4E8E-9F85-BA8E1ABD46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How many Barr bodies would be expected in Mammalian cells with a chromosomal constitution of XXXXY?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1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4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FEF15CA-1B8C-4169-BEC3-803BB34FF2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64DBB9E7-A6FB-4490-B273-22D754C123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person with Turner’s syndrome would have no Barr bodies.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06C38CD-1418-4E13-B93C-010D6767C2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D269061B-1BC2-4672-854A-8094FB7B34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100 out of 1000 offspring are recombinants, then the recombination frequency is ___ and the genes are said to be ___mu apart 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1%, .01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.1%, .001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90%, 90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10%, 10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.9%, .9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4DF8F87-7542-4E8F-99BD-2037A16BAA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CE949F82-41A7-4DE6-9683-4DDB6EB9C8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Mendel reasoned that gametes contain ______ factor(s) for every trait.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3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25EC3D4-6F78-49DB-933D-4A4D6914A8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A4FAEEE-C20A-4D4F-AD0B-CECABBD5A7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2131AC8-7B6A-4C94-90D2-DB3817ED85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0691E386-61FD-4363-842E-5BBD580AEA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 ______ means that the two members of the allelic pair in the zygote are the same.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Recessive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Dominant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Codominant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Heterozygote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Homozygous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532B428-31A7-40E0-AA73-D5170D7402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299DD94-EDBC-4217-8A59-7282928876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term genotype refers to the physical appearance, while the term phenotype refers to the genetic makeup.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0BEB2FF-E310-4851-BD04-CACCCB756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56EDF51F-1B23-470D-B347-1B94ACB9F7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conducting a test cross, you take an unknown dominant genotype and cross it with a homozygous recessive in order to determine the genotype of the unknown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0281180-36C2-4C4E-8E6D-7B4B06A543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C3C7A1F8-9C7B-4E17-97DA-83683927C1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Polygenic is when an individual gene can have multiple effects on an individual’s phenotype.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01061811-CF2E-4DA9-A9F1-921727BB9B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D72A94B-5CB4-41B9-93C2-9F9EBCA123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statements is not true regarding X-linked traits.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Women can be carriers because they can be heterozygous for the trait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X-linked traits are more common in men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Males inherit X-linked traits from their fathers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Males will usually show the trait if they receive an affected X chromosome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true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r>
              <a:rPr lang="en-US" dirty="0">
                <a:ea typeface="+mn-ea"/>
                <a:cs typeface="+mn-cs"/>
              </a:rPr>
              <a:t> 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7B96A08-1A46-488F-B9FE-2CC2EF2059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B4FFFBBF-157F-4FE9-A468-BC4B6122F2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prevalent allele in the population is the—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Mutant allele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Recessive allele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Dominant allele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Wild type allele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Not enough information to determine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96091CD-CC2E-403B-ABCD-6EF90A05B8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42D31F47-E988-4A00-B2B2-24E96DA66C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deviation between observed and expected outcomes are—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Probability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Random sampling error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Product rule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Sum rule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Subtraction rule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72D28A3-1F92-4C68-9F56-9375FDB1AA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78885875-98A0-4437-96AB-2A5B12254CB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B (False)</a:t>
            </a:r>
            <a:endParaRPr lang="en-US" altLang="en-US" sz="240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>
                <a:solidFill>
                  <a:schemeClr val="tx2"/>
                </a:solidFill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>
              <a:solidFill>
                <a:srgbClr val="FF0000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>
              <a:solidFill>
                <a:srgbClr val="FF0000"/>
              </a:solidFill>
            </a:endParaRPr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1415B740-B0AA-467C-A9EF-D28CE1261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95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/>
          <a:lstStyle/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E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A (True)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B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C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tx2"/>
                </a:solidFill>
                <a:latin typeface="Arial" charset="0"/>
              </a:rPr>
              <a:t>A (True)</a:t>
            </a: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D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B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E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A (True)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endParaRPr lang="en-US" dirty="0">
              <a:solidFill>
                <a:schemeClr val="accent4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endParaRPr lang="en-US" dirty="0">
              <a:solidFill>
                <a:schemeClr val="accent4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B (False)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C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D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r>
              <a:rPr lang="en-US" dirty="0">
                <a:solidFill>
                  <a:schemeClr val="accent4"/>
                </a:solidFill>
                <a:latin typeface="Arial" charset="0"/>
              </a:rPr>
              <a:t>B</a:t>
            </a: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AutoNum type="arabicPeriod" startAt="11"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  <a:p>
            <a:pPr marL="457200" indent="-45720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116B464-0379-49FF-95C5-4F233CBCDA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F7D0823E-ED5D-41EE-B915-20ED22BB4F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Mendel reasoned that an individual has ______ factor(s) for every trait.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0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1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4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8425" lvl="2" indent="-51435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35BC896-F8C2-4DF8-8E61-CEB1B73E3F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9A6E5579-C8FF-4394-8786-5C84BBF99A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two genes tend to be transmitted as a unit, it is termed—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Synapses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Chiasma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Linkage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Homologues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Cotransport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480B6CC-3E6E-422D-AADE-B88D2F5CD9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4DCE12C8-E81F-4E7F-AB07-635F85606C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Offspring with the same traits as their parents are considered recombinants.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B2E659B-7544-4F3C-A0E7-097499507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4B13927B-2097-4973-A2F0-751F2C22EC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phenotypes overlap, it is known as discrete traits.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76F6141-F129-49EF-A61E-BA810EA55A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E8D2137D-90BD-4989-B234-E78007AEE9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360488" lvl="2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Studying the arrangement of genes in a species’ 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genome is—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Karyotyping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Linkage grouping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Recombination frequency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Genetic mapping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 sz="2400"/>
              <a:t>Pedigree analysis</a:t>
            </a:r>
          </a:p>
          <a:p>
            <a:pPr marL="1747838" lvl="3" indent="-514350" eaLnBrk="1" hangingPunct="1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0281180-36C2-4C4E-8E6D-7B4B06A543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C3C7A1F8-9C7B-4E17-97DA-83683927C1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Polygenic is when an individual gene can have multiple effects on an individual’s phenotype.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A806BD9-9FBA-46EF-B838-08CA675CB2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A96695F-536D-489F-AA92-544EF09CCF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law of segregation states—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each pair of alleles segregate independently of other alleles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all possible combinations of factors can not occur in the gametes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genetic traits are independent of the genes on the chromosome 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Genes on non homologous chromosomes assort independently of one another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r>
              <a:rPr lang="en-US" dirty="0">
                <a:ea typeface="+mn-ea"/>
                <a:cs typeface="+mn-cs"/>
              </a:rPr>
              <a:t> 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0147&quot;&gt;&lt;object type=&quot;3&quot; unique_id=&quot;10148&quot;&gt;&lt;property id=&quot;20148&quot; value=&quot;5&quot;/&gt;&lt;property id=&quot;20300&quot; value=&quot;Slide 1&quot;/&gt;&lt;property id=&quot;20307&quot; value=&quot;317&quot;/&gt;&lt;/object&gt;&lt;object type=&quot;3&quot; unique_id=&quot;10149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50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151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152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153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154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155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156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157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158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159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160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161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162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163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164&quot;&gt;&lt;property id=&quot;20148&quot; value=&quot;5&quot;/&gt;&lt;property id=&quot;20300&quot; value=&quot;Slide 17 - &amp;quot;Question 15&amp;quot;&quot;/&gt;&lt;property id=&quot;20307&quot; value=&quot;330&quot;/&gt;&lt;/object&gt;&lt;object type=&quot;3&quot; unique_id=&quot;10165&quot;&gt;&lt;property id=&quot;20148&quot; value=&quot;5&quot;/&gt;&lt;property id=&quot;20300&quot; value=&quot;Slide 18 - &amp;quot;Question 16&amp;quot;&quot;/&gt;&lt;property id=&quot;20307&quot; value=&quot;335&quot;/&gt;&lt;/object&gt;&lt;object type=&quot;3&quot; unique_id=&quot;10166&quot;&gt;&lt;property id=&quot;20148&quot; value=&quot;5&quot;/&gt;&lt;property id=&quot;20300&quot; value=&quot;Slide 19 - &amp;quot;Question 17&amp;quot;&quot;/&gt;&lt;property id=&quot;20307&quot; value=&quot;333&quot;/&gt;&lt;/object&gt;&lt;object type=&quot;3&quot; unique_id=&quot;10167&quot;&gt;&lt;property id=&quot;20148&quot; value=&quot;5&quot;/&gt;&lt;property id=&quot;20300&quot; value=&quot;Slide 20 - &amp;quot;Answer Key – Chapter 17&amp;quot;&quot;/&gt;&lt;property id=&quot;20307&quot; value=&quot;273&quot;/&gt;&lt;/object&gt;&lt;/object&gt;&lt;object type=&quot;8&quot; unique_id=&quot;1018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3380</TotalTime>
  <Words>344</Words>
  <Application>Microsoft Office PowerPoint</Application>
  <PresentationFormat>On-screen Show (4:3)</PresentationFormat>
  <Paragraphs>236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270</cp:revision>
  <dcterms:created xsi:type="dcterms:W3CDTF">2005-04-19T02:46:41Z</dcterms:created>
  <dcterms:modified xsi:type="dcterms:W3CDTF">2019-05-02T18:22:05Z</dcterms:modified>
</cp:coreProperties>
</file>