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78" r:id="rId2"/>
  </p:sldMasterIdLst>
  <p:notesMasterIdLst>
    <p:notesMasterId r:id="rId32"/>
  </p:notesMasterIdLst>
  <p:sldIdLst>
    <p:sldId id="331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24" r:id="rId11"/>
    <p:sldId id="326" r:id="rId12"/>
    <p:sldId id="325" r:id="rId13"/>
    <p:sldId id="307" r:id="rId14"/>
    <p:sldId id="308" r:id="rId15"/>
    <p:sldId id="309" r:id="rId16"/>
    <p:sldId id="310" r:id="rId17"/>
    <p:sldId id="311" r:id="rId18"/>
    <p:sldId id="312" r:id="rId19"/>
    <p:sldId id="327" r:id="rId20"/>
    <p:sldId id="332" r:id="rId21"/>
    <p:sldId id="333" r:id="rId22"/>
    <p:sldId id="334" r:id="rId23"/>
    <p:sldId id="335" r:id="rId24"/>
    <p:sldId id="336" r:id="rId25"/>
    <p:sldId id="330" r:id="rId26"/>
    <p:sldId id="337" r:id="rId27"/>
    <p:sldId id="338" r:id="rId28"/>
    <p:sldId id="339" r:id="rId29"/>
    <p:sldId id="340" r:id="rId30"/>
    <p:sldId id="273" r:id="rId31"/>
  </p:sldIdLst>
  <p:sldSz cx="9144000" cy="6858000" type="screen4x3"/>
  <p:notesSz cx="7010400" cy="9296400"/>
  <p:custDataLst>
    <p:tags r:id="rId3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2806" autoAdjust="0"/>
  </p:normalViewPr>
  <p:slideViewPr>
    <p:cSldViewPr>
      <p:cViewPr varScale="1">
        <p:scale>
          <a:sx n="85" d="100"/>
          <a:sy n="85" d="100"/>
        </p:scale>
        <p:origin x="84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050C17CA-1A9E-48A0-BC84-9F3AE96679A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6F16B54-EFE1-4E02-8E86-9A53205FD3E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B3C07D60-5640-47D2-87F0-CDF7CC83500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BD197D9-E912-420F-9916-05B4A97AB0C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61C25F9-5E2C-448A-8686-FF6B817E90F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180B98C-FD83-4B37-B05C-08CB335B41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9311DB3-15E3-41DD-AC64-4C4DF716D8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C2D8BBF-45F9-4C77-A499-5508D6AB21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8F32B7A0-D0A5-45E2-BF57-96CB06B69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7323484-1BD2-480E-8049-96BE0644FB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21D082-F561-49C1-8442-79EF0932BEC9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14590C7-EC16-4F6F-BE57-660C615BD4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DEA59173-9B9C-4E89-8D7E-5A3C69837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BAF0E001-5450-4FEF-BF39-7E2FA91D3B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EF70F5-258D-49FA-975A-63C378F5B9ED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30CB8A5D-3034-4EA6-B0F2-3363D38D71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8E2A62EF-7490-4B97-B927-52D8EAD4F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23B3749B-E612-48E9-983C-81981C60D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A30203-6392-4AE9-9FC8-779267D383BF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80FEF7B2-72B6-41AB-AF41-03F0B33A50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6B2D6139-6FBB-4CCB-B02E-843F8D6F2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D68EC998-5E49-452E-BE87-DB19724080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1853BF-F031-4785-B857-43322A7FD04B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B171E336-4845-40D1-8B68-C1F708B385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8D3E09FA-0B56-4BC4-91C4-8A2BECCF3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EBA0FDB6-1241-43C7-AF65-0A3F221031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D4DFFE-7E14-4FD5-B80B-33E194621F80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123A9123-6538-42E7-ADB7-0BB3A2C6F3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50677DD-074C-4B24-A9C7-334B31B49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F8150255-4BDD-440B-A099-BB53D7733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0503D9-2E23-4457-A84F-9975A49C0934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E969C84C-8C40-4130-AB74-C1ED58F4B5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9A770CEA-4621-4416-9541-20A60D608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7F0EDB8F-2565-462F-BAC9-C105CA51D9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A89137-67CF-4821-89B8-E2E44BBE8D5C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E6404E5A-D978-4B98-9FC8-5A7832F821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616B9C62-28F1-4A6F-858E-962F97943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38019A83-8DE0-4545-AF80-8E2B514C3A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79F476-1E7E-4EED-9142-1268E0DCF0F2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2E190DD-A309-48AC-ABC9-65CCD5E20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B0B81012-CA26-4320-8413-CDC6AAD6BF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34A627D-5752-4D3C-908D-742488F1CA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519F5C-93CB-4584-9F0B-F6DFCE86352F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9E41BFEC-C2CB-4091-ACAD-72E84FC0B0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5EF9ABB-55CA-4959-AE10-E690C9BB2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792A566-8D2B-4093-AB3D-17BBD5D96D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F27B0B-5333-4A6E-A187-90DCB22F24ED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EE58C3A3-D8F3-4D5A-8A17-8316FC4A8F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7C39249E-B1EE-4FA3-8E4B-41EAD24595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B290F12E-2196-42AD-A8E3-7AFFD9FA11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E3CE8E-711B-4E06-B628-8AA2BFADE86B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735E37D-CA24-4161-86AD-DA9A0EB52A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E22DF47C-928C-415E-BD03-E8CE6B7C6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04AF1638-290B-4B56-AD35-B992E20F80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57C3A5-5235-46B0-98E3-AC5590C1254B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5C4C5F8F-A9AE-4CC8-94BC-6AE985E3CA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4D0426A5-F92D-4D1B-8441-E741C46FB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10A81FA-F42F-48DC-A6B4-40FC19FD2D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C84CD7-8AB8-4562-997A-437AAB7670D6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972BF5F-C396-4293-B4EF-7250FEBE02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A9CBF53-CE24-4B13-9F66-0B30858538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4DBD124-8CE5-4904-B85B-0959E8973F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0B86E0-02B8-4052-995E-D37A8AEE9DB4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AB20A81-B4D6-4794-AF71-66324929F3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C90359B-F3A7-44E0-8140-798DF479C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CFAB3207-DBED-4331-BAB0-32B57BCF0C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81BBB1-0FFB-422B-A1A2-AC72B3EC0B9B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49433C91-A73F-42A0-AC08-43AD9B67C8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AFDF39EC-84E1-4A41-8359-D0956AFBE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B1567C8-6D04-4429-B2E6-4C8656D991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F7387D-A7D4-400A-A646-09CCCD3C2E51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0DA4DDC6-2FCE-455B-8B44-6F14B62FB7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15746C7-374B-4AD2-A8A7-804649925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E7FD5AFE-6307-4633-A415-71EDAF8378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A1E980-BD26-4130-A23A-8B92EC300082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138E7D91-8CF2-44A5-905E-BE181606B3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D7FEBB4E-750B-499E-9388-A7812F8DD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4FCE0B4-72C8-4904-9B53-C113E7CE0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A4A8F1-F111-451F-A1D2-0E2F20DFFF0F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9E3C256B-4990-414F-9CD2-5F04049B18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D3DC6491-EB3E-4A33-BCEF-9E5CB82F3F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5A96DBB5-48D9-43D6-86FD-CE95C997F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FA3063-1610-4D62-BE90-E3AF136250D1}" type="slidenum">
              <a:rPr lang="en-US" altLang="en-US" sz="1200" smtClean="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65269014-1E01-478D-8BF6-933003BA1D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D282BC-E8D0-4F80-8873-E09BD5EAFB5B}" type="slidenum">
              <a:rPr lang="en-US" altLang="en-US" sz="1200" smtClean="0"/>
              <a:pPr/>
              <a:t>29</a:t>
            </a:fld>
            <a:endParaRPr lang="en-US" altLang="en-US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E5E93C7D-076F-4E49-AC92-4B34152244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95A171A3-E278-444A-86BB-35BB3814F2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8441DB98-D8B4-413B-9E55-1121152A14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D0CCAF51-F473-4508-A2E5-FBC0C6132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E412C410-2774-4856-8F7A-728880C45E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648DF4-8A27-4830-96E3-6BB0D603DE99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A9B851D8-55C8-47FB-848B-434FC7FF8B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57E37DED-2B2C-4C05-9547-E45840FAF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E31507E-813A-4CC2-9DAB-BB1872824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52C340-813B-4758-A5D1-88F4C8B2AC96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6E832BD1-B466-46BB-AEB1-ED8AAB9518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6C9CC00-3CC0-4AC9-AE98-0E9927EC0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D87E12B0-3E4C-4AF7-910B-82DAF055C2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2E44EE-B8FD-4AE9-B5DC-7B118E99C616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3F94365-5C34-4253-91C9-490598143B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BC92383D-7EA9-4CBF-B961-9DF3BAEB54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4B49D636-D909-4450-A2D3-8B87EF5D8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298E12-1CB6-495D-828F-E58E4748443E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3B0F8CB-47B3-4ADE-85ED-07521567D4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7A1ED1BE-0A42-4F07-A32D-B083B447C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E879F976-6431-4D10-984A-0B0937BC73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4F2CAD-3BF5-4C76-8906-6D3F1A55BD1E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5A93B580-E645-47CA-BA45-14B70D0872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F26E8349-EF7C-4036-9A01-12EF76461D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59DF807C-0135-4DCE-859A-132202F26D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C1EF64-8935-42B9-AC77-91B86B59E7F5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F89D6527-D5F3-48A6-BB42-A293802AEE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528257F-5368-4225-8761-3BF4C47528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D8F9F8BB-E3E5-48F6-A34A-91334B1803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94B8B0-3CAA-430D-B07B-90C188DF3EE0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C359AA46-6C9C-429E-AC98-1664BAF17376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5A1F439D-0F65-43D9-9621-B7B33813B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773E173A-5468-4F47-95B9-9966CC38DF47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A1FA38AF-E93D-48D0-A800-52DC45F6B641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350C617F-FFD9-4B42-A88A-215493E42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95 h 1000"/>
                <a:gd name="T2" fmla="*/ 0 w 1000"/>
                <a:gd name="T3" fmla="*/ 69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DD8ECB2-E167-4A57-BFF5-B076C2F2D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 w 1000"/>
                <a:gd name="T3" fmla="*/ 0 h 1000"/>
                <a:gd name="T4" fmla="*/ 1 w 1000"/>
                <a:gd name="T5" fmla="*/ 557 h 1000"/>
                <a:gd name="T6" fmla="*/ 0 w 1000"/>
                <a:gd name="T7" fmla="*/ 557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C2A9E12-30E7-4541-BF98-98224CBDC0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654E5076-EC70-41A3-BA3A-0847F82641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E5495B55-A2ED-41A7-8133-8CE4DEC874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52875-B57E-4358-8234-5F3AECBEA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17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C702A4D-3245-46DC-AFB6-8BFEE5E1D6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51D3F51-A292-4FB4-B361-67BB804DAE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0C338F0-7367-447C-B08B-41562338EC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CCCB0-985B-4036-BD91-C22369124D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867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EB55CD5-D2C9-4A17-854B-E376B3FEA6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6EFD13F-E441-479A-841C-1FA37887C9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7A66259-E1D2-4356-80E3-558337F932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718FC-1368-4BCF-90F8-92C3789B3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1752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504D03AE-84CE-4F8D-BD69-E7B1F5201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3C230B-E992-4E6B-9565-05D18B4B277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DCD36A-8ED8-4E08-A892-750D9CDEE354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F5A623CA-7FB5-4BDE-8507-2973D2350D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60903B2A-D87C-4220-AF6F-290BF196171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7A9E2188-CACF-4A41-9862-2E0697AA4E29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38139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460807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71299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237501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119362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694476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2F921EB1-4B7A-4CD8-B967-C9D000C4819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A048D4F-1F45-4FAC-BCB1-C2FAA1889A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8A8F75E-A5F6-4DB8-8090-C93AF634068B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EDCDD72-ABB8-4608-9ABA-1B32DFB6CE27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E248FC-E30B-4994-98EB-020EBC9AA963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920455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26767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0131CF5-FF64-48A9-BB98-F040B0DBD0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2EC79DF-CF1F-4CB1-ABE1-2233C9AF0B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B484D59-3872-44A9-9094-363738B011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D6FE5-533C-447C-BFF5-40FA7AEACF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045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89942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336679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52057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4B3699F-6CB9-4A41-8D62-EA6B77DB43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CA2115B-1AA1-4227-87DF-66C49CE79A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39865A4-B98E-4C62-A93D-3F7BBFEBE1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202C8-73F7-4074-927F-ED356D5C55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9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FB93754-D77A-46CE-9649-5DDED05A7F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F05B342-5EAC-429F-A756-92D0FE11EE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6B53E22-60B3-4CF5-B12A-08B94FCB16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187AB-ADC9-41C1-B595-B81B2C10FC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469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F82656-71A9-4FDB-96D1-E82AC5D244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509F08-CBEC-426A-9ED4-A796667C01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D78CBE-DE02-408D-80B6-944BC79C14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FE1C1-CEE4-42A9-8FEA-94C6A60985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8879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CCA89BD-4DE2-45AB-B6AA-71B7275B58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27D0AF0-A38A-444A-A165-46DE90B2D8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BC96255-C963-4482-A2E2-05D1515D2E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0A7B-29BB-4AEF-9C15-EE32B0B1F3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81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56007CA-0D39-49BE-B887-E4539E9454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8C61E59-8C40-4C62-93D4-7297CB32DA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36F7C8D-CC84-41BC-A79F-EA138720F0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1309D-4040-454F-B4E3-AF9F119E8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558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A650DDB-1BB6-461D-8FCA-3CC23ABD1D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996A61B-2311-47E5-9500-0971DDAEEC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132D404-4069-497B-A932-54AB757ABE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AE390-28EC-4251-84F7-62D7F128E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578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571BBB0-AA45-4299-B57B-1A3B98DBF7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5BA8646-D7E5-40EF-BA2B-8107C15264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08585B3-2BCD-4F54-9777-B3235D63AB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E523A-66FD-4160-BB82-158516984B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8982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CD5AE42-76D1-412F-A701-F8683E2DF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96192EA-DF75-4B48-8272-9F6AC1D9B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C8D4CC9-E4AD-4B78-A35D-2DAA15C06C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B448CAA-0748-47A7-88D4-AF62CBCB3F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06934BF-04E7-4465-B1A4-713C9354557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77EAA95-64D1-4468-997F-3C6434AEFAE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64FC184-8625-4A2B-82A3-0BB39DC6230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74DCF9AF-3683-4391-A626-8014B4D4FF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FBA363A5-41C0-4D51-9F33-4BDD16F9E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F6960B04-7D3F-48FA-B28C-20EE6550B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54C92C32-3F88-40E0-8787-4B7CB6AC5B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3939B62-6F67-480D-9C47-4C2F646C16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19E361FD-257B-4609-A16A-1BD2C9ACD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2E0A7B-43F1-4794-8B52-979EE8DE190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CCDA93-BA0C-44AD-8E0C-5C0E9B8223A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8D6DD3B1-B8BA-4847-AA04-C575A14F4FE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B0226FF3-F850-4A19-974A-163709CC79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FA7E9BF4-17E2-4D65-8D17-95E232DF72C0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B2DF9A46-BD2D-495C-919F-4ED5167DC6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64" r:id="rId7"/>
    <p:sldLayoutId id="2147483958" r:id="rId8"/>
    <p:sldLayoutId id="2147483959" r:id="rId9"/>
    <p:sldLayoutId id="2147483960" r:id="rId10"/>
    <p:sldLayoutId id="214748396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3DB759-6906-49CD-917C-1664090986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9D34D453-53A7-44F8-959A-024052D6D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98DB4059-A46A-4C05-9328-7315A25FD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Inheritance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3D0F76BE-8CB2-4316-B96E-B4FBAECE79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9E3BC62-B16E-4F71-8D62-7C01ACD4BE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 trait affected by multiple genes is called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Incomplete dominance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Pleiotropy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Polygenic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Codominance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Multiple alleles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39E0771-7396-495B-BA01-F5732C703D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9BB82B4-48A2-4EF5-B6D6-589DF9E1C1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When one gene masks the affect of another gene the ratio is modified. This phenomenon is called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Incomplete dominance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Pleiotropy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Epistasis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Codominance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Multiple alleles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242DE51-F2D3-4CDE-A1C2-24B766601D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10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68B6E0A7-1009-44A5-912A-0974889CD1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	When creating a Punnett square, it is assumed that all possible types of sperm fertilize all possible types of eggs.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D387CD4-62BE-471D-980B-C6B029BD13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11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B5F35FB5-5DBC-470F-87E7-20688E0800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7661275" cy="4114800"/>
          </a:xfrm>
        </p:spPr>
        <p:txBody>
          <a:bodyPr/>
          <a:lstStyle/>
          <a:p>
            <a:pPr marL="533400" indent="-533400">
              <a:buFont typeface="Wingdings" panose="05000000000000000000" pitchFamily="2" charset="2"/>
              <a:buNone/>
            </a:pPr>
            <a:r>
              <a:rPr lang="en-US" altLang="en-US" sz="2400"/>
              <a:t>	In snapdragon flowers, red is dominant (T) and white is recessive (t). What color would a snapdragon with a genotype of Tt have if flower color was incompletely dominant?</a:t>
            </a:r>
          </a:p>
          <a:p>
            <a:pPr marL="1755775" lvl="3" indent="-51435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Red</a:t>
            </a:r>
          </a:p>
          <a:p>
            <a:pPr marL="1755775" lvl="3" indent="-51435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White</a:t>
            </a:r>
          </a:p>
          <a:p>
            <a:pPr marL="1755775" lvl="3" indent="-51435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Pink</a:t>
            </a:r>
          </a:p>
          <a:p>
            <a:pPr marL="1755775" lvl="3" indent="-51435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Both red and white</a:t>
            </a:r>
          </a:p>
          <a:p>
            <a:pPr marL="1755775" lvl="3" indent="-51435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Not enough information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7685A10E-CF69-40D0-9408-69027D1FFC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12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7786114D-E2C5-4F06-BF61-2F48526E37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mother does not have a particular genetic disorder, but the father is heterozygous for the same dominant disorder. What is the chance of  the parents passing on the trait to their children?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0%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25%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50%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75%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100%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B7628560-C8FB-46DF-A086-959609806B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13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2602359D-8035-4AAF-ACA3-49D2657221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An example of a polygenic trait would be —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Attached earlobes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Hitch hikers thumb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Widow’s peak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Height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4CE8EEBF-F855-4BEA-B12D-66098C7EF7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14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77141CEC-30C1-425D-B108-BA96C39B60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Olivia, who has blood type B, had an immune reaction when transfused with blood type A red cells. Her son, blood type AB, had no such reaction when transfused with blood type A red cells. Why?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gene for type A is dominant over the gene for type B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gene for type A is incompletely dominant over the gene for type B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Two gene pairs are active in the son 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Blood type genes are sex-linked, so the type B gene is inactive in  her son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Both alleles are active in her son</a:t>
            </a:r>
            <a:endParaRPr lang="en-US" dirty="0"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D923B58B-318A-406D-A635-360FAC1B11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15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32DBF403-E36E-4FB9-81BF-9D154F172E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marL="533400" indent="-533400">
              <a:buFont typeface="Wingdings" panose="05000000000000000000" pitchFamily="2" charset="2"/>
              <a:buNone/>
            </a:pPr>
            <a:r>
              <a:rPr lang="en-US" altLang="en-US" sz="2400"/>
              <a:t>	In Labrador retrievers, gene E codes for presence of pigment (E=pigment, e=no pigment). Gene B codes for amount of pigment deposited (B=a lot of pigment deposited, b=less pigment deposited). Which individual would have a yellow coat?</a:t>
            </a:r>
          </a:p>
          <a:p>
            <a:pPr marL="1690688" lvl="3" indent="-45720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EEBB</a:t>
            </a:r>
          </a:p>
          <a:p>
            <a:pPr marL="1690688" lvl="3" indent="-45720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EeBb</a:t>
            </a:r>
          </a:p>
          <a:p>
            <a:pPr marL="1690688" lvl="3" indent="-45720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eeBB</a:t>
            </a:r>
          </a:p>
          <a:p>
            <a:pPr marL="1690688" lvl="3" indent="-45720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Eebb</a:t>
            </a:r>
          </a:p>
          <a:p>
            <a:pPr marL="1690688" lvl="3" indent="-457200">
              <a:buClr>
                <a:schemeClr val="accent1"/>
              </a:buClr>
              <a:buFont typeface="Arial" panose="020B0604020202020204" pitchFamily="34" charset="0"/>
              <a:buAutoNum type="alphaLcPeriod"/>
            </a:pPr>
            <a:r>
              <a:rPr lang="en-US" altLang="en-US" sz="2400"/>
              <a:t>EEbb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4508993-0771-4EF2-91C4-4EA7F8D248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C516C104-4247-4814-87EF-1D60B11369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Only affected individuals are shaded. What is the most likely mode of inheritance?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Autosomal</a:t>
            </a:r>
            <a:r>
              <a:rPr lang="en-US" dirty="0">
                <a:ea typeface="+mn-ea"/>
                <a:cs typeface="+mn-cs"/>
              </a:rPr>
              <a:t> recessive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Autosomal</a:t>
            </a:r>
            <a:r>
              <a:rPr lang="en-US" dirty="0">
                <a:ea typeface="+mn-ea"/>
                <a:cs typeface="+mn-cs"/>
              </a:rPr>
              <a:t> dominant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Sex-linked recessive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Sex-linked dominant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  <p:pic>
        <p:nvPicPr>
          <p:cNvPr id="41988" name="Picture 4" descr="14_02_24">
            <a:extLst>
              <a:ext uri="{FF2B5EF4-FFF2-40B4-BE49-F238E27FC236}">
                <a16:creationId xmlns:a16="http://schemas.microsoft.com/office/drawing/2014/main" id="{D159695A-6999-4C63-8190-B35E53687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971800"/>
            <a:ext cx="3124200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2366FBE-418F-4584-B6AB-14F461DF51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1E921165-1A29-4F7C-84FE-D820282854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Norm of reaction is when the genotype varies based on environmental influences.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02D544D-1972-4676-8E5D-77EC47F6A1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868608DD-B996-49E2-A60A-7A10707F1B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32CF55E0-AA6C-4CDC-80B4-3930BD1F7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B33F3F64-A5EA-49F2-97D3-DB535459659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04800" y="1981200"/>
            <a:ext cx="4398963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In this pedigree chart, the parents do not show the disease but one offspring does, what type of disease is this most likely representing?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sex linked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autosomal</a:t>
            </a:r>
            <a:r>
              <a:rPr lang="en-US" dirty="0">
                <a:ea typeface="+mn-ea"/>
                <a:cs typeface="+mn-cs"/>
              </a:rPr>
              <a:t> recessive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autosomal</a:t>
            </a:r>
            <a:r>
              <a:rPr lang="en-US" dirty="0">
                <a:ea typeface="+mn-ea"/>
                <a:cs typeface="+mn-cs"/>
              </a:rPr>
              <a:t> dominant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mutation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not enough information</a:t>
            </a:r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  <p:sp>
        <p:nvSpPr>
          <p:cNvPr id="27652" name="Content Placeholder 3">
            <a:extLst>
              <a:ext uri="{FF2B5EF4-FFF2-40B4-BE49-F238E27FC236}">
                <a16:creationId xmlns:a16="http://schemas.microsoft.com/office/drawing/2014/main" id="{9AD405F4-4494-463F-B24A-17714103A8BF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  <p:grpSp>
        <p:nvGrpSpPr>
          <p:cNvPr id="27653" name="Group 17">
            <a:extLst>
              <a:ext uri="{FF2B5EF4-FFF2-40B4-BE49-F238E27FC236}">
                <a16:creationId xmlns:a16="http://schemas.microsoft.com/office/drawing/2014/main" id="{F72BB077-C81E-475E-8CAB-D9E013D212D0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2667000"/>
            <a:ext cx="2209800" cy="2362200"/>
            <a:chOff x="5486400" y="2667000"/>
            <a:chExt cx="2209800" cy="2362200"/>
          </a:xfrm>
        </p:grpSpPr>
        <p:sp>
          <p:nvSpPr>
            <p:cNvPr id="27654" name="Oval 4">
              <a:extLst>
                <a:ext uri="{FF2B5EF4-FFF2-40B4-BE49-F238E27FC236}">
                  <a16:creationId xmlns:a16="http://schemas.microsoft.com/office/drawing/2014/main" id="{D4CD69F7-DA39-4BB6-973F-229AFB043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6400" y="2667000"/>
              <a:ext cx="685800" cy="609600"/>
            </a:xfrm>
            <a:prstGeom prst="ellipse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7655" name="Oval 5">
              <a:extLst>
                <a:ext uri="{FF2B5EF4-FFF2-40B4-BE49-F238E27FC236}">
                  <a16:creationId xmlns:a16="http://schemas.microsoft.com/office/drawing/2014/main" id="{E20B7537-2916-4D9A-9F03-94A41E085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6400" y="4419600"/>
              <a:ext cx="685800" cy="609600"/>
            </a:xfrm>
            <a:prstGeom prst="ellipse">
              <a:avLst/>
            </a:prstGeom>
            <a:solidFill>
              <a:schemeClr val="accent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7656" name="Rectangle 6">
              <a:extLst>
                <a:ext uri="{FF2B5EF4-FFF2-40B4-BE49-F238E27FC236}">
                  <a16:creationId xmlns:a16="http://schemas.microsoft.com/office/drawing/2014/main" id="{3747FFDF-7B74-4648-8B8E-209B1E0A9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4200" y="2667000"/>
              <a:ext cx="609600" cy="609600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7657" name="Rectangle 7">
              <a:extLst>
                <a:ext uri="{FF2B5EF4-FFF2-40B4-BE49-F238E27FC236}">
                  <a16:creationId xmlns:a16="http://schemas.microsoft.com/office/drawing/2014/main" id="{0CBC875E-AFE8-484C-9470-30BE74AF6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6600" y="4419600"/>
              <a:ext cx="609600" cy="609600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27658" name="Straight Connector 9">
              <a:extLst>
                <a:ext uri="{FF2B5EF4-FFF2-40B4-BE49-F238E27FC236}">
                  <a16:creationId xmlns:a16="http://schemas.microsoft.com/office/drawing/2014/main" id="{ECA0CF24-2F24-4E37-8A34-65622530FB48}"/>
                </a:ext>
              </a:extLst>
            </p:cNvPr>
            <p:cNvCxnSpPr>
              <a:cxnSpLocks noChangeShapeType="1"/>
              <a:stCxn id="27654" idx="6"/>
              <a:endCxn id="27656" idx="1"/>
            </p:cNvCxnSpPr>
            <p:nvPr/>
          </p:nvCxnSpPr>
          <p:spPr bwMode="auto">
            <a:xfrm>
              <a:off x="6172200" y="2971800"/>
              <a:ext cx="762000" cy="0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59" name="Straight Connector 11">
              <a:extLst>
                <a:ext uri="{FF2B5EF4-FFF2-40B4-BE49-F238E27FC236}">
                  <a16:creationId xmlns:a16="http://schemas.microsoft.com/office/drawing/2014/main" id="{B93BAFD2-9C65-4BAB-9891-1E679396A77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6019800" y="3505200"/>
              <a:ext cx="1066800" cy="0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0" name="Straight Connector 13">
              <a:extLst>
                <a:ext uri="{FF2B5EF4-FFF2-40B4-BE49-F238E27FC236}">
                  <a16:creationId xmlns:a16="http://schemas.microsoft.com/office/drawing/2014/main" id="{48E01286-EF69-4E94-881B-98F069AA2AC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91200" y="3962400"/>
              <a:ext cx="1600200" cy="0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1" name="Straight Connector 15">
              <a:extLst>
                <a:ext uri="{FF2B5EF4-FFF2-40B4-BE49-F238E27FC236}">
                  <a16:creationId xmlns:a16="http://schemas.microsoft.com/office/drawing/2014/main" id="{C9F4550F-3D18-41AA-8F62-F99BD5C361FA}"/>
                </a:ext>
              </a:extLst>
            </p:cNvPr>
            <p:cNvCxnSpPr>
              <a:cxnSpLocks noChangeShapeType="1"/>
              <a:endCxn id="27655" idx="0"/>
            </p:cNvCxnSpPr>
            <p:nvPr/>
          </p:nvCxnSpPr>
          <p:spPr bwMode="auto">
            <a:xfrm rot="16200000" flipH="1">
              <a:off x="5581650" y="4171950"/>
              <a:ext cx="457200" cy="38100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2" name="Straight Connector 16">
              <a:extLst>
                <a:ext uri="{FF2B5EF4-FFF2-40B4-BE49-F238E27FC236}">
                  <a16:creationId xmlns:a16="http://schemas.microsoft.com/office/drawing/2014/main" id="{DA88244E-8261-48E5-9BB3-710AFAA01CA7}"/>
                </a:ext>
              </a:extLst>
            </p:cNvPr>
            <p:cNvCxnSpPr>
              <a:cxnSpLocks noChangeShapeType="1"/>
              <a:endCxn id="27657" idx="0"/>
            </p:cNvCxnSpPr>
            <p:nvPr/>
          </p:nvCxnSpPr>
          <p:spPr bwMode="auto">
            <a:xfrm rot="5400000">
              <a:off x="7162800" y="4191000"/>
              <a:ext cx="457200" cy="0"/>
            </a:xfrm>
            <a:prstGeom prst="line">
              <a:avLst/>
            </a:prstGeom>
            <a:noFill/>
            <a:ln w="222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FC1D9F4E-3598-4D98-899B-1CFDCF7994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54B3ED85-B0A6-4520-B769-4D4D2ACD2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solving genetic problems using a Punnett square it is assumed that all possible types of sperm fertilize all possible types of eggs.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7E545F61-4E8F-4327-B5B7-DEDFAB00DA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7A82279A-4521-441D-949B-9C6B44ECA01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609600" y="3505200"/>
            <a:ext cx="8153400" cy="23622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would the P (parental) generation consist of if all of the F</a:t>
            </a:r>
            <a:r>
              <a:rPr lang="en-US" sz="2400" baseline="-25000" dirty="0"/>
              <a:t>1</a:t>
            </a:r>
            <a:r>
              <a:rPr lang="en-US" sz="2400" dirty="0"/>
              <a:t> (offspring) generation were pink?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 homozygous dominant and a homozygous recessive parent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2 homozygous recessive parents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2 homozygous dominant parents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2 heterozygote parents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That offspring outcome is impossible</a:t>
            </a:r>
            <a:endParaRPr lang="en-US" dirty="0"/>
          </a:p>
        </p:txBody>
      </p:sp>
      <p:sp>
        <p:nvSpPr>
          <p:cNvPr id="31748" name="Content Placeholder 3">
            <a:extLst>
              <a:ext uri="{FF2B5EF4-FFF2-40B4-BE49-F238E27FC236}">
                <a16:creationId xmlns:a16="http://schemas.microsoft.com/office/drawing/2014/main" id="{23B96702-F84F-45F4-9DB4-C1CA14DF4A95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838200" y="1676400"/>
            <a:ext cx="7620000" cy="990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4 o’clock flowers, the allele for red flowers is </a:t>
            </a:r>
            <a:r>
              <a:rPr lang="en-US" altLang="en-US" sz="2400" b="1"/>
              <a:t>incompletely dominant</a:t>
            </a:r>
            <a:r>
              <a:rPr lang="en-US" altLang="en-US" sz="2400"/>
              <a:t> over the allele for white flowers so that the heterozygotes have pink flowers.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A97DBDC6-2943-468A-BD43-1E8AD2337A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24AE6474-2DE6-4C55-A7BF-5887410A96C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disorder seen in this pedigree chart is most likely—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sex linked-X linked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sex linked-Y linked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Autosomal</a:t>
            </a:r>
            <a:r>
              <a:rPr lang="en-US" dirty="0">
                <a:ea typeface="+mn-ea"/>
                <a:cs typeface="+mn-cs"/>
              </a:rPr>
              <a:t> dominant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Autosomal</a:t>
            </a:r>
            <a:r>
              <a:rPr lang="en-US" dirty="0">
                <a:ea typeface="+mn-ea"/>
                <a:cs typeface="+mn-cs"/>
              </a:rPr>
              <a:t> recessive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</a:p>
        </p:txBody>
      </p:sp>
      <p:grpSp>
        <p:nvGrpSpPr>
          <p:cNvPr id="2" name="Content Placeholder 5">
            <a:extLst>
              <a:ext uri="{FF2B5EF4-FFF2-40B4-BE49-F238E27FC236}">
                <a16:creationId xmlns:a16="http://schemas.microsoft.com/office/drawing/2014/main" id="{C35046E6-36E7-4D2F-BC63-22337EEAC809}"/>
              </a:ext>
            </a:extLst>
          </p:cNvPr>
          <p:cNvGrpSpPr>
            <a:grpSpLocks noGrp="1"/>
          </p:cNvGrpSpPr>
          <p:nvPr/>
        </p:nvGrpSpPr>
        <p:grpSpPr>
          <a:xfrm>
            <a:off x="5410200" y="2057400"/>
            <a:ext cx="2819400" cy="3200400"/>
            <a:chOff x="5486400" y="2667000"/>
            <a:chExt cx="2209800" cy="2362200"/>
          </a:xfrm>
          <a:solidFill>
            <a:schemeClr val="bg1"/>
          </a:solidFill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1BC31FC-EF50-4ECD-88E1-41D8EF24F600}"/>
                </a:ext>
              </a:extLst>
            </p:cNvPr>
            <p:cNvSpPr/>
            <p:nvPr/>
          </p:nvSpPr>
          <p:spPr bwMode="auto">
            <a:xfrm>
              <a:off x="5486400" y="2667000"/>
              <a:ext cx="685800" cy="609600"/>
            </a:xfrm>
            <a:prstGeom prst="ellipse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8D085E6-F9A9-4AA3-8FBB-E29748A9F45E}"/>
                </a:ext>
              </a:extLst>
            </p:cNvPr>
            <p:cNvSpPr/>
            <p:nvPr/>
          </p:nvSpPr>
          <p:spPr bwMode="auto">
            <a:xfrm>
              <a:off x="5500817" y="4419600"/>
              <a:ext cx="685800" cy="609600"/>
            </a:xfrm>
            <a:prstGeom prst="ellipse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0EC1E9B-D464-4CE1-AE11-8A76484A5FEF}"/>
                </a:ext>
              </a:extLst>
            </p:cNvPr>
            <p:cNvSpPr/>
            <p:nvPr/>
          </p:nvSpPr>
          <p:spPr bwMode="auto">
            <a:xfrm>
              <a:off x="6934200" y="2667000"/>
              <a:ext cx="609600" cy="609600"/>
            </a:xfrm>
            <a:prstGeom prst="rect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72E31AD-0E13-4453-A4DC-0CE18ADDB157}"/>
                </a:ext>
              </a:extLst>
            </p:cNvPr>
            <p:cNvSpPr/>
            <p:nvPr/>
          </p:nvSpPr>
          <p:spPr bwMode="auto">
            <a:xfrm>
              <a:off x="7086600" y="4419600"/>
              <a:ext cx="609600" cy="609600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D95F7E-05A5-4DE9-8134-683206BD341A}"/>
                </a:ext>
              </a:extLst>
            </p:cNvPr>
            <p:cNvCxnSpPr>
              <a:endCxn id="9" idx="1"/>
            </p:cNvCxnSpPr>
            <p:nvPr/>
          </p:nvCxnSpPr>
          <p:spPr bwMode="auto">
            <a:xfrm>
              <a:off x="6172200" y="2971800"/>
              <a:ext cx="7620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EC1EFD4-5C77-45B3-834E-80DD0C1533F5}"/>
                </a:ext>
              </a:extLst>
            </p:cNvPr>
            <p:cNvCxnSpPr/>
            <p:nvPr/>
          </p:nvCxnSpPr>
          <p:spPr bwMode="auto">
            <a:xfrm rot="5400000">
              <a:off x="6019800" y="3505200"/>
              <a:ext cx="10668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F7FED36-3CF0-4B51-A154-897743128774}"/>
                </a:ext>
              </a:extLst>
            </p:cNvPr>
            <p:cNvCxnSpPr/>
            <p:nvPr/>
          </p:nvCxnSpPr>
          <p:spPr bwMode="auto">
            <a:xfrm>
              <a:off x="5791200" y="3962400"/>
              <a:ext cx="16002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B7A5B22-A815-40EB-8B78-7D6E4635017F}"/>
                </a:ext>
              </a:extLst>
            </p:cNvPr>
            <p:cNvCxnSpPr>
              <a:cxnSpLocks/>
              <a:endCxn id="8" idx="0"/>
            </p:cNvCxnSpPr>
            <p:nvPr/>
          </p:nvCxnSpPr>
          <p:spPr bwMode="auto">
            <a:xfrm>
              <a:off x="5805617" y="3962400"/>
              <a:ext cx="38100" cy="45720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15FFB09-8511-46E1-9A2C-6FF9C906422E}"/>
                </a:ext>
              </a:extLst>
            </p:cNvPr>
            <p:cNvCxnSpPr>
              <a:endCxn id="10" idx="0"/>
            </p:cNvCxnSpPr>
            <p:nvPr/>
          </p:nvCxnSpPr>
          <p:spPr bwMode="auto">
            <a:xfrm rot="5400000">
              <a:off x="7162800" y="4191000"/>
              <a:ext cx="4572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797" name="Rectangle 16">
            <a:extLst>
              <a:ext uri="{FF2B5EF4-FFF2-40B4-BE49-F238E27FC236}">
                <a16:creationId xmlns:a16="http://schemas.microsoft.com/office/drawing/2014/main" id="{55B94C83-5FE9-4664-85C4-961880615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419600"/>
            <a:ext cx="762000" cy="83820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33798" name="Straight Connector 20">
            <a:extLst>
              <a:ext uri="{FF2B5EF4-FFF2-40B4-BE49-F238E27FC236}">
                <a16:creationId xmlns:a16="http://schemas.microsoft.com/office/drawing/2014/main" id="{5516D24A-275E-4644-9E88-A9AC611E36A1}"/>
              </a:ext>
            </a:extLst>
          </p:cNvPr>
          <p:cNvCxnSpPr>
            <a:cxnSpLocks noChangeShapeType="1"/>
            <a:endCxn id="33797" idx="0"/>
          </p:cNvCxnSpPr>
          <p:nvPr/>
        </p:nvCxnSpPr>
        <p:spPr bwMode="auto">
          <a:xfrm rot="5400000">
            <a:off x="6515100" y="4152900"/>
            <a:ext cx="533400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23EFE17-8DD2-45D6-B5D3-27492C5DE8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6D73B362-A072-4891-8EE4-E38310D7B57C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81000" y="1981200"/>
            <a:ext cx="4322763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this pedigree chart, one can conclude that the mother is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Affected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Nonaffected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A carrier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400"/>
              <a:t>She has nothing to do with the child's traits</a:t>
            </a:r>
          </a:p>
        </p:txBody>
      </p:sp>
      <p:grpSp>
        <p:nvGrpSpPr>
          <p:cNvPr id="2" name="Content Placeholder 5">
            <a:extLst>
              <a:ext uri="{FF2B5EF4-FFF2-40B4-BE49-F238E27FC236}">
                <a16:creationId xmlns:a16="http://schemas.microsoft.com/office/drawing/2014/main" id="{E72652F0-B371-4D66-AF8E-20366FE18EBE}"/>
              </a:ext>
            </a:extLst>
          </p:cNvPr>
          <p:cNvGrpSpPr>
            <a:grpSpLocks noGrp="1"/>
          </p:cNvGrpSpPr>
          <p:nvPr/>
        </p:nvGrpSpPr>
        <p:grpSpPr>
          <a:xfrm>
            <a:off x="5410200" y="2057400"/>
            <a:ext cx="2819400" cy="3200400"/>
            <a:chOff x="5486400" y="2667000"/>
            <a:chExt cx="2209800" cy="2362200"/>
          </a:xfrm>
          <a:solidFill>
            <a:schemeClr val="bg1"/>
          </a:solidFill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9D34814-AC00-45C5-BF29-BB8F9C8FA604}"/>
                </a:ext>
              </a:extLst>
            </p:cNvPr>
            <p:cNvSpPr/>
            <p:nvPr/>
          </p:nvSpPr>
          <p:spPr bwMode="auto">
            <a:xfrm>
              <a:off x="5486400" y="2667000"/>
              <a:ext cx="685800" cy="609600"/>
            </a:xfrm>
            <a:prstGeom prst="ellipse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02416EA-D863-4E2F-AE91-33568E486F9F}"/>
                </a:ext>
              </a:extLst>
            </p:cNvPr>
            <p:cNvSpPr/>
            <p:nvPr/>
          </p:nvSpPr>
          <p:spPr bwMode="auto">
            <a:xfrm>
              <a:off x="5486400" y="4419600"/>
              <a:ext cx="685800" cy="609600"/>
            </a:xfrm>
            <a:prstGeom prst="ellipse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C64AF12-63FD-451E-8692-73970D61512D}"/>
                </a:ext>
              </a:extLst>
            </p:cNvPr>
            <p:cNvSpPr/>
            <p:nvPr/>
          </p:nvSpPr>
          <p:spPr bwMode="auto">
            <a:xfrm>
              <a:off x="6934200" y="2667000"/>
              <a:ext cx="609600" cy="609600"/>
            </a:xfrm>
            <a:prstGeom prst="rect">
              <a:avLst/>
            </a:prstGeom>
            <a:grp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6D0C76-DF4C-4202-B068-22EAF4BA7CA0}"/>
                </a:ext>
              </a:extLst>
            </p:cNvPr>
            <p:cNvSpPr/>
            <p:nvPr/>
          </p:nvSpPr>
          <p:spPr bwMode="auto">
            <a:xfrm>
              <a:off x="7086600" y="4419600"/>
              <a:ext cx="609600" cy="609600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6B20784-DF21-4809-9DF5-258648AD385D}"/>
                </a:ext>
              </a:extLst>
            </p:cNvPr>
            <p:cNvCxnSpPr>
              <a:endCxn id="9" idx="1"/>
            </p:cNvCxnSpPr>
            <p:nvPr/>
          </p:nvCxnSpPr>
          <p:spPr bwMode="auto">
            <a:xfrm>
              <a:off x="6172200" y="2971800"/>
              <a:ext cx="7620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7D70F-9C03-4979-B0F7-319BC64C8AA5}"/>
                </a:ext>
              </a:extLst>
            </p:cNvPr>
            <p:cNvCxnSpPr/>
            <p:nvPr/>
          </p:nvCxnSpPr>
          <p:spPr bwMode="auto">
            <a:xfrm rot="5400000">
              <a:off x="6019800" y="3505200"/>
              <a:ext cx="10668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DDB7A36-9BD2-4578-BD0C-F2B63833DA54}"/>
                </a:ext>
              </a:extLst>
            </p:cNvPr>
            <p:cNvCxnSpPr/>
            <p:nvPr/>
          </p:nvCxnSpPr>
          <p:spPr bwMode="auto">
            <a:xfrm>
              <a:off x="5791200" y="3962400"/>
              <a:ext cx="16002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0EA3BAD-9F24-48FE-8415-ACE3758475FB}"/>
                </a:ext>
              </a:extLst>
            </p:cNvPr>
            <p:cNvCxnSpPr>
              <a:endCxn id="8" idx="0"/>
            </p:cNvCxnSpPr>
            <p:nvPr/>
          </p:nvCxnSpPr>
          <p:spPr bwMode="auto">
            <a:xfrm rot="16200000" flipH="1">
              <a:off x="5581650" y="4171950"/>
              <a:ext cx="457200" cy="3810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7AD8EFA-A74B-4767-8144-89D013B9DB0D}"/>
                </a:ext>
              </a:extLst>
            </p:cNvPr>
            <p:cNvCxnSpPr>
              <a:endCxn id="10" idx="0"/>
            </p:cNvCxnSpPr>
            <p:nvPr/>
          </p:nvCxnSpPr>
          <p:spPr bwMode="auto">
            <a:xfrm rot="5400000">
              <a:off x="7162800" y="4191000"/>
              <a:ext cx="457200" cy="0"/>
            </a:xfrm>
            <a:prstGeom prst="line">
              <a:avLst/>
            </a:prstGeom>
            <a:grp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5845" name="Rectangle 16">
            <a:extLst>
              <a:ext uri="{FF2B5EF4-FFF2-40B4-BE49-F238E27FC236}">
                <a16:creationId xmlns:a16="http://schemas.microsoft.com/office/drawing/2014/main" id="{82F4855C-2DAE-41BB-9C50-8FDDA085A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419600"/>
            <a:ext cx="762000" cy="83820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cxnSp>
        <p:nvCxnSpPr>
          <p:cNvPr id="35846" name="Straight Connector 20">
            <a:extLst>
              <a:ext uri="{FF2B5EF4-FFF2-40B4-BE49-F238E27FC236}">
                <a16:creationId xmlns:a16="http://schemas.microsoft.com/office/drawing/2014/main" id="{3FC8F25A-576F-4A05-A3E5-2C234AA38AF1}"/>
              </a:ext>
            </a:extLst>
          </p:cNvPr>
          <p:cNvCxnSpPr>
            <a:cxnSpLocks noChangeShapeType="1"/>
            <a:endCxn id="35845" idx="0"/>
          </p:cNvCxnSpPr>
          <p:nvPr/>
        </p:nvCxnSpPr>
        <p:spPr bwMode="auto">
          <a:xfrm rot="5400000">
            <a:off x="6515100" y="4152900"/>
            <a:ext cx="533400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D898C635-2ECB-4DC5-B228-E07F400103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62CBF593-6D7F-483C-BEB7-571F690DA26B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81000" y="1981200"/>
            <a:ext cx="4322763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genotype of Parent B based off of this information?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Homozygous dominant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Homozygous recessive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Heterozygous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Not enough information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3113F66-85C7-49AD-A53F-E4EC51097B30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856163" y="1981200"/>
          <a:ext cx="3913186" cy="281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1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15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9800">
                <a:tc>
                  <a:txBody>
                    <a:bodyPr/>
                    <a:lstStyle/>
                    <a:p>
                      <a:r>
                        <a:rPr lang="en-US" dirty="0"/>
                        <a:t>Parent B</a:t>
                      </a:r>
                      <a:r>
                        <a:rPr lang="en-US" dirty="0">
                          <a:sym typeface="Wingdings" pitchFamily="2" charset="2"/>
                        </a:rPr>
                        <a:t></a:t>
                      </a:r>
                    </a:p>
                    <a:p>
                      <a:endParaRPr lang="en-US" dirty="0">
                        <a:sym typeface="Wingdings" pitchFamily="2" charset="2"/>
                      </a:endParaRPr>
                    </a:p>
                    <a:p>
                      <a:r>
                        <a:rPr lang="en-US" dirty="0">
                          <a:sym typeface="Wingdings" pitchFamily="2" charset="2"/>
                        </a:rPr>
                        <a:t>Parent A </a:t>
                      </a:r>
                      <a:endParaRPr lang="en-US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?</a:t>
                      </a: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?</a:t>
                      </a:r>
                    </a:p>
                  </a:txBody>
                  <a:tcPr marL="91445" marR="9144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Aa</a:t>
                      </a:r>
                      <a:endParaRPr lang="en-US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aa</a:t>
                      </a:r>
                      <a:endParaRPr lang="en-US" dirty="0"/>
                    </a:p>
                  </a:txBody>
                  <a:tcPr marL="91445" marR="9144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Aa</a:t>
                      </a:r>
                      <a:endParaRPr lang="en-US" dirty="0"/>
                    </a:p>
                  </a:txBody>
                  <a:tcPr marL="91445" marR="91445"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aa</a:t>
                      </a:r>
                      <a:endParaRPr lang="en-US" dirty="0"/>
                    </a:p>
                  </a:txBody>
                  <a:tcPr marL="91445" marR="9144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7910" name="Straight Arrow Connector 7">
            <a:extLst>
              <a:ext uri="{FF2B5EF4-FFF2-40B4-BE49-F238E27FC236}">
                <a16:creationId xmlns:a16="http://schemas.microsoft.com/office/drawing/2014/main" id="{54FF2AED-5AFC-41DB-90EC-03B83A435222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867401" y="2743200"/>
            <a:ext cx="304800" cy="3175"/>
          </a:xfrm>
          <a:prstGeom prst="straightConnector1">
            <a:avLst/>
          </a:prstGeom>
          <a:noFill/>
          <a:ln w="25400" algn="ctr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6CBCC96-AD7A-43F8-B907-358E03B96F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BABDED8B-6220-4DA8-9B74-542A6F278E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Curly and straight hair, when crossed, are an example of ______, because the resulting individuals have the intermediate character of wavy hair.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codominance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incomplete dominance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epistasis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polygenic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dominant</a:t>
            </a:r>
          </a:p>
        </p:txBody>
      </p:sp>
      <p:cxnSp>
        <p:nvCxnSpPr>
          <p:cNvPr id="39940" name="Straight Arrow Connector 7">
            <a:extLst>
              <a:ext uri="{FF2B5EF4-FFF2-40B4-BE49-F238E27FC236}">
                <a16:creationId xmlns:a16="http://schemas.microsoft.com/office/drawing/2014/main" id="{0E5AC16D-C9DB-4D24-A2E7-FACD23FD9F5B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867401" y="2743200"/>
            <a:ext cx="304800" cy="3175"/>
          </a:xfrm>
          <a:prstGeom prst="straightConnector1">
            <a:avLst/>
          </a:prstGeom>
          <a:noFill/>
          <a:ln w="25400" algn="ctr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593EDE95-E284-4618-AAE2-7B5C370244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C7208959-CD85-4071-96E8-C67BD6DC4B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a Mendelian cross for pea plants that are heterozygote for flower color (Tt), what is the probability that the offspring will be homozygous recessive?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¼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½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¾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</a:t>
            </a:r>
          </a:p>
        </p:txBody>
      </p:sp>
      <p:cxnSp>
        <p:nvCxnSpPr>
          <p:cNvPr id="41988" name="Straight Arrow Connector 7">
            <a:extLst>
              <a:ext uri="{FF2B5EF4-FFF2-40B4-BE49-F238E27FC236}">
                <a16:creationId xmlns:a16="http://schemas.microsoft.com/office/drawing/2014/main" id="{49D20826-410E-4611-95DE-7DF9FC78BECD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867401" y="2743200"/>
            <a:ext cx="304800" cy="3175"/>
          </a:xfrm>
          <a:prstGeom prst="straightConnector1">
            <a:avLst/>
          </a:prstGeom>
          <a:noFill/>
          <a:ln w="25400" algn="ctr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4916856C-273A-4AA9-9C5C-03105B8B9E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7B589E86-9E49-46D5-B5E9-12A8322CC4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D=widow peak, d=no peak (Mendelian genetics)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chance of having a child with a widows peak in a cross between 2 heterozygote parents is—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25%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50%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75%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100%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0%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  <p:cxnSp>
        <p:nvCxnSpPr>
          <p:cNvPr id="44036" name="Straight Arrow Connector 7">
            <a:extLst>
              <a:ext uri="{FF2B5EF4-FFF2-40B4-BE49-F238E27FC236}">
                <a16:creationId xmlns:a16="http://schemas.microsoft.com/office/drawing/2014/main" id="{0356A605-8A93-4D3B-99A2-191F4A4111C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867401" y="2743200"/>
            <a:ext cx="304800" cy="3175"/>
          </a:xfrm>
          <a:prstGeom prst="straightConnector1">
            <a:avLst/>
          </a:prstGeom>
          <a:noFill/>
          <a:ln w="25400" algn="ctr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F74B137B-5FBF-4796-8786-B3A7112AF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3B950602-7A34-4A15-9AD5-DC70C02C8F4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7391400" cy="4800600"/>
          </a:xfrm>
        </p:spPr>
        <p:txBody>
          <a:bodyPr numCol="3"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0A85D67-7E8D-45A7-8A32-298CB1068E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5C1E71A9-A482-444A-ADC1-5CE0E15FA0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Mendel chose to work with the garden pea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 because —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Female and male parts undergo cross- fertilization on their own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They are hard to cultivate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There are true breeding varieties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There are no distinct traits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2671923-0977-4298-A96F-611ED7DBBE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23D75A8-15E6-4CC9-88CF-1136CE491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In a</a:t>
            </a:r>
            <a:r>
              <a:rPr lang="en-US" altLang="en-US" sz="2400"/>
              <a:t> cross between a homozygous purple flowered plant and a homozygous white flowered plant, all of the F</a:t>
            </a:r>
            <a:r>
              <a:rPr lang="en-US" altLang="en-US" sz="2400" baseline="-25000"/>
              <a:t>1</a:t>
            </a:r>
            <a:r>
              <a:rPr lang="en-US" altLang="en-US" sz="2400"/>
              <a:t> hybrid offspring have purple flowers. What is the term for the white trait?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Dominant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Gene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Allele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Genotype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Recessive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FC4823E-3027-42C8-AA80-FC1F83FDE5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B800D876-CAD7-4429-8F7B-831CBBA03E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In heterozygous individuals, there is/are ______ allele(s).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 identical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 different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1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DDEA3B7-D8D1-424D-ADDB-BB720AB09B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50CB47A-E261-4D0B-92B4-51526E2530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principle of segregation states that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Alleles line up randomly during division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Alleles separate during gamete formation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Any assortment of genes is possible regardless of the parents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Expression of genes are independent of the parents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Inheritance of genes is independent of the parents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C4FB193-6CE4-43CF-96B4-C69C403926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84C32048-59DD-4EA2-868E-493A98FE4E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A diagram of genetic relationships among family members is called a/n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Autosome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Punnett square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Pedigree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Karyotype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Generation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E423D455-C7BC-45CF-AB77-46B817CA03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9A10FE70-A401-43FB-B2B3-0E73CC28ED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law of independent assortment states that —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each pair of factors segregates independently of other pairs  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possible combinations of factors cannot occur in the gametes  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genetic traits are independent of the genes on the chromosome  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any assortment of genes is possible regardless of the parents’ genes </a:t>
            </a: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F54E1E6-CD2F-4A61-BBED-E0E53C9636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80B3F02-18A3-426F-ADAE-38ED3FA89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When two alternate forms of an allele contribute equally to a phenotype, it is called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Incomplete dominance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Pleiotropy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Polygenic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Codominance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Multiple alleles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8&quot; unique_id=&quot;10263&quot;&gt;&lt;/object&gt;&lt;object type=&quot;2&quot; unique_id=&quot;10264&quot;&gt;&lt;object type=&quot;3&quot; unique_id=&quot;10266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67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268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269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270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271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272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273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274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275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276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277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278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279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280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281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282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283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284&quot;&gt;&lt;property id=&quot;20148&quot; value=&quot;5&quot;/&gt;&lt;property id=&quot;20300&quot; value=&quot;Slide 20 - &amp;quot;Answer Key – Chapter 12&amp;quot;&quot;/&gt;&lt;property id=&quot;20307&quot; value=&quot;273&quot;/&gt;&lt;/object&gt;&lt;object type=&quot;3&quot; unique_id=&quot;10285&quot;&gt;&lt;property id=&quot;20148&quot; value=&quot;5&quot;/&gt;&lt;property id=&quot;20300&quot; value=&quot;Slide 1 - &amp;quot;Biology, 10e&amp;#x0D;&amp;#x0A;Raven, Johnson, Mason, Losos, Singer&amp;quot;&quot;/&gt;&lt;property id=&quot;20307&quot; value=&quot;33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1125</TotalTime>
  <Words>283</Words>
  <Application>Microsoft Office PowerPoint</Application>
  <PresentationFormat>On-screen Show (4:3)</PresentationFormat>
  <Paragraphs>280</Paragraphs>
  <Slides>29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196</cp:revision>
  <cp:lastPrinted>2013-01-11T16:33:56Z</cp:lastPrinted>
  <dcterms:created xsi:type="dcterms:W3CDTF">2005-04-19T02:46:41Z</dcterms:created>
  <dcterms:modified xsi:type="dcterms:W3CDTF">2019-05-02T18:26:20Z</dcterms:modified>
</cp:coreProperties>
</file>