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02" r:id="rId2"/>
  </p:sldMasterIdLst>
  <p:notesMasterIdLst>
    <p:notesMasterId r:id="rId23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331" r:id="rId21"/>
    <p:sldId id="273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87324" autoAdjust="0"/>
  </p:normalViewPr>
  <p:slideViewPr>
    <p:cSldViewPr>
      <p:cViewPr varScale="1">
        <p:scale>
          <a:sx n="88" d="100"/>
          <a:sy n="88" d="100"/>
        </p:scale>
        <p:origin x="42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E95C0238-DF0F-4A2E-B332-4028001DE06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AE2237D3-EBDC-4C15-B500-FFC7B0CB73C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3B02A14-5194-472C-BFEB-874A9EB9B52B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51E60AA0-8BC1-4E76-A925-4FE7C4EA6C6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641F8A3F-FE38-4CFE-A171-4C1E3FFB468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8AE4DF78-7A20-4A73-BE5C-E6A9EAA0E0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37A8EE1-D3CD-47E9-8008-223BDA0F1E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718CAE8-794F-47B6-ABB7-051A48A894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3054106-A859-4E33-BBE9-E683C979947F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D965F198-128B-472C-B2C0-9C5E54B1847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DF28E789-A2D8-46A5-816B-5EC8F26FF5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E7DA16A5-5A5B-4370-9A4B-411C68EE2B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E6667CA7-58A5-44D6-BA3A-2C4E58B8D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A782A0A6-1D04-4CFF-AFDF-C16AA02EAE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AA63CB-B3CF-453D-AB7A-94B7141EA26D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CAEA07AB-EB3B-4B98-B88F-DA3172C7A1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0F977260-F865-4FA3-85B9-C1AD8CFC5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3A6034D2-FA94-4181-99B2-3EB15C3DE4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4B95FA-50C8-459C-94C2-4D550C4FC197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0732193-C695-45DC-B90E-46D19EC989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66BB6277-0C51-4BE3-87FE-8C72E4075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01221B96-619B-4BFE-9E32-7C4B211F09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78A911-F44E-4610-A4C4-317330B8D6E5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69EF38B3-C1CA-4040-8A5A-723C7C237B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282B9F3D-4830-45D0-8B44-660646A8BA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469A849A-E3AF-4F7A-A9F4-DC7D07C995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E31BF12-6FE3-4978-B975-AA67193EFAF0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F8035AC8-F7F7-4C5A-8B5E-329B024F8E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571C5D6F-D8E0-4AAB-A229-BE40B7EA7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F48F7F5F-586E-4028-AF4E-1158FF3EB9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8770AA6-C43F-47CF-A9B8-4082C990AB4B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3FB7F0C5-28BD-4F59-8988-0FE45922F4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51A75274-ED38-435F-A9C4-7C55C1029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1F1F0F36-A3A9-4BF2-9E8C-3987967A03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D80152-D048-4AD3-9CE2-263741FD47A4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9763A966-932C-4B99-9A3F-DD7113526D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13774CF1-6504-4819-99EE-D2307227E2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E8560B88-090D-421E-A2F9-3B1489444C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CECAF9C-A03F-44E1-AF70-FE16B71FE8B5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BB87C72B-3B69-45B7-9DDE-204D966190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46683013-0B84-4306-B3D2-5EA1ADA32C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66C11E59-8FF0-4AB2-854E-886EB6E664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D5A1673-5E21-4F37-AD1D-455E7A576416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8BAE91FB-FB53-48B1-A810-53FA457DA0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3938931C-A05C-4577-B8F3-733B3DFAD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AE940A6C-DCC2-4107-B559-4DAA3BC217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87BEF7-500A-4658-ABF2-4A740ACAF474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91DC7938-4D97-432F-B147-3C1BD522A1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69A6A3-FFB6-44B0-B834-A1F7F51F9274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41641DC0-0E42-4D17-B87F-DD5DE721664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676C3789-371B-4BF2-82EB-7019FFD18C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A6A9A019-EB1E-439F-BCBA-9DFA885309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A4FCFC4F-7D8D-483F-9154-7E9D022FA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4D7ACD82-2B34-4913-83B1-F479222B4E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F7B1EA8-BC6B-480B-A93A-9B6773DD80B9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C9A6BA0E-652F-43A0-B595-170277B168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5879D40C-FC5D-4F14-B570-3366B83CA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02B1C830-D405-4AAE-A450-7A149C94E6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6F6F60-89E8-4777-8567-9B93F9686575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1D6E866E-B988-40AD-841C-8CD285CF23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0DA415CA-AD10-4878-9D33-0FB03B772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C7402947-4DF4-4EF8-88F1-43E7EEA23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23FEE6-7035-48FF-BD86-C406A8B699C2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C3C4BBA2-9F17-4B1A-846E-777F9F76E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27D61B04-0582-4234-A432-9B221EF98A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A8C2094C-F871-4ADE-A3E9-20934F74EA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8A60E2-25C5-4188-B241-2B327B2813B4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E62C4931-E58E-405A-99B4-D115DA8A7C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DDFF8B20-3493-4A29-A6CB-F18D13C4C8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A30393C0-C1E9-43CC-884B-0FF4FA59D2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88EADC-AEC6-445C-BBE6-F1B5DE686F96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7CCB7FCF-A02D-4347-8131-2A7BD42DC7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9CADDE9A-32B2-479B-B9F8-B18E391B63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5019A89B-A9DC-4D94-835A-6517263CB9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2956C7-C907-493D-84BA-6171870B7E98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E9EA576C-0554-4FE0-986C-627338FE87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8A631490-2ECB-4CB4-B334-840956CAA9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C964CC89-7436-4441-A59A-7822D0B47A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717E72B-6C94-477D-8382-34B2C98E9628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213A82DA-C2E2-4AB2-A5E3-1770C72536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E9164D33-5473-4821-B8A4-31BC26CF9B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ECDD5C60-F26F-41D8-AC74-48A9624B88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A63AB7-42C9-416C-BAC6-72F4FBAE405E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E156E7C-52D2-40B8-9AE9-F2AFFEF5EB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E191BC3-B475-4201-B668-427A5BA7F4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1D84F0C-E6A8-4AD7-A52E-5F44263E01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ADF6C-4134-4835-8A7D-A17A8D0393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5811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70D7841-5266-4B41-ADBB-2372B13AAE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A93C0C9-834A-4D1B-AE26-191352FE76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A7A145B-61DB-4A30-B7C2-5F39DE5BBE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B5DDC-C163-47A1-B3C9-A293FC8ACB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4380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D5521-03A7-4586-9403-8FD5777B4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015D7E-4169-4CD0-AB96-A4DE18E42E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4410681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0F31B-580E-45E6-8C7A-1D813D346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DC10BD-9565-41D3-82AF-D34C8CFE68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039799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64482-55BF-4A35-8F11-E3F396912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97B548-8570-4A5A-B287-A4A1B775A0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81218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498AE-EC3B-495D-9741-C68BED4BE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E6D035-F05B-4AC5-B342-7A4021193E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C13246-AA92-4385-B289-A8E634D7F2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802813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01C7-01C2-44A6-86DF-95F7FCEDC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D36D5-9D85-43BE-910F-63DDA993D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D4EA76-292F-4A14-B253-08ADF9FB05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8E2C90-FE12-4FB7-8227-8CB21D5D5B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8D8A35-D69D-4067-A10A-68104493E1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673301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262F-280D-4B71-A182-A8E2138BB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9969596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14415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A5C28-A622-4047-9EC1-173174F3A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87DA6-047D-4A61-B2CB-10E82FECB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FDF51-0B8F-445F-A95E-7587F7B742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056535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E3E0-0BF2-4ACE-AB15-9BB27A03E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8B6D0B-DBE1-4C89-B379-A55CA6A659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76AF22-5FB4-4B62-A947-3A0475A7DB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442616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49E9441-438C-434A-81B4-E288D55109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C48F62B-F27D-46F1-9DAA-7E8AF2C62F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38F0F61-9D9F-46D5-BE4F-A1185675C6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5218BE-AE10-4D52-A73F-D1C4D40512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6241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52196-8795-4404-AAB2-8CD20012A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7D1B39-CA21-428B-A6A9-AC3C53A00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528734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1C3155-EEFB-44D3-B3F0-F525AC7C75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36061D-EC4F-4164-B8BB-8B3C21EFBA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882113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B86CE2E-EE04-49E0-8ACA-2539D610E3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49F0C22-F9A8-43B6-8588-5E5B96DA8B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BA0600B-F6EF-409A-A876-33D43A0A2D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79B33-A5DC-4B50-9DBD-388F1CFFD4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9916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2C404E-E260-4886-A611-803A862990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080F5E-B44F-429C-B361-CF27A29C91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EB0A05-31A7-4606-BECE-68E988FB5F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5A8C0-4D03-4016-9E9B-CA83EA6402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583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4E379605-582C-4851-8BAF-652C092363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1B8EEA77-DB4A-4038-85AA-F9D6D28D19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82459CAF-0565-4AF7-AB0F-C57AE631F2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047A4-8638-4C04-B81C-BD5F0D1F30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9644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68BB0E8B-EE1C-4FFE-A9CA-C863541653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5D009BDA-E3B7-440A-A395-4E4DA4E513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8297526-CCE9-4B83-856B-D75F5F81E5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DA262-23C7-4614-AA29-49BBFCA131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567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E7D0CDE-16A3-42C3-A3A8-49841C3851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4D46FAC-599D-4B51-8AB6-B6850D8C59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24EE37C-2BD4-4F09-B2D4-6A665F2C41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A9993-6748-4C61-82D1-8AF0695927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7058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5DA750E-2001-4BD4-B0E4-615DB47D76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41EFCDD-0B30-48A2-8D58-CCDBD1BDA5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B7D10A8-CCF3-4873-970E-5A66777150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7CFA9-C39E-4E40-86E6-1BD841CB74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963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8C4E9E1-045F-429C-9FA6-81076F9EA5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2770BD5-D8A9-4F09-8936-DE58381378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582A7A9-99B2-41F6-8FB3-EA34785C5E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BF064-EAE2-4F2B-A194-81074F8643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084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22FC4F5-ADEA-442C-B93A-02010C4041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5D591F3-2B5B-46C5-81E5-6BD01E35D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6D2FCC2-8B5F-4D7A-8A94-4AA7E7B5BF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32C1181-34EE-4341-A257-EF9634806F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BC74DC34-628D-4A39-9696-40C3EA677E3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D0B0B326-BBEF-497E-819F-F62251993E9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2E9A6CFA-2816-411A-A32D-A6822211937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A185B020-6507-40F9-A9DB-0D9E17465C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5DE43ECE-9BD3-4DAA-84EC-1A186786A0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972DAE9D-1057-4EA6-B942-45E10C174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8F94CF0B-1D3A-4EAE-85AE-2BE8D3F5E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19EF9AC-3D9D-4794-8F8D-916FBE0D417C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B616817-70C2-4779-ADED-3CC95B7A0A21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4DF4729D-1367-4C10-A318-84BC4C52E21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7658A8A5-33DB-4FF8-90E3-72905B3E6C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F5379748-0326-47D2-875F-81CC5187782B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F9E87C92-3D2D-4409-A865-35B201DFA0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874B4DD-49B8-4F39-AD30-51B3B50B70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93855B43-D6CD-4684-91D7-397F46A80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2A1263CA-252F-489D-83D3-A52013DE3E44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FB913379-200F-4DA5-B6A4-5A90DE459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Genomics 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4C692419-B9AA-4E7B-BAB6-2870B3E1B2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F0264DA0-5DFB-4329-85CC-65943B087B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Genes found in different species that come together because of speciation are orthologs; genes in the same organism that arise by gene duplication are paralogs.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955675" lvl="1" indent="-514350">
              <a:buFont typeface="Arial" panose="020B0604020202020204" pitchFamily="34" charset="0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9A6DFF6B-85E0-4404-B862-7FE8E4F39D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31C1B69E-BD5D-4539-A055-C7D0F26A62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Genetic engineering manipulates genes at the level of— 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Protein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Amino acid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RNA</a:t>
            </a:r>
          </a:p>
          <a:p>
            <a:pPr marL="1360488" lvl="2" indent="-51435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F13DFFAD-D7A1-4AE6-AB86-A24D3F38E0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C2C3987C-8614-431C-A23F-2787AE2FF0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Using dideoxy sequencing to create a library and sequence random fragments of the DNA is—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Shotgun DNA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Chromatography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Microarray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PCR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Gel electrophoresis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7B77FB93-1F7E-4AC8-8FA1-2A9EEF3F88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071934BB-1D1D-4436-B552-CC13A41107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Bioinformatics allows researchers to—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Use computers to identify similar sequences in other organisms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Connect gene sequences through evolution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Determine the exact function of a gene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and B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17695ED-B99B-48AE-9B78-DB2AFF4435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5252FEB9-42F5-4305-AD23-9997AD3EBD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Why do scientist sequence nuclear genomes?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Establish evolutionary relationships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Treat human diseases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Improve agricultural resources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Understand genes of a model organism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are reasons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FC2D6109-6720-42FE-8FA1-EE5A1DC7D4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D3F660A8-13EC-4252-8518-4235B6A091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these proteins is not matched correctly with its function?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Structural-allows movements of a cell or within a cell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Protective-help protect cells in environmental stress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Transport-move material across membranes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Metabolic-catalyze chemical reactions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Regulatory-involved in transcription and translation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3FD36D90-618F-4283-9516-5C977D0CE2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9E603AB0-B6DA-47F0-A46B-FE3D1B35F7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How is it possible to only have ~ 25,000 genes but 1,000’s of more proteins?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Insertion of </a:t>
            </a:r>
            <a:r>
              <a:rPr lang="en-US" dirty="0" err="1"/>
              <a:t>exons</a:t>
            </a:r>
            <a:r>
              <a:rPr lang="en-US" dirty="0"/>
              <a:t> into genes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Alternate splicing sites in pre-mRNA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Active </a:t>
            </a:r>
            <a:r>
              <a:rPr lang="en-US" dirty="0" err="1"/>
              <a:t>introns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Adding a few new genes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All of the above</a:t>
            </a:r>
          </a:p>
          <a:p>
            <a:pPr marL="1347788" lvl="2" indent="-457200">
              <a:buFont typeface="Arial" charset="0"/>
              <a:buAutoNum type="alphaLcPeriod"/>
              <a:defRPr/>
            </a:pPr>
            <a:endParaRPr lang="en-US" dirty="0"/>
          </a:p>
          <a:p>
            <a:pPr marL="1347788" lvl="2" indent="-457200">
              <a:buFont typeface="Arial" charset="0"/>
              <a:buAutoNum type="alphaLcPeriod"/>
              <a:defRPr/>
            </a:pPr>
            <a:endParaRPr lang="en-US" dirty="0"/>
          </a:p>
          <a:p>
            <a:pPr marL="1347788" lvl="2" indent="-457200">
              <a:buFont typeface="Arial" charset="0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E977323E-3973-4567-99E6-2E2BBF8F96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761077ED-A75D-4A41-A3C6-234F9D32C3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8077200" cy="4800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200"/>
              <a:t>	Knowing the DNA sequence of a gene can tell you ____; knowing the amino acid of a protein can tell you ____.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sz="2200"/>
              <a:t>Approximate information about the amino acid sequence; approximate information about the DNA sequence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sz="2200"/>
              <a:t>Precise information about the amino acid sequence; approximate information about the DNA sequence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sz="2200"/>
              <a:t>Approximate information about the amino acid sequence; precise information about the DNA sequence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sz="2200"/>
              <a:t>Precise information about the amino acid sequence; precise information about the DNA sequence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764E635F-C404-48FE-BA56-79DC62A23A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9C1895E7-BC39-4534-98F4-63C81DAA16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eukaryotic genome is not a model organism to understand molecular mechanisms of cells?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Fruit fly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Bullfrog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Nematode worm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Thale cress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Mouse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9E813601-AC02-431F-A937-97D11F64ED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8EEB71B7-D7A1-4996-9C90-D90E587EB7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probability that a base would not be sequenced based off of the information provided?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en-US" sz="2400"/>
              <a:t>P=e</a:t>
            </a:r>
            <a:r>
              <a:rPr lang="en-US" altLang="en-US" sz="2400" baseline="30000"/>
              <a:t>-m</a:t>
            </a:r>
            <a:r>
              <a:rPr lang="en-US" altLang="en-US" sz="2400"/>
              <a:t>  (e=2.72; m=# of sequenced bases divided by the total genome)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en-US" sz="2400"/>
              <a:t>Genome size=0.4Mb; sequenced bases 2Mb </a:t>
            </a:r>
            <a:endParaRPr lang="en-US" altLang="en-US" sz="2400" baseline="3000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0.5%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67%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6.7%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0.67%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5%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6086FA2-4922-428F-A4CB-393B62478C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FEAD0600-563F-4065-A438-8134FD59A98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5E572FB5-120F-438D-932A-E4D75FEB39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9107BD78-33BD-44C5-8612-E01C43B4414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1988" name="Rectangle 6">
            <a:extLst>
              <a:ext uri="{FF2B5EF4-FFF2-40B4-BE49-F238E27FC236}">
                <a16:creationId xmlns:a16="http://schemas.microsoft.com/office/drawing/2014/main" id="{46CFEF58-4BCC-49A0-B2C1-E6186262B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98F75C4D-E2EB-4523-9AD2-0E07F075C7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4BF52D53-9C4C-45A6-8E61-522C868DDA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Proteomes are the complete genetic composition of a species and genomes are the entire complement of proteins in an organism. 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412FB71-541A-44F2-B604-4B5A205C8A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9C12D805-B86E-44A5-9AE0-2E18BDB611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size of the genome is directly related to the size of the organism.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F4D4873F-8993-41F6-9A4C-6E65D200BF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8BA3B9D2-F3EE-4EAA-A3F5-2A4F07BBC3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DNA that can move locations is a–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Transposase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Retroelement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transposons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Paralog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Repetitive sequence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9A29277C-5948-4FEE-A407-B0780B22F7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874391BA-B3B5-4D5F-9FA2-BBFE6E1674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role of transposable elements is to—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Increase the survival rate of some bacteria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Create a new gene family when involved in crossing over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Disrupt gene expression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Act as commensals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are possibilities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24C5303-5244-4FBC-82AB-D5EB421446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70F39B77-679C-4621-9C85-F2CE2B7429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Two or more genes derived from the same ancestral gene are—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Homologous chromosomes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Homologous cells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Duplicated chromosomes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Homologous genes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Duplicated genes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AF804FD-0603-466E-879E-6E4B2055C6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6FD21D9F-F13B-4888-AA68-0931CA4061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genes will be translated into a functional protein.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E60CF2C8-347A-4714-8C87-0D3F3956C3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ACE2B763-4C55-4169-84DE-BBA6317B78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An example of Homology and similarity tool is—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PROSPECT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EMBOSS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RASMOL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BLAST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47"/>
  <p:tag name="MMPROD_UIDATA" val="&lt;database version=&quot;7.0&quot;&gt;&lt;object type=&quot;1&quot; unique_id=&quot;10001&quot;&gt;&lt;object type=&quot;2&quot; unique_id=&quot;11746&quot;&gt;&lt;object type=&quot;3&quot; unique_id=&quot;11747&quot;&gt;&lt;property id=&quot;20148&quot; value=&quot;5&quot;/&gt;&lt;property id=&quot;20300&quot; value=&quot;Slide 1&quot;/&gt;&lt;property id=&quot;20307&quot; value=&quot;317&quot;/&gt;&lt;/object&gt;&lt;object type=&quot;3&quot; unique_id=&quot;11748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1749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1750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1751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1752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1753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1754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1755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1756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1757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1758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1759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1760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1761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1762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1763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1764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1765&quot;&gt;&lt;property id=&quot;20148&quot; value=&quot;5&quot;/&gt;&lt;property id=&quot;20300&quot; value=&quot;Slide 19 - &amp;quot;Question 17&amp;quot;&quot;/&gt;&lt;property id=&quot;20307&quot; value=&quot;331&quot;/&gt;&lt;/object&gt;&lt;object type=&quot;3&quot; unique_id=&quot;11766&quot;&gt;&lt;property id=&quot;20148&quot; value=&quot;5&quot;/&gt;&lt;property id=&quot;20300&quot; value=&quot;Slide 20 - &amp;quot;Answer Key – Chapter 21&amp;quot;&quot;/&gt;&lt;property id=&quot;20307&quot; value=&quot;273&quot;/&gt;&lt;/object&gt;&lt;/object&gt;&lt;object type=&quot;8&quot; unique_id=&quot;1178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2622</TotalTime>
  <Words>200</Words>
  <Application>Microsoft Office PowerPoint</Application>
  <PresentationFormat>On-screen Show (4:3)</PresentationFormat>
  <Paragraphs>178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239</cp:revision>
  <dcterms:created xsi:type="dcterms:W3CDTF">2005-04-19T02:46:41Z</dcterms:created>
  <dcterms:modified xsi:type="dcterms:W3CDTF">2019-04-22T19:25:22Z</dcterms:modified>
</cp:coreProperties>
</file>