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86" r:id="rId2"/>
  </p:sldMasterIdLst>
  <p:notesMasterIdLst>
    <p:notesMasterId r:id="rId21"/>
  </p:notesMasterIdLst>
  <p:sldIdLst>
    <p:sldId id="334" r:id="rId3"/>
    <p:sldId id="329" r:id="rId4"/>
    <p:sldId id="297" r:id="rId5"/>
    <p:sldId id="298" r:id="rId6"/>
    <p:sldId id="299" r:id="rId7"/>
    <p:sldId id="332" r:id="rId8"/>
    <p:sldId id="301" r:id="rId9"/>
    <p:sldId id="323" r:id="rId10"/>
    <p:sldId id="304" r:id="rId11"/>
    <p:sldId id="324" r:id="rId12"/>
    <p:sldId id="326" r:id="rId13"/>
    <p:sldId id="309" r:id="rId14"/>
    <p:sldId id="310" r:id="rId15"/>
    <p:sldId id="311" r:id="rId16"/>
    <p:sldId id="312" r:id="rId17"/>
    <p:sldId id="330" r:id="rId18"/>
    <p:sldId id="331" r:id="rId19"/>
    <p:sldId id="273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2374" autoAdjust="0"/>
  </p:normalViewPr>
  <p:slideViewPr>
    <p:cSldViewPr>
      <p:cViewPr varScale="1">
        <p:scale>
          <a:sx n="85" d="100"/>
          <a:sy n="85" d="100"/>
        </p:scale>
        <p:origin x="84" y="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27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4BFD6FC-7D6F-4A91-9634-73A879DC0A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3484052E-A011-4FDC-9FB6-21FCB1A409E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63D73417-80B0-432F-8ADF-BFEF68B3F9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410ADF67-D1BB-4CFE-8756-435C11F67E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633A16B0-A4D4-4566-B4F9-20F525C1DF3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D2C2982-A319-4B1A-A5A3-CEF06087B7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2D5954E-A41E-40EF-A145-372DD42551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800C8E82-EDDC-4ABB-89BC-B18D4FE162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438F033A-360F-4C44-A5BC-2CA52DA16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CDEDBC5F-1568-4725-8014-FCDB7690A5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631FC9-8B3F-4FF9-BECF-B67E4BE4F2D4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D00C0B71-0932-4943-A397-BBAE47F023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AA62CE08-2571-4512-B945-BEDBF3840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4CC90A4-1335-41F2-88A4-1BB27B3CD4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8E3A1F-56F0-4900-8BE5-D6B647578F7C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47045260-A826-4182-BDD8-DCF8AFEFD7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F3CC9AEC-009F-4907-B3C7-38EBDDBFF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B0E3B021-D484-45CB-9165-DC72F73B38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E907EC-2A68-4640-867E-7207D57DB513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B6CB4DC0-A1B9-4F98-A5D1-CD02BC784A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3453476C-713F-4715-A454-2CC375F44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ED8E0C2F-9A17-45C8-AA6F-5A287D4B96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6AD7E7-7816-4E1A-B993-AF2860CEEF42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62CA0BC6-7C4C-4C17-98C7-9BE83A5646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E70D19DA-5AC3-4D60-AB09-DDE0803F9A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A5B8C0CA-B323-4647-B5C2-1647D490B9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3782B1A-6A75-4520-BFFC-2EF0DE605BE8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1D7A9588-1364-417E-89F9-37B8C91385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E2C95E0B-2436-4231-AC17-260C292CF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BEE84881-B2C6-4A90-BEDE-52660B8A9B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F9AEAD-8776-4795-BE49-0C9590E2AABE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D0D8ABD4-06D5-4A0A-9088-B3C991EA02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21CC0BE4-838A-4F20-B573-D2587D432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90E416AE-CE4B-41A0-9C37-961A825B65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74899D-C852-4D6D-81AC-7A973CDF598F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6D97B1C9-C9B9-43C8-894D-ACBB570349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BFE075-D46C-4D20-8422-B49F5CB6569B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D800AC95-3784-4B9D-8BA7-BBAC42E0D2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05914744-83BC-4CED-9BE4-59EC7134D8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B6A4BB6C-CF82-46AB-BF4F-84C8598BCF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AAAC30A5-55A5-4079-BF4F-19A7949A27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9A77025F-FA00-47D7-ADD1-2321E73442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074FDC-09AC-4DA7-8CDC-106453168143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F9ECE60F-6B5E-4B1D-B243-1205EA7CAC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00B41BF5-4A23-4C55-ADF6-56A7EA479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094A4FE6-E0D3-4EBF-9199-805DBE1FB4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C70247-68CD-4AA3-B19C-BC9DA1B40D40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4F4E4329-686C-4B7D-8C58-BCF8CC479E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83FAD98F-7BF4-4762-AB4A-67EAA72F02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B5C1A029-E083-4A8D-A677-D824D70601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B69BF8-790A-44D5-B81A-ABE555FCD2C6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85E3364-7D1D-4A97-8E29-874E488018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93877F6E-0475-4F63-AC4B-380FC9000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0CD1B254-2ED8-4842-A34A-5C3684974F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8F8148-FADC-4F18-9A97-B9A2ECED65D8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5A0D0646-5EAA-44A2-82BF-FB92485AE4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5BEFF58E-4E7D-49F4-BF30-1A76FB7DA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49E00BF7-BEE9-4FFB-9EB5-02C90D8F23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251FD4-09BD-4644-82AC-DE05D2598471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2FE0E016-7D8F-47EE-87A5-AACD3174EF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7B4F7EBA-61B3-4BBB-A611-F9B8BACAF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CA329303-18FE-40E0-B73A-4BB47E6ABF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6ADA537-9EE7-4B9A-9AED-221D8AD24D08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6418FCB9-E97B-4D9C-B763-1CA5823B6F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36E36C77-FC40-45D1-ABE4-F05AEB022E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C81C33AD-5FC8-406B-BC64-E788E5B76C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8FF159-A0B9-4D85-9CC0-3207A1FACA4B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2A1D0852-D875-491B-9C3E-E3A26B731C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893C7FB-2525-484B-AAF7-70A114A38E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CD88DD3D-FEF5-4B76-B8F9-09DF109898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7848C5-256B-47CF-8667-186BA7A648D6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2D359D88-A38C-4297-97C4-7791B6D55B3F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5E6D0B62-D21E-412E-A51D-28EBC2F9C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BA5839D0-A911-4CC0-8E85-735FC4B3C196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27A3C8CE-6A87-4F0D-BA3B-CE14919BF2E6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F7A8A7A6-A690-403E-BC9E-6258556C9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0 w 1000"/>
                <a:gd name="T1" fmla="*/ 695 h 1000"/>
                <a:gd name="T2" fmla="*/ 0 w 1000"/>
                <a:gd name="T3" fmla="*/ 695 h 1000"/>
                <a:gd name="T4" fmla="*/ 0 w 1000"/>
                <a:gd name="T5" fmla="*/ 0 h 1000"/>
                <a:gd name="T6" fmla="*/ 0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23E7CBE7-4D2B-461E-B929-05D9E6E7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1 w 1000"/>
                <a:gd name="T3" fmla="*/ 0 h 1000"/>
                <a:gd name="T4" fmla="*/ 1 w 1000"/>
                <a:gd name="T5" fmla="*/ 557 h 1000"/>
                <a:gd name="T6" fmla="*/ 0 w 1000"/>
                <a:gd name="T7" fmla="*/ 557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8F5D6C77-ACE6-4FB7-B87B-7BD03239FE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7D7CF5F4-EA10-4936-86FD-E3573A2AF6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9C529FDC-934B-4084-A65F-9CBD8AF7F5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1DEB6-BAE8-4F22-9A93-FBC2573584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4648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BBE1659-F7CF-4F66-9468-DBE0B01853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9A9B80A-CCD1-4825-ADDF-3620AF0677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0D40491-199D-4F53-BB4D-D86A9F69B9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18EE0-995E-4212-84B7-974E21CD7B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8144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3B86C0A-8028-443D-BFE7-983A0964F8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EACD044-D6F4-40F7-B6EE-20188B9B7E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94A32CA-8022-4254-BE9B-7459038649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50F13-CCAF-4808-ADCC-D7D0780EC5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595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E26472A6-290B-4B0C-A257-EA660640E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19FD07-5A70-41E4-9FEA-D552B268CE1A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DE66B9-032F-49E9-A5D5-F478B2279BF8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5495FB9F-867C-47AB-8EF3-340214751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9502CC6E-3E38-4C67-A1B4-AF3D1C6B464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94248470-A144-4311-A1DA-BA68890648F6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197127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459166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985843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945778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755201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100968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A12D96E9-306B-4820-B350-FF58210676F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607C2CE-1356-4032-9714-E4CED5F1F1E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5" cy="5757862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  <a:defRPr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A19F001-91ED-4207-8383-31A313056852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FE131C4-6BB2-4277-8F2E-5D815B976B77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1018D21-012C-479E-931D-EA4D2FB5E964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610079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79648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5FAC95A-E975-4460-B7E9-1E8E8E0BAA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045790E-A179-4E94-90FD-AB14992061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C568045-D542-4FB6-B7C3-710E7871C5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5509D-D5A8-4F94-8A06-9206B24019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26871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88957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181403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440302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C173555-EECA-4637-8C24-94F6CFA20F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D9E2CF-9230-4B95-8326-121A4A329D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5004D4C-4D78-43B6-B29C-927454D3DD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28F96-E71B-436D-B9A9-04D0BB37F5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8228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E50376A-D710-47FC-A306-4C6CB39D86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64CD49A-6D10-4767-800B-9F7EBBFC23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797D480-700E-46AA-A3DB-9244A7B479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9369E-3753-49BC-9033-E9D98A2E49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53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769293-CF02-43C3-8B99-D84242E8B4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DF872D-48F2-4DD5-B1D6-22AF06EE50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09C13B-46A4-4DD0-91D3-18AF297E46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7D04B-0944-47EB-BB1F-E06ACFCF8E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183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712447F-F258-4F8F-BAFA-70AE3F20B2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82BC065-88B5-4DF6-AB74-BCC3FBDCC7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52AB785-4EC3-401E-9C6F-0EF6A33392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2C106-181E-4B6E-A94C-6BC266250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4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17B6901-F21E-4ED6-9119-7560B063A4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DF314E1A-704B-48C4-89EB-5E49EEB81D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2079279-A7FD-40E7-A93D-5ED3644E10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B1302-DFC9-44C0-A9F6-332B186DEB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348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9510C1F-4654-4677-90D1-7E00E43B19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5521202-B959-4C38-A278-C7AF10897E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0BA1D90-FEDA-49BD-A05A-4446131AB5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07264-7F18-44C4-8E3B-B7D6B672BA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60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D46F60E-DAB6-4F1B-8A45-4D44D49FCE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C52E8A5-4FC3-40C4-960E-75A9788707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6947418-BBBF-45E4-B56D-591DDD897C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6D703-455E-4215-BB2F-C0FBDBC04F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46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4E615CA-CEC4-4440-88D9-0A15A0380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B08AA89-E47C-4DC5-BA89-8639707FC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58AD475-8BE4-46FB-A193-5D94E9CCB3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BE4F53A-0D3F-442E-BD0D-E9B5F7AD7E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7676569B-A57F-4725-B735-7A39D48E629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7BACC032-4F0B-4FF2-941D-E1C2E35B9E0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F9C7F918-7EB0-4C76-B9EC-C3E6F6049A0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25AFDDE3-710C-4EE0-BE80-8D1DA77AED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BFB2D7DB-3B54-4F97-B042-5A15039BB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B3FBBF79-11AA-487F-9E1B-005EA47FD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14D38408-5F94-42F5-9687-F7F954EDDA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C6001640-AB61-4D93-B2A3-4D13E2B9D0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6DDAD9BC-A1F7-4172-BC44-3F8691BBA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C83FBB-1512-484C-B7FD-67BC27468E3B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8D1AE9-4A13-441B-A88F-CD97BCE2807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5856EB0E-5304-4BE6-B751-4066AE93BE6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40717A7F-4A2C-42CC-BED7-94F602DEB6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403DE6B2-0FA4-4321-BAE9-ADC79FAC7860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350D4E56-D7A9-4979-B647-B4A1C3C07F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72" r:id="rId7"/>
    <p:sldLayoutId id="2147484066" r:id="rId8"/>
    <p:sldLayoutId id="2147484067" r:id="rId9"/>
    <p:sldLayoutId id="2147484068" r:id="rId10"/>
    <p:sldLayoutId id="214748406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8E96BD-0AAB-4EAA-BBFF-188D19B2A4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924050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tx1"/>
                </a:solidFill>
              </a:rPr>
              <a:t>Biology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2F1C6BBC-E0E4-4599-A2FC-F2577D788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</a:t>
            </a:r>
            <a:r>
              <a:rPr lang="en-US" sz="1000" i="1"/>
              <a:t>No reproduction or distribution without the prior written consent of McGraw-Hill Education</a:t>
            </a:r>
            <a:r>
              <a:rPr lang="en-US" altLang="en-US" sz="1000"/>
              <a:t>.</a:t>
            </a:r>
            <a:endParaRPr lang="en-US" altLang="en-US" sz="1000" dirty="0"/>
          </a:p>
        </p:txBody>
      </p:sp>
      <p:sp>
        <p:nvSpPr>
          <p:cNvPr id="7172" name="Text Box 9">
            <a:extLst>
              <a:ext uri="{FF2B5EF4-FFF2-40B4-BE49-F238E27FC236}">
                <a16:creationId xmlns:a16="http://schemas.microsoft.com/office/drawing/2014/main" id="{573592FC-D752-40F1-975D-79FB2C976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Genomics II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ABC9DD28-CBBE-46BF-961E-A849BD9596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F8D89821-FA6C-41B0-A47E-47BC11B918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Expressed sequence tags are used to determine function of the genes. 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E40D8CCC-A724-483F-9C54-7AB5E8F772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9E750ED3-EE1E-484F-A623-537E1E8659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process of making organisms containing genes from other species is called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Hybridization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Proteomics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Genetic recombination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Transgenics</a:t>
            </a:r>
          </a:p>
          <a:p>
            <a:pPr marL="134778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52243958-CDAD-4151-82B5-5050F5F65D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10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759EF1B9-09DC-4CF4-9E18-B0B559C687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An unknown function of a gene in one species can be determined by observing similar sequences of genes with known functions in different species.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F65B6504-10E0-44D3-83D3-F398407C7F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11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F0500D0A-6146-4FDA-BDF4-25FBC04822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transposable element uses reverse transcriptase to become double stranded and reintegrate back into the genome?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LINEs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SINEs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Long terminal repeats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Dead transposons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and C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05E5C179-C533-4806-9795-7C2A39DB0F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12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D8FA2500-39AE-4B67-A32C-CA7C9789F6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How is it possible to only have ~27,000 genes but ~90,000 proteins?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Removal of exons when spliced sites are skipped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Insertion of exons into genes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Active introns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Adding a few new genes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5F75BB88-11D6-4DC4-BAA4-E5885B50DA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13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DF205FA3-B4FF-4366-84DA-0D2C7DB633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To understand the evolutionary relationship between humans and mice, scientists use—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Comparative genomes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Synteny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Endosymbiosis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and B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685FC938-39FC-4FF5-9D0C-639126138E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14</a:t>
            </a:r>
          </a:p>
        </p:txBody>
      </p:sp>
      <p:sp>
        <p:nvSpPr>
          <p:cNvPr id="41987" name="Rectangle 6">
            <a:extLst>
              <a:ext uri="{FF2B5EF4-FFF2-40B4-BE49-F238E27FC236}">
                <a16:creationId xmlns:a16="http://schemas.microsoft.com/office/drawing/2014/main" id="{58E54F36-2172-4678-B878-B223029FB8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Chloroplast genomes have not evolved as rapidly because—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are isolated from plants nuclear genome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do not have transposons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do not have recombinant mutations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and C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 and C</a:t>
            </a:r>
            <a:endParaRPr lang="en-US" altLang="en-US" sz="2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0D850327-82FA-43A6-BEBF-F76487576D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15</a:t>
            </a:r>
          </a:p>
        </p:txBody>
      </p:sp>
      <p:sp>
        <p:nvSpPr>
          <p:cNvPr id="22531" name="Rectangle 6">
            <a:extLst>
              <a:ext uri="{FF2B5EF4-FFF2-40B4-BE49-F238E27FC236}">
                <a16:creationId xmlns:a16="http://schemas.microsoft.com/office/drawing/2014/main" id="{56CE159A-C8E7-440D-B0A4-86E91709A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Alternative splicing can affect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genes that are present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proteins that are translated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number of </a:t>
            </a:r>
            <a:r>
              <a:rPr lang="en-US" dirty="0" err="1">
                <a:ea typeface="+mn-ea"/>
                <a:cs typeface="+mn-cs"/>
              </a:rPr>
              <a:t>exons</a:t>
            </a:r>
            <a:r>
              <a:rPr lang="en-US" dirty="0">
                <a:ea typeface="+mn-ea"/>
                <a:cs typeface="+mn-cs"/>
              </a:rPr>
              <a:t> present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47FB8931-437C-49D2-A151-19161BE349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0D38249D-58B5-4229-A4EF-4A560B5BB25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7772400" cy="4800600"/>
          </a:xfrm>
        </p:spPr>
        <p:txBody>
          <a:bodyPr numCol="2"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 dirty="0">
              <a:solidFill>
                <a:srgbClr val="FF0000"/>
              </a:solidFill>
            </a:endParaRP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 (False)</a:t>
            </a:r>
            <a:r>
              <a:rPr lang="en-US" altLang="en-US" sz="2400" dirty="0">
                <a:solidFill>
                  <a:srgbClr val="FF0000"/>
                </a:solidFill>
              </a:rPr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 (False)</a:t>
            </a:r>
            <a:endParaRPr lang="en-US" altLang="en-US" sz="2400" dirty="0">
              <a:solidFill>
                <a:srgbClr val="FF0000"/>
              </a:solidFill>
            </a:endParaRP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EDFD1525-5C74-4361-99F8-70484C864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7015948-E31B-46E9-9787-14D6BA6C56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713539C-1CD2-4F48-B109-174D4FD19F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9219" name="Rectangle 8">
            <a:extLst>
              <a:ext uri="{FF2B5EF4-FFF2-40B4-BE49-F238E27FC236}">
                <a16:creationId xmlns:a16="http://schemas.microsoft.com/office/drawing/2014/main" id="{C0BD1931-2629-4CE8-9100-91007D8384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Sequence tag sites (STSs) are—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Sets of two or more partially overlapping cloned DNA fragments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Unique DNA sequences that serve as molecular markers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Randomly cut, small fragments of DNA where cloned fragments are sequenced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map showing the order of cloned bits of DNA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0A84C753-7CAE-4FFE-BD6A-0F6C9850EC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BF7F04BD-9B28-41BC-9D83-630ECFF822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Clone-by-clone sequencing involves sequencing random clones and using a computer to assemble the final sequence.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040C76F-2830-49B7-A2BA-53E7E97CB1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5902060D-8FEB-45F4-BFB2-D7420FC0D4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protein encoding genes have groups of related but distinctly different genes that occur together in clusters?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Single copy genes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Segmental duplications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Multigene families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Tandem clusters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26160959-7510-40D9-9D76-7A37052D41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5A40AED6-FE92-48B5-8829-682DA36AEF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Around 1% of the DNA in a cell encodes for functional proteins.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C438CF8-E53D-432A-8DFE-C2C4DE86D6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D5318753-F4C5-4241-BCA6-0FE227A554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None/>
            </a:pPr>
            <a:r>
              <a:rPr lang="en-US" altLang="en-US" sz="2400"/>
              <a:t>	The number of genes decreases as the organism gets smaller.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68425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8425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167ACC7F-D59F-4C20-9E0A-373A9CF237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A1334C18-78DB-4EA0-9FBA-D1E5018FF1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There are approximately  _____  genes in the human genome.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2,500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10,000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25,000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100,000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It is not possible to determine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C6CADE3A-68CC-4EF5-B113-1866CBF2A5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2D09D9D6-A6A3-48B9-8A9F-71D92F68E2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open reading frames will be translated into a functional protein.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9"/>
  <p:tag name="MMPROD_UIDATA" val="&lt;database version=&quot;7.0&quot;&gt;&lt;object type=&quot;1&quot; unique_id=&quot;10001&quot;&gt;&lt;object type=&quot;8&quot; unique_id=&quot;10665&quot;&gt;&lt;/object&gt;&lt;object type=&quot;2&quot; unique_id=&quot;10666&quot;&gt;&lt;object type=&quot;3&quot; unique_id=&quot;10667&quot;&gt;&lt;property id=&quot;20148&quot; value=&quot;5&quot;/&gt;&lt;property id=&quot;20300&quot; value=&quot;Slide 1 - &amp;quot;Biology, Raven et al. &amp;#x0D;&amp;#x0A;9th Edition&amp;quot;&quot;/&gt;&lt;property id=&quot;20307&quot; value=&quot;317&quot;/&gt;&lt;/object&gt;&lt;object type=&quot;3&quot; unique_id=&quot;10668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669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670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671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672&quot;&gt;&lt;property id=&quot;20148&quot; value=&quot;5&quot;/&gt;&lt;property id=&quot;20300&quot; value=&quot;Slide 6 - &amp;quot;Question 4&amp;quot;&quot;/&gt;&lt;property id=&quot;20307&quot; value=&quot;332&quot;/&gt;&lt;/object&gt;&lt;object type=&quot;3&quot; unique_id=&quot;10673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674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675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676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677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678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679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680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681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682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683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684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685&quot;&gt;&lt;property id=&quot;20148&quot; value=&quot;5&quot;/&gt;&lt;property id=&quot;20300&quot; value=&quot;Slide 19 - &amp;quot;Question 17&amp;quot;&quot;/&gt;&lt;property id=&quot;20307&quot; value=&quot;330&quot;/&gt;&lt;/object&gt;&lt;object type=&quot;3&quot; unique_id=&quot;10686&quot;&gt;&lt;property id=&quot;20148&quot; value=&quot;5&quot;/&gt;&lt;property id=&quot;20300&quot; value=&quot;Slide 20 - &amp;quot;Question 18&amp;quot;&quot;/&gt;&lt;property id=&quot;20307&quot; value=&quot;331&quot;/&gt;&lt;/object&gt;&lt;object type=&quot;3&quot; unique_id=&quot;10687&quot;&gt;&lt;property id=&quot;20148&quot; value=&quot;5&quot;/&gt;&lt;property id=&quot;20300&quot; value=&quot;Slide 21 - &amp;quot;Answer Key – Chapter 18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1834</TotalTime>
  <Words>188</Words>
  <Application>Microsoft Office PowerPoint</Application>
  <PresentationFormat>On-screen Show (4:3)</PresentationFormat>
  <Paragraphs>144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Biology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265</cp:revision>
  <dcterms:created xsi:type="dcterms:W3CDTF">2005-04-19T02:46:41Z</dcterms:created>
  <dcterms:modified xsi:type="dcterms:W3CDTF">2019-05-02T17:43:10Z</dcterms:modified>
</cp:coreProperties>
</file>