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14" r:id="rId2"/>
  </p:sldMasterIdLst>
  <p:notesMasterIdLst>
    <p:notesMasterId r:id="rId22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273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08254B9-DC98-46E5-9F9A-29EC232551F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CFAC9FE-DACA-40F5-8673-488DF7C834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FABE019-62EA-4A39-9392-D2E72B0EADF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09FEFC4-8200-4B95-A02A-9FEB9DE3DFF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D36EAD9-A3F9-41A3-B66E-C51807A3024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A440875-D013-4692-807C-ADFCB84A3D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7480828-C0B7-484B-A5E9-E17B623D4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4E3C0D6A-855F-4CAD-9DB1-FB4A25D9BE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5D19AC-3DCA-4B6E-914F-063623951C17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F337F888-DDE5-4D6A-9B9D-6693FA195AB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A309A5C-C47D-4A5C-9800-B9C8927517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FA2B8D3A-E6FC-4A83-BE6D-63080D6FE5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37ECCE3-8064-404A-AA51-5F55A7CE07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93422311-BD97-4E5E-A10C-7B5FA08BCC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29A27AA-77C4-4D86-A7AA-B28EBCF08F69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92C345CC-D8B8-462D-9453-25169A34FE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1561099-E166-4A40-8CFD-533F92BEF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350235F4-7C58-491B-AE07-18545A2080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E9746C-5708-4A17-99CF-F4C8E072DE22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354DBC4-A984-46C8-AE7B-21E6C1190D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B270002-27A8-4B3F-8093-E9A70C7B7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E6EAA17-C7B6-4B8A-AAE9-BE198EE942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AEA8C6-4C91-4314-84DB-4CE58317DAF3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26A3AAC9-D29E-41B2-8DEE-DD6BA41035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4B252B72-6ABA-479F-86E7-B8217F61C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CA25C32-68A0-43FD-B232-E2A609403C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A91392-4222-40B3-88A8-82F6D229EE94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44D44C76-C816-49EE-97C6-B86332F7E8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18DBE19E-47AD-4A31-8C1E-A20FF876F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44420B88-8E2B-4135-B9C3-A69C33BDE9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E254A2-1391-4E6A-99DF-EBF31E7C02FA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BD9609DF-4C2F-433A-8371-9F4D22F785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E0BBB08-22F0-442A-AF73-CCAB65604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B82D07A-E9B3-463F-93EC-67A47B1986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02521A-315F-489E-8783-DAD6B57EEBB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37EFD8E-B30D-4B57-9FC2-A14B690A39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C6CCF66-7139-46CC-AEFE-1AC2BE8CE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DBA26CE4-E0BA-4E29-A96A-ED912C4C9D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9A9102-CC73-4F5C-BE81-CC2068F2C75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F8839FB-0FF3-4990-8F6F-8E7D04E7D0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5C994A2D-C729-45AE-80E2-ACD1385DBA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98B1188-1DB6-4FB2-9E2A-3331A460F8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197842-F784-453F-B783-930497FC032A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0985A131-1C1A-48F8-95AC-323DBB4477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7CB93B-AB29-44E7-83F0-D8DA5364BD36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C3AC5655-13D9-4430-B44D-C6F93399F7C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704A402B-59E5-4282-A779-BD3AEBDD05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9C891A9B-AAB2-4893-BB89-B3EA0FA736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DD363441-A1AF-4BD2-9834-59DD5B2BC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10A80395-6C25-47C5-8D6F-07B8ED5A3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BE3058-4189-45AF-A985-B6E282DBD917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37EEAC54-F386-4059-A44C-391B4F7A08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B6BDDFC2-D7A9-455F-9185-9CE7EF2D4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CAF3248-C9DB-43DD-AE8F-E28644011F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D580CF-88BF-4A2A-9620-DEDBE6E4ADC6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F2C00951-6A78-4CBB-98A8-BB0B6AA634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E1EBCD5-3595-4B11-8EA1-020451912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560E860A-C4C1-4766-A4EE-8DAD155367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70259F-08E0-4770-9CB6-57D3AFBF64AB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95E6B374-3308-4E57-8975-4EA9FF0B4F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D625322F-E98F-4B94-84ED-BD8F12D66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7A23081-85CA-499B-AF59-F113F4D78F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F6B23A-7D6B-4B52-9E10-405A29806DDC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FE1D87FE-7400-49AC-8F0F-18BD9CF793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B13F9863-3570-47DB-915B-AB340E4CC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E19CF5F-B241-4181-A7D2-91BF02F808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0A7DD6D-C9A2-48E0-922A-20CDD8DBB580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C0588A62-BC32-4544-88DF-E436AEEF53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C9B19F60-D014-4DBF-A526-34E1C4C9D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F428430-9788-4D56-8A7A-4ECFB317A2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0ADF40-4563-4052-8722-500E93CC12F9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E70AD4A-3777-46AA-87DF-7C13876F3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5ACF4D85-76C2-4A07-B43F-DE6C8A82A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55AEA0A-9971-47E3-84C9-6DD23E0D21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4FCD6F-FB32-4FA4-999C-ACE17D1AD6E2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29F9073-5CFD-4BE0-9F71-CF0DC31A59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56B6AF1A-30AB-442F-B608-A741AF828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4821CBB-EAC7-4EB0-8B12-565C60A697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359520-883B-4E16-ADED-0EC7A38E984B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DE7444-F889-412A-BC63-47D862F685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4FDB3FC-C4C2-4DA1-9BF3-87ACED7BE1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E72631A-05F0-4896-98BC-7F3A7EFC6A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45E57-27AB-47F8-9BE9-AA817A1402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6359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66AEF80-26B2-4EDE-8BED-47C2107DD8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6C5F458-55BB-4BF3-82D1-D77A53EA94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AF2AD5D-A74D-425F-9D54-914B2E8667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0B284-86B0-487D-8FA9-4A5ABEB7B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528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C8C09-43B5-4F6A-B81A-4F0A1A7119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1A4B62-67FF-49A6-A917-66172623CB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783224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C6D41-5177-43C7-8542-D3BA8E28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1FA30-3031-437B-9224-89387C347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90049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A7EF-9CC4-4B46-B75D-24AAF4B6A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995B53-F832-484A-A8AE-BA9067AEB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561617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D25D3-D720-4807-93C6-CAD3231A0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5AC98-D848-4EFD-A8FB-FCC33B5A64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970A1-D3C6-423F-AC28-91F3428386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828338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F4D59-C693-4F32-8F58-2451A2E6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FB7C1-D2D6-4992-AA4D-4C969257D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5CB4A5-A5A7-426D-92CB-A999065BB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DA609-1C89-402A-B5E9-C4012A961E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D38D56-09B0-4E2E-A38F-27E8AF6FBE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256788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F1C71-8FD2-49AA-B997-B7542E06F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500496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41078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13EF-4B72-4204-8A24-08282833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9D3D3-50C7-4F9A-87AC-0A637661D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1F836F-6441-4BA2-9AF5-3AD0B5EC2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658446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13CE8-6C55-4590-BE38-201306E39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572CB6-326C-47F3-842D-A6D84B2DB8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036F30-3584-40CF-9D83-CF6268601E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115157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DC31B87-C342-4BB4-AB4F-429788B292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C8A77C6-C928-480B-9043-FAEA034027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9315AA8-3515-4F9B-9FF4-9FA8C80CEA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A2110-8CB2-4BE9-9D48-DE6EBC6C59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8289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C74B8-D210-410D-B2BD-47951D2AD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2FC098-9FA4-461A-87D6-D29E15BE0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190281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CC5192-4A71-45A6-895A-72544CAFF4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D5CFE-EC84-4C44-8404-44B698FDCF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3622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B973D47-87C6-472B-9F72-3C93610389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16A9520-921F-45ED-A258-5C8110B394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B630703-FDC8-4A38-87C2-78D6240DAD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47AD5-3A6C-45F6-8E16-1F00424F7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833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D9A479-89A5-4D79-ADB8-2DC5369C84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FCDA38-A4E4-48D6-BED6-119A8ED2CE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8A7A18-5271-4612-8567-FF15638402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1D541-AF21-4D88-A2DA-FDD47CCEE1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59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C71F6C4-404D-4936-B0AE-D718187D42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1CBB687B-A473-4278-A3DB-DB53C73B45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5E4DAC8-22A2-47DE-A635-3492A596F3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E2198-69CD-4DB1-8401-7731C5749A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4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B2F8796-7E1F-4816-84D7-3655BA8FC6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80E717C-2D1A-4016-ACCA-36DC7C5E21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1EF95FF-C744-45C1-9A95-747F3B736B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79BC6-114D-49EF-AE5B-34A64A3C1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884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341F1A1-CCF8-42E9-A479-897D96425C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1E20DD4-8E60-406B-91C1-60A407F7BA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5621AD7-D18D-483C-8415-F853744A6C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9FA09-5691-4BB4-894C-3113628215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056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5E265C3-3D64-4423-87D3-9B2A7F08F2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7EBCA31-F82E-4E20-8DE3-BF111DAC49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DE5EECF-1756-4625-9AD0-31EF6BCC1C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25544-55A1-47BD-B1F6-96D454773D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675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68F6E08-A484-476E-AA9B-141F85A869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9F7D450-A66F-40C7-837E-13644E5EA9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305517-3E28-4BE5-981C-673FF59999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E8988-F354-40B5-9EDA-2A1DB271AB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9426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B886B86-1153-40A1-909C-4C2BA0799E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CB9C01E-D47C-4FC8-B45A-B11B91361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76B3AF1-A07F-4FD5-B269-1BB62A3824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A0ABD78-A4F9-42BB-B50E-576BD53DF2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9573481-3E9B-414A-8347-745E2D6F7E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C278EBF-5027-493C-999E-85EEF61782F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D3E6B2D2-7CD2-4BCC-9F03-67E1C0F6AFC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72915CE1-37B3-4EB1-9A89-36FA614A44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EAB3AEC2-0EE8-4902-B237-508264B06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92DE4A71-07E1-468E-A352-81547072C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4638640-3DCC-4330-BBF7-FE7F33544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21E4D0-C278-45D0-9CB9-697B01F7306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EF1EF1-6F64-4005-985D-39A89E8EA7A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93963ED7-C358-4785-9056-641BEB2B11E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6654D1E0-7911-45F7-9ACF-E7A36DE4BE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89A7F33C-FBF8-4858-875B-051CDEA8534C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8EC8FEDC-5CC8-4A5D-BD8F-432688FD7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EEE31E7-C370-45BA-8F1D-C7015B7AB1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4B17233B-A37A-4DE2-8FEB-3ABB45A1B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8AD8ED3C-12A6-40DE-B255-8D422862CAB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3EE3D0E7-5F88-43C7-97BA-EF0520488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Genetic Technology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9A2A6AC-7CF8-4DCF-B89C-8D7F3DD37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7C2179EF-427D-4715-B586-1F1940F79B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an inactive clone gene replaces both copies of a normal gene, the normal gene has undergone a gene knockout.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B2A4936-26B8-4523-9F48-00172261E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7377F1D8-F432-4AEF-B5E5-733CD6613E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process which inserts normal genes into human cells to correct disorders? 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Gene therapy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Vector vaccines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Molecular cloning </a:t>
            </a:r>
            <a:endParaRPr lang="en-US" altLang="en-US" b="1"/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Stem cell therapy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F66281E-3275-47F5-A07B-212337ABCF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2A793B04-D9AA-45EE-AAE2-9B38BE1E58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________was the first gene disorder treated with gene therapy.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HIV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Cystic fibrosis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Tay Sachs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Hemophilia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0C0ACB0C-DDD6-4CE2-83C7-FE7CEDFFF6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24245FC2-7231-4414-B53E-710B5E42AB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During recombinant DNA techniques, how are the bacterial cells that take up the plasmids isolated from those that do not?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screening for restriction fragment length polymorphisms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using antibiotic resistance plasmid genes and antibiotic-containing media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sequencing each of the plasmids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by use of the polymerase chain reaction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using mRNA or information on the protein sequence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D90EC5CB-D2D8-4551-9622-74739EF1EC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F46113E8-2A30-45C3-B0C1-8E8B9F9D9D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Place the events in the correct order to successfully clone an organism.</a:t>
            </a:r>
          </a:p>
          <a:p>
            <a:pPr marL="742950" lvl="1" indent="-285750">
              <a:buFont typeface="Wingdings" panose="05000000000000000000" pitchFamily="2" charset="2"/>
              <a:buAutoNum type="arabicPeriod"/>
            </a:pPr>
            <a:r>
              <a:rPr lang="en-US" altLang="en-US" sz="2400"/>
              <a:t>Fuse nucleus free egg and mammary cell </a:t>
            </a:r>
          </a:p>
          <a:p>
            <a:pPr marL="742950" lvl="1" indent="-285750">
              <a:buFont typeface="Wingdings" panose="05000000000000000000" pitchFamily="2" charset="2"/>
              <a:buAutoNum type="arabicPeriod"/>
            </a:pPr>
            <a:r>
              <a:rPr lang="en-US" altLang="en-US" sz="2400"/>
              <a:t>Transfer embryo into surrogate mother</a:t>
            </a:r>
          </a:p>
          <a:p>
            <a:pPr marL="742950" lvl="1" indent="-285750">
              <a:buFont typeface="Wingdings" panose="05000000000000000000" pitchFamily="2" charset="2"/>
              <a:buAutoNum type="arabicPeriod"/>
            </a:pPr>
            <a:r>
              <a:rPr lang="en-US" altLang="en-US" sz="2400"/>
              <a:t>Development of egg into embryo occurs</a:t>
            </a:r>
          </a:p>
          <a:p>
            <a:pPr marL="742950" lvl="1" indent="-285750">
              <a:buFont typeface="Wingdings" panose="05000000000000000000" pitchFamily="2" charset="2"/>
              <a:buAutoNum type="arabicPeriod"/>
            </a:pPr>
            <a:r>
              <a:rPr lang="en-US" altLang="en-US" sz="2400"/>
              <a:t>Growth of mammary cell in culture and unfertilized egg needs to be denucleated.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4, 1, 2, 3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2, 1, 3, 4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4, 2, 1, 3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3, 2, 1, 4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31E330F-858F-47A0-8650-B3677DABB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086D05CA-6BB4-4504-92C5-56A9B9F453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theses is not a concern of Bt crops?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Evolution of resistant insects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may elicit allergic reactions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may endanger native species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Increase nutritional value of crops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these are concerns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0FAF82E0-233D-467A-B769-03DA475670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52BACC77-D164-4C2C-9525-E91102B70D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DNA samples are run through gel electrophoresis,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large DNA fragments are broken into smaller pieces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larger fragments move more quickly through the gel matrix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smaller fragments move more quickly through the gel matrix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moves towards the negative end of the gel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296358BB-9251-44A0-8455-8E9315E363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148C9667-A27A-43F1-BF4C-4EF343FFC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is not an application of DNA microarrays?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Ability to identify disease causing alleles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 reveal different cancers gene expressions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Distinguish between closely related bacterial species and subspecies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are applications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are applications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552546A1-6201-4172-8EDB-FB776B57B9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9E85DF71-F3C7-4564-B297-FE3E2D3301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848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Hoe are the four different bases distinguished in automated sequencing?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Each base has a different radioactive tag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Each base has a different antibody bound to it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Each base has a different fluorescent tag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Each base has its own molecular weight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D01B87F-7121-4588-A452-A81B18669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1A5953B2-E4C1-4B57-9A03-8C5AABF9901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418BC2A7-08CF-494F-9768-CBF58CAE6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7340556-5AB2-4434-B86F-EDF7E0A08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10F51D4-8049-42A6-9BB6-5D0AC84AE9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55A14EC-6BCA-4484-98BF-293EC6B3F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4D88292B-CBE0-4612-AFE6-FF5E5A42A8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Direct manipulation of genes for practical applications– 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Recombinant DNA technology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Biotechnology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Genetic engineering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Genomics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Gene cloning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7E6DB48-9CB2-4A17-AE84-06CA401E41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1FBCA62E-B9D2-4C40-990C-365CECD381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Naturally made by bacteria to degrade viral DNA into smaller pieces.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Restriction endonucleases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nucleases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helicase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Gel electrophoresis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ligase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D07638D-9B0F-4B3E-9E24-6406ECA40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B9D77A7-5E47-429D-8D09-719626C683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enzyme stabilizes the gene fragment and the vector to form the recombinant DNA–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helicase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Restriction enzymes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nucleases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ligase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hydrogenase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A329B8D-3C3C-45FE-B943-EC970847BF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9C1BC4B-ED07-40B4-98A3-0320AE06E2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Viral vectors are a way to replicate genes of interest.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2E88AF7-74D4-480C-B197-C88F8CF5F0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B1C03605-A3E0-42FD-AC30-2CD2623FC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polymerase chain reaction is important because it allows us to—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insert eukaryotic genes into prokaryotic plasmid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incorporate genes into viruses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make DNA from RNA transcripts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make many copies of DNA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insert regulatory sequences into eukaryotic genes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949FC16-C1C0-499E-87C6-5FFF8A8CD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938CEC70-77EC-46A7-8B94-B31D65AD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library made using mRNA as its starting material is a(n)–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Genomic library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cDNA library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mRNA library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PCR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sequencing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F141091-A7BC-4270-ADC6-D257EBF084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BE7AA3F0-5498-4785-AD76-42D0669619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collection of clones to determine the order of chromosomal DNA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map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cDNA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Selectable marker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Microarray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Contig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00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00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00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00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01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01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01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01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01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01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016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017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018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019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020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021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0022&quot;&gt;&lt;property id=&quot;20148&quot; value=&quot;5&quot;/&gt;&lt;property id=&quot;20300&quot; value=&quot;Slide 19 - &amp;quot;Answer Key – Chapter 20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2458</TotalTime>
  <Words>192</Words>
  <Application>Microsoft Office PowerPoint</Application>
  <PresentationFormat>On-screen Show (4:3)</PresentationFormat>
  <Paragraphs>171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225</cp:revision>
  <dcterms:created xsi:type="dcterms:W3CDTF">2005-04-19T02:46:41Z</dcterms:created>
  <dcterms:modified xsi:type="dcterms:W3CDTF">2019-04-22T19:22:19Z</dcterms:modified>
</cp:coreProperties>
</file>