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18" r:id="rId2"/>
  </p:sldMasterIdLst>
  <p:notesMasterIdLst>
    <p:notesMasterId r:id="rId22"/>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273" r:id="rId21"/>
  </p:sldIdLst>
  <p:sldSz cx="9144000" cy="6858000" type="screen4x3"/>
  <p:notesSz cx="6858000" cy="9144000"/>
  <p:custDataLst>
    <p:tags r:id="rId2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41" autoAdjust="0"/>
    <p:restoredTop sz="87324" autoAdjust="0"/>
  </p:normalViewPr>
  <p:slideViewPr>
    <p:cSldViewPr>
      <p:cViewPr varScale="1">
        <p:scale>
          <a:sx n="88" d="100"/>
          <a:sy n="88" d="100"/>
        </p:scale>
        <p:origin x="4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7452A13C-8362-4B46-8F5B-C49164D4D0A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F8E0CBB-4211-4A66-9467-2AE5DE95EC3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348183E8-4D3D-45D4-9910-AEBCB3DB0245}"/>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483EB12E-C33D-4EB0-8D67-24753B7CAB8F}"/>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6F0920AB-B332-4BB0-A42E-A6708D33989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A5F4A1A7-84E6-4AD2-8639-A38C512DA5C4}"/>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EC43D83-37AC-4CBD-9FA6-0D35A682A0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4DDC380D-222B-4718-9267-282632ACD5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69BE70E-1D9A-469D-87F0-C22C7661AFBF}"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E7E4E5E4-F3DB-4F0E-ACDF-60B1910E2A58}"/>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B353A20D-830B-40E2-8C4F-2288A922938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163C2A13-DE1B-4DC4-B281-AE9E43998173}"/>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EA1DD2FF-ACA2-47B2-B77A-A0F5D3F3B8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29C8F795-CB9B-4547-AC8C-E36E61F8E30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D44C3DB-3587-496F-BFFF-70ABB0EFED38}"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BC25D9EE-2259-468A-8A34-D4C62468EE68}"/>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1CFBA1D2-C3C1-4F65-9F28-4804E43CDE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1FFA58C6-E75F-49FB-BC4B-777135F1DA8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F1C5288-2A30-4868-8749-2B4AFE8642A7}"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45127EBA-DBC4-49F5-9AB7-41C0D2B79F5F}"/>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A1B63CD3-F714-4C2B-8AE1-D8A635E86D7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29F92E29-6B60-4432-BEAA-7F3CA4DB4F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58DC21-BC8E-4D2B-8549-0C3D9B374A73}"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42C42BF-86AA-4B56-B8E2-638320BDF46F}"/>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7FC9D2A5-E9B9-4998-B486-5C27BFA28A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FBFE5A46-3CC2-4AA1-B3AE-F64ED5FCAC2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27912A4-A93E-44CD-A5F6-2D1571200AFC}"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4C10D851-DB04-4714-8B73-4E308CA855D9}"/>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F95A9621-3953-4CD8-8DF9-AFE41872A2D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6C99F28B-5098-418A-B620-EF9EF71B1F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800345E-53CA-4B9A-8E1D-D2B451CE029D}"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6472331D-C8FA-47C7-8307-D1CED82CDCB2}"/>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62A7F384-7C92-4E01-B417-5C538E2C36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311C04A9-B0D2-4099-A29E-1BF6B749A78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9702FF2-4DE4-4317-9C59-64DFF36CE1B7}"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374829A-A604-4808-9550-6FE59A1D8613}"/>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C286D2C8-F759-4785-92DF-9C9A96C312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C0F21EDA-633F-466D-80FE-6786A34A68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F66BC02-B87F-4338-ACAC-5BE880C41867}"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23770EE7-77C3-4DD3-BC3F-DC0CCD074B7E}"/>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683B15B4-06F5-425C-86AB-0AF570CC18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D5B1E3D4-8C12-4ECD-BFBD-B3D4E40B56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B181C65-6EB3-446E-9264-291A492D18E7}"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6029AC93-4B24-42B7-9D93-47306617793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F6AA411-FE63-4F7B-BE41-A9AE73C24B28}" type="slidenum">
              <a:rPr lang="en-US" altLang="en-US" sz="1200" smtClean="0"/>
              <a:pPr/>
              <a:t>19</a:t>
            </a:fld>
            <a:endParaRPr lang="en-US" altLang="en-US" sz="1200"/>
          </a:p>
        </p:txBody>
      </p:sp>
      <p:sp>
        <p:nvSpPr>
          <p:cNvPr id="40963" name="Rectangle 2">
            <a:extLst>
              <a:ext uri="{FF2B5EF4-FFF2-40B4-BE49-F238E27FC236}">
                <a16:creationId xmlns:a16="http://schemas.microsoft.com/office/drawing/2014/main" id="{23848218-71CB-4AA4-BCBB-B284111E696A}"/>
              </a:ext>
            </a:extLst>
          </p:cNvPr>
          <p:cNvSpPr>
            <a:spLocks noRot="1" noChangeArrowheads="1" noTextEdit="1"/>
          </p:cNvSpPr>
          <p:nvPr>
            <p:ph type="sldImg"/>
          </p:nvPr>
        </p:nvSpPr>
        <p:spPr>
          <a:ln/>
        </p:spPr>
      </p:sp>
      <p:sp>
        <p:nvSpPr>
          <p:cNvPr id="40964" name="Rectangle 3">
            <a:extLst>
              <a:ext uri="{FF2B5EF4-FFF2-40B4-BE49-F238E27FC236}">
                <a16:creationId xmlns:a16="http://schemas.microsoft.com/office/drawing/2014/main" id="{AA88B926-769A-408B-98E2-150C146CC5F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34434E2C-9F38-4552-9878-FD097155FB2D}"/>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ACDE7B6B-75A9-406B-A946-1C4082EB560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C75A4146-4626-4437-9BD7-472949139B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8267AF6-537B-4220-A456-7F437DFF5BDA}" type="slidenum">
              <a:rPr lang="en-US" altLang="en-US" sz="1200" smtClean="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67DD591E-47FB-4D12-8BC7-F99F72D338AD}"/>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01C1227D-A837-4194-9165-56C0E585CA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5A29E503-14F6-4929-9119-A64DA97DD2D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4F43782-3A0F-4C52-BC69-DC815DA66A16}"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F3CABB0D-763A-4F2D-93EC-806D44E7ABA3}"/>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AD736FA6-FDD7-4DC0-8E0C-FA473A613D9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667BDA1E-2DA3-47E7-A6E2-31366F1654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0DF93D0-2EEA-4773-99BE-DE2622DAB36F}"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B127FBFD-D2D4-4CC1-B861-B5385C81F6CA}"/>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29811BF9-4216-4B2A-9210-8E7F6F7A6A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CA441255-CCCB-40D4-BCD3-49BDB941CB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5A072AB-89E9-45A0-8C35-28C2B6735551}"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6A660BBE-129F-49AB-A3D0-587E2F1C20B8}"/>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096C5D8D-43FE-43ED-BA71-E35FA5086B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F47E7E5F-48F4-4E9B-938A-A6928C7500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C764494-C205-4D3B-8219-C65843639254}"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F86046D0-A976-4F4C-940D-BBB043C7CA84}"/>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D867919A-B214-4125-938A-7890068D16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0308E7CB-E14B-444A-9BB5-C7D3D712B54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D486DB3-5213-4029-BB7E-019CF663D61F}"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9DDB96D5-1340-4777-B86B-4F190FEABC26}"/>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22B99EE7-2ECA-47C4-8D14-CB01B2410B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F9E8C266-2199-40F4-8D25-AB26048207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60D9CF-F2FE-439C-9B3C-2A4FA18C7891}"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74C10EC9-15A0-4AAB-A2C8-BBE25CE2F6C9}"/>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AAF50AD1-9E7A-49AC-9F81-A66AA163CE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E1811537-D5E8-4B6E-BB5B-A1108B50D05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E10184E-F052-4808-BAA2-4F9CFFF090DE}"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D2B37E5-DE14-4E20-AEBA-7264761580C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E89BD39-D2A2-4495-8213-66CCA4AE42B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1372CBA-CA0E-4BCD-BD64-7D64E48E5B1C}"/>
              </a:ext>
            </a:extLst>
          </p:cNvPr>
          <p:cNvSpPr>
            <a:spLocks noGrp="1" noChangeArrowheads="1"/>
          </p:cNvSpPr>
          <p:nvPr>
            <p:ph type="sldNum" sz="quarter" idx="12"/>
          </p:nvPr>
        </p:nvSpPr>
        <p:spPr>
          <a:ln/>
        </p:spPr>
        <p:txBody>
          <a:bodyPr/>
          <a:lstStyle>
            <a:lvl1pPr>
              <a:defRPr/>
            </a:lvl1pPr>
          </a:lstStyle>
          <a:p>
            <a:pPr>
              <a:defRPr/>
            </a:pPr>
            <a:fld id="{CD156E37-1EB9-41D6-877B-7CB444450369}" type="slidenum">
              <a:rPr lang="en-US" altLang="en-US"/>
              <a:pPr>
                <a:defRPr/>
              </a:pPr>
              <a:t>‹#›</a:t>
            </a:fld>
            <a:endParaRPr lang="en-US" altLang="en-US"/>
          </a:p>
        </p:txBody>
      </p:sp>
    </p:spTree>
    <p:extLst>
      <p:ext uri="{BB962C8B-B14F-4D97-AF65-F5344CB8AC3E}">
        <p14:creationId xmlns:p14="http://schemas.microsoft.com/office/powerpoint/2010/main" val="1578293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7E866CB5-E0C4-404C-934A-3EF99A2C311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5959E6A-C84F-4F6D-8399-961E61BF85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8D5CEA7-DDD1-42B5-806C-16D9AA6AFA04}"/>
              </a:ext>
            </a:extLst>
          </p:cNvPr>
          <p:cNvSpPr>
            <a:spLocks noGrp="1" noChangeArrowheads="1"/>
          </p:cNvSpPr>
          <p:nvPr>
            <p:ph type="sldNum" sz="quarter" idx="12"/>
          </p:nvPr>
        </p:nvSpPr>
        <p:spPr>
          <a:ln/>
        </p:spPr>
        <p:txBody>
          <a:bodyPr/>
          <a:lstStyle>
            <a:lvl1pPr>
              <a:defRPr/>
            </a:lvl1pPr>
          </a:lstStyle>
          <a:p>
            <a:pPr>
              <a:defRPr/>
            </a:pPr>
            <a:fld id="{F980526C-62E4-4E12-89E1-69F012A2117C}" type="slidenum">
              <a:rPr lang="en-US" altLang="en-US"/>
              <a:pPr>
                <a:defRPr/>
              </a:pPr>
              <a:t>‹#›</a:t>
            </a:fld>
            <a:endParaRPr lang="en-US" altLang="en-US"/>
          </a:p>
        </p:txBody>
      </p:sp>
    </p:spTree>
    <p:extLst>
      <p:ext uri="{BB962C8B-B14F-4D97-AF65-F5344CB8AC3E}">
        <p14:creationId xmlns:p14="http://schemas.microsoft.com/office/powerpoint/2010/main" val="1809370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BFE54-95AA-48C5-9ED8-FFECAD59DF0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100A095-F900-4A48-8C15-4823D8E9567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6314245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59639-4221-43B8-9DEB-78E2E8F3AC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C73AEC-1C00-4FC2-B719-E0B99B24C7A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783880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7EA2F-83D4-4DA9-9BA5-29A5D34B51F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BF549CF-2FB6-4C8F-A0CA-99F0AB9746F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25885682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30F9D-7580-46DF-8507-61A23266D5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00B312-914F-4100-93CF-EEF41D2225DE}"/>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5C03942-4997-406B-B9CD-32559AC2E310}"/>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069907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DE0A8-6CBD-42CC-BA4C-823ED69FB555}"/>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97ED58-6806-4FAE-9D9E-69E8902668C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4EB5191-F0A8-476D-BA1C-00724D890812}"/>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90C519-67EE-407F-A450-78547492AD7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71CEF9D-287A-4D3A-B6F5-91068B262EA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604082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F3D30-7554-4231-BA56-ACB8E89FD63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4011324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041774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3B73F-988B-4286-A118-23B15E9132E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3EB22B-E0EA-4744-AF58-72B05CE9894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00F8F2-97C1-4CF5-9541-0D0529D4FC7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9250220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2B8C9-C02F-4DD2-B228-92F6385C3E1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1A2F23-5370-488E-9C71-FC549226B40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B808E9A8-024D-462C-835E-16DEB217F32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86226590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4F0272E-4A67-439D-BF69-6C5E3C46AAF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BE6B164-2552-490A-B2B4-F9E6CEE397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8BD23ED-E6EA-4A13-B7CF-BB2688AB6D74}"/>
              </a:ext>
            </a:extLst>
          </p:cNvPr>
          <p:cNvSpPr>
            <a:spLocks noGrp="1" noChangeArrowheads="1"/>
          </p:cNvSpPr>
          <p:nvPr>
            <p:ph type="sldNum" sz="quarter" idx="12"/>
          </p:nvPr>
        </p:nvSpPr>
        <p:spPr>
          <a:ln/>
        </p:spPr>
        <p:txBody>
          <a:bodyPr/>
          <a:lstStyle>
            <a:lvl1pPr>
              <a:defRPr/>
            </a:lvl1pPr>
          </a:lstStyle>
          <a:p>
            <a:pPr>
              <a:defRPr/>
            </a:pPr>
            <a:fld id="{38E480E6-38B1-41CA-9774-01A907EC7E5D}" type="slidenum">
              <a:rPr lang="en-US" altLang="en-US"/>
              <a:pPr>
                <a:defRPr/>
              </a:pPr>
              <a:t>‹#›</a:t>
            </a:fld>
            <a:endParaRPr lang="en-US" altLang="en-US"/>
          </a:p>
        </p:txBody>
      </p:sp>
    </p:spTree>
    <p:extLst>
      <p:ext uri="{BB962C8B-B14F-4D97-AF65-F5344CB8AC3E}">
        <p14:creationId xmlns:p14="http://schemas.microsoft.com/office/powerpoint/2010/main" val="4693088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0BB3-348E-44ED-99E0-426E8A7A83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F42388-E16F-4081-8511-9A990CDC1AB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262476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7AEE57-A819-4EC0-B2E5-8E0067DF78C8}"/>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1258A38-7050-441C-922A-6306F66D92BD}"/>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734318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4905F13-FB7E-49AD-A813-99BAF5C8BB1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F0D5465F-B635-4A92-87E4-33B42FD592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B578672-AA84-4C20-B2BB-2CD6825E7DF6}"/>
              </a:ext>
            </a:extLst>
          </p:cNvPr>
          <p:cNvSpPr>
            <a:spLocks noGrp="1" noChangeArrowheads="1"/>
          </p:cNvSpPr>
          <p:nvPr>
            <p:ph type="sldNum" sz="quarter" idx="12"/>
          </p:nvPr>
        </p:nvSpPr>
        <p:spPr>
          <a:ln/>
        </p:spPr>
        <p:txBody>
          <a:bodyPr/>
          <a:lstStyle>
            <a:lvl1pPr>
              <a:defRPr/>
            </a:lvl1pPr>
          </a:lstStyle>
          <a:p>
            <a:pPr>
              <a:defRPr/>
            </a:pPr>
            <a:fld id="{52446DA8-FBC7-4AB4-B382-2D63FAA18A58}" type="slidenum">
              <a:rPr lang="en-US" altLang="en-US"/>
              <a:pPr>
                <a:defRPr/>
              </a:pPr>
              <a:t>‹#›</a:t>
            </a:fld>
            <a:endParaRPr lang="en-US" altLang="en-US"/>
          </a:p>
        </p:txBody>
      </p:sp>
    </p:spTree>
    <p:extLst>
      <p:ext uri="{BB962C8B-B14F-4D97-AF65-F5344CB8AC3E}">
        <p14:creationId xmlns:p14="http://schemas.microsoft.com/office/powerpoint/2010/main" val="1365499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E36BA5A6-C8AD-43D1-9912-1EF3ED7C7B9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DE57A70-6EFF-41C1-8F08-02B64D5F951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4531236-4FBF-4A1E-90F6-56F4121F0402}"/>
              </a:ext>
            </a:extLst>
          </p:cNvPr>
          <p:cNvSpPr>
            <a:spLocks noGrp="1" noChangeArrowheads="1"/>
          </p:cNvSpPr>
          <p:nvPr>
            <p:ph type="sldNum" sz="quarter" idx="12"/>
          </p:nvPr>
        </p:nvSpPr>
        <p:spPr>
          <a:ln/>
        </p:spPr>
        <p:txBody>
          <a:bodyPr/>
          <a:lstStyle>
            <a:lvl1pPr>
              <a:defRPr/>
            </a:lvl1pPr>
          </a:lstStyle>
          <a:p>
            <a:pPr>
              <a:defRPr/>
            </a:pPr>
            <a:fld id="{EBAB6760-BEB3-47B0-B5B0-0662E0AC4031}" type="slidenum">
              <a:rPr lang="en-US" altLang="en-US"/>
              <a:pPr>
                <a:defRPr/>
              </a:pPr>
              <a:t>‹#›</a:t>
            </a:fld>
            <a:endParaRPr lang="en-US" altLang="en-US"/>
          </a:p>
        </p:txBody>
      </p:sp>
    </p:spTree>
    <p:extLst>
      <p:ext uri="{BB962C8B-B14F-4D97-AF65-F5344CB8AC3E}">
        <p14:creationId xmlns:p14="http://schemas.microsoft.com/office/powerpoint/2010/main" val="663649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61641961-B6D7-42CF-B53C-15EA2F16929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385B58A-E223-40BC-8EB9-F493E2CF14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7ABD5B01-E9FC-4669-8E71-17D34F848554}"/>
              </a:ext>
            </a:extLst>
          </p:cNvPr>
          <p:cNvSpPr>
            <a:spLocks noGrp="1" noChangeArrowheads="1"/>
          </p:cNvSpPr>
          <p:nvPr>
            <p:ph type="sldNum" sz="quarter" idx="12"/>
          </p:nvPr>
        </p:nvSpPr>
        <p:spPr>
          <a:ln/>
        </p:spPr>
        <p:txBody>
          <a:bodyPr/>
          <a:lstStyle>
            <a:lvl1pPr>
              <a:defRPr/>
            </a:lvl1pPr>
          </a:lstStyle>
          <a:p>
            <a:pPr>
              <a:defRPr/>
            </a:pPr>
            <a:fld id="{6926E55D-A159-47B5-8F61-657FA82A0941}" type="slidenum">
              <a:rPr lang="en-US" altLang="en-US"/>
              <a:pPr>
                <a:defRPr/>
              </a:pPr>
              <a:t>‹#›</a:t>
            </a:fld>
            <a:endParaRPr lang="en-US" altLang="en-US"/>
          </a:p>
        </p:txBody>
      </p:sp>
    </p:spTree>
    <p:extLst>
      <p:ext uri="{BB962C8B-B14F-4D97-AF65-F5344CB8AC3E}">
        <p14:creationId xmlns:p14="http://schemas.microsoft.com/office/powerpoint/2010/main" val="1712254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6A94B31A-5B13-4F00-A1CC-42663F0868F7}"/>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456122DF-D773-4991-A4EE-92E8C9728D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F558977-AB08-4383-A554-AA2D8DE360A5}"/>
              </a:ext>
            </a:extLst>
          </p:cNvPr>
          <p:cNvSpPr>
            <a:spLocks noGrp="1" noChangeArrowheads="1"/>
          </p:cNvSpPr>
          <p:nvPr>
            <p:ph type="sldNum" sz="quarter" idx="12"/>
          </p:nvPr>
        </p:nvSpPr>
        <p:spPr>
          <a:ln/>
        </p:spPr>
        <p:txBody>
          <a:bodyPr/>
          <a:lstStyle>
            <a:lvl1pPr>
              <a:defRPr/>
            </a:lvl1pPr>
          </a:lstStyle>
          <a:p>
            <a:pPr>
              <a:defRPr/>
            </a:pPr>
            <a:fld id="{F9D22462-77B9-4A35-8BB3-5922E126625C}" type="slidenum">
              <a:rPr lang="en-US" altLang="en-US"/>
              <a:pPr>
                <a:defRPr/>
              </a:pPr>
              <a:t>‹#›</a:t>
            </a:fld>
            <a:endParaRPr lang="en-US" altLang="en-US"/>
          </a:p>
        </p:txBody>
      </p:sp>
    </p:spTree>
    <p:extLst>
      <p:ext uri="{BB962C8B-B14F-4D97-AF65-F5344CB8AC3E}">
        <p14:creationId xmlns:p14="http://schemas.microsoft.com/office/powerpoint/2010/main" val="2727501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714E7D8-8B83-476B-A339-9902D0A1232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86AAE1E-0C8B-4ABD-94F6-9112618AC39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E5E1271-1C45-4B3D-BDA7-2D405307DF41}"/>
              </a:ext>
            </a:extLst>
          </p:cNvPr>
          <p:cNvSpPr>
            <a:spLocks noGrp="1" noChangeArrowheads="1"/>
          </p:cNvSpPr>
          <p:nvPr>
            <p:ph type="sldNum" sz="quarter" idx="12"/>
          </p:nvPr>
        </p:nvSpPr>
        <p:spPr>
          <a:ln/>
        </p:spPr>
        <p:txBody>
          <a:bodyPr/>
          <a:lstStyle>
            <a:lvl1pPr>
              <a:defRPr/>
            </a:lvl1pPr>
          </a:lstStyle>
          <a:p>
            <a:pPr>
              <a:defRPr/>
            </a:pPr>
            <a:fld id="{EB821EC7-E1BB-4D4C-BC2F-07F1814B0FB2}" type="slidenum">
              <a:rPr lang="en-US" altLang="en-US"/>
              <a:pPr>
                <a:defRPr/>
              </a:pPr>
              <a:t>‹#›</a:t>
            </a:fld>
            <a:endParaRPr lang="en-US" altLang="en-US"/>
          </a:p>
        </p:txBody>
      </p:sp>
    </p:spTree>
    <p:extLst>
      <p:ext uri="{BB962C8B-B14F-4D97-AF65-F5344CB8AC3E}">
        <p14:creationId xmlns:p14="http://schemas.microsoft.com/office/powerpoint/2010/main" val="4236978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E40A012-2CAC-4DA4-9811-79A09F84F32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54CD247-C011-4B5D-A85E-1B39481664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A2B776A-DDA7-49FD-B903-459AC9862966}"/>
              </a:ext>
            </a:extLst>
          </p:cNvPr>
          <p:cNvSpPr>
            <a:spLocks noGrp="1" noChangeArrowheads="1"/>
          </p:cNvSpPr>
          <p:nvPr>
            <p:ph type="sldNum" sz="quarter" idx="12"/>
          </p:nvPr>
        </p:nvSpPr>
        <p:spPr>
          <a:ln/>
        </p:spPr>
        <p:txBody>
          <a:bodyPr/>
          <a:lstStyle>
            <a:lvl1pPr>
              <a:defRPr/>
            </a:lvl1pPr>
          </a:lstStyle>
          <a:p>
            <a:pPr>
              <a:defRPr/>
            </a:pPr>
            <a:fld id="{D465C7D1-C17A-465D-A151-BA8060C397B5}" type="slidenum">
              <a:rPr lang="en-US" altLang="en-US"/>
              <a:pPr>
                <a:defRPr/>
              </a:pPr>
              <a:t>‹#›</a:t>
            </a:fld>
            <a:endParaRPr lang="en-US" altLang="en-US"/>
          </a:p>
        </p:txBody>
      </p:sp>
    </p:spTree>
    <p:extLst>
      <p:ext uri="{BB962C8B-B14F-4D97-AF65-F5344CB8AC3E}">
        <p14:creationId xmlns:p14="http://schemas.microsoft.com/office/powerpoint/2010/main" val="903291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BA212F9-1466-4AC5-ACC9-2F5F50E4663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AB9B481-6FA0-455A-BEE8-62F6E72C1DE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260ACAA-CE77-4559-BC80-AD367CA48C97}"/>
              </a:ext>
            </a:extLst>
          </p:cNvPr>
          <p:cNvSpPr>
            <a:spLocks noGrp="1" noChangeArrowheads="1"/>
          </p:cNvSpPr>
          <p:nvPr>
            <p:ph type="sldNum" sz="quarter" idx="12"/>
          </p:nvPr>
        </p:nvSpPr>
        <p:spPr>
          <a:ln/>
        </p:spPr>
        <p:txBody>
          <a:bodyPr/>
          <a:lstStyle>
            <a:lvl1pPr>
              <a:defRPr/>
            </a:lvl1pPr>
          </a:lstStyle>
          <a:p>
            <a:pPr>
              <a:defRPr/>
            </a:pPr>
            <a:fld id="{AE095066-E244-4997-9A83-EFD1BCF1718B}" type="slidenum">
              <a:rPr lang="en-US" altLang="en-US"/>
              <a:pPr>
                <a:defRPr/>
              </a:pPr>
              <a:t>‹#›</a:t>
            </a:fld>
            <a:endParaRPr lang="en-US" altLang="en-US"/>
          </a:p>
        </p:txBody>
      </p:sp>
    </p:spTree>
    <p:extLst>
      <p:ext uri="{BB962C8B-B14F-4D97-AF65-F5344CB8AC3E}">
        <p14:creationId xmlns:p14="http://schemas.microsoft.com/office/powerpoint/2010/main" val="301000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23BBE94-77E6-43BD-9710-B73F5F49DD7F}"/>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7E3AF68B-7403-4F3C-AF27-037FC628B21E}"/>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1306CA4A-A488-4DDD-913B-176A71F4466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0D35FD1D-01FE-40E6-BA6F-40A5A55149E5}"/>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71692ADC-0CC9-4A40-8B86-396E4EDFE73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25FB33C-DFE8-4C48-B160-5667BDE36019}"/>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671F7E89-8635-44F5-A159-BBC2A7434F11}"/>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7C6E9970-AD47-4C1C-BE8B-1CFC5A56983C}" type="slidenum">
              <a:rPr lang="en-US" altLang="en-US"/>
              <a:pPr>
                <a:defRPr/>
              </a:pPr>
              <a:t>‹#›</a:t>
            </a:fld>
            <a:endParaRPr lang="en-US" altLang="en-US"/>
          </a:p>
        </p:txBody>
      </p:sp>
      <p:sp>
        <p:nvSpPr>
          <p:cNvPr id="1033" name="Freeform 9">
            <a:extLst>
              <a:ext uri="{FF2B5EF4-FFF2-40B4-BE49-F238E27FC236}">
                <a16:creationId xmlns:a16="http://schemas.microsoft.com/office/drawing/2014/main" id="{5E452459-5234-4CF5-B398-840805A197AC}"/>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57E2FCA7-E59B-44BD-8106-0C3BF4166E3C}"/>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DCAB9981-A64C-4B7F-9686-059A046146D0}"/>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D2C1BE88-4CA9-417E-8B65-D9FFA14B4DDC}"/>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67F68093-B954-433A-86F5-2EFEA11DE6B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307BFA4A-D908-4DD1-9BB3-F4CE9B2E6E9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420461A9-DE34-4055-BF7C-6C9D3BAE6AA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36319F72-4114-459C-84D2-18B90A257C40}"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E23129D3-A669-45B4-9D8B-094B5D6B503B}"/>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86A9DBC9-EFBE-4A70-9116-64759900CBE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BACC8B20-56CB-4EFE-806F-C84E941E3D31}"/>
              </a:ext>
            </a:extLst>
          </p:cNvPr>
          <p:cNvSpPr txBox="1">
            <a:spLocks noChangeArrowheads="1"/>
          </p:cNvSpPr>
          <p:nvPr/>
        </p:nvSpPr>
        <p:spPr bwMode="auto">
          <a:xfrm>
            <a:off x="2286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1F6F2A6A-49BF-4E1C-B0FB-E296B5E990A6}"/>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C09ABCBA-0322-4292-9D57-2A9BA448A0B5}"/>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Gene Regulation I</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D6E356CD-4840-4505-AFB7-AAAAFB84FF11}"/>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9F207585-8D38-43B3-B4B6-46E0F1B82C1C}"/>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of the following may be involved in combinatorial control of eukaryotic gene expression</a:t>
            </a:r>
          </a:p>
          <a:p>
            <a:pPr marL="1368425" lvl="2" indent="-514350">
              <a:buFont typeface="+mj-lt"/>
              <a:buAutoNum type="alphaLcPeriod"/>
              <a:defRPr/>
            </a:pPr>
            <a:r>
              <a:rPr lang="en-US" dirty="0"/>
              <a:t>Activator proteins</a:t>
            </a:r>
          </a:p>
          <a:p>
            <a:pPr marL="1368425" lvl="2" indent="-514350">
              <a:buFont typeface="+mj-lt"/>
              <a:buAutoNum type="alphaLcPeriod"/>
              <a:defRPr/>
            </a:pPr>
            <a:r>
              <a:rPr lang="en-US" dirty="0"/>
              <a:t>Suppressor proteins</a:t>
            </a:r>
          </a:p>
          <a:p>
            <a:pPr marL="1368425" lvl="2" indent="-514350">
              <a:buFont typeface="+mj-lt"/>
              <a:buAutoNum type="alphaLcPeriod"/>
              <a:defRPr/>
            </a:pPr>
            <a:r>
              <a:rPr lang="en-US" dirty="0"/>
              <a:t>DNA </a:t>
            </a:r>
            <a:r>
              <a:rPr lang="en-US" dirty="0" err="1"/>
              <a:t>methylation</a:t>
            </a:r>
            <a:endParaRPr lang="en-US" dirty="0"/>
          </a:p>
          <a:p>
            <a:pPr marL="1368425" lvl="2" indent="-514350">
              <a:buFont typeface="+mj-lt"/>
              <a:buAutoNum type="alphaLcPeriod"/>
              <a:defRPr/>
            </a:pPr>
            <a:r>
              <a:rPr lang="en-US" dirty="0"/>
              <a:t>Alteration of chromatin structure</a:t>
            </a:r>
          </a:p>
          <a:p>
            <a:pPr marL="1368425" lvl="2" indent="-514350">
              <a:buFont typeface="+mj-lt"/>
              <a:buAutoNum type="alphaLcPeriod"/>
              <a:defRPr/>
            </a:pPr>
            <a:r>
              <a:rPr lang="en-US" dirty="0">
                <a:ea typeface="+mn-ea"/>
                <a:cs typeface="+mn-cs"/>
              </a:rPr>
              <a:t>All of the above</a:t>
            </a:r>
            <a:endParaRPr lang="en-US" dirty="0"/>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54072F1-66C4-446F-816A-7D9CEE7A09C0}"/>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D9DE9E39-0BFB-43AE-8D8D-78AAE42E7235}"/>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How does DNA </a:t>
            </a:r>
            <a:r>
              <a:rPr lang="en-US" sz="2400" dirty="0" err="1"/>
              <a:t>methylation</a:t>
            </a:r>
            <a:r>
              <a:rPr lang="en-US" sz="2400" dirty="0"/>
              <a:t> effect transcription?</a:t>
            </a:r>
          </a:p>
          <a:p>
            <a:pPr marL="1347788" lvl="2" indent="-457200">
              <a:buFont typeface="+mj-lt"/>
              <a:buAutoNum type="alphaLcPeriod"/>
              <a:defRPr/>
            </a:pPr>
            <a:r>
              <a:rPr lang="en-US" dirty="0"/>
              <a:t>Enhances transcription</a:t>
            </a:r>
          </a:p>
          <a:p>
            <a:pPr marL="1347788" lvl="2" indent="-457200">
              <a:buFont typeface="+mj-lt"/>
              <a:buAutoNum type="alphaLcPeriod"/>
              <a:defRPr/>
            </a:pPr>
            <a:r>
              <a:rPr lang="en-US" dirty="0"/>
              <a:t>Reduces transcription</a:t>
            </a:r>
          </a:p>
          <a:p>
            <a:pPr marL="1347788" lvl="2" indent="-457200">
              <a:buFont typeface="+mj-lt"/>
              <a:buAutoNum type="alphaLcPeriod"/>
              <a:defRPr/>
            </a:pPr>
            <a:r>
              <a:rPr lang="en-US" dirty="0"/>
              <a:t>No effect on transcription</a:t>
            </a:r>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FC9B912-C5EE-42B1-AFC9-FE2F57F1C1DF}"/>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32D210D7-978D-4783-97FC-0693E2101E0E}"/>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Histone acetyltransferase and ATP-dependent chromatin remodeling enzymes convert the chromatin from the closed conformation to the open conformation. What effect does this have on transcription?</a:t>
            </a:r>
          </a:p>
          <a:p>
            <a:pPr marL="1368425" lvl="2" indent="-514350">
              <a:buFont typeface="Arial" panose="020B0604020202020204" pitchFamily="34" charset="0"/>
              <a:buAutoNum type="alphaLcPeriod"/>
            </a:pPr>
            <a:r>
              <a:rPr lang="en-US" altLang="en-US"/>
              <a:t>Operons are inhibited</a:t>
            </a:r>
          </a:p>
          <a:p>
            <a:pPr marL="1368425" lvl="2" indent="-514350">
              <a:buFont typeface="Arial" panose="020B0604020202020204" pitchFamily="34" charset="0"/>
              <a:buAutoNum type="alphaLcPeriod"/>
            </a:pPr>
            <a:r>
              <a:rPr lang="en-US" altLang="en-US"/>
              <a:t>Transcription is shut down</a:t>
            </a:r>
          </a:p>
          <a:p>
            <a:pPr marL="1368425" lvl="2" indent="-514350">
              <a:buFont typeface="Arial" panose="020B0604020202020204" pitchFamily="34" charset="0"/>
              <a:buAutoNum type="alphaLcPeriod"/>
            </a:pPr>
            <a:r>
              <a:rPr lang="en-US" altLang="en-US"/>
              <a:t>RNA elongation is repressed</a:t>
            </a:r>
          </a:p>
          <a:p>
            <a:pPr marL="1368425" lvl="2" indent="-514350">
              <a:buFont typeface="Arial" panose="020B0604020202020204" pitchFamily="34" charset="0"/>
              <a:buAutoNum type="alphaLcPeriod"/>
            </a:pPr>
            <a:r>
              <a:rPr lang="en-US" altLang="en-US"/>
              <a:t>Small effector proteins are excluded from the genes</a:t>
            </a:r>
          </a:p>
          <a:p>
            <a:pPr marL="1368425" lvl="2" indent="-514350">
              <a:buFont typeface="Arial" panose="020B0604020202020204" pitchFamily="34" charset="0"/>
              <a:buAutoNum type="alphaLcPeriod"/>
            </a:pPr>
            <a:r>
              <a:rPr lang="en-US" altLang="en-US"/>
              <a:t>RNA polymerase binds and transcribes the gene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5C4946AB-7A8C-4846-9A80-E618D4C3F70F}"/>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3C0D80BA-C26C-4151-A708-5939DC538914}"/>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Cyclic AMP (cAMP) is a small effector molecule that binds to CAP. When cAMP binds to CAP the transcription rate of the Lac-operon increases. Glucose inhibits cAMP production. How would the addition of glucose affect the rate of lactose metabolism?</a:t>
            </a:r>
          </a:p>
          <a:p>
            <a:pPr marL="1347788" lvl="2" indent="-457200">
              <a:buFont typeface="Arial" panose="020B0604020202020204" pitchFamily="34" charset="0"/>
              <a:buAutoNum type="alphaLcPeriod"/>
            </a:pPr>
            <a:r>
              <a:rPr lang="en-US" altLang="en-US"/>
              <a:t>Increase</a:t>
            </a:r>
          </a:p>
          <a:p>
            <a:pPr marL="1347788" lvl="2" indent="-457200">
              <a:buFont typeface="Arial" panose="020B0604020202020204" pitchFamily="34" charset="0"/>
              <a:buAutoNum type="alphaLcPeriod"/>
            </a:pPr>
            <a:r>
              <a:rPr lang="en-US" altLang="en-US"/>
              <a:t>Decrease</a:t>
            </a:r>
          </a:p>
          <a:p>
            <a:pPr marL="1347788" lvl="2" indent="-457200">
              <a:buFont typeface="Arial" panose="020B0604020202020204" pitchFamily="34" charset="0"/>
              <a:buAutoNum type="alphaLcPeriod"/>
            </a:pPr>
            <a:r>
              <a:rPr lang="en-US" altLang="en-US"/>
              <a:t>Remain the same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DD1EBD36-7963-48AC-A537-9E355CEB45B0}"/>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54FA8A33-C221-495C-BF4C-05923459C9DC}"/>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When an effector molecule binds to a transcription repressor protein, the repressor protein changes shape and is no longer able to bind to DNA. What would happen to the rate of transcription if the concentration of the effector molecules was reduced?</a:t>
            </a:r>
          </a:p>
          <a:p>
            <a:pPr marL="1368425" lvl="2" indent="-514350">
              <a:buFont typeface="+mj-lt"/>
              <a:buAutoNum type="alphaLcPeriod"/>
              <a:defRPr/>
            </a:pPr>
            <a:r>
              <a:rPr lang="en-US" dirty="0"/>
              <a:t>Increase</a:t>
            </a:r>
          </a:p>
          <a:p>
            <a:pPr marL="1368425" lvl="2" indent="-514350">
              <a:buFont typeface="+mj-lt"/>
              <a:buAutoNum type="alphaLcPeriod"/>
              <a:defRPr/>
            </a:pPr>
            <a:r>
              <a:rPr lang="en-US" dirty="0"/>
              <a:t>Decrease</a:t>
            </a:r>
          </a:p>
          <a:p>
            <a:pPr marL="1368425" lvl="2" indent="-514350">
              <a:buFont typeface="+mj-lt"/>
              <a:buAutoNum type="alphaLcPeriod"/>
              <a:defRPr/>
            </a:pPr>
            <a:r>
              <a:rPr lang="en-US" dirty="0">
                <a:ea typeface="+mn-ea"/>
                <a:cs typeface="+mn-cs"/>
              </a:rPr>
              <a:t>Remain the same</a:t>
            </a:r>
            <a:endParaRPr lang="en-US" dirty="0"/>
          </a:p>
          <a:p>
            <a:pPr eaLnBrk="1" hangingPunct="1">
              <a:lnSpc>
                <a:spcPct val="80000"/>
              </a:lnSpc>
              <a:buFont typeface="Wingdings" panose="05000000000000000000" pitchFamily="2" charset="2"/>
              <a:buNone/>
              <a:defRPr/>
            </a:pP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773DC29-CECB-47A6-9848-A01D15E8B8D5}"/>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786F29FD-5BD1-498A-A345-3E03E796F73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a:t>
            </a:r>
            <a:r>
              <a:rPr lang="en-US" sz="2400" dirty="0" err="1"/>
              <a:t>lac</a:t>
            </a:r>
            <a:r>
              <a:rPr lang="en-US" sz="2400" dirty="0"/>
              <a:t> repressor protein inhibits the transcription of the 3 Lac-</a:t>
            </a:r>
            <a:r>
              <a:rPr lang="en-US" sz="2400" dirty="0" err="1"/>
              <a:t>operon</a:t>
            </a:r>
            <a:r>
              <a:rPr lang="en-US" sz="2400" dirty="0"/>
              <a:t> genes. When lactose is present, </a:t>
            </a:r>
            <a:r>
              <a:rPr lang="en-US" sz="2400" dirty="0" err="1"/>
              <a:t>allolactose</a:t>
            </a:r>
            <a:r>
              <a:rPr lang="en-US" sz="2400" dirty="0"/>
              <a:t> binds to the repressor and transcription of the Lac-</a:t>
            </a:r>
            <a:r>
              <a:rPr lang="en-US" sz="2400" dirty="0" err="1"/>
              <a:t>operon</a:t>
            </a:r>
            <a:r>
              <a:rPr lang="en-US" sz="2400" dirty="0"/>
              <a:t> genes is initiated. In this case the </a:t>
            </a:r>
            <a:r>
              <a:rPr lang="en-US" sz="2400" dirty="0" err="1"/>
              <a:t>allolactose</a:t>
            </a:r>
            <a:r>
              <a:rPr lang="en-US" sz="2400" dirty="0"/>
              <a:t> molecules is function as a(n)—</a:t>
            </a:r>
          </a:p>
          <a:p>
            <a:pPr marL="1368425" lvl="2" indent="-514350">
              <a:buFont typeface="+mj-lt"/>
              <a:buAutoNum type="alphaLcPeriod"/>
              <a:defRPr/>
            </a:pPr>
            <a:r>
              <a:rPr lang="en-US" dirty="0"/>
              <a:t>Inhibitor</a:t>
            </a:r>
          </a:p>
          <a:p>
            <a:pPr marL="1368425" lvl="2" indent="-514350">
              <a:buFont typeface="+mj-lt"/>
              <a:buAutoNum type="alphaLcPeriod"/>
              <a:defRPr/>
            </a:pPr>
            <a:r>
              <a:rPr lang="en-US" dirty="0"/>
              <a:t>Repressor</a:t>
            </a:r>
          </a:p>
          <a:p>
            <a:pPr marL="1368425" lvl="2" indent="-514350">
              <a:buFont typeface="+mj-lt"/>
              <a:buAutoNum type="alphaLcPeriod"/>
              <a:defRPr/>
            </a:pPr>
            <a:r>
              <a:rPr lang="en-US" dirty="0"/>
              <a:t>Effector</a:t>
            </a:r>
          </a:p>
          <a:p>
            <a:pPr marL="1368425" lvl="2" indent="-514350">
              <a:buFont typeface="+mj-lt"/>
              <a:buAutoNum type="alphaLcPeriod"/>
              <a:defRPr/>
            </a:pPr>
            <a:r>
              <a:rPr lang="en-US" dirty="0"/>
              <a:t>Terminator</a:t>
            </a:r>
          </a:p>
          <a:p>
            <a:pPr marL="1368425" lvl="2" indent="-514350">
              <a:buFont typeface="+mj-lt"/>
              <a:buAutoNum type="alphaLcPeriod"/>
              <a:defRPr/>
            </a:pPr>
            <a:r>
              <a:rPr lang="en-US" dirty="0">
                <a:ea typeface="+mn-ea"/>
                <a:cs typeface="+mn-cs"/>
              </a:rPr>
              <a:t>Promoter</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521A892-9B60-46E5-B8A4-BFEB01EA13B1}"/>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32F40302-58E9-4BE9-A448-EF380A2AC40D}"/>
              </a:ext>
            </a:extLst>
          </p:cNvPr>
          <p:cNvSpPr>
            <a:spLocks noGrp="1" noChangeArrowheads="1"/>
          </p:cNvSpPr>
          <p:nvPr>
            <p:ph type="body" idx="1"/>
          </p:nvPr>
        </p:nvSpPr>
        <p:spPr>
          <a:xfrm>
            <a:off x="990600" y="2057400"/>
            <a:ext cx="7661275" cy="4114800"/>
          </a:xfrm>
        </p:spPr>
        <p:txBody>
          <a:bodyPr/>
          <a:lstStyle/>
          <a:p>
            <a:pPr>
              <a:buFont typeface="Wingdings" panose="05000000000000000000" pitchFamily="2" charset="2"/>
              <a:buNone/>
            </a:pPr>
            <a:r>
              <a:rPr lang="en-US" altLang="en-US" sz="2400"/>
              <a:t>	If a mutation damaged the enhancer regulatory element in a eukaryotic gene promoter, how would this affect the transcription of the gene?</a:t>
            </a:r>
          </a:p>
          <a:p>
            <a:pPr marL="1311275" lvl="2" indent="-457200">
              <a:buFont typeface="Arial" panose="020B0604020202020204" pitchFamily="34" charset="0"/>
              <a:buAutoNum type="alphaLcPeriod"/>
            </a:pPr>
            <a:r>
              <a:rPr lang="en-US" altLang="en-US"/>
              <a:t>The transcriptional start sight would be shifted</a:t>
            </a:r>
          </a:p>
          <a:p>
            <a:pPr marL="1311275" lvl="2" indent="-457200">
              <a:buFont typeface="Arial" panose="020B0604020202020204" pitchFamily="34" charset="0"/>
              <a:buAutoNum type="alphaLcPeriod"/>
            </a:pPr>
            <a:r>
              <a:rPr lang="en-US" altLang="en-US"/>
              <a:t>The TATA box would be non-functional</a:t>
            </a:r>
          </a:p>
          <a:p>
            <a:pPr marL="1311275" lvl="2" indent="-457200">
              <a:buFont typeface="Arial" panose="020B0604020202020204" pitchFamily="34" charset="0"/>
              <a:buAutoNum type="alphaLcPeriod"/>
            </a:pPr>
            <a:r>
              <a:rPr lang="en-US" altLang="en-US"/>
              <a:t>The rate of transcription would be very low</a:t>
            </a:r>
          </a:p>
          <a:p>
            <a:pPr marL="1311275" lvl="2" indent="-457200">
              <a:buFont typeface="Arial" panose="020B0604020202020204" pitchFamily="34" charset="0"/>
              <a:buAutoNum type="alphaLcPeriod"/>
            </a:pPr>
            <a:r>
              <a:rPr lang="en-US" altLang="en-US"/>
              <a:t>The promoter would signal early termination</a:t>
            </a:r>
          </a:p>
          <a:p>
            <a:pPr marL="1311275" lvl="2" indent="-457200">
              <a:buFont typeface="Arial" panose="020B0604020202020204" pitchFamily="34" charset="0"/>
              <a:buAutoNum type="alphaLcPeriod"/>
            </a:pPr>
            <a:r>
              <a:rPr lang="en-US" altLang="en-US"/>
              <a:t>Transcription would be inaccurate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3E433852-4348-4ED3-8E00-BFD8ABC7ABD1}"/>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7F9A6D70-7638-403D-AD3B-AF55AAB4FC4E}"/>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People with </a:t>
            </a:r>
            <a:r>
              <a:rPr lang="en-US" sz="2400" dirty="0" err="1"/>
              <a:t>Rett</a:t>
            </a:r>
            <a:r>
              <a:rPr lang="en-US" sz="2400" dirty="0"/>
              <a:t> syndrome have non-functional methyl-</a:t>
            </a:r>
            <a:r>
              <a:rPr lang="en-US" sz="2400" dirty="0" err="1"/>
              <a:t>CpG</a:t>
            </a:r>
            <a:r>
              <a:rPr lang="en-US" sz="2400" dirty="0"/>
              <a:t> binding proteins. How does this affect the person?</a:t>
            </a:r>
          </a:p>
          <a:p>
            <a:pPr marL="1368425" lvl="2" indent="-514350">
              <a:buFont typeface="+mj-lt"/>
              <a:buAutoNum type="alphaLcPeriod"/>
              <a:defRPr/>
            </a:pPr>
            <a:r>
              <a:rPr lang="en-US" dirty="0"/>
              <a:t>Unable to accurately transcribe DNA</a:t>
            </a:r>
          </a:p>
          <a:p>
            <a:pPr marL="1368425" lvl="2" indent="-514350">
              <a:buFont typeface="+mj-lt"/>
              <a:buAutoNum type="alphaLcPeriod"/>
              <a:defRPr/>
            </a:pPr>
            <a:r>
              <a:rPr lang="en-US" dirty="0"/>
              <a:t>DNA transcription cannot be initiated</a:t>
            </a:r>
          </a:p>
          <a:p>
            <a:pPr marL="1368425" lvl="2" indent="-514350">
              <a:buFont typeface="+mj-lt"/>
              <a:buAutoNum type="alphaLcPeriod"/>
              <a:defRPr/>
            </a:pPr>
            <a:r>
              <a:rPr lang="en-US" dirty="0"/>
              <a:t>DNA cannot be converted into the open conformation</a:t>
            </a:r>
          </a:p>
          <a:p>
            <a:pPr marL="1368425" lvl="2" indent="-514350">
              <a:buFont typeface="+mj-lt"/>
              <a:buAutoNum type="alphaLcPeriod"/>
              <a:defRPr/>
            </a:pPr>
            <a:r>
              <a:rPr lang="en-US" dirty="0"/>
              <a:t>Regulation of transcription is impaired</a:t>
            </a:r>
          </a:p>
          <a:p>
            <a:pPr marL="1368425" lvl="2" indent="-514350">
              <a:buFont typeface="+mj-lt"/>
              <a:buAutoNum type="alphaLcPeriod"/>
              <a:defRPr/>
            </a:pPr>
            <a:r>
              <a:rPr lang="en-US" dirty="0">
                <a:ea typeface="+mn-ea"/>
                <a:cs typeface="+mn-cs"/>
              </a:rPr>
              <a:t>Mediator proteins cannot be </a:t>
            </a:r>
            <a:r>
              <a:rPr lang="en-US" dirty="0" err="1">
                <a:ea typeface="+mn-ea"/>
                <a:cs typeface="+mn-cs"/>
              </a:rPr>
              <a:t>methylated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10492A04-5E3A-4B5D-A073-64137D30764E}"/>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1D4C41E2-4C09-44CC-B361-333882805474}"/>
              </a:ext>
            </a:extLst>
          </p:cNvPr>
          <p:cNvSpPr>
            <a:spLocks noGrp="1" noChangeArrowheads="1"/>
          </p:cNvSpPr>
          <p:nvPr>
            <p:ph type="body" idx="1"/>
          </p:nvPr>
        </p:nvSpPr>
        <p:spPr>
          <a:xfrm>
            <a:off x="838200" y="1752600"/>
            <a:ext cx="7661275" cy="4114800"/>
          </a:xfrm>
        </p:spPr>
        <p:txBody>
          <a:bodyPr/>
          <a:lstStyle/>
          <a:p>
            <a:pPr>
              <a:buFont typeface="Wingdings" panose="05000000000000000000" pitchFamily="2" charset="2"/>
              <a:buNone/>
            </a:pPr>
            <a:r>
              <a:rPr lang="en-US" altLang="en-US" sz="2400"/>
              <a:t>	Iron is needed in mammalian cells but it is toxic at high concentrations. Ferritin is an iron-binding protein that prevents iron toxicity but its formation is blocked by the active form of the iron regulatory protein (IRP). Iron ions inhibit IRP, what would be the effect of a high iron concentration in the cell?</a:t>
            </a:r>
          </a:p>
          <a:p>
            <a:pPr marL="1368425" lvl="2" indent="-514350">
              <a:buFont typeface="Arial" panose="020B0604020202020204" pitchFamily="34" charset="0"/>
              <a:buAutoNum type="alphaLcPeriod"/>
            </a:pPr>
            <a:r>
              <a:rPr lang="en-US" altLang="en-US"/>
              <a:t>Stimulation of transcription of the ferritin gene</a:t>
            </a:r>
          </a:p>
          <a:p>
            <a:pPr marL="1368425" lvl="2" indent="-514350">
              <a:buFont typeface="Arial" panose="020B0604020202020204" pitchFamily="34" charset="0"/>
              <a:buAutoNum type="alphaLcPeriod"/>
            </a:pPr>
            <a:r>
              <a:rPr lang="en-US" altLang="en-US"/>
              <a:t>Rapid translation of the ferritin protein</a:t>
            </a:r>
          </a:p>
          <a:p>
            <a:pPr marL="1368425" lvl="2" indent="-514350">
              <a:buFont typeface="Arial" panose="020B0604020202020204" pitchFamily="34" charset="0"/>
              <a:buAutoNum type="alphaLcPeriod"/>
            </a:pPr>
            <a:r>
              <a:rPr lang="en-US" altLang="en-US"/>
              <a:t>Methylation of iron by IRP</a:t>
            </a:r>
          </a:p>
          <a:p>
            <a:pPr marL="1368425" lvl="2" indent="-514350">
              <a:buFont typeface="Arial" panose="020B0604020202020204" pitchFamily="34" charset="0"/>
              <a:buAutoNum type="alphaLcPeriod"/>
            </a:pPr>
            <a:r>
              <a:rPr lang="en-US" altLang="en-US"/>
              <a:t>Formation of polycistronic mRNA</a:t>
            </a:r>
          </a:p>
          <a:p>
            <a:pPr marL="1368425" lvl="2" indent="-514350">
              <a:buFont typeface="Arial" panose="020B0604020202020204" pitchFamily="34" charset="0"/>
              <a:buAutoNum type="alphaLcPeriod"/>
            </a:pPr>
            <a:r>
              <a:rPr lang="en-US" altLang="en-US"/>
              <a:t>Decrease in the transcription of IRP</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73A0D371-E167-4EA4-88DC-E52DF1E506A8}"/>
              </a:ext>
            </a:extLst>
          </p:cNvPr>
          <p:cNvSpPr>
            <a:spLocks noGrp="1" noChangeArrowheads="1"/>
          </p:cNvSpPr>
          <p:nvPr>
            <p:ph type="title"/>
          </p:nvPr>
        </p:nvSpPr>
        <p:spPr/>
        <p:txBody>
          <a:bodyPr/>
          <a:lstStyle/>
          <a:p>
            <a:pPr eaLnBrk="1" hangingPunct="1"/>
            <a:r>
              <a:rPr lang="en-US" altLang="en-US"/>
              <a:t>Answer Key</a:t>
            </a:r>
          </a:p>
        </p:txBody>
      </p:sp>
      <p:sp>
        <p:nvSpPr>
          <p:cNvPr id="39939" name="Rectangle 3">
            <a:extLst>
              <a:ext uri="{FF2B5EF4-FFF2-40B4-BE49-F238E27FC236}">
                <a16:creationId xmlns:a16="http://schemas.microsoft.com/office/drawing/2014/main" id="{787041F6-B429-4EB7-B826-A399B354DF78}"/>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B (False) </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None/>
            </a:pPr>
            <a:endParaRPr lang="en-US" altLang="en-US" sz="2400"/>
          </a:p>
        </p:txBody>
      </p:sp>
      <p:sp>
        <p:nvSpPr>
          <p:cNvPr id="39940" name="Rectangle 6">
            <a:extLst>
              <a:ext uri="{FF2B5EF4-FFF2-40B4-BE49-F238E27FC236}">
                <a16:creationId xmlns:a16="http://schemas.microsoft.com/office/drawing/2014/main" id="{5E24008F-34F2-4360-B0F4-11264C54FC8F}"/>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 </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23169FF-EFE1-4E2E-BD9A-2FD4941AE9A2}"/>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8D3591C9-B4E2-40DB-9865-607199AC5F7F}"/>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58749220-2C87-4B03-AC08-80A42E8ADC6C}"/>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2660F254-509D-43F5-B6B9-DADA2A3D37B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would be the action of an activator transcription factor?</a:t>
            </a:r>
          </a:p>
          <a:p>
            <a:pPr marL="1368425" lvl="2" indent="-514350">
              <a:buFont typeface="+mj-lt"/>
              <a:buAutoNum type="alphaLcPeriod"/>
              <a:defRPr/>
            </a:pPr>
            <a:r>
              <a:rPr lang="en-US" dirty="0"/>
              <a:t>Inhibition of gene transcription</a:t>
            </a:r>
          </a:p>
          <a:p>
            <a:pPr marL="1368425" lvl="2" indent="-514350">
              <a:buFont typeface="+mj-lt"/>
              <a:buAutoNum type="alphaLcPeriod"/>
              <a:defRPr/>
            </a:pPr>
            <a:r>
              <a:rPr lang="en-US" dirty="0"/>
              <a:t>Increase in the number of mRNAs transcribed</a:t>
            </a:r>
          </a:p>
          <a:p>
            <a:pPr marL="1368425" lvl="2" indent="-514350">
              <a:buFont typeface="+mj-lt"/>
              <a:buAutoNum type="alphaLcPeriod"/>
              <a:defRPr/>
            </a:pPr>
            <a:r>
              <a:rPr lang="en-US" dirty="0"/>
              <a:t>Initiating ribosomal activity</a:t>
            </a:r>
          </a:p>
          <a:p>
            <a:pPr marL="1368425" lvl="2" indent="-514350">
              <a:buFont typeface="+mj-lt"/>
              <a:buAutoNum type="alphaLcPeriod"/>
              <a:defRPr/>
            </a:pPr>
            <a:r>
              <a:rPr lang="en-US" dirty="0"/>
              <a:t>Activation of nucleases</a:t>
            </a:r>
          </a:p>
          <a:p>
            <a:pPr marL="1368425" lvl="2" indent="-514350">
              <a:buFont typeface="+mj-lt"/>
              <a:buAutoNum type="alphaLcPeriod"/>
              <a:defRPr/>
            </a:pPr>
            <a:r>
              <a:rPr lang="en-US" dirty="0">
                <a:ea typeface="+mn-ea"/>
                <a:cs typeface="+mn-cs"/>
              </a:rPr>
              <a:t>Promotion of nucleotide synthesis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704DB20-69DB-498C-8C91-38D36F7546A6}"/>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432D9C86-3B01-4C63-8009-F5CCE930556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An operon is a—</a:t>
            </a:r>
          </a:p>
          <a:p>
            <a:pPr marL="1368425" lvl="2" indent="-514350">
              <a:buFont typeface="Arial" panose="020B0604020202020204" pitchFamily="34" charset="0"/>
              <a:buAutoNum type="alphaLcPeriod"/>
            </a:pPr>
            <a:r>
              <a:rPr lang="en-US" altLang="en-US"/>
              <a:t>cluster of genes that share a promoter and regulatory region</a:t>
            </a:r>
          </a:p>
          <a:p>
            <a:pPr marL="1368425" lvl="2" indent="-514350">
              <a:buFont typeface="Arial" panose="020B0604020202020204" pitchFamily="34" charset="0"/>
              <a:buAutoNum type="alphaLcPeriod"/>
            </a:pPr>
            <a:r>
              <a:rPr lang="en-US" altLang="en-US"/>
              <a:t>mRNA that codes for multiple related proteins</a:t>
            </a:r>
          </a:p>
          <a:p>
            <a:pPr marL="1368425" lvl="2" indent="-514350">
              <a:buFont typeface="Arial" panose="020B0604020202020204" pitchFamily="34" charset="0"/>
              <a:buAutoNum type="alphaLcPeriod"/>
            </a:pPr>
            <a:r>
              <a:rPr lang="en-US" altLang="en-US"/>
              <a:t>transcriptional inhibitor protein</a:t>
            </a:r>
          </a:p>
          <a:p>
            <a:pPr marL="1368425" lvl="2" indent="-514350">
              <a:buFont typeface="Arial" panose="020B0604020202020204" pitchFamily="34" charset="0"/>
              <a:buAutoNum type="alphaLcPeriod"/>
            </a:pPr>
            <a:r>
              <a:rPr lang="en-US" altLang="en-US"/>
              <a:t>group of small effector proteins</a:t>
            </a:r>
          </a:p>
          <a:p>
            <a:pPr marL="1368425" lvl="2" indent="-514350">
              <a:buFont typeface="Arial" panose="020B0604020202020204" pitchFamily="34" charset="0"/>
              <a:buAutoNum type="alphaLcPeriod"/>
            </a:pPr>
            <a:r>
              <a:rPr lang="en-US" altLang="en-US"/>
              <a:t>complex of rRNA and proteins that assembles polypeptides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EC0F7B2-AD73-4221-A872-C9A93FFF8128}"/>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BE0ED204-7B18-490C-9227-EB19A4BD018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polycistronic mRNA? </a:t>
            </a:r>
          </a:p>
          <a:p>
            <a:pPr marL="1368425" lvl="2" indent="-514350">
              <a:buFont typeface="Arial" panose="020B0604020202020204" pitchFamily="34" charset="0"/>
              <a:buAutoNum type="alphaLcPeriod"/>
            </a:pPr>
            <a:r>
              <a:rPr lang="en-US" altLang="en-US"/>
              <a:t>mRNA that is transcribed from multiple loci</a:t>
            </a:r>
          </a:p>
          <a:p>
            <a:pPr marL="1368425" lvl="2" indent="-514350">
              <a:buFont typeface="Arial" panose="020B0604020202020204" pitchFamily="34" charset="0"/>
              <a:buAutoNum type="alphaLcPeriod"/>
            </a:pPr>
            <a:r>
              <a:rPr lang="en-US" altLang="en-US"/>
              <a:t>mRNA that leaves the cell to signal other cells</a:t>
            </a:r>
          </a:p>
          <a:p>
            <a:pPr marL="1368425" lvl="2" indent="-514350">
              <a:buFont typeface="Arial" panose="020B0604020202020204" pitchFamily="34" charset="0"/>
              <a:buAutoNum type="alphaLcPeriod"/>
            </a:pPr>
            <a:r>
              <a:rPr lang="en-US" altLang="en-US"/>
              <a:t>mRNA that forms ribosomes</a:t>
            </a:r>
          </a:p>
          <a:p>
            <a:pPr marL="1368425" lvl="2" indent="-514350">
              <a:buFont typeface="Arial" panose="020B0604020202020204" pitchFamily="34" charset="0"/>
              <a:buAutoNum type="alphaLcPeriod"/>
            </a:pPr>
            <a:r>
              <a:rPr lang="en-US" altLang="en-US"/>
              <a:t>mRNA that codes for multiple proteins</a:t>
            </a:r>
          </a:p>
          <a:p>
            <a:pPr marL="1368425" lvl="2" indent="-514350">
              <a:buFont typeface="Arial" panose="020B0604020202020204" pitchFamily="34" charset="0"/>
              <a:buAutoNum type="alphaLcPeriod"/>
            </a:pPr>
            <a:r>
              <a:rPr lang="en-US" altLang="en-US"/>
              <a:t>mRNA that is double stranded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5D1BDC7-4DAC-481A-A1AA-39CE83F74CE2}"/>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B7D3E303-BFFB-4BF1-9BA2-F6C5BEAF7C0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Inducible operons are able to be switched on by the presence of effector molecules. These allow for efficient responses to changes in the cell’s environment.</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6873A3B-AB41-48A7-B254-D60C29392781}"/>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78BB345A-99D8-4F60-A163-0CFFD8183A09}"/>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Catobolite repression occurs when molecules that can be used to harvest energy (ex. Glucose) stimulates the transcription of particular genes.</a:t>
            </a:r>
          </a:p>
          <a:p>
            <a:pPr marL="1360488" lvl="2" indent="-514350" eaLnBrk="1" hangingPunct="1">
              <a:buFont typeface="Wingdings" panose="05000000000000000000" pitchFamily="2" charset="2"/>
              <a:buAutoNum type="alphaLcPeriod"/>
            </a:pPr>
            <a:r>
              <a:rPr lang="en-US" altLang="en-US"/>
              <a:t>This is true</a:t>
            </a:r>
          </a:p>
          <a:p>
            <a:pPr marL="1360488" lvl="2" indent="-514350" eaLnBrk="1" hangingPunct="1">
              <a:buFont typeface="Wingdings" panose="05000000000000000000" pitchFamily="2" charset="2"/>
              <a:buAutoNum type="alphaLcPeriod"/>
            </a:pPr>
            <a:r>
              <a:rPr lang="en-US" altLang="en-US"/>
              <a:t>This is false</a:t>
            </a:r>
          </a:p>
          <a:p>
            <a:pPr marL="1360488" lvl="2" indent="-514350" eaLnBrk="1" hangingPunct="1">
              <a:buFont typeface="Wingdings" panose="05000000000000000000" pitchFamily="2" charset="2"/>
              <a:buNone/>
            </a:pPr>
            <a:endParaRPr lang="en-US" altLang="en-US"/>
          </a:p>
          <a:p>
            <a:pPr marL="1360488" lvl="2" indent="-514350" eaLnBrk="1" hangingPunct="1">
              <a:buFont typeface="Wingdings" panose="05000000000000000000" pitchFamily="2" charset="2"/>
              <a:buAutoNum type="alphaLcPeriod"/>
            </a:pPr>
            <a:endParaRPr lang="en-US" altLang="en-US"/>
          </a:p>
          <a:p>
            <a:pPr marL="1360488" lvl="2" indent="-514350" eaLnBrk="1" hangingPunct="1">
              <a:buFont typeface="Wingdings" panose="05000000000000000000" pitchFamily="2" charset="2"/>
              <a:buAutoNum type="alphaLcPeriod"/>
            </a:pPr>
            <a:endParaRPr lang="en-US" altLang="en-US"/>
          </a:p>
          <a:p>
            <a:pPr marL="1360488" lvl="2" indent="-514350" eaLnBrk="1" hangingPunct="1">
              <a:buFont typeface="Wingdings" panose="05000000000000000000" pitchFamily="2" charset="2"/>
              <a:buAutoNum type="alphaLcPeriod"/>
            </a:pP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517C6075-BCD1-4BAD-A9DC-82DF319F7F15}"/>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650EA940-B765-4B77-B066-89D539B3A9B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Repressible operons usually encode anabolic enzymes where as inducible operons usually encode catabolic enzymes.</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a:p>
            <a:pPr marL="1368425" lvl="2" indent="-514350">
              <a:buFont typeface="Arial" panose="020B0604020202020204" pitchFamily="34" charset="0"/>
              <a:buAutoNum type="alphaLcPeriod"/>
            </a:pP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B3FB400-182D-4A3A-95E2-E22910EC750D}"/>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EA010C37-E6A4-4FDE-9B9C-AAD791A094A9}"/>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GTFs (general transcription factors) are proteins that bind to DNA. What is their function?</a:t>
            </a:r>
          </a:p>
          <a:p>
            <a:pPr marL="1368425" lvl="2" indent="-514350">
              <a:buFont typeface="+mj-lt"/>
              <a:buAutoNum type="alphaLcPeriod"/>
              <a:defRPr/>
            </a:pPr>
            <a:r>
              <a:rPr lang="en-US" dirty="0"/>
              <a:t>Blocking the formation of mediator proteins</a:t>
            </a:r>
          </a:p>
          <a:p>
            <a:pPr marL="1368425" lvl="2" indent="-514350">
              <a:buFont typeface="+mj-lt"/>
              <a:buAutoNum type="alphaLcPeriod"/>
              <a:defRPr/>
            </a:pPr>
            <a:r>
              <a:rPr lang="en-US" dirty="0"/>
              <a:t>Suppression of transcription by binding to the TATA box</a:t>
            </a:r>
          </a:p>
          <a:p>
            <a:pPr marL="1368425" lvl="2" indent="-514350">
              <a:buFont typeface="+mj-lt"/>
              <a:buAutoNum type="alphaLcPeriod"/>
              <a:defRPr/>
            </a:pPr>
            <a:r>
              <a:rPr lang="en-US" dirty="0"/>
              <a:t>Initiate transcription by forming an initiation complex</a:t>
            </a:r>
          </a:p>
          <a:p>
            <a:pPr marL="1368425" lvl="2" indent="-514350">
              <a:buFont typeface="+mj-lt"/>
              <a:buAutoNum type="alphaLcPeriod"/>
              <a:defRPr/>
            </a:pPr>
            <a:r>
              <a:rPr lang="en-US" dirty="0" err="1"/>
              <a:t>Allosteric</a:t>
            </a:r>
            <a:r>
              <a:rPr lang="en-US" dirty="0"/>
              <a:t> inhibition of RNA polymerase</a:t>
            </a:r>
          </a:p>
          <a:p>
            <a:pPr marL="1368425" lvl="2" indent="-514350">
              <a:buFont typeface="+mj-lt"/>
              <a:buAutoNum type="alphaLcPeriod"/>
              <a:defRPr/>
            </a:pPr>
            <a:r>
              <a:rPr lang="en-US" dirty="0">
                <a:ea typeface="+mn-ea"/>
                <a:cs typeface="+mn-cs"/>
              </a:rPr>
              <a:t>None of the above</a:t>
            </a: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6"/>
  <p:tag name="MMPROD_UIDATA" val="&lt;database version=&quot;7.0&quot;&gt;&lt;object type=&quot;1&quot; unique_id=&quot;10001&quot;&gt;&lt;object type=&quot;2&quot; unique_id=&quot;10337&quot;&gt;&lt;object type=&quot;3&quot; unique_id=&quot;10338&quot;&gt;&lt;property id=&quot;20148&quot; value=&quot;5&quot;/&gt;&lt;property id=&quot;20300&quot; value=&quot;Slide 1&quot;/&gt;&lt;property id=&quot;20307&quot; value=&quot;317&quot;/&gt;&lt;/object&gt;&lt;object type=&quot;3&quot; unique_id=&quot;10339&quot;&gt;&lt;property id=&quot;20148&quot; value=&quot;5&quot;/&gt;&lt;property id=&quot;20300&quot; value=&quot;Slide 2 - &amp;quot;Assessment&amp;quot;&quot;/&gt;&lt;property id=&quot;20307&quot; value=&quot;329&quot;/&gt;&lt;/object&gt;&lt;object type=&quot;3&quot; unique_id=&quot;10340&quot;&gt;&lt;property id=&quot;20148&quot; value=&quot;5&quot;/&gt;&lt;property id=&quot;20300&quot; value=&quot;Slide 3 - &amp;quot;Question 1&amp;quot;&quot;/&gt;&lt;property id=&quot;20307&quot; value=&quot;297&quot;/&gt;&lt;/object&gt;&lt;object type=&quot;3&quot; unique_id=&quot;10341&quot;&gt;&lt;property id=&quot;20148&quot; value=&quot;5&quot;/&gt;&lt;property id=&quot;20300&quot; value=&quot;Slide 4 - &amp;quot;Question 2&amp;quot;&quot;/&gt;&lt;property id=&quot;20307&quot; value=&quot;298&quot;/&gt;&lt;/object&gt;&lt;object type=&quot;3&quot; unique_id=&quot;10342&quot;&gt;&lt;property id=&quot;20148&quot; value=&quot;5&quot;/&gt;&lt;property id=&quot;20300&quot; value=&quot;Slide 5 - &amp;quot;Question 3&amp;quot;&quot;/&gt;&lt;property id=&quot;20307&quot; value=&quot;299&quot;/&gt;&lt;/object&gt;&lt;object type=&quot;3&quot; unique_id=&quot;10343&quot;&gt;&lt;property id=&quot;20148&quot; value=&quot;5&quot;/&gt;&lt;property id=&quot;20300&quot; value=&quot;Slide 6 - &amp;quot;Question 4&amp;quot;&quot;/&gt;&lt;property id=&quot;20307&quot; value=&quot;300&quot;/&gt;&lt;/object&gt;&lt;object type=&quot;3&quot; unique_id=&quot;10344&quot;&gt;&lt;property id=&quot;20148&quot; value=&quot;5&quot;/&gt;&lt;property id=&quot;20300&quot; value=&quot;Slide 7 - &amp;quot;Question 5&amp;quot;&quot;/&gt;&lt;property id=&quot;20307&quot; value=&quot;301&quot;/&gt;&lt;/object&gt;&lt;object type=&quot;3&quot; unique_id=&quot;10345&quot;&gt;&lt;property id=&quot;20148&quot; value=&quot;5&quot;/&gt;&lt;property id=&quot;20300&quot; value=&quot;Slide 8 - &amp;quot;Question 6&amp;quot;&quot;/&gt;&lt;property id=&quot;20307&quot; value=&quot;323&quot;/&gt;&lt;/object&gt;&lt;object type=&quot;3&quot; unique_id=&quot;10346&quot;&gt;&lt;property id=&quot;20148&quot; value=&quot;5&quot;/&gt;&lt;property id=&quot;20300&quot; value=&quot;Slide 9 - &amp;quot;Question 7&amp;quot;&quot;/&gt;&lt;property id=&quot;20307&quot; value=&quot;304&quot;/&gt;&lt;/object&gt;&lt;object type=&quot;3&quot; unique_id=&quot;10347&quot;&gt;&lt;property id=&quot;20148&quot; value=&quot;5&quot;/&gt;&lt;property id=&quot;20300&quot; value=&quot;Slide 10 - &amp;quot;Question 8&amp;quot;&quot;/&gt;&lt;property id=&quot;20307&quot; value=&quot;324&quot;/&gt;&lt;/object&gt;&lt;object type=&quot;3&quot; unique_id=&quot;10348&quot;&gt;&lt;property id=&quot;20148&quot; value=&quot;5&quot;/&gt;&lt;property id=&quot;20300&quot; value=&quot;Slide 11 - &amp;quot;Question 9&amp;quot;&quot;/&gt;&lt;property id=&quot;20307&quot; value=&quot;326&quot;/&gt;&lt;/object&gt;&lt;object type=&quot;3&quot; unique_id=&quot;10349&quot;&gt;&lt;property id=&quot;20148&quot; value=&quot;5&quot;/&gt;&lt;property id=&quot;20300&quot; value=&quot;Slide 12 - &amp;quot;Question 10&amp;quot;&quot;/&gt;&lt;property id=&quot;20307&quot; value=&quot;325&quot;/&gt;&lt;/object&gt;&lt;object type=&quot;3&quot; unique_id=&quot;10350&quot;&gt;&lt;property id=&quot;20148&quot; value=&quot;5&quot;/&gt;&lt;property id=&quot;20300&quot; value=&quot;Slide 13 - &amp;quot;Question 11&amp;quot;&quot;/&gt;&lt;property id=&quot;20307&quot; value=&quot;307&quot;/&gt;&lt;/object&gt;&lt;object type=&quot;3&quot; unique_id=&quot;10351&quot;&gt;&lt;property id=&quot;20148&quot; value=&quot;5&quot;/&gt;&lt;property id=&quot;20300&quot; value=&quot;Slide 14 - &amp;quot;Question 12&amp;quot;&quot;/&gt;&lt;property id=&quot;20307&quot; value=&quot;308&quot;/&gt;&lt;/object&gt;&lt;object type=&quot;3&quot; unique_id=&quot;10352&quot;&gt;&lt;property id=&quot;20148&quot; value=&quot;5&quot;/&gt;&lt;property id=&quot;20300&quot; value=&quot;Slide 15 - &amp;quot;Question 13&amp;quot;&quot;/&gt;&lt;property id=&quot;20307&quot; value=&quot;309&quot;/&gt;&lt;/object&gt;&lt;object type=&quot;3&quot; unique_id=&quot;10353&quot;&gt;&lt;property id=&quot;20148&quot; value=&quot;5&quot;/&gt;&lt;property id=&quot;20300&quot; value=&quot;Slide 16 - &amp;quot;Question 14&amp;quot;&quot;/&gt;&lt;property id=&quot;20307&quot; value=&quot;310&quot;/&gt;&lt;/object&gt;&lt;object type=&quot;3&quot; unique_id=&quot;10354&quot;&gt;&lt;property id=&quot;20148&quot; value=&quot;5&quot;/&gt;&lt;property id=&quot;20300&quot; value=&quot;Slide 17 - &amp;quot;Question 15&amp;quot;&quot;/&gt;&lt;property id=&quot;20307&quot; value=&quot;311&quot;/&gt;&lt;/object&gt;&lt;object type=&quot;3&quot; unique_id=&quot;10355&quot;&gt;&lt;property id=&quot;20148&quot; value=&quot;5&quot;/&gt;&lt;property id=&quot;20300&quot; value=&quot;Slide 18 - &amp;quot;Question 16&amp;quot;&quot;/&gt;&lt;property id=&quot;20307&quot; value=&quot;312&quot;/&gt;&lt;/object&gt;&lt;object type=&quot;3&quot; unique_id=&quot;10356&quot;&gt;&lt;property id=&quot;20148&quot; value=&quot;5&quot;/&gt;&lt;property id=&quot;20300&quot; value=&quot;Slide 19 - &amp;quot;Answer Key – Chapter 13&amp;quot;&quot;/&gt;&lt;property id=&quot;20307&quot; value=&quot;273&quot;/&gt;&lt;/object&gt;&lt;/object&gt;&lt;object type=&quot;8&quot; unique_id=&quot;1037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1059</TotalTime>
  <Words>191</Words>
  <Application>Microsoft Office PowerPoint</Application>
  <PresentationFormat>On-screen Show (4:3)</PresentationFormat>
  <Paragraphs>163</Paragraphs>
  <Slides>19</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Arial</vt:lpstr>
      <vt:lpstr>Wingdings</vt:lpstr>
      <vt:lpstr>ヒラギノ角ゴ Pro W3</vt:lpstr>
      <vt:lpstr>Symbol</vt:lpstr>
      <vt:lpstr>Tahoma</vt:lpstr>
      <vt:lpstr>Times New Roman</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185</cp:revision>
  <dcterms:created xsi:type="dcterms:W3CDTF">2005-04-19T02:46:41Z</dcterms:created>
  <dcterms:modified xsi:type="dcterms:W3CDTF">2019-04-22T18:57:47Z</dcterms:modified>
</cp:coreProperties>
</file>