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86" r:id="rId2"/>
  </p:sldMasterIdLst>
  <p:notesMasterIdLst>
    <p:notesMasterId r:id="rId24"/>
  </p:notesMasterIdLst>
  <p:sldIdLst>
    <p:sldId id="334" r:id="rId3"/>
    <p:sldId id="329" r:id="rId4"/>
    <p:sldId id="297" r:id="rId5"/>
    <p:sldId id="298" r:id="rId6"/>
    <p:sldId id="299" r:id="rId7"/>
    <p:sldId id="332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330" r:id="rId21"/>
    <p:sldId id="331" r:id="rId22"/>
    <p:sldId id="273" r:id="rId23"/>
  </p:sldIdLst>
  <p:sldSz cx="9144000" cy="6858000" type="screen4x3"/>
  <p:notesSz cx="7010400" cy="9296400"/>
  <p:custDataLst>
    <p:tags r:id="rId2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1799" autoAdjust="0"/>
  </p:normalViewPr>
  <p:slideViewPr>
    <p:cSldViewPr>
      <p:cViewPr varScale="1">
        <p:scale>
          <a:sx n="93" d="100"/>
          <a:sy n="93" d="100"/>
        </p:scale>
        <p:origin x="28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27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17358A3-A227-4B42-B78A-7A654848AB4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DDC2077E-E370-48C4-BA83-AE47EDA3555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A7B3FC14-8F45-4316-9C47-A30817F953E5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64BC83F9-097C-4A0C-B887-4D38AA42402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E8356A68-8E9F-4019-BBDA-15E5012147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016C74BD-9176-4983-8583-A45D844542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0698661-CC4D-4527-8485-96BB706541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BF2682DE-C1E4-4816-B375-0D959CEED7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2F3567E-4178-4C02-A5D3-EB026FFE7D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D91E54FE-82E3-42D5-BEC4-05EF3470FB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68C8A3-8B71-49DE-8AE0-F8B11A1AD005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076741C6-DBED-4597-997D-4780E216A0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24912A1E-7429-454E-BB13-20F1F8A96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F15CCE05-32FB-4EFB-BCDB-484C2F25F4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A6F004-2CE0-4388-9614-574099F83666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845042C8-6476-4E74-AA1B-811DD040C1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3E710C63-7DE4-4550-9D2C-1F601E8F3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130ADB99-8FAF-4081-9630-A5420871EB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9A3F04-467F-4171-8549-241D82983A89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75729B95-AD6C-4FC9-81C2-CB8AAA399D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679AC673-B545-4C69-A606-FD55797F5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AE42138E-D15B-48FA-95D4-E9C79C3605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CED08E-E871-4E2F-BD7C-1966BA144D4D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1FB1775A-1695-4B29-9EF6-83C95C2827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EE70D353-CAF5-4283-A881-75595A729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CFC4BD1-EA1F-4378-A22C-AA9E22121A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91AA75-2805-4269-AC14-C068B7FC2292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C069B4FD-34E6-4C5D-A25C-C61831AE0F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A56672D5-2C56-40EE-BD02-50E8418DC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4B9D3736-2543-47E9-BF4F-33366579FD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ABC004-8AB4-4416-89EC-DE66FD2886DC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21C15121-6D77-4DC0-8F24-52DE8499A4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BDA34E85-4F94-49F4-939C-094681E9E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6E4EBCC8-E60E-405E-9BBB-65F9183E39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9A512AE-D570-4A1F-B7CD-F6216C3B8475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1CAA4ECA-2532-4765-995B-9F0F2EB7FB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7AD2D344-28E8-4F3C-B1DB-8677E8538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E88282B1-67AB-4D48-A55E-6C92BA2F1D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9081216-E50B-4A05-81AF-A4B3F030B38D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66146AD1-7354-4291-948E-08CD26FD0F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208F172C-D62E-4871-A69A-A6BC58CF59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1D6FDA7B-A0E4-482A-B73D-8AB20730B9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2BCB075-E06B-41C8-BFAD-21018D44BD4D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08F7E658-1DD8-4F21-BF1C-BBC4C6472D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F284AC98-E5A2-482A-AB1D-14849D0729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97B5C79E-1131-4404-88E2-FD37443C24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6FFC633-B924-423A-BF15-F6959BFA2507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14459321-6D3F-4515-96FA-077205BEFE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95225E-0138-4429-9E26-42B3041DF4EE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CB3BC891-825B-470E-830E-1DD1ECDF2C6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DEB64356-A730-4EFE-8280-7C0F5D56ED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3DFFD9D9-91B3-4099-93B2-C3F68B7258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F36F12C6-CD90-4F1D-95EC-FD51028E3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FA435C2B-E6EB-4061-B4E5-D7172F3BCA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BF7EDC6-DFDF-4739-9AAE-499B95CA114F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E5C12C6D-B3B6-4099-965C-1739384205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055F1D07-23D8-4934-997C-390D27152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394D4BCE-1936-4807-9DCA-372A617F16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75BAF29-E620-491D-AFF1-96E4D2B28B53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BD84837B-54CB-4052-8E72-211300C38A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48578639-3023-46C1-AF88-1A450E97C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A02B3B9A-C1FB-4766-83AB-C71E014944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1C3415B-9F2E-4548-8ABD-595291E010E0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5BAC6681-E994-4C86-A981-A232F0E555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83FBF304-2A8B-4097-9FD8-F465469521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B750208C-AA26-41A2-98F6-E06E310010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3993528-E3E7-4790-9E7A-7F2A76A868CD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7DCB163B-01B5-4AD4-AB1D-910C6A338E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5E348DA9-ADCC-4DA7-820F-2889BB63B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DB764542-03C2-4A19-919B-2C2ECD2499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5349EC-C2C2-4E1A-B2CB-13EC610163E3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706594EF-132B-4D7D-8A0D-D36C339E38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AB591E63-44C6-4666-87A0-4142FE063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FC0A153B-2214-4CDB-B1E3-538BAC87F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2CCD423-6E4E-46ED-943D-5B06487DF53F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ADB4285F-FE23-409F-8806-50A6692B75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CB963EC8-A1F9-4BD0-88B0-22DBFB8729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EB65FD19-217F-46CA-B27D-50B1432775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2F84750-9456-4645-9980-BFCEE2C953D3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AD9AB1DE-6A0C-478B-ABEA-DD541DE2D4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D59CA93-C730-4F7A-A87A-95C43F9C2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02E7EF3F-A5FD-4D75-B100-49F70C1597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6C85EA-7D0B-4AFB-9168-9C7DA9C81056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41363185-069C-4D1B-A89D-D9E6B7731F12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FC5713BB-9330-473A-9A52-AE42B4F45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/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91DEE37A-2DA9-401E-B430-03B77515EBA0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8073BE88-3CD7-46DF-958B-D1135BB3CB92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408F25D2-312D-4451-9868-67028DB87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0 w 1000"/>
                <a:gd name="T1" fmla="*/ 635 h 1000"/>
                <a:gd name="T2" fmla="*/ 0 w 1000"/>
                <a:gd name="T3" fmla="*/ 635 h 1000"/>
                <a:gd name="T4" fmla="*/ 0 w 1000"/>
                <a:gd name="T5" fmla="*/ 0 h 1000"/>
                <a:gd name="T6" fmla="*/ 0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AD965CBF-1E9B-4D11-ADBE-76470C45F4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0 w 1000"/>
                <a:gd name="T3" fmla="*/ 0 h 1000"/>
                <a:gd name="T4" fmla="*/ 0 w 1000"/>
                <a:gd name="T5" fmla="*/ 481 h 1000"/>
                <a:gd name="T6" fmla="*/ 0 w 1000"/>
                <a:gd name="T7" fmla="*/ 481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10C98CDE-0633-4D90-BC8B-CF97B0DF42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BDB0DBFA-E2A6-44F9-B7F5-C08599546B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F79ACDA7-DD76-4BF8-B6FD-0A9D475515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07B7AA-C5EC-41A9-8EF2-69900A1710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1927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059D865-7775-4405-9D45-8F2DA6B5CB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FB4CBB0-0078-470B-83A7-9274A95532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8E2F0BB-CF6D-4AF5-88CF-78FD88D57F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214B5-BCE7-4003-AE35-F8608DCF3F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0594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C4825D6-1221-4FD5-A6EE-01158822C9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9DE8A7C-95AA-4511-BBC9-9E1C0CA0EB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AA23983-3E36-4E6F-98DA-E1EBB9AE57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45320-768E-45FE-8176-E829A698B4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311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70674AD6-F02D-48DF-98D5-2B4B286B0F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7C6119-6471-4C5D-A889-71DA75B1B0E2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B71D91-8C7A-481A-B188-8CBCA162DBAC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>
            <a:extLst>
              <a:ext uri="{FF2B5EF4-FFF2-40B4-BE49-F238E27FC236}">
                <a16:creationId xmlns:a16="http://schemas.microsoft.com/office/drawing/2014/main" id="{4EF073AC-F064-48A0-8035-D83C5666DF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5">
            <a:extLst>
              <a:ext uri="{FF2B5EF4-FFF2-40B4-BE49-F238E27FC236}">
                <a16:creationId xmlns:a16="http://schemas.microsoft.com/office/drawing/2014/main" id="{43286E83-3C57-4726-A8BB-2401D349B7B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70A619D0-8BD8-499A-B8D5-FC3899F634F1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023733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637018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481352"/>
            <a:ext cx="6865850" cy="94104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00223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274638"/>
            <a:ext cx="686585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544209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5841"/>
            <a:ext cx="3008313" cy="8481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6309"/>
            <a:ext cx="3008313" cy="411985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783885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72048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>
            <a:extLst>
              <a:ext uri="{FF2B5EF4-FFF2-40B4-BE49-F238E27FC236}">
                <a16:creationId xmlns:a16="http://schemas.microsoft.com/office/drawing/2014/main" id="{65FF5136-CBD3-468F-A5DB-29EE7268CD19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5725" y="95250"/>
            <a:ext cx="8972550" cy="6424613"/>
            <a:chOff x="85724" y="95250"/>
            <a:chExt cx="8972551" cy="64246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4048D11-2AF3-4F02-847F-169C11CFB0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724" y="762000"/>
              <a:ext cx="581025" cy="5757862"/>
            </a:xfrm>
            <a:prstGeom prst="rect">
              <a:avLst/>
            </a:prstGeom>
            <a:gradFill rotWithShape="1">
              <a:gsLst>
                <a:gs pos="0">
                  <a:srgbClr val="770000"/>
                </a:gs>
                <a:gs pos="50000">
                  <a:srgbClr val="AD0000"/>
                </a:gs>
                <a:gs pos="100000">
                  <a:srgbClr val="CE0000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/>
            <a:lstStyle>
              <a:lvl1pPr marL="169863" indent="-169863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anose="05050102010706020507" pitchFamily="18" charset="2"/>
                <a:buChar char="·"/>
                <a:defRPr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6AA1A32-1764-4205-BCB4-6C763FA35093}"/>
                </a:ext>
              </a:extLst>
            </p:cNvPr>
            <p:cNvSpPr/>
            <p:nvPr userDrawn="1"/>
          </p:nvSpPr>
          <p:spPr bwMode="auto">
            <a:xfrm>
              <a:off x="8477249" y="95250"/>
              <a:ext cx="581026" cy="642461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47C1C55-ABC2-4845-A4D5-4DAC3FFE2070}"/>
                </a:ext>
              </a:extLst>
            </p:cNvPr>
            <p:cNvSpPr/>
            <p:nvPr userDrawn="1"/>
          </p:nvSpPr>
          <p:spPr bwMode="auto">
            <a:xfrm rot="16200000">
              <a:off x="4324351" y="-3476624"/>
              <a:ext cx="581026" cy="7724775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87A80E0-3424-4E8B-89E3-65EC3E550834}"/>
                </a:ext>
              </a:extLst>
            </p:cNvPr>
            <p:cNvSpPr/>
            <p:nvPr userDrawn="1"/>
          </p:nvSpPr>
          <p:spPr bwMode="auto">
            <a:xfrm rot="16200000">
              <a:off x="4281486" y="2324098"/>
              <a:ext cx="581026" cy="7810499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57250" y="2190750"/>
            <a:ext cx="7400925" cy="1111250"/>
          </a:xfrm>
        </p:spPr>
        <p:txBody>
          <a:bodyPr/>
          <a:lstStyle>
            <a:lvl1pPr algn="ctr"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57249" y="3497261"/>
            <a:ext cx="7419975" cy="7889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366825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7683122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77E5C39-67D7-4E4C-A5C7-4CEBFA7917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E8F1F4E-0E4B-4C70-A032-8E666D2E25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58A08C5-EF2B-4C2E-BA41-FEA245EFDC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A093D-450B-4CFE-8AD3-272A913FD9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31384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495169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3149109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279400"/>
            <a:ext cx="1954212" cy="5745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279400"/>
            <a:ext cx="5710238" cy="5745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303709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7AA26A1-383E-4E59-A32C-D10987E080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651375B-1FE3-4EE4-BEF3-E6532EACDF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538CCDF-C515-4BB9-8DD2-4E422933D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1E756-7A91-4307-A6A3-6A631BDB42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7302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294604A-51CD-4421-BE37-7719E195D6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8E53529-9317-4B56-95C5-1868378896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7AC0154-8C1E-413B-B323-5BFF831175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41D59-CD0C-4207-B976-57183644D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302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40E822-55BA-46EA-93F8-037BB64310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8D6B6D-2EB9-461F-A6F3-D35FC2357A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BB41AC-3321-4602-AD05-7A5C264C1C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CF5D6-67B4-4553-B4D1-9378D946DC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4866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A33EC6B3-EA35-422D-A0D8-6EFCC0C9E1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243A0F2-5A10-41DC-BE63-2233FD8DA5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579D375D-CA00-4F99-AEB5-2C3F6BE239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30284-745E-4F57-A02B-0CCD610F03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3668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738310CA-2DD6-4D9E-BD1A-FFDB47ECAA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537F28D-7EC9-497B-BEB7-5110EBE97C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2610E571-7B32-4AFD-8125-73B76D3AB3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2E952-A2CC-4C42-90E9-5E178C153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51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701272B-A3F7-4A3C-9A6A-DA9C7D843E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3E21EA0-9ED9-4FD9-8AC9-F4C0DC7715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E4F99B2-B415-4D60-8B0A-D1B735B6C1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13A44-E948-48B1-95C3-E4C924286E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1000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36CECB7-CDB5-49F7-B155-62BEFD7EBF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C915ABE-CC50-4D99-8770-69F4F915A8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14529DC-F5F9-4654-AC34-68F4DC3C5C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2E2A1-9EAC-4AA9-8C6B-E0BFAEE1DA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3588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21392C1-F12C-4A39-A501-D30DB0C24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8BE494A-C89D-4456-AC22-5E906FE35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FC835A89-FA27-4909-BAE0-263AF6B7F5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BB4018E-3D90-4E63-B8AE-1D6F8CF913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2207DEE3-E718-466E-85C8-DC1E3A123FC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5F0FFCE1-9585-4487-B3EE-1A2376082C9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1E4B60DD-04FA-4761-88C5-8780B8792BD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6343263C-9B46-4481-8999-4B381855B8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E6252063-58CE-4D0C-A3ED-0CDFBB0146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6 w 1000"/>
              <a:gd name="T1" fmla="*/ 2147483646 h 1000"/>
              <a:gd name="T2" fmla="*/ 0 w 1000"/>
              <a:gd name="T3" fmla="*/ 2147483646 h 1000"/>
              <a:gd name="T4" fmla="*/ 0 w 1000"/>
              <a:gd name="T5" fmla="*/ 0 h 1000"/>
              <a:gd name="T6" fmla="*/ 2147483646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F0BDE32A-BE13-4495-BE21-9D999416A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EC8AA0A7-FE49-45ED-B60A-ECC5882A6A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24E3ABB-A2F1-407E-AE46-B7FD773E7B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96AF430C-DCD1-4B16-A00D-EEEFCAB25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53B2CCF-2B32-495F-AC23-7EAE6486FE49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C70D55-962B-48AE-8337-7CC0025508C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21F6079D-0978-4B49-BF5C-034012DCB07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61D4ABB5-BB43-409B-83F4-FAAB60206E1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844F43CE-9A2C-40C8-B7A2-79AFAB12D6AF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" name="Text Box 36">
            <a:extLst>
              <a:ext uri="{FF2B5EF4-FFF2-40B4-BE49-F238E27FC236}">
                <a16:creationId xmlns:a16="http://schemas.microsoft.com/office/drawing/2014/main" id="{DB052446-B4CA-458A-A7F1-F4B5DD01C05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1938"/>
            <a:ext cx="3022600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rgbClr val="000000"/>
                </a:solidFill>
              </a:rPr>
              <a:t>Business Unit </a:t>
            </a:r>
            <a:r>
              <a:rPr lang="en-US" sz="1000" dirty="0">
                <a:solidFill>
                  <a:srgbClr val="FF0000"/>
                </a:solidFill>
              </a:rPr>
              <a:t>Tag line (optional)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72" r:id="rId7"/>
    <p:sldLayoutId id="2147484066" r:id="rId8"/>
    <p:sldLayoutId id="2147484067" r:id="rId9"/>
    <p:sldLayoutId id="2147484068" r:id="rId10"/>
    <p:sldLayoutId id="214748406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0E4117-2A78-44E3-9BBC-031344DA86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924050"/>
          </a:xfrm>
        </p:spPr>
        <p:txBody>
          <a:bodyPr/>
          <a:lstStyle/>
          <a:p>
            <a:pPr>
              <a:defRPr/>
            </a:pPr>
            <a:r>
              <a:rPr lang="en-US" sz="5400">
                <a:solidFill>
                  <a:schemeClr val="tx1"/>
                </a:solidFill>
              </a:rPr>
              <a:t>Biology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961754A2-C9E8-4660-8D12-3DB1D20D9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11938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</a:t>
            </a:r>
            <a:r>
              <a:rPr lang="en-US" sz="1000" i="1"/>
              <a:t>No reproduction or distribution without the prior written consent of McGraw-Hill Education</a:t>
            </a:r>
            <a:r>
              <a:rPr lang="en-US" altLang="en-US" sz="1000"/>
              <a:t>.</a:t>
            </a:r>
            <a:endParaRPr lang="en-US" altLang="en-US" sz="1000" dirty="0"/>
          </a:p>
        </p:txBody>
      </p:sp>
      <p:sp>
        <p:nvSpPr>
          <p:cNvPr id="7172" name="Text Box 9">
            <a:extLst>
              <a:ext uri="{FF2B5EF4-FFF2-40B4-BE49-F238E27FC236}">
                <a16:creationId xmlns:a16="http://schemas.microsoft.com/office/drawing/2014/main" id="{D592850C-8A10-45B7-92D5-BEC71FC87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Gene Regulation II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4993DB99-D85E-4331-832C-91AA8DE23D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838D90A0-060B-4070-BF39-268BF2C658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In addition to controlling transcription, eukaryotic cells can regulate gene expression by failing to unpack coiled DNA or influencing the speed with which mRNA is broken down prior to translation.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FB8B69D-6CC9-479D-863F-DDDCCC172C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D4374BC6-5152-4B58-A238-89DEE7C55A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This type of RNA prevents translation by binding directly to mRNAs.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siRNA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rRNA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miRNA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579D347C-77BE-438C-822D-7FBA7E46C4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A01061D1-D29A-4F0A-B509-4E310DB01C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enzyme is used to help mark proteins for destruction?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proteases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proteasome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Ubiquitin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Ubiquitin ligase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methylation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4E8A54C2-4251-4565-9349-8B8867D6F3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DD274653-40FF-4022-B59E-62D79A5800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the lactose operon of bacteria, the structural genes are not transcribed unless lactose is present. Which of the following describes repression under these conditions (no lactose present=no transcription)?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Repressor molecules are bound to a section of DNA termed the promoter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Repressor molecules are bound to molecules called inducers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Repressor molecules are bound to a section of DNA termed the operator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Repressor molecules are bound to structural genes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D856A5F5-03CE-4B25-911E-640E29C6AC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48CDA621-DABA-4062-83AA-A2CF8F6113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2057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How does the presence of lactose cause the lac operon to be transcribed?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Lactose binds to the allosteric site on the repressor, inhibiting DNA binding by the repressor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Lactose binds to the CAP site on the promoter region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Lactose cannot be transported into the cell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Lactose binds to the RNA polymerase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Lactose binds to the allosteric site on the lactose permease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16A6C4A3-40BB-4BDC-8917-16B359DA43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20A7D2AC-D490-40EB-BB3A-1D9354B63D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does not play a role in the genetic regulation of tryptophan synthesis in the bacterium </a:t>
            </a:r>
            <a:r>
              <a:rPr lang="en-US" altLang="en-US" sz="2400" i="1"/>
              <a:t>E. coli?</a:t>
            </a:r>
            <a:endParaRPr lang="en-US" altLang="en-US" sz="2400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RNA polymerase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Repressor proteins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Operator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Promoter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Enhancers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45C2056C-8733-4819-BF63-FE3669E37D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420487A5-811E-4B3F-AFD5-78213FC855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would not be considered a mechanism used by eukaryotes to regulate gene expression?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Tight packing DNA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Regulation of transcription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Regulation of breakdown of mRNA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RNA interference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Binding of tryptophan to a repressor protein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1DE8ECA3-847D-4904-84AA-A626BD13BC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44EE6A9F-C768-461E-B80E-264A7E5DF7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false about ubiquitin molecules?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mark proteins to stay intact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mark incorrectly folded proteins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are linked together by ubiquitin ligase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mark cell division proteins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are correct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7909DE68-2405-49BB-860C-23DC05E500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BDCAACA0-43BE-4646-B7A2-0364890F1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620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How can a single RNA transcript lead to the translation of different proteins?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same RNA transcript may contain one of several different 5’ untranslated regions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same RNA transcript may contain one of several different caps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same RNA transcript may be spliced in several different ways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same RNA transcript may contain one of several different promoters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same RNA transcript may contain one of several different 3’ untranslated regions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CDC72B80-C835-49EF-B3AC-13D6DB501C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41987" name="Rectangle 6">
            <a:extLst>
              <a:ext uri="{FF2B5EF4-FFF2-40B4-BE49-F238E27FC236}">
                <a16:creationId xmlns:a16="http://schemas.microsoft.com/office/drawing/2014/main" id="{A502C0CD-1A8B-41E2-A817-26A70B44B2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least related to the others?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Proteasomes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Tumor suppression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Ubiquitin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Protein degradation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cyclins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50A52D3E-3996-47F6-B9EE-EB687A4ACF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EC5736AA-00FD-4CE0-B9BB-D3635FB5E5E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3E58C101-5F0B-4E1C-AD5F-B5E5C270DF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44035" name="Rectangle 6">
            <a:extLst>
              <a:ext uri="{FF2B5EF4-FFF2-40B4-BE49-F238E27FC236}">
                <a16:creationId xmlns:a16="http://schemas.microsoft.com/office/drawing/2014/main" id="{E84F464C-C2C8-4E67-91EB-F4D4B57CCE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glucose is present, the levels of cyclic AMP in the cell are low. What occurs in the cell as a consequence of high glucose?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Cyclic AMP levels are low so the lac operon genes are transcribed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cell converts glucose to lactose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Cyclic AMP levels are low so CAP will not bind to the CAP binding site so the genes are not transcribed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There is no effect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AD0795E9-FC25-4EDC-9C34-635AA4AFFE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62A38915-245F-45FC-9CA0-06AFFCB93CB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  <a:r>
              <a:rPr lang="en-US" altLang="en-US" sz="2400">
                <a:solidFill>
                  <a:srgbClr val="FF0000"/>
                </a:solidFill>
              </a:rPr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6084" name="Rectangle 6">
            <a:extLst>
              <a:ext uri="{FF2B5EF4-FFF2-40B4-BE49-F238E27FC236}">
                <a16:creationId xmlns:a16="http://schemas.microsoft.com/office/drawing/2014/main" id="{CDB1327E-31CA-4CBD-BE58-1383B67F47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  <a:r>
              <a:rPr lang="en-US" altLang="en-US">
                <a:solidFill>
                  <a:srgbClr val="FF00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A07561A-BCC9-40CC-8547-0A243633E8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9219" name="Rectangle 8">
            <a:extLst>
              <a:ext uri="{FF2B5EF4-FFF2-40B4-BE49-F238E27FC236}">
                <a16:creationId xmlns:a16="http://schemas.microsoft.com/office/drawing/2014/main" id="{33827B9D-5931-4C2C-BB3D-DBD4AB9087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Regulatory proteins can block or initiate transcription when bonded to promoters.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3331B83E-1B92-4652-83D6-6A86291309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48221A2D-995E-4AC8-B931-C8E1BD2725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DNA binding motif that contains hydrophobic amino acids is—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helix-turn-helix motif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homeodomain motif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zinc-finger motif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leucine zipper motif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contain this region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19344383-8BD5-4262-A48E-F5D2A38A3B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EDE4486F-0298-4889-9A1E-2504136286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Increasing the frequency of initiation occurs through positive control. The regulatory protein responsible is—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Promoters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Operators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Activators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Repressors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Effectors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2B1E5C9F-324A-4BCE-BC63-5320DB0FF9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690FD0BC-C063-4EBA-8F42-7969949DCE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bacteria, genes are typically turned on and off in direct response to short-term changes caused by environmental conditions.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D4B0695F-DFE4-4D7E-968D-5A7EE2ACDF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64AE14BC-4589-4DE9-AE10-070286273E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None/>
              <a:defRPr/>
            </a:pPr>
            <a:r>
              <a:rPr lang="en-US" sz="2400" dirty="0"/>
              <a:t>	The presence or absence of tryptophan determines whether the genes that code for the necessary enzymes in tryptophan synthesis will even be transcribed.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6236DC94-4755-46E7-952E-A57866B6F2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4C7C1B51-3F48-40F5-A09F-609081B8CE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An enhancer—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Is a factor necessary to assemble transcription apparatus and recruit RNA polymerase II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Is a DNA sequence that is far from the gene but can promote its expression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Can increase the level of transcription in certain cell types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Splices out the </a:t>
            </a:r>
            <a:r>
              <a:rPr lang="en-US" dirty="0" err="1"/>
              <a:t>intron</a:t>
            </a:r>
            <a:r>
              <a:rPr lang="en-US" dirty="0"/>
              <a:t> sequences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Is a regulatory site on DNA that prevents the initiation of transcription</a:t>
            </a:r>
          </a:p>
          <a:p>
            <a:pPr>
              <a:defRPr/>
            </a:pPr>
            <a:endParaRPr lang="en-US" sz="2400" dirty="0"/>
          </a:p>
          <a:p>
            <a:pPr marL="1311275" lvl="2" indent="-457200">
              <a:buFont typeface="+mj-lt"/>
              <a:buAutoNum type="alphaLcPeriod"/>
              <a:defRPr/>
            </a:pPr>
            <a:endParaRPr lang="en-US" dirty="0"/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AAE14B5A-0663-4547-B5F3-9B531D960A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20840083-2CA5-48E6-96E7-33386E84B1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most common way gene expression is regulated in both prokaryotes and eukaryotes is through the—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Control of gene transcription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Control of gene translation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Prevention of DNA uncoiling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Breakdown of proteins formed in translation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7"/>
  <p:tag name="MMPROD_UIDATA" val="&lt;database version=&quot;7.0&quot;&gt;&lt;object type=&quot;1&quot; unique_id=&quot;10001&quot;&gt;&lt;object type=&quot;8&quot; unique_id=&quot;10527&quot;&gt;&lt;/object&gt;&lt;object type=&quot;2&quot; unique_id=&quot;10528&quot;&gt;&lt;object type=&quot;3&quot; unique_id=&quot;10529&quot;&gt;&lt;property id=&quot;20148&quot; value=&quot;5&quot;/&gt;&lt;property id=&quot;20300&quot; value=&quot;Slide 1 - &amp;quot;Biology, Raven et al. &amp;#x0D;&amp;#x0A;9th Edition&amp;quot;&quot;/&gt;&lt;property id=&quot;20307&quot; value=&quot;317&quot;/&gt;&lt;/object&gt;&lt;object type=&quot;3&quot; unique_id=&quot;10530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531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532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533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534&quot;&gt;&lt;property id=&quot;20148&quot; value=&quot;5&quot;/&gt;&lt;property id=&quot;20300&quot; value=&quot;Slide 6 - &amp;quot;Question 4&amp;quot;&quot;/&gt;&lt;property id=&quot;20307&quot; value=&quot;332&quot;/&gt;&lt;/object&gt;&lt;object type=&quot;3&quot; unique_id=&quot;10535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536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537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538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539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540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541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542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543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544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545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546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547&quot;&gt;&lt;property id=&quot;20148&quot; value=&quot;5&quot;/&gt;&lt;property id=&quot;20300&quot; value=&quot;Slide 19 - &amp;quot;Question 17&amp;quot;&quot;/&gt;&lt;property id=&quot;20307&quot; value=&quot;330&quot;/&gt;&lt;/object&gt;&lt;object type=&quot;3&quot; unique_id=&quot;10548&quot;&gt;&lt;property id=&quot;20148&quot; value=&quot;5&quot;/&gt;&lt;property id=&quot;20300&quot; value=&quot;Slide 20 - &amp;quot;Question 18&amp;quot;&quot;/&gt;&lt;property id=&quot;20307&quot; value=&quot;331&quot;/&gt;&lt;/object&gt;&lt;object type=&quot;3&quot; unique_id=&quot;10549&quot;&gt;&lt;property id=&quot;20148&quot; value=&quot;5&quot;/&gt;&lt;property id=&quot;20300&quot; value=&quot;Slide 21 - &amp;quot;Answer Key – Chapter 16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1611</TotalTime>
  <Words>209</Words>
  <Application>Microsoft Office PowerPoint</Application>
  <PresentationFormat>On-screen Show (4:3)</PresentationFormat>
  <Paragraphs>185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Biology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238</cp:revision>
  <cp:lastPrinted>2013-02-11T18:17:44Z</cp:lastPrinted>
  <dcterms:created xsi:type="dcterms:W3CDTF">2005-04-19T02:46:41Z</dcterms:created>
  <dcterms:modified xsi:type="dcterms:W3CDTF">2019-04-22T19:21:31Z</dcterms:modified>
</cp:coreProperties>
</file>