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25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330" r:id="rId21"/>
    <p:sldId id="331" r:id="rId22"/>
    <p:sldId id="327" r:id="rId23"/>
    <p:sldId id="273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87324" autoAdjust="0"/>
  </p:normalViewPr>
  <p:slideViewPr>
    <p:cSldViewPr>
      <p:cViewPr varScale="1">
        <p:scale>
          <a:sx n="88" d="100"/>
          <a:sy n="88" d="100"/>
        </p:scale>
        <p:origin x="42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94A69E3-4E64-4DC8-94F0-15E3A84EB04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01E1F9D9-A742-43A4-A466-F9B6587C9F9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F693B106-7B06-48A1-946D-E16F006B3D5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101B50D0-755F-46F7-A6C8-9FEEF390BF1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7C9E4766-A76C-449F-B1F9-7D77BA0A146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5046FB80-8591-4F7C-BEB9-D2ED8B734B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8FF197F-8BE9-4B35-80C7-BF00841F4D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9BC56FF3-F965-4003-9273-B9C96D6B58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4AAD7FF-9430-45B7-82E6-8A2118C29FE2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1DD51BE3-3003-46E2-BC7C-F5C401DAA4C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BA25C33E-6F0D-499D-ACF7-157DAD4A81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55EF6FB0-D8E7-4DA4-86B0-3431914B22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C0077CAD-7E8F-4039-8EA8-E7E2AF111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6BE34225-AAD4-4D50-8264-1AF35A6BB3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37A517-26E1-41FA-B9D9-A4F5C30C2234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FC37EEF0-6D65-43B3-BB63-438274D925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550238FE-1791-4FFA-9459-A8C3C79B8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50A9AA3-7D48-45C0-830A-0B82903325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907112E-B71C-4B9D-9974-F90B8DC36277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FED237B1-AC78-4B8A-9E08-518E852E920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BE0A75D-9B47-4D9A-8C6A-AE0F34C7D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5EE3DB28-11F9-4FEC-B7D0-1B6EF619E7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2D97E9C-B12D-4206-8200-1C7316446C04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AD5EC773-709A-4AE4-A090-6304FEF3BA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C64411E8-0033-4233-8851-B445FED94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7167DA8A-6B8C-4D62-8755-07BBA2D8E3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6290F9F-9F9D-4618-BF42-777967E7215B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1E82F31D-CF45-413F-A107-C1522BA41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D31AC6BC-3CD0-4BAD-92D3-A72BCD537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EEEE9277-0013-4B3A-9D8D-F5B4E01148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C33B945-AEE5-4DE6-90E6-FA373CB06D2F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603757F4-3F4A-4D66-BE1C-5B1D8B8085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498CCF7A-6ECE-4C18-9199-2A879E1205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4D479961-8DC6-4D09-BC77-CDBE26B92E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C5E55E-592B-4CA7-A1C7-F0CCB5C27436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83DA8BFD-7B03-42D0-86ED-68337E082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BE41E842-D619-4644-86B7-D79C95BC2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47E32EF3-84F0-47D6-9B0F-2108F65B2D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5724C4E-ACCF-4241-85AD-B448CE236636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3B662BD5-AC71-4F5B-8424-451124C096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879D21BA-E0DF-46DB-8B4B-51C658F2E5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4E601E7F-1273-41F0-9D9C-3DF95CCE2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6FE588F-5E30-48F0-AEBD-96D1B770B787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88620F5E-CE45-447C-A0EC-F5ADD7C92E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8F1E2669-C14C-4418-B583-F43D0B9377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13958707-0225-41B3-A885-577E1F5ADD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345B97C-CF1A-4848-8282-1AE7EFE9D43D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9DEB571F-BB4C-447E-8976-5E10CEE39F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A2A5D061-4DA4-4AF1-9556-160F16CB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4C15F836-C12A-46C5-9A7F-E1CB670A87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14A9890-C694-4C87-B82E-128924E13228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B4049281-579D-4DD1-9A11-2DEDFB3EFB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95CDF02F-10A7-4D2B-A419-8DA9BBF7F2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555E3902-217E-495E-A764-6DD82F4D42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8FAE15-268C-43DB-AC60-1C5D248857CA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91EEE4B8-A957-4EA3-BC5D-327371AF30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BC1AF9A8-9E99-4C1B-B3AD-FF8F81E9C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AC0E805C-78E8-4412-8672-CEF7834EBE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68EF6F9-BC2E-466C-B0D5-AB65F1DCE31B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BA2DE038-0A6B-44C0-880B-1E94E1E316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52FEC77-5697-4DAA-940F-BC90537E4515}" type="slidenum">
              <a:rPr lang="en-US" altLang="en-US" sz="1200" smtClean="0"/>
              <a:pPr/>
              <a:t>22</a:t>
            </a:fld>
            <a:endParaRPr lang="en-US" altLang="en-US" sz="12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ACA253CC-EDF9-472A-AADC-55EFDD8BDA2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5EF3954B-11E7-42A3-B692-9BBC86FEA3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2380B02-20E7-4853-A452-055CD5167A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B205399C-FE44-472D-B53A-6A868E6FA2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B76DC29C-DB41-4AE8-92B4-5CF427BB81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515831-31BE-43E3-855E-461788D253B4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B1D2F2C0-576F-4B29-A199-DCAF92A794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3B206E11-BA7A-46A7-BC32-B50E145C46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C21F05CA-CF6A-4319-81BA-5B526CC32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87480F-29A6-4FBB-8700-1B2E5D7A5E45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9EA002B3-55A0-4F2C-A21E-35FE49D106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93092648-4A1E-4640-B2F7-B67C1927E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390CFA89-390B-470D-84F4-06779BE2B1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5F7096-1309-4BC1-AEAE-79A535091FB6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84AF41BE-B6F3-43B7-B55A-A3B37A74A7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B6189056-9928-4568-8BC5-4767794EA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C3D0B905-4D08-4B6C-ACBA-F5F14DE017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479928-26B2-4518-BF96-FF8C81BA9162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36DD8331-4465-426C-AD66-5B1F08196E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29C63A9C-0C5B-41E4-B64D-235F97468E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4A4164A2-793D-4872-8876-B46CF0DD70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190EAE-ED6F-4B55-A574-A1AE5A7BA8B0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6889F220-FF59-4157-8E71-B21585533C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9619E1E9-7D78-48DA-9C87-480B86A3C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CC392C1D-6260-41FB-A299-0FD2FF167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8B3915-FAA2-43FF-A815-B359491015BE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689D2F36-FB2A-4E31-AFF5-C817B67974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3DB7FBE5-5B5A-4488-82C2-C0906BAF12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78B991A5-941C-4FC8-B8A1-AFEAA5C583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C30680-F94E-4348-B9AE-32B91753C590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4341472-6770-4118-A726-8B5DF857F8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349723F-A577-4A2E-98F3-6161A1C967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C746A4D-DE57-4562-92E5-5878B10E27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3FC2C-AAEA-4783-9312-98C0CE60F9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2393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EF618D2-5C04-48C5-B794-1113C8E464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122C509-3EB3-4FCA-ABC7-375D21EBDD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0690C7F-21BF-4462-B137-DC615C6F39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6AB6A-8CC8-46DD-AA42-3BD8C5A1A6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8557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887B9-5FF8-4181-AEFF-502E9E800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6CF4DC-8463-44D1-9BD5-36B5E05CC4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7082224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11851-981C-4E71-B0FA-1B87BC546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242B2-5C90-4965-9D70-0233A37DCD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756426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3F80E-0EAF-4B9A-94FE-B7B755EF1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DC3969-D450-45A5-8C25-6EAC925D4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218550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65C69-AB09-42B4-96F0-5EB46E4B6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3C80B2-8F07-4C05-8CD6-673ED95597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45FB1B-A501-4068-82FE-91BA2C5552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531945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D43FC-DFDA-4BE9-909C-A644A1A6A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621F5C-DFB0-4231-A887-7AB5644A5A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08C07C-5F10-4130-AEB4-DA8421EEA9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06D791-B0FA-4AD1-83E1-ADFDEF82E6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1DF988-0F5F-4940-83DA-A843B20A8B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448478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3B483-7E58-4B30-8A8E-31AD1152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958004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3537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EEA9E-375C-4703-A541-3AFA8DC75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5932B-E2DB-4434-9A23-17035C778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830E42-E6B5-46A9-B9FB-2D46FF95A3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473424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E7D6F-AD30-4F61-88CF-0391558FB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8A0FF2-A71B-45CB-8FCE-8691EA5661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2F482-9488-4205-B1E1-8B6DBF6965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358604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FF2FF6D-50BA-44D4-8AF2-34C1F3AA85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E3AECDD-4281-4633-A772-05287DE801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761282F-EB8F-4292-A34E-BB49038E16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365B4-95D2-42AD-BC28-C0E8B4DA33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9931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0800B-98CB-4E16-9919-EC03EEC51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2B5200-2252-426B-ACF2-97DA7430F7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8779714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95263F-5043-4BC8-B5C0-7C7638DC8D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002A7C-3D26-4E93-B8D4-16886F6E90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234998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CF924B2-EC5B-4B04-9A24-330169B76A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F564A93-B2B2-40BA-9D3C-1F7033CF2D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6029488-0747-462C-BCB7-CEEEE6C4FF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BFE61-2D5E-47F6-B2C3-E65D6D5EB9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5271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CE09FE-B971-41DA-9869-4B80618B7B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1C76B6-258F-4977-BC0E-A498C6B728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47DA9C-956A-43A8-961B-C0D60894FE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DFF2A-3073-426E-8D1A-247C7DD3EE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6929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A2F665F-1F17-42D9-957F-0451D1FFFA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FF795DB-9B04-4B44-8ECE-CEA5ED92BD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1613E5FC-F24E-40DA-AC22-FF500829C9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2EEC6-12D5-4CFC-8C3C-F384AB7429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562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F3A7F9A9-D38A-46AC-87C5-1A09F78BB0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052C34D6-1B26-4961-9D2B-3EC485DF20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B1803F4-DA45-4788-BC81-58D9B21978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80B78-2FF5-4155-8BAA-4C72DD3A58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05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8E41D9B-AC52-419B-B6E8-C7ABFC6A05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E172114-BCC9-4A09-9065-09AB8A9916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023E9EC-E314-4CAB-AF6F-E1A98F753B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F768D-8FF1-47F1-867A-7D28FFF066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7979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85F8CB5-9D08-438C-B68D-B17825B109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E3FA079-253C-45D7-8849-5EB106D54E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6089C73-1673-41FD-BE8D-53780D3A3D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8B9AF-377A-4759-B694-00E0814981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7879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8EB9749-CEEA-424D-B34B-ECD1C57613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8E06556-0C36-4E65-8EC4-36A6049683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D89299F-DB61-4430-B027-14908CE45C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84BEE-9804-48C5-BD65-204AA6E4F2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304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4E35BC5-C8B8-4E32-A902-0E54D1565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9E1ABE0-804A-4466-B8CE-F9438432F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A7B6A5A-CE53-421B-8623-99A4AEB6DB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3DBE9C8-380C-44E5-B53B-173A58AF39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A5CFDAB1-883A-4E03-AF41-31D584B57C3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1C6DEB91-F2A9-4667-B19B-3D23F40FE74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EC8B1A3-8419-43BD-AEF7-4B75BE42458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482C5704-D2D1-41A3-AF78-56050E80DA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E5ECD31D-F692-4764-87C4-80D66F5B5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1688A25C-D25E-4209-827F-4EB13AA9F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F6A5AE4C-5512-4642-A376-6C348A69D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3DB382-A3A7-4DFC-A8D0-18D6A167930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BA3B6F4-AAC0-41D4-A446-2B163FFCFD02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74A5EE35-A963-456B-B2F4-152E0DA2983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B586343F-E4AB-42D3-9588-2450FBF466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D198BAA2-EDDB-49FB-A985-EEF97CBD4510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062434ED-2A7B-4A4B-A193-F9913867D1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39C6E9BE-13C2-441F-9533-996DAA8149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C28121A6-24A1-48C5-8FF4-28BBCE2C1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EF054422-CEDA-46C1-BFD4-A89131624432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F4306F0A-0C90-4616-BCF3-ECA9242136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Gene Expression 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203C556D-A54E-47B9-BC30-936643E0BE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D0166489-184F-423A-8384-224696E359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Spliceosomes</a:t>
            </a:r>
            <a:r>
              <a:rPr lang="en-US" sz="2400" dirty="0"/>
              <a:t> are composed of—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mRNA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rRNA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tRNA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DNA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snRP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7C5188BC-30E7-46DB-90FB-2BA7D9E285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CF2680D5-5CDA-4C80-A5AB-EB84C6306A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 lvl="1">
              <a:buFont typeface="Wingdings" panose="05000000000000000000" pitchFamily="2" charset="2"/>
              <a:buNone/>
              <a:defRPr/>
            </a:pPr>
            <a:r>
              <a:rPr lang="en-US" sz="2400" dirty="0" err="1"/>
              <a:t>Ribosomes</a:t>
            </a:r>
            <a:r>
              <a:rPr lang="en-US" sz="2400" dirty="0"/>
              <a:t> that catalyze their own reactions are—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Enzymes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Ribozymes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Spliceosomes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aminoacyl-tRNA</a:t>
            </a:r>
            <a:r>
              <a:rPr lang="en-US" dirty="0"/>
              <a:t> </a:t>
            </a:r>
            <a:r>
              <a:rPr lang="en-US" dirty="0" err="1"/>
              <a:t>synthetases</a:t>
            </a:r>
            <a:endParaRPr lang="en-US" dirty="0"/>
          </a:p>
          <a:p>
            <a:pPr marL="1368425" lvl="2" indent="-514350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AB49DBCF-2846-4F6F-A641-1F616FF226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5B2AC3CA-19C6-4F48-AF94-B4DE5D3ABE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Introns</a:t>
            </a:r>
            <a:r>
              <a:rPr lang="en-US" sz="2400" dirty="0"/>
              <a:t> are usually present in bacteria.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B19357DE-9BD0-4CAB-B3E6-B02B8F6515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B43622FB-9C80-42BD-9FB9-A913E99D1A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1800" dirty="0"/>
              <a:t>Both transcription and translation occur in three steps. What happens during the elongation step of each process? </a:t>
            </a:r>
          </a:p>
          <a:p>
            <a:pPr marL="898525" lvl="1" indent="-457200">
              <a:buFont typeface="+mj-lt"/>
              <a:buAutoNum type="alphaLcPeriod"/>
              <a:defRPr/>
            </a:pPr>
            <a:r>
              <a:rPr lang="en-US" sz="1800" dirty="0">
                <a:ea typeface="+mn-ea"/>
                <a:cs typeface="+mn-cs"/>
              </a:rPr>
              <a:t>During the elongation step of transcription, the RNA molecule is synthesized. During the elongation step of translation, the protein molecule is synthesized.</a:t>
            </a:r>
            <a:endParaRPr lang="en-US" sz="1800" dirty="0"/>
          </a:p>
          <a:p>
            <a:pPr marL="898525" lvl="1" indent="-457200">
              <a:buFont typeface="+mj-lt"/>
              <a:buAutoNum type="alphaLcPeriod"/>
              <a:defRPr/>
            </a:pPr>
            <a:r>
              <a:rPr lang="en-US" sz="1800" dirty="0">
                <a:ea typeface="+mn-ea"/>
                <a:cs typeface="+mn-cs"/>
              </a:rPr>
              <a:t>During the elongation step of transcription, the RNA molecule is stretched out to full length. During the elongation step of translation, the protein molecule is stretched out to full length.</a:t>
            </a:r>
            <a:endParaRPr lang="en-US" sz="1800" dirty="0"/>
          </a:p>
          <a:p>
            <a:pPr marL="898525" lvl="1" indent="-457200">
              <a:buFont typeface="+mj-lt"/>
              <a:buAutoNum type="alphaLcPeriod"/>
              <a:defRPr/>
            </a:pPr>
            <a:r>
              <a:rPr lang="en-US" sz="1800" dirty="0">
                <a:ea typeface="+mn-ea"/>
                <a:cs typeface="+mn-cs"/>
              </a:rPr>
              <a:t>During the elongation step of transcription, synthesis of an RNA molecule is started. During the elongation step of translation, synthesis of a protein molecule is started.</a:t>
            </a:r>
            <a:endParaRPr lang="en-US" sz="1800" dirty="0"/>
          </a:p>
          <a:p>
            <a:pPr marL="898525" lvl="1" indent="-457200">
              <a:buFont typeface="+mj-lt"/>
              <a:buAutoNum type="alphaLcPeriod"/>
              <a:defRPr/>
            </a:pPr>
            <a:r>
              <a:rPr lang="en-US" sz="1800" dirty="0">
                <a:ea typeface="+mn-ea"/>
                <a:cs typeface="+mn-cs"/>
              </a:rPr>
              <a:t>During the elongation step of transcription, the mRNA molecule is completed. During the elongation step of translation, the protein molecule is completed. </a:t>
            </a:r>
            <a:endParaRPr lang="en-US"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E5683F29-ADB2-48DA-BDD3-D49015DFB4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264F422C-254C-4156-A4B0-F198BE7604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Unripe black walnuts contain a compound, </a:t>
            </a:r>
            <a:r>
              <a:rPr lang="en-US" sz="2400" dirty="0" err="1"/>
              <a:t>juglone</a:t>
            </a:r>
            <a:r>
              <a:rPr lang="en-US" sz="2400" dirty="0"/>
              <a:t>, that inhibits RNA polymerase. With which process would </a:t>
            </a:r>
            <a:r>
              <a:rPr lang="en-US" sz="2400" dirty="0" err="1"/>
              <a:t>juglone</a:t>
            </a:r>
            <a:r>
              <a:rPr lang="en-US" sz="2400" dirty="0"/>
              <a:t> most likely interfere?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mutation rate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DNA replication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Transcription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translation </a:t>
            </a:r>
          </a:p>
          <a:p>
            <a:pPr marL="1347788" lvl="2" indent="-457200" eaLnBrk="1" hangingPunct="1">
              <a:buFont typeface="Arial" charset="0"/>
              <a:buAutoNum type="alphaLcPeriod"/>
              <a:defRPr/>
            </a:pPr>
            <a:endParaRPr lang="en-US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012C069-31C7-4C60-8D4E-8FAB3C82C2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EA2735EB-2F1E-462F-A2E8-E936DB06D2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of the following are transcribed directly from DNA except—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Proteins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rRNA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tRNA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Introns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Exons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30E8D105-4EDE-4695-AF83-2798B995A4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C25B71BD-3A81-4F1B-8B65-90DEFB5859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above commonly occur for prokaryotes?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RNA capping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RNA splicing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RNA polyA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RNA transcription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8470A731-08AA-4AAC-A0B8-7560BB4A23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37EE915A-D217-4E45-8188-BB4CF98958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enzyme transcribes structural genes in eukaryotes?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RNA polymerase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RNA polymerase I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RNA polymerase II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RNA polymerase III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All are involved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3702B7CE-A3C4-430D-97D0-678794A3B9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4515890C-DCD3-4B4E-BAA5-0539FD36AB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involves moving petidyl-tRNA from the A site to the P site?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Initiation of translation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Elongation of translation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Termination of translation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Initiation of transcription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Transcription elongation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B80A6DF1-BBDF-4362-8B11-42A71DBE78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9EB0ABA3-6FDB-417F-B505-ADF7FF12E6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protein has an amino acid sequence leucine-alanine-serine. The amino acids are represented by the mRNA code UUGCGAAGU. What is the corresponding DNA template strand for this sequence?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TTCGUUCA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TTCGCTTCA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AACGCTTCA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AACGCUUCA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AACGCUUCT</a:t>
            </a:r>
          </a:p>
          <a:p>
            <a:endParaRPr lang="en-US" altLang="en-US" sz="240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4913976-3963-4158-911D-AE93692426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39AF95E-6BC7-4406-A367-48B1AC1698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FE5DE14A-2A05-4172-8CA8-F25A09D13F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41987" name="Rectangle 6">
            <a:extLst>
              <a:ext uri="{FF2B5EF4-FFF2-40B4-BE49-F238E27FC236}">
                <a16:creationId xmlns:a16="http://schemas.microsoft.com/office/drawing/2014/main" id="{880157E9-4465-453C-9DC2-23A7F16621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involves a promoter region?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Initiation of translation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Elongation of translation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Termination of translation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Initiation of transcription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Transcription elongation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AAAF0783-DF99-4378-94F4-F609CFB9C6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44035" name="Rectangle 6">
            <a:extLst>
              <a:ext uri="{FF2B5EF4-FFF2-40B4-BE49-F238E27FC236}">
                <a16:creationId xmlns:a16="http://schemas.microsoft.com/office/drawing/2014/main" id="{8B709D94-F8A7-442C-ACE9-13761C934F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During translation, the mRNA is read in which direction?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5´ to 3´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3´ to 5´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N-terminal to C-terminal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C-terminal to N-terminal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5FAB75F8-9F3B-4EC0-96CE-3D8106AFCC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96D926DE-4FE4-4BC0-8E11-3BC3BB9A590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6084" name="Rectangle 6">
            <a:extLst>
              <a:ext uri="{FF2B5EF4-FFF2-40B4-BE49-F238E27FC236}">
                <a16:creationId xmlns:a16="http://schemas.microsoft.com/office/drawing/2014/main" id="{41268551-41CA-4A1A-82CC-71AA842F2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1857F16-DBE2-44B5-8BAB-B80B4725F2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733F50C2-3C1F-486F-9BC5-1E4B049CF2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mRNA complementary to DNA is produced via __________.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Replication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Transcription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Translation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protein synthesis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Duplication 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2437DBC-B48D-462F-8E34-CF420D9D0E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4F5F519E-C85C-4235-804D-4C78C31B66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the promoter region?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It is a region of RNA that binds to the RNA polymerase and initiates transcription.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It is a component of each type of RNA.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It is responsible for the selective nature of transcription.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It is a region of a parent DNA strand that binds to the RNA polymerase and initiates transcription. 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8A3F5DD-6342-4345-8482-1DFCF793A8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F941AD9A-9FBD-42DA-BF74-0C892F86C3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 gene—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is synonymous with a chromosome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is composed of mRNA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is a specific segment of nucleotides in DNA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contains only those nucleotides required to synthesize a protein 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specifies the sequence of nutrients required by the body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BF7D1A84-E837-4FEC-A2BD-3F3AE0B3A7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E7652638-BD1A-4108-8A27-F049304C8E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a single-stranded molecule that contains the information for assembly of a specific protein?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transfer RNA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messenger RNA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exon DNA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intron DNA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ribosomal RNA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EBC91671-985F-4A99-81E7-AB45A168CF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884B66F0-4B19-47CF-B8A3-EBDDFF0E43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Anticodon</a:t>
            </a:r>
            <a:r>
              <a:rPr lang="en-US" sz="2400" dirty="0"/>
              <a:t> is the term applied to—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the part of the </a:t>
            </a:r>
            <a:r>
              <a:rPr lang="en-US" dirty="0" err="1"/>
              <a:t>tRNA</a:t>
            </a:r>
            <a:r>
              <a:rPr lang="en-US" dirty="0"/>
              <a:t> that interacts with the </a:t>
            </a:r>
            <a:r>
              <a:rPr lang="en-US" dirty="0" err="1"/>
              <a:t>codon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list of amino acids that corresponds to the genetic code 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concept that multiple </a:t>
            </a:r>
            <a:r>
              <a:rPr lang="en-US" dirty="0" err="1">
                <a:ea typeface="+mn-ea"/>
                <a:cs typeface="+mn-cs"/>
              </a:rPr>
              <a:t>codons</a:t>
            </a:r>
            <a:r>
              <a:rPr lang="en-US" dirty="0">
                <a:ea typeface="+mn-ea"/>
                <a:cs typeface="+mn-cs"/>
              </a:rPr>
              <a:t> sometimes code for a single amino acid 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several three-nucleotide stretches that code for "stop" 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part of the </a:t>
            </a:r>
            <a:r>
              <a:rPr lang="en-US" dirty="0" err="1">
                <a:ea typeface="+mn-ea"/>
                <a:cs typeface="+mn-cs"/>
              </a:rPr>
              <a:t>tRNA</a:t>
            </a:r>
            <a:r>
              <a:rPr lang="en-US" dirty="0">
                <a:ea typeface="+mn-ea"/>
                <a:cs typeface="+mn-cs"/>
              </a:rPr>
              <a:t> that binds to an amino acid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91FCA42D-CD63-46D7-8042-22AC7C7977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DE807E5A-D23F-49DA-8F30-486C2775E3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</a:t>
            </a:r>
            <a:r>
              <a:rPr lang="en-US" sz="2400" dirty="0" err="1"/>
              <a:t>codon</a:t>
            </a:r>
            <a:r>
              <a:rPr lang="en-US" sz="2400" dirty="0"/>
              <a:t> that signals the start of translation, AUG, codes for which amino acid?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Lysine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Glutamine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/>
              <a:t>Glycine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Serine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/>
              <a:t>Methionine</a:t>
            </a:r>
            <a:endParaRPr lang="en-US" dirty="0"/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BE515D1-6EE6-4CAA-97F4-4C38CA60D8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6DDCB86A-FC9C-4D9B-A6C4-4280934FE9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transcription factor is—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An activated gene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hormone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protein that binds DNA and regulates synthesis of mRNA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An activated mRNA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An intercellular communication molecule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7"/>
  <p:tag name="MMPROD_UIDATA" val="&lt;database version=&quot;7.0&quot;&gt;&lt;object type=&quot;1&quot; unique_id=&quot;10001&quot;&gt;&lt;object type=&quot;2&quot; unique_id=&quot;10378&quot;&gt;&lt;object type=&quot;3&quot; unique_id=&quot;10379&quot;&gt;&lt;property id=&quot;20148&quot; value=&quot;5&quot;/&gt;&lt;property id=&quot;20300&quot; value=&quot;Slide 1&quot;/&gt;&lt;property id=&quot;20307&quot; value=&quot;317&quot;/&gt;&lt;/object&gt;&lt;object type=&quot;3&quot; unique_id=&quot;10380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381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382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383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384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385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386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387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388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389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390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391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392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393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394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395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396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397&quot;&gt;&lt;property id=&quot;20148&quot; value=&quot;5&quot;/&gt;&lt;property id=&quot;20300&quot; value=&quot;Slide 19 - &amp;quot;Question 17&amp;quot;&quot;/&gt;&lt;property id=&quot;20307&quot; value=&quot;330&quot;/&gt;&lt;/object&gt;&lt;object type=&quot;3&quot; unique_id=&quot;10398&quot;&gt;&lt;property id=&quot;20148&quot; value=&quot;5&quot;/&gt;&lt;property id=&quot;20300&quot; value=&quot;Slide 20 - &amp;quot;Question 18&amp;quot;&quot;/&gt;&lt;property id=&quot;20307&quot; value=&quot;331&quot;/&gt;&lt;/object&gt;&lt;object type=&quot;3&quot; unique_id=&quot;10399&quot;&gt;&lt;property id=&quot;20148&quot; value=&quot;5&quot;/&gt;&lt;property id=&quot;20300&quot; value=&quot;Slide 21 - &amp;quot;Question 19&amp;quot;&quot;/&gt;&lt;property id=&quot;20307&quot; value=&quot;327&quot;/&gt;&lt;/object&gt;&lt;object type=&quot;3&quot; unique_id=&quot;10400&quot;&gt;&lt;property id=&quot;20148&quot; value=&quot;5&quot;/&gt;&lt;property id=&quot;20300&quot; value=&quot;Slide 22 - &amp;quot;Answer Key – Chapter 12&amp;quot;&quot;/&gt;&lt;property id=&quot;20307&quot; value=&quot;273&quot;/&gt;&lt;/object&gt;&lt;/object&gt;&lt;object type=&quot;8&quot; unique_id=&quot;1042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2257</TotalTime>
  <Words>224</Words>
  <Application>Microsoft Office PowerPoint</Application>
  <PresentationFormat>On-screen Show (4:3)</PresentationFormat>
  <Paragraphs>205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202</cp:revision>
  <dcterms:created xsi:type="dcterms:W3CDTF">2005-04-19T02:46:41Z</dcterms:created>
  <dcterms:modified xsi:type="dcterms:W3CDTF">2019-04-22T18:56:17Z</dcterms:modified>
</cp:coreProperties>
</file>