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50" r:id="rId2"/>
  </p:sldMasterIdLst>
  <p:notesMasterIdLst>
    <p:notesMasterId r:id="rId24"/>
  </p:notesMasterIdLst>
  <p:sldIdLst>
    <p:sldId id="333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30" r:id="rId21"/>
    <p:sldId id="331" r:id="rId22"/>
    <p:sldId id="273" r:id="rId23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2806" autoAdjust="0"/>
  </p:normalViewPr>
  <p:slideViewPr>
    <p:cSldViewPr>
      <p:cViewPr varScale="1">
        <p:scale>
          <a:sx n="94" d="100"/>
          <a:sy n="94" d="100"/>
        </p:scale>
        <p:origin x="25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27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2482B51-34D5-4219-8684-10024F938F9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B52966F2-D7C7-4D69-B2BD-4284598822E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3CC4EB08-1ECF-451F-8266-004660F0BF04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5B62ACE-B126-4591-9FDB-BBA1576651C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03A90EE8-6247-4770-98C3-EFD0E6E306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4368424-27F1-49CF-A29C-6AFE857C73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09C5C60-550D-452C-8BB8-02C726CC6D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95B7B932-4E97-47F7-A1C9-34F5521053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23552D13-75C9-4318-9653-5F7DF8C6D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77F4B58-E658-4B64-BA2F-503A3CFF6E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C762E4-3416-4A92-A314-F69E805061BE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49167C92-E03D-4B61-A14F-855B6C4267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DE784D7B-96E2-4571-A04C-192D85E30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48F9C339-15A6-4234-8A07-3916AD2EC7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B390D5-52F4-4801-9056-654A45719AA7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F807294D-9390-45C3-9B00-1E0352FA8B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D26770A1-E472-4CC7-98F3-1144B3A478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D4F0852D-2CEA-48DE-9DA3-93FF146086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D7DCE3-80F2-415D-8DDE-57B01FA8F9FE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2EEC3D9-4BC8-48D5-B602-073038F942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DA8A3BE3-39F8-4FC7-B8F9-322F54048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1346AD40-90A4-4C41-B87C-CE2FD3C830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600DA4-0D0A-4748-9E8E-63E732105E68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B0B1BA83-77B3-4C82-A199-EC6FBFE74D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B7F842B2-16FB-4E92-821C-D56E41727B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8E4F5E26-B9E4-406B-81D9-64F8188AB6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868BDC-9312-487A-BA43-77625E2A3214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54CCEB1F-36B0-477E-B1D4-6712E0030E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D1AF3217-E7A5-4932-94A4-8B3D562E45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4B7E555A-B773-455C-9DC0-3676F41203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92C8991-EAE1-412A-B92C-6CA0254D847D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78736DC7-2D7B-4B0A-A2AF-0F367C63B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8E47696B-40C7-42B8-B855-11B447888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41E2693-C614-4E72-A382-396F52FCF0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89EB0A0-51BE-4363-894C-C97F864BC7C9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BF2AA8DB-BAB1-43F3-8639-14C43FEAAA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675C6B5E-F27F-4DF6-A76C-32436F0336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DF1CD085-FF9E-4141-BE8F-1A7B2A6BC6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42A9C1F-92DC-49E0-A75B-CED09AE0EDD4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390A0F70-7A44-41A6-955A-28A334DC3B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41E6DEB4-B51F-4657-8D54-65572DCE3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87924D16-A4BC-4224-8E4D-CD2A395981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37C544-0552-465E-B845-E8A8EF460165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D6B1D025-7040-4FEF-ADD1-A1E0479A7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D38F1ABD-7F61-4D2B-93BC-A0FF4C35CF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D85774C0-6B72-4C82-ACCD-032126C289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A98621-BA64-4EA1-AC07-6E29728BF3E6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02B8DB06-951B-4B12-BC05-66C71607E2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16CE2D-C64C-49E9-BE2B-A3ADBB7CDBFB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CF628D6B-3E4B-4D78-A64F-BE353FC06E7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E5BA7C0A-9529-4447-B156-B07B55BB27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8F428AAE-6575-4535-BF0C-BDFBFEFCB0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DE07FCCE-9AC4-47B4-8647-B748123BC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18F36605-FA32-47E7-AD31-4C3C08461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30249D-31E7-4129-B3F1-31075B742238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B55F74DC-45FD-4EAF-90A7-00203BE8EF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227A98E3-956D-48F2-B93C-40E19C936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3EC082C2-1543-4560-9A21-369C77303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5024FEC-1292-465B-B750-ECCDFD667E88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876F06F8-85D4-4FC9-AB2C-586E0356A4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2570FBF6-D90A-43D0-869E-4C0EC0C16B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676558C4-3A19-42AA-A7BF-F7830D606F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54FB57-6328-47DC-A058-63F8B7FE74C8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9907951F-4CDE-4C52-8D14-15D462B2EE6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9B10E125-249E-458D-97C1-85021DDA75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814F9148-EF33-4CE2-A671-CA0F38B8E8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DF81E9-9AAE-4F1D-8EAC-F54F2F5C78FE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AE497491-FE93-4443-B038-72F9BF58A9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A4211BA3-848E-4356-B794-2642697EDE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805F6C4E-F052-4799-96FD-9015ED6724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75522C-0054-4E1D-8147-7762C39FC356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392AD4DD-6384-470B-BADB-E499A8DC6A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852986E8-979A-4466-8B25-3E2E335C9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12DA20D5-96E7-4070-8A19-7E116F439A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0BD321-17EC-43E8-8B15-585459380507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7A3A4BDE-B59E-44FB-980F-E0D4DC43B1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F61A6989-391E-478A-B6BE-780EAD5C4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F279831D-2266-4E19-80D3-0FEA0C93AF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944B276-265C-406D-9948-7C9EF446101A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F4A595-5627-4437-9C29-2EAD1CF18F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D07DAC4-A1F5-48B4-9AE7-9DA3A3402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E33DFCC-774A-4D94-AA3D-8781D7A28F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40FBCD-0AE2-48C8-92A1-B3DB9A79FD9C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BAE494D2-B5B3-43D7-BF79-176ACF6B667F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3F806DB3-6127-40E3-94C3-797558376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F70F10C3-54CC-4C5B-9952-A854CFA370CA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4758715F-3E77-4EFC-9BF0-14974D3F2267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BCF6B66E-A85A-4D39-978B-AF9B7B97F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0 w 1000"/>
                <a:gd name="T1" fmla="*/ 635 h 1000"/>
                <a:gd name="T2" fmla="*/ 0 w 1000"/>
                <a:gd name="T3" fmla="*/ 635 h 1000"/>
                <a:gd name="T4" fmla="*/ 0 w 1000"/>
                <a:gd name="T5" fmla="*/ 0 h 1000"/>
                <a:gd name="T6" fmla="*/ 0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90903265-8B86-4064-A709-DC5071A04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0 w 1000"/>
                <a:gd name="T3" fmla="*/ 0 h 1000"/>
                <a:gd name="T4" fmla="*/ 0 w 1000"/>
                <a:gd name="T5" fmla="*/ 481 h 1000"/>
                <a:gd name="T6" fmla="*/ 0 w 1000"/>
                <a:gd name="T7" fmla="*/ 481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01AE740D-FA74-4E5C-A39B-C921C2DB9A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EAD29355-83FF-4B13-A825-96E836782C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ADFE7149-546D-4F8F-8174-299B9B699D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E3438-A02E-440B-8692-A4047974AB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474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8AD3E51-B0D0-4667-AC41-9410768D7F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303FFF2-8F2F-46A9-A15A-4A8232B3D9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1B6FC08-5B34-437D-9380-A0E00EBF75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8EE52-4584-453D-AAA9-48FF90DC88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5467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211673A-ACDE-45B2-A3BA-AC6C9A1608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7A08647-19C2-4511-9FF5-70E94842C0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9294138-1561-45C6-A5D2-2F41130218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3608B-D121-4730-B3CC-35B8904EEA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9129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F669AC04-14DC-496F-A745-DF216B87F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AEA482-3AFC-4AF4-8246-815C1D561125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C52F55-38AC-4C71-9C09-A06B5742078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D2465DB1-9B3D-4E56-B510-9846930810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D6DB922C-5BAC-4D34-8EFA-B8F7D7DD6E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1DD0E927-B8D6-49BD-B023-C51F74E2E6E5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377677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3682890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908526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724428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534279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289051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278727FD-91B4-4EE8-9D74-7A63E2BB869D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3E45463-780D-4629-B969-2C84E7934A4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5" cy="5757862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  <a:defRPr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2BEBD88-CF15-4992-8954-862D246E5B31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59CFCB9-A0CD-4D12-8FA7-E7F709FD51D6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B6F2F88-3855-41D3-8E22-6900BB0F8134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33842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65315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0A9367F-4AED-4620-9A27-89EA170EE4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CA653E8-A3A3-4056-AE4F-9D8300B50E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AB24A9C-464E-4CE1-B962-34EC858DA2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F3CD6-D918-4E64-889E-8BDADD2CCA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06549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81307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7894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66659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593EDC2-B346-446A-84F3-2C8B16D221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773A800-5525-4E7B-9A42-4640AA9D68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D6C6EB6-D936-415C-A2A8-B98D9D8926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C0C8E-4BA3-494C-A274-5B8381D3B5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3326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94C02C6-2F7F-401C-BF0B-4758BFE092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6EC2409-0944-4A4F-98B9-DB3A47C65A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0CAC449-F57E-4848-B89E-53CC9F2605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4A385-0DF2-4FE7-BF4D-41E6CFF251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3921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3F7B14-3D85-473D-B421-4435011902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3D3963-FD28-441C-A798-6E98A3A025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D2A882-A783-452D-B6CB-8A277828E6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A3E15-4F6B-41CE-AABF-65CFE5D04A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0978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F86ECE30-C0E6-4BA5-B21E-E846EA4381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4709A38-BEC9-4CBD-BAA8-7898419CCB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5BB84F2-D457-42E7-BB9E-96D504F476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D1B66-E888-44E4-A906-4813112648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8465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58DC0665-8C50-4F7D-AB7E-808C397585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F7417B7-5B9C-48AA-9CC6-BE2A03DB37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7D0B1B96-BFE8-4FFA-AEA5-FA391D8C5D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1F737-D032-4562-A99F-2A7F05D8A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693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6EFC686-7B25-4381-A2C9-5438E9A4F1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E1FF004-69EC-4EC2-9DC1-52D7D51AB1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A8A9D6C-A2EA-4577-8602-4286B05322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A9402-B82F-4463-A217-1AD2F20207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5536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FE33916-B294-449B-83D5-96C1FEE07D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E928C22-E306-414B-BE7C-F76A82D3D0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6E22F2C-3754-4B29-A1B8-FD36DCCB0C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EF696-DA5B-42F3-9183-E46A463C3D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0986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5605B11-B902-43D2-BB33-4A44EA618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23BE503-F906-49ED-888E-A6836BCB8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B14D7A5-B4EB-4D72-967F-8E55E6614A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C11BBEE-3FD5-499F-8700-F8D2695854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0E0551BD-FDFB-4B21-B958-85F2E47BD8F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287B2BA4-6AFB-4171-9167-D58C3BB88BA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E1061101-B915-49B7-B774-87BD03B4D5F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7BA0DAFE-B658-4633-8D16-2A62FE1DBD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29157938-85AE-423C-BEEE-DF44CDD49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8FCB4458-4E03-4D96-81B1-A44B79B9B3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0658CDF8-AB65-4B8C-8E9C-B02F31E755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1E4925FA-0609-4F51-A21E-7D781C7D53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601920E6-E1A2-482A-9E0A-EFF29DB39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9EA0DA-9E9F-4BAC-8B4D-6AB9A21016A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15B3F9-9E5E-4F9D-909E-1A0E6877864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C39B650F-911B-4923-8217-6F0A59ACEB1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10700A82-5857-4062-9743-81BE270703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00437A69-BDEA-44A4-9DA6-F35A2EFBC61C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ABE35761-7234-40DE-A815-14E28E1507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6" r:id="rId7"/>
    <p:sldLayoutId id="2147484030" r:id="rId8"/>
    <p:sldLayoutId id="2147484031" r:id="rId9"/>
    <p:sldLayoutId id="2147484032" r:id="rId10"/>
    <p:sldLayoutId id="214748403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B2A04A-B065-4948-81C6-1B9FFCAC44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924050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tx1"/>
                </a:solidFill>
              </a:rPr>
              <a:t>Biology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5E496636-975F-4DAA-AF10-7E3C0FA47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</a:t>
            </a:r>
            <a:r>
              <a:rPr lang="en-US" sz="1000" i="1"/>
              <a:t>No reproduction or distribution without the prior written consent of McGraw-Hill Education</a:t>
            </a:r>
            <a:r>
              <a:rPr lang="en-US" altLang="en-US" sz="1000"/>
              <a:t>.</a:t>
            </a:r>
            <a:endParaRPr lang="en-US" altLang="en-US" sz="1000" dirty="0"/>
          </a:p>
        </p:txBody>
      </p:sp>
      <p:sp>
        <p:nvSpPr>
          <p:cNvPr id="7172" name="Text Box 9">
            <a:extLst>
              <a:ext uri="{FF2B5EF4-FFF2-40B4-BE49-F238E27FC236}">
                <a16:creationId xmlns:a16="http://schemas.microsoft.com/office/drawing/2014/main" id="{1662F939-3D97-41F2-A8AC-DF0595DD5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Gene Expression II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63BF609D-75BA-4EFB-812D-250F409902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0328DFF-9803-4D18-AD08-CD5B8886B9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snRNPs</a:t>
            </a:r>
            <a:r>
              <a:rPr lang="en-US" sz="2400" dirty="0"/>
              <a:t> are responsible for splicing out the non-coding </a:t>
            </a:r>
            <a:r>
              <a:rPr lang="en-US" sz="2400" dirty="0" err="1"/>
              <a:t>exon</a:t>
            </a:r>
            <a:r>
              <a:rPr lang="en-US" sz="2400" dirty="0"/>
              <a:t> regions.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FADD391-2BF1-4A44-94B6-D5D25F9870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ABAD5044-512D-4979-A4A5-09298CE7D5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Empty tRNA  molecules leave the ribosome at the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P-site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E-site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A-site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T-site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X-site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D4C0EFC-6DE5-433A-BEC7-5E3AD72F1D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C6D2DB3E-FE9A-4C59-83B8-0AB423D91C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Where does transcription take place?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the nucleus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the nucleolus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the cytoplasm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 the ribosome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 the rough 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A9B5D37C-29B9-44EE-8440-AF84279AD6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837D8B01-8651-4C65-9838-D59D512262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Substituting an adenine nucleotide for a guanine nucleotide would cause a frameshift mutation.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D3124039-243F-4762-BC86-DC40A03F93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C0FC3913-0C61-4A63-907C-0EBA2B3853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2057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The start codon (AUG) also codes for methionine.  How does this affect the protein?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proteins start with AUG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AUG signals the beginning and the end of the protein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DNA code for the protein starts with AUG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proteins begin with methionine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mRNA strands start with methionine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B378ECFB-3E84-4336-821D-00EAA747DC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132D7CD1-2AA3-414A-8A9D-AFF900F2BA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All stop codons code for </a:t>
            </a:r>
            <a:r>
              <a:rPr lang="en-US" sz="2400" dirty="0" err="1"/>
              <a:t>proline</a:t>
            </a:r>
            <a:r>
              <a:rPr lang="en-US" sz="2400" dirty="0"/>
              <a:t>.  Proteins, therefore, begin with methionine and end with </a:t>
            </a:r>
            <a:r>
              <a:rPr lang="en-US" sz="2400" dirty="0" err="1"/>
              <a:t>proline</a:t>
            </a:r>
            <a:r>
              <a:rPr lang="en-US" sz="2400" dirty="0"/>
              <a:t>.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40F89017-369C-4921-B8D5-628E3B36BD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9DDC2644-5B06-4B87-80CC-F354982783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RNA polymerase reads the sequence ATCTTA, which of the following sequences will it make? RNA?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GACUUA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UAGAAU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TAGAAU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CAGTTC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TUGUUG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CD69DBCF-9D98-40BB-9895-2586393176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D9F2EA00-22FD-45C5-8675-D89873DABF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codon AUG matches with the anticodon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AUG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TAC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UAC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GTU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EEF9DA2E-995E-43F9-834C-F2381C0C35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E01E9C20-DAB9-4B20-977E-343BBC6010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When a substitution mutation changes the codon CCC to the codon CCA, both code for </a:t>
            </a:r>
            <a:r>
              <a:rPr lang="en-US" sz="2400" dirty="0" err="1"/>
              <a:t>proline</a:t>
            </a:r>
            <a:r>
              <a:rPr lang="en-US" sz="2400" dirty="0"/>
              <a:t>. What type of mutation is this?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Missense mutation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Nonsense mutation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 err="1"/>
              <a:t>Frameshift</a:t>
            </a:r>
            <a:r>
              <a:rPr lang="en-US" dirty="0"/>
              <a:t> mutation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Transposition mutation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Silent mutation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7CD56157-962B-42AD-9BF5-4112DCFEE8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41987" name="Rectangle 6">
            <a:extLst>
              <a:ext uri="{FF2B5EF4-FFF2-40B4-BE49-F238E27FC236}">
                <a16:creationId xmlns:a16="http://schemas.microsoft.com/office/drawing/2014/main" id="{A2FC3942-62E4-4A34-A620-4862DA3B07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Peptidyl transferase forms peptide bonds.  Where is this enzyme located?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the nucleus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At the intron/exon junction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At the codon/anticodon interface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 the large ribosomal sub-unit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 the rER signal recognition particle binding site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159F0DDA-B770-4837-9EAC-1751F88D71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38DA278-CA29-48F1-AA1D-76DCC4EF7C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94D102CD-A1F8-4062-82F8-FC12F192E5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44035" name="Rectangle 6">
            <a:extLst>
              <a:ext uri="{FF2B5EF4-FFF2-40B4-BE49-F238E27FC236}">
                <a16:creationId xmlns:a16="http://schemas.microsoft.com/office/drawing/2014/main" id="{C06F60F2-42EB-4C93-9F80-44D33BD684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Where does translation take place?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the rough ER lumen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the cytoplasm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On a ribosome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 prokaryotic cells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2EE5B2CC-6F2B-4F26-9574-95B76BC48D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59D8BE02-7906-4CA0-A21C-B279D5EC9B8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6084" name="Rectangle 6">
            <a:extLst>
              <a:ext uri="{FF2B5EF4-FFF2-40B4-BE49-F238E27FC236}">
                <a16:creationId xmlns:a16="http://schemas.microsoft.com/office/drawing/2014/main" id="{FFE3DF5F-F013-4C07-B58D-B7C25BDAC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C735DEE5-0CD8-40AE-8E65-5798B88225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9219" name="Rectangle 8">
            <a:extLst>
              <a:ext uri="{FF2B5EF4-FFF2-40B4-BE49-F238E27FC236}">
                <a16:creationId xmlns:a16="http://schemas.microsoft.com/office/drawing/2014/main" id="{84C3C948-6F76-4961-A8DB-8E32557D16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central dogma of molecular biology states that information flows from—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DNA to RNA to proteins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Proteins to RNA to DNA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RNA to DNA to proteins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DNA to proteins to RNA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RNA to proteins to DNA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142C5BA4-A54D-4CA4-A32A-0662DF3FA5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1AFBDD1B-F6F4-4B77-BA68-19AE3D805F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Translation is the process of making a mRNA from the DNA template strand.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13304669-A347-4F15-AE18-EFCBE2AB3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BED70366-A583-4FD6-97E0-192DFB2FC8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Promoters and terminators are found—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On the template strand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On the mRNA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At the ends of a polypeptide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On the </a:t>
            </a:r>
            <a:r>
              <a:rPr lang="en-US" dirty="0" err="1"/>
              <a:t>tRNA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On the coding strand</a:t>
            </a:r>
            <a:r>
              <a:rPr lang="en-US" dirty="0"/>
              <a:t>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5B7869D-374A-457B-88FB-F8344DF055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97DF3853-0EAB-44C8-82CB-C11B44408D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Translation occurs when—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Information on the RNA directs amino acid synthesis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Peptide bonds are formed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RNA is modified in the nucleus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The RNA polymerase assembles the protein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DNA polymerase III copies DNA into RNA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2BDB223-D86B-49CF-978C-5E6CFA31B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7746385D-1288-47A9-9D84-78F69CC3A8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is NOT a type of RNA?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mRNA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snRNA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tRNA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rRNA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are types of RNA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E162A6A-46DD-462C-AF00-F075A7416C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A3357EBF-87D5-482C-BCF5-00C5949A79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function of the 5´ cap and the 3´ poly-A-tail?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Initiates transcription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Forms bonds between amino acids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Protects mRNA from degradation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Splices out the </a:t>
            </a:r>
            <a:r>
              <a:rPr lang="en-US" dirty="0" err="1"/>
              <a:t>intron</a:t>
            </a:r>
            <a:r>
              <a:rPr lang="en-US" dirty="0"/>
              <a:t> sequences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Acts as a stop </a:t>
            </a:r>
            <a:r>
              <a:rPr lang="en-US" dirty="0" err="1"/>
              <a:t>codon</a:t>
            </a:r>
            <a:r>
              <a:rPr lang="en-US" dirty="0"/>
              <a:t> in some polypeptides</a:t>
            </a:r>
          </a:p>
          <a:p>
            <a:pPr>
              <a:defRPr/>
            </a:pPr>
            <a:endParaRPr lang="en-US" sz="2400" dirty="0"/>
          </a:p>
          <a:p>
            <a:pPr marL="1311275" lvl="2" indent="-457200">
              <a:buFont typeface="+mj-lt"/>
              <a:buAutoNum type="alphaLcPeriod"/>
              <a:defRPr/>
            </a:pPr>
            <a:endParaRPr lang="en-US" dirty="0"/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F1EF313-C993-4AC7-919E-F503E2D1B6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07295BCF-04E6-410E-9F3B-A34255931E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Aminoacyl-tRNA</a:t>
            </a:r>
            <a:r>
              <a:rPr lang="en-US" sz="2400" dirty="0"/>
              <a:t> </a:t>
            </a:r>
            <a:r>
              <a:rPr lang="en-US" sz="2400" dirty="0" err="1"/>
              <a:t>synthetases</a:t>
            </a:r>
            <a:r>
              <a:rPr lang="en-US" sz="2400" dirty="0"/>
              <a:t>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Bind the correct amino acid to the empty </a:t>
            </a:r>
            <a:r>
              <a:rPr lang="en-US" dirty="0" err="1"/>
              <a:t>tRNA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Bind the </a:t>
            </a:r>
            <a:r>
              <a:rPr lang="en-US" dirty="0" err="1"/>
              <a:t>tRNA</a:t>
            </a:r>
            <a:r>
              <a:rPr lang="en-US" dirty="0"/>
              <a:t> to the anticodon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Bind the amino acids together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Bind the </a:t>
            </a:r>
            <a:r>
              <a:rPr lang="en-US" dirty="0" err="1"/>
              <a:t>tRNA</a:t>
            </a:r>
            <a:r>
              <a:rPr lang="en-US" dirty="0"/>
              <a:t> to the mRNA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Cut and assemble the </a:t>
            </a:r>
            <a:r>
              <a:rPr lang="en-US" dirty="0" err="1">
                <a:ea typeface="+mn-ea"/>
                <a:cs typeface="+mn-cs"/>
              </a:rPr>
              <a:t>tRNA</a:t>
            </a:r>
            <a:r>
              <a:rPr lang="en-US" dirty="0">
                <a:ea typeface="+mn-ea"/>
                <a:cs typeface="+mn-cs"/>
              </a:rPr>
              <a:t> molecule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MMPROD_UIDATA" val="&lt;database version=&quot;7.0&quot;&gt;&lt;object type=&quot;1&quot; unique_id=&quot;10001&quot;&gt;&lt;object type=&quot;8&quot; unique_id=&quot;10458&quot;&gt;&lt;/object&gt;&lt;object type=&quot;2&quot; unique_id=&quot;10459&quot;&gt;&lt;object type=&quot;3&quot; unique_id=&quot;10460&quot;&gt;&lt;property id=&quot;20148&quot; value=&quot;5&quot;/&gt;&lt;property id=&quot;20300&quot; value=&quot;Slide 1 - &amp;quot;Biology, Raven et al. &amp;#x0D;&amp;#x0A;9th Edition&amp;quot;&quot;/&gt;&lt;property id=&quot;20307&quot; value=&quot;317&quot;/&gt;&lt;/object&gt;&lt;object type=&quot;3&quot; unique_id=&quot;10461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462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463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464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465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466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467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468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469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470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471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472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473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474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475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476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477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478&quot;&gt;&lt;property id=&quot;20148&quot; value=&quot;5&quot;/&gt;&lt;property id=&quot;20300&quot; value=&quot;Slide 19 - &amp;quot;Question 17&amp;quot;&quot;/&gt;&lt;property id=&quot;20307&quot; value=&quot;330&quot;/&gt;&lt;/object&gt;&lt;object type=&quot;3&quot; unique_id=&quot;10479&quot;&gt;&lt;property id=&quot;20148&quot; value=&quot;5&quot;/&gt;&lt;property id=&quot;20300&quot; value=&quot;Slide 20 - &amp;quot;Question 18&amp;quot;&quot;/&gt;&lt;property id=&quot;20307&quot; value=&quot;331&quot;/&gt;&lt;/object&gt;&lt;object type=&quot;3&quot; unique_id=&quot;10480&quot;&gt;&lt;property id=&quot;20148&quot; value=&quot;5&quot;/&gt;&lt;property id=&quot;20300&quot; value=&quot;Slide 21 - &amp;quot;Answer Key – Chapter 15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1322</TotalTime>
  <Words>209</Words>
  <Application>Microsoft Office PowerPoint</Application>
  <PresentationFormat>On-screen Show (4:3)</PresentationFormat>
  <Paragraphs>186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Biology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220</cp:revision>
  <dcterms:created xsi:type="dcterms:W3CDTF">2005-04-19T02:46:41Z</dcterms:created>
  <dcterms:modified xsi:type="dcterms:W3CDTF">2019-04-22T18:57:02Z</dcterms:modified>
</cp:coreProperties>
</file>