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190" r:id="rId2"/>
  </p:sldMasterIdLst>
  <p:notesMasterIdLst>
    <p:notesMasterId r:id="rId31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45" r:id="rId15"/>
    <p:sldId id="346" r:id="rId16"/>
    <p:sldId id="347" r:id="rId17"/>
    <p:sldId id="334" r:id="rId18"/>
    <p:sldId id="335" r:id="rId19"/>
    <p:sldId id="307" r:id="rId20"/>
    <p:sldId id="339" r:id="rId21"/>
    <p:sldId id="340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273" r:id="rId30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987" autoAdjust="0"/>
    <p:restoredTop sz="87324" autoAdjust="0"/>
  </p:normalViewPr>
  <p:slideViewPr>
    <p:cSldViewPr>
      <p:cViewPr varScale="1">
        <p:scale>
          <a:sx n="78" d="100"/>
          <a:sy n="78" d="100"/>
        </p:scale>
        <p:origin x="96" y="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0B3BB384-79B4-401C-94F2-F0EB250F14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9415211F-3912-4535-9BD4-F8E813E82E3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4" name="Rectangle 4">
            <a:extLst>
              <a:ext uri="{FF2B5EF4-FFF2-40B4-BE49-F238E27FC236}">
                <a16:creationId xmlns:a16="http://schemas.microsoft.com/office/drawing/2014/main" id="{5EABD47E-88D7-488B-B75D-649B8670DF4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83F5D193-64DF-4EB3-8D4C-E3DBEF092B3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9238B1A0-1F2A-416E-A37C-2ACB12AE35A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DB44EDCA-5A80-492D-A352-9C24B69C98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49674D3-5F60-435F-B2A0-32C4FAAEEA8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952AE425-1569-4FC8-97A4-CBC2D25EBE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3AF8403-7417-4412-9A98-7914BD824F29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362D2629-9B21-40B0-BB04-0894F1EB22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47D59372-BD05-40E5-9C44-B3B1FDBC29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0CA9A7F4-92B6-4372-ACEF-8B19936840F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21FF12E2-C81D-43A3-907E-A4AC5D223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1E9325B2-1768-460B-95D5-727D884A85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CED52D3-30C1-4038-9F75-0E317C51DA19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1D7628A7-27F4-4772-88D2-DA95249689C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45B29F1A-5FE6-4AE2-84DD-8B8495353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4D53823F-9F73-45D0-8F56-266D46D7CD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701BBE7-FD45-439B-88E2-E7D668B5D6DF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2AEC87C8-30A0-49B7-83C2-A4C0C6FA6C3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22D583CD-ACB0-4207-9FFE-BC39B7639C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1DB980CE-DDC9-4D11-A25B-8BF8D060A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3DD02BD-B214-409F-9670-886147F77701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0DF9BACB-9BA0-4D71-9962-60AD0B3D219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7143F3DA-44DF-4ACD-962C-CDD0EE8D1F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EEE4835B-103A-4F1F-9A3E-4D186D650C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DFF23BB-2216-4E02-A160-D7ED97F6DC25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0AE29B69-0C21-47E7-8657-EAC6596AEE5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31542DF0-7454-49B7-ACD3-2D0F12C347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9EB5B5DA-BD48-4E84-8A08-50F4C1A47D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2354AA-EB83-404A-BC46-897AE2DC6139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04412D84-5B50-4F5F-84FD-08DAE8717AC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35FD7CE1-FC81-4409-89BB-77392A27E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C8CD0C86-E3FE-427C-A894-53B9DFA1E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9E6BB36-BE40-46DA-911E-94A6A4133CD5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42DFD265-5268-4A07-A79C-4B0B3999453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B64A48BE-0F4E-435A-B1FD-1E58F6CF56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Application</a:t>
            </a: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1099886F-AC7C-4BDA-A787-1688610D5F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79B117C-6D88-4C61-B148-FEE07155A078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A091EDB8-82F2-4CC6-9C13-BAB624F1655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75989A73-A7B9-4D32-9FAC-DF89639A49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376AA676-71EF-4124-8816-A43F021009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4FA279F-7D50-4DAD-B9D7-61695D2FFA35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5072765B-E472-4B73-B6C0-8C3F7E03F4E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FD3DD48F-71FC-441A-834E-6CC7DF392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9C742A4D-711D-4673-B4CA-78A73CE6AF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932D81B-5902-4385-AFC2-F19C67C15A55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A7BC55C3-2810-42FB-B7CC-13D4D10A97A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CACFDF33-C16D-4F09-9311-E29327B31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33D578FC-7AAA-4A0F-BB40-9050DC64D5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67B7DB4-73E4-4971-A7D9-C71971AE6A51}" type="slidenum">
              <a:rPr lang="en-US" altLang="en-US" sz="120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54AD6149-DFC9-408D-8E2A-A5332F9DA01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626EEE33-8B2E-44A1-8CDB-893174D6E3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36908981-4963-459C-8BB9-B300AF481C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BA3B457-993C-4EA2-9746-17853CA67E5B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0BFB1F47-1788-44E7-9471-B5DAF9AC113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484E4453-E529-4DF7-A6A5-D162D097E9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2BE9DD45-486F-4B16-822F-EE4C3ECF0C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269928C-EF3A-4CB2-B84D-4E6AEF87EDDE}" type="slidenum">
              <a:rPr lang="en-US" altLang="en-US" sz="120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6BD77FF4-7A98-4789-9592-F34C877EA4B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EA722FDB-5B42-4D32-B05A-7D59903462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3C0D1DBB-3911-4566-8938-64BF2086CE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85D4ABE-5300-4588-91D9-C58471911DA7}" type="slidenum">
              <a:rPr lang="en-US" altLang="en-US" sz="120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61A61F0F-D8BD-4E22-8A6B-5567B3F2F25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59CC9895-61A2-4A9F-9960-321045B02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0A4AB6A1-D392-4799-AB5C-77CFA3BC89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F80570-5824-458D-AA4C-4B5221EB14ED}" type="slidenum">
              <a:rPr lang="en-US" altLang="en-US" sz="120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8F48D0E8-F89D-4C80-863C-4134ECDD2B1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D07D6427-0428-4F5D-AFB0-3599F586F5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F0BD48C5-91A1-4822-B750-7929CB2545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B34DF1F-4267-449B-B88A-2A1080C951A6}" type="slidenum">
              <a:rPr lang="en-US" altLang="en-US" sz="120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E149E45E-1E60-4537-A607-B19FA2FAEF3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11C718DE-89C2-4BF2-BE30-F369C351F2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D73CAA24-7AD5-45CC-821D-7889E17B84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A88DF99-F24A-4C3E-BF39-6A36045CB82F}" type="slidenum">
              <a:rPr lang="en-US" altLang="en-US" sz="120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FA535E65-9E7E-49F1-8490-96F13C2FC4A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10F2404A-7851-419D-9930-EB38C0E6BB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D428ABAE-8581-4522-B089-1343A9CB64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CDE68C6-CA42-4AF6-B7B2-92CB21EB1219}" type="slidenum">
              <a:rPr lang="en-US" altLang="en-US" sz="120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F83A2311-0541-4F6B-805B-5C3E8B36F12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2DCD6638-1832-48C3-A199-2F85A4F93E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Application</a:t>
            </a: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C6D01E7F-F665-4EAC-8863-D50966AC45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7C1D214-7FE3-45BC-B4D6-5BB4C465CBE5}" type="slidenum">
              <a:rPr lang="en-US" altLang="en-US" sz="1200"/>
              <a:pPr/>
              <a:t>27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F8F13584-1CF3-48BA-A4F9-AA0CCE4186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9477879-9B97-4819-9B04-FB7546354A6B}" type="slidenum">
              <a:rPr lang="en-US" altLang="en-US" sz="1200"/>
              <a:pPr/>
              <a:t>28</a:t>
            </a:fld>
            <a:endParaRPr lang="en-US" altLang="en-US" sz="1200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C1C05223-F2BA-49A5-9490-5C5D47167A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ADA4CFB1-3275-4635-93A6-7D3BD75584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1CBBFCFC-9676-415B-B0A1-CC5FFF0FA1B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94BC7DDE-9259-46B9-A4F5-65E4141116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8457B0E0-B7AD-45DB-A0ED-FF34DEA07D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6702C78-43AC-4C74-AC7B-61FF7D8070F0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CA435B78-3B84-4821-9647-AA1588E5098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0962FBED-1238-4388-8576-476E6C8852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0F5CCAA6-5145-4156-AB01-B1D853F1F5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6FBC365-C22C-4CD0-BE50-15EB70C652BF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A5C16ABB-D524-4AB5-949D-6FE1D3EA2B7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928739DF-2A0D-46CC-848B-0CACA6D0CF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CBF8F1E0-EA24-4DA5-87C1-55FAB37184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76EE365-90A5-47D8-AFD1-5EE8BA0E4C5D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87AD1202-F000-4510-B810-5633D311463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21CFC9C9-A58D-4606-9F54-9F9C560409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3BB384A0-DAF0-49C2-A537-623BF5F25B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BA9135-EF7D-4F1D-A984-54E86071C568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24736E48-E6D7-4CEB-84BE-52487334E6A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633EAF2C-0EC0-4C8C-B60E-A6809E1C3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A6B6AD88-05A4-489C-8B50-4823ED9717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BF0B7D-D176-4699-99FF-C1762813690E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7A26C0D1-6056-401F-BF27-278284BB56F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FA5E208B-81EA-49B0-986E-724F219229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8544F315-BF0D-4BD4-A956-2A8702CB0C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25C972C-CBEE-41E6-BE0C-BF6A3858A8E7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CC6ABED1-E7AF-4870-A5E3-A34651AF356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40595E1F-253F-4B5C-B26B-B98CD3A15F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EB65C38B-4C3B-4819-ADB8-52C996AA5B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4DEDDDD-E2CE-4D22-9B3E-354863B0D83D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5F86684-38CB-44C5-AA0E-06656A5311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79E425B-41C7-4F37-BBA2-1A71A465EE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5E75D87-AF4F-4894-9E96-844A5F985A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4CEB21-162A-4F05-9D99-3CEF3DA4B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2745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586340A-4C9D-4602-94D4-E71BA7D075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5ECD2CA-CBEA-4067-B591-328BFCDF90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E798721-BB30-4E13-B384-E1F9A733BD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749DFB-AB23-4B54-B0F6-00AC7E423F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26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8EDDC-FB60-4543-AD0F-F2FB52A6CF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7E8E5D-C593-4EAD-81F1-66D5AFEBA1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5960706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DCC84-A42C-4CF0-A76D-0AFA6D5C4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EB0CA0-3204-406F-8FCC-CEA6D2F6F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258054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205D3-1E14-4C81-B85D-C61FFD581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3D631F-2B28-4CA1-B842-828B11B78F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658180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CA7D4-6265-4F80-A35A-048B65DD7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DA0BD-3D8C-4606-BC8E-4435988663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4315E3-1770-4A75-80D9-8B43A190D2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351986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9665D-B0AA-4505-B563-AE6731486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CA30F3-DE1D-4BEA-9C8B-5FF50A01E3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F428B5-D52B-48E1-85C4-C0ABE47C34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5CCD92-E107-459F-A1E6-F72B900FF5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8EC23D-BD6F-4511-9446-E06F377B75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000472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96AE7-F145-4044-B2E6-2C1CC0241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433649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143364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C15AD-1EE8-440B-9EE1-8CF5382CF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A5E45-0CED-4475-B6AB-ABB270EAD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BEF26B-20AC-43E7-A3AA-BCAB462C8F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614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59117-9687-4A8B-B595-8CEE57090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4B197A-250E-459B-889D-00B5594F85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778AAC-2977-4348-80BF-A119236809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628978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A36B1B9-A7DD-4845-A2FB-B8FEF03071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8E79696-7E63-4F04-82A3-48D45D1252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C9F6A90-9BCB-4DE9-BB21-3987C59A3A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7EB2B9-79BD-4244-9A53-AD1739AD81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90079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095D5-206A-41D3-91F3-7FE3A6DBB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46F078-6964-4EC1-A799-3AEDB197BF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191871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1EC2CA-765E-447A-8100-16B2FE476E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D28281-F6CB-4B5E-A24D-8DAB44B5BA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4063275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48BEA47-1540-41EC-926F-03E4E3D2CB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5169755-895D-4ECC-A3A7-4F7CDB8CD9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2CB4341-6738-4676-A755-8528B15376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EFB0B8-FBC9-49DF-A6AF-61A1CCB7CD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0439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1AAC2E-DEB3-40FD-BBC5-1EE4517AD1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1DB97B-85C1-448A-B661-A79BE01E44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FB50BD-C428-4F04-AF11-A3F73E15EE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209C46-2C70-444A-AB81-96D4F77353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0180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A34F536C-86B6-46DB-9B6A-F4AD00F444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C4107C27-E176-439E-9030-B0642DBA47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B76D326A-0C28-4496-95A7-08210FCAB7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E73B0A-39F4-46F7-95A9-74FAF96C43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6305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DAE4728B-AA6B-4150-80F5-B43F42AECB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A54B1FD1-D03A-4C80-A3A8-248D5DCF62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910518E2-6BCE-4A41-A53D-C648A32DBB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32A258-AB13-4925-8FDB-7A4B22872D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7755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8C248C3-ED79-4CDD-B8A3-9FC5753540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1265D5C-92C3-4A70-B290-F726E26BA4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E246976-6BA2-4D3E-9A0F-C60AF83CAA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172EBB-F0E2-4FDB-8C74-78BCDBEDC1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7278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3A2FB35-B920-4D6F-B728-AA6277ED85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B3D99A7-C4B0-46C6-8712-D6B27BFBF1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B85E480-6C8D-4BFD-9EAD-F4E86296A5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F99113-B3A4-4098-858B-CCF4B4162B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6971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A036592-1BED-4CBD-9DFB-A26851362E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DA71065-0A1D-40E9-807C-430F127193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8A60176-8802-4699-8610-90D4A65202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C927E0-C0F6-4934-96A4-F6E38E3F28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3249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D179857A-3C13-4B4F-8479-43EF006BC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691EFDA1-08B9-4923-A80D-398F02510C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C66CA39-C423-4792-B66C-32A1C61E59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D0C49BC-80A7-4063-A540-7D1F9DAD48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A336EF48-DBA5-4345-AD01-567260D6179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FA038D85-A2EC-4E2A-8427-3D9C9C3D7C8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B2DDA6C3-23C8-4AFB-BA3E-FECDBF7CDA3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68B6397-70E1-44DE-87AB-61DD573D3B4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96B44D81-6A32-4DC5-89D7-4691995D3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DB890605-7119-45E4-93E1-499AC1F00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1" r:id="rId1"/>
    <p:sldLayoutId id="2147484192" r:id="rId2"/>
    <p:sldLayoutId id="2147484193" r:id="rId3"/>
    <p:sldLayoutId id="2147484194" r:id="rId4"/>
    <p:sldLayoutId id="2147484195" r:id="rId5"/>
    <p:sldLayoutId id="2147484196" r:id="rId6"/>
    <p:sldLayoutId id="2147484197" r:id="rId7"/>
    <p:sldLayoutId id="2147484198" r:id="rId8"/>
    <p:sldLayoutId id="2147484199" r:id="rId9"/>
    <p:sldLayoutId id="214748420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52AFEECA-FBC0-4B98-8944-D0E2B9AE5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651826E-E414-4C8F-88A7-734A7F9F7473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D81BCF3-0B4C-470A-BF73-4A60676F8BC6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61445" name="Picture 3" descr="MHE-red-RGB-email-logo.png">
            <a:extLst>
              <a:ext uri="{FF2B5EF4-FFF2-40B4-BE49-F238E27FC236}">
                <a16:creationId xmlns:a16="http://schemas.microsoft.com/office/drawing/2014/main" id="{B3F7F2E8-6A03-42A8-A56C-0F9B6FA7FF0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1212E628-5C74-492A-83DD-09550ABAEF3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E2E2105B-45A3-407E-9A2B-F6860E6BBF41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CE780CE4-6CF9-4B6F-AFA6-139FE7A2E8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771C64E5-A06C-4610-951D-95A4F35F69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AAE61DEC-AC1E-40EA-A800-1EE3D17582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FDC18E-882B-4A91-908B-80570312B5F5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 dirty="0">
                <a:solidFill>
                  <a:schemeClr val="tx1"/>
                </a:solidFill>
              </a:rPr>
              <a:t>Biology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6FB8F21B-19AC-4199-9CEF-240824423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Excretory Systems</a:t>
            </a:r>
            <a:endParaRPr lang="en-US" altLang="en-US" sz="3600" b="1" dirty="0">
              <a:solidFill>
                <a:srgbClr val="000000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9A02AB2C-D460-479C-A7F8-2F967049EA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F94A2A0D-6C2C-4E32-9225-77714E6EAC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Insects that live on dry food excrete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Uric acid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Urine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Their waste into the intestinal tract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Only gasses through Malpighian tubules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D8102845-33E7-417A-A6EE-C8DF0FDF95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F0FFDB72-BB88-4C81-BC8A-1BAEBBB215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r>
              <a:rPr lang="en-US" sz="2400" dirty="0" err="1"/>
              <a:t>Glomerular</a:t>
            </a:r>
            <a:r>
              <a:rPr lang="en-US" sz="2400" dirty="0"/>
              <a:t> filtration rate can be increased by constriction of the afferent arteriole.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 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3B6F803F-3D13-41F0-858F-2F41D46015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C92D05A3-D8C5-4BC7-AF89-6CCAD2F0C7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Each nephron consists of a renal corpuscle and a narrow tubule, which empties into a collecting duct.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This is false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 dirty="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2A5DAC85-15F1-477E-8E57-A3E2B2D48D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AB7DA0F4-4BAC-460D-96A0-B87D0DDCF9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Penicillin is removed from the blood by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Digestion in the small intestine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Selective reabsorption in the kidneys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Tubular secretion in the kidneys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Filtration in the colon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E98F617B-F694-49A3-AC67-F6C5F91387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F3BE0875-D1A8-41CA-8A16-9C62486CE9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How do the kidneys help keep the pH of the blood constant?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By removing H</a:t>
            </a:r>
            <a:r>
              <a:rPr lang="en-US" altLang="en-US" baseline="30000" dirty="0"/>
              <a:t>+</a:t>
            </a:r>
            <a:r>
              <a:rPr lang="en-US" altLang="en-US" dirty="0"/>
              <a:t> from the blood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By adding H</a:t>
            </a:r>
            <a:r>
              <a:rPr lang="en-US" altLang="en-US" baseline="30000" dirty="0"/>
              <a:t>+</a:t>
            </a:r>
            <a:r>
              <a:rPr lang="en-US" altLang="en-US" dirty="0"/>
              <a:t> to the blood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By removing K</a:t>
            </a:r>
            <a:r>
              <a:rPr lang="en-US" altLang="en-US" baseline="30000" dirty="0"/>
              <a:t>+</a:t>
            </a:r>
            <a:r>
              <a:rPr lang="en-US" altLang="en-US" dirty="0"/>
              <a:t> from the blood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By adding K</a:t>
            </a:r>
            <a:r>
              <a:rPr lang="en-US" altLang="en-US" baseline="30000" dirty="0"/>
              <a:t>+</a:t>
            </a:r>
            <a:r>
              <a:rPr lang="en-US" altLang="en-US" dirty="0"/>
              <a:t> to the blood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 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33C9C4E-9AE0-415A-B1EB-E41D8E9AF2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59F6EDA8-B0EF-4C4C-BB28-997495E530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None/>
            </a:pPr>
            <a:r>
              <a:rPr lang="en-US" altLang="en-US" sz="2400" dirty="0"/>
              <a:t>	If the salt concentration is higher in a cell, water will ____ and the cell will _____.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Have no net movement, stay the same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Enter into the cell, swell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Enter into the cell, shrink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Exit the cell, swell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Exit the cell, shrink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93F73519-E3FD-4E04-AFC1-A86DDCB010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74EAC124-66B4-4E5D-A04F-5C460AC16A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Since fresh water fish have no loop of Henle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drink little water and produce very little urine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drink a lot of water and produce very little urine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drink little water and produce a lot of urine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They drink a lot of water and produce a lot of urine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7101D5EE-5037-4411-BCCB-352114309C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DC7A4FDB-E7E1-4A2F-A114-4ECFF5018D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Usually women contract bladder infections more often than men. This may be because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urinary and reproductive systems have no connections in women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urethra in women is much shorter and closer to the rectum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urethra in males is also used for the reproductive system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urethra in males is much shorter than in females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only depends on the hygiene of the individual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7F03171C-AC55-4C7F-8A40-E6ABB8BDFC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9157786A-758A-401E-999D-A031F9B88E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If you eat food treated with pesticides, some will be secreted from your bloodstream into the proximal convoluted tubule. Where would the pesticides go next?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Afferent arteriole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Efferent arteriole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Glomerular capsule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Descending limb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Distal convoluted tubule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EC232DCC-3323-4D28-BA71-1D905A12D8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5059D2F6-77F6-421C-8320-A1453FBE06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524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Arrange the following in sequence of transit of a molecule of filtrate</a:t>
            </a:r>
            <a:endParaRPr lang="en-US" altLang="en-US" sz="2400" dirty="0">
              <a:sym typeface="Wingdings" panose="05000000000000000000" pitchFamily="2" charset="2"/>
            </a:endParaRP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400" dirty="0"/>
              <a:t>Collecting duct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400" dirty="0"/>
              <a:t>Proximal convoluted tubule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400" dirty="0"/>
              <a:t>Loop of Henle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400" dirty="0"/>
              <a:t>Glomerular capsule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400" dirty="0"/>
              <a:t>Glomerulus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1, 3, 2, 5, 4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2, 5, 3, 1, 4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3, 4, 5, 2, 1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5, 1, 3, 2, 4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5, 4, 2, 3, 1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  <a:p>
            <a:pPr>
              <a:buFont typeface="Wingdings" panose="05000000000000000000" pitchFamily="2" charset="2"/>
              <a:buNone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042DFC33-5BC9-4432-BDD9-D49D11310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6C9F0400-4B20-40FB-8004-2CC0DD47E3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FFAB0CF3-7FD9-49C4-8BC2-E5368D6D09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3E8963D4-6F9F-43BF-BD1D-00179748547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After drinking alcohol, you may become very thirsty. Why?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Osmotic pressure of alcohol in the blood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Inadequate </a:t>
            </a:r>
            <a:r>
              <a:rPr lang="en-US" dirty="0" err="1">
                <a:ea typeface="+mn-ea"/>
                <a:cs typeface="+mn-cs"/>
              </a:rPr>
              <a:t>aldosterone</a:t>
            </a:r>
            <a:r>
              <a:rPr lang="en-US" dirty="0">
                <a:ea typeface="+mn-ea"/>
                <a:cs typeface="+mn-cs"/>
              </a:rPr>
              <a:t> production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Excessive ADH production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Excessive </a:t>
            </a:r>
            <a:r>
              <a:rPr lang="en-US" dirty="0" err="1">
                <a:ea typeface="+mn-ea"/>
                <a:cs typeface="+mn-cs"/>
              </a:rPr>
              <a:t>aldosterone</a:t>
            </a:r>
            <a:r>
              <a:rPr lang="en-US" dirty="0">
                <a:ea typeface="+mn-ea"/>
                <a:cs typeface="+mn-cs"/>
              </a:rPr>
              <a:t> production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Depressed ADH production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0837AD2A-4E2F-4C31-A55C-1A7B95D91E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19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49D48314-C3CF-4352-A930-22194384B59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66800" y="1524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The kangaroo rat does not need to drink much water. Which is a normal kidney function that might help with conserving water?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Active transport of sodium out of the descending limb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Active transport of sodium out of the ascending limb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Active transport of water out of the collecting duct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Active transport of sodium out of the collecting duct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Active transport of sodium into the distal tubule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3D26782-B854-4B28-AFCB-DF8E8FF90D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20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DA8F0A67-0D48-424F-80A5-66B57C82FF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Organisms that must maintain a relatively constant blood </a:t>
            </a:r>
            <a:r>
              <a:rPr lang="en-US" sz="2400" dirty="0" err="1"/>
              <a:t>osmolarity</a:t>
            </a:r>
            <a:r>
              <a:rPr lang="en-US" sz="2400" dirty="0"/>
              <a:t> regardless of their environment are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Osmocomforters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Osmoregulators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Osmotic pressure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Hypertonic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Hypotonic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26D4D6C-500C-470F-B3BA-4A1E10BF81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21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6FC03660-8227-4544-B07F-6DFAEF177E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05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molecules are brought back into the blood by active transport in the proximal convoluted tubule?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Red blood cells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Glucose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Water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Salts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D7C37A83-6A7E-4554-A8FE-C26A767BE7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22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3E2851D9-4EC0-41AB-A38E-3A16C74DD2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All mammals have </a:t>
            </a:r>
            <a:r>
              <a:rPr lang="en-US" sz="2400" dirty="0" err="1"/>
              <a:t>uricase</a:t>
            </a:r>
            <a:r>
              <a:rPr lang="en-US" sz="2400" dirty="0"/>
              <a:t>, an enzyme that converts uric acid into a more soluble form called </a:t>
            </a:r>
            <a:r>
              <a:rPr lang="en-US" sz="2400" dirty="0" err="1"/>
              <a:t>allantoin</a:t>
            </a:r>
            <a:r>
              <a:rPr lang="en-US" sz="2400" dirty="0"/>
              <a:t>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 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9DD74EE6-1EA7-4406-963B-D6C721090D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23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033AB64A-34A0-4A44-8C77-60C3CB8DE9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is not matched properly?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Uric acid is costly to make but saves water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Ammonia is toxic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Mammals and birds excrete uric acid and retain water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Bony fish can eliminate ammonia directly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Cartilaginous fish eliminate urea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200A03B-E017-437E-B7ED-4823CA59A1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841C3688-19D3-4C19-8D47-10BD6CE96F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Since freshwater fish have no loop of </a:t>
            </a:r>
            <a:r>
              <a:rPr lang="en-US" sz="2400" dirty="0" err="1"/>
              <a:t>Henle</a:t>
            </a:r>
            <a:r>
              <a:rPr lang="en-US" sz="2400" dirty="0"/>
              <a:t> –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they drink little water and produce very little urine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they drink a lot of water and produce very little urine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they drink little water and produce a lot of urine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they drink a lot of water and produce a lot of urine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9513450B-1606-4466-A6C0-23C4FDEE01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25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23856A41-4E10-4A56-A3EF-9DCB382D75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If you lose about 20 liters a day of blood plasma through your </a:t>
            </a:r>
            <a:r>
              <a:rPr lang="en-US" sz="2400" dirty="0" err="1"/>
              <a:t>glomerulus</a:t>
            </a:r>
            <a:r>
              <a:rPr lang="en-US" sz="2400" dirty="0"/>
              <a:t>, but urinate only 1.5 liters per day, what structure is helping conserve water?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Bowman’s capsule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Renal artery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Afferent arteriole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Loop of </a:t>
            </a:r>
            <a:r>
              <a:rPr lang="en-US" dirty="0" err="1">
                <a:ea typeface="+mn-ea"/>
                <a:cs typeface="+mn-cs"/>
              </a:rPr>
              <a:t>Henle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Urinary bladder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9C7BB103-B95B-41A9-8C1A-80A36290C9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0E6A1792-0303-4B5C-988E-6CE64AB4562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24580" name="Rectangle 6">
            <a:extLst>
              <a:ext uri="{FF2B5EF4-FFF2-40B4-BE49-F238E27FC236}">
                <a16:creationId xmlns:a16="http://schemas.microsoft.com/office/drawing/2014/main" id="{4E2C5112-B369-4D79-99D4-02E654A2E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1981200"/>
            <a:ext cx="4724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2"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  <p:sp>
        <p:nvSpPr>
          <p:cNvPr id="24581" name="Rectangle 6">
            <a:extLst>
              <a:ext uri="{FF2B5EF4-FFF2-40B4-BE49-F238E27FC236}">
                <a16:creationId xmlns:a16="http://schemas.microsoft.com/office/drawing/2014/main" id="{31342C35-55CF-408E-B705-BF06412E42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8D3DD2B-6464-4D82-AFBD-934DEA622F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0EA051DC-6EBE-4E35-81C8-B3A4FAA8F9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 vertebrates, fluids in the body include all but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Intracellular fluid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Interstitial fluid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Plasma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Hemolymph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8BF83DE-4088-4B7D-9331-945AEE2875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2A1BAF0D-F012-4C99-8583-71686F6F57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How does water move between cells with a different percentage of dissolved solute?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Facilitated diffusion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Diffusion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Osmosis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Active transport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Secondary active transport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 dirty="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10B6F981-43D2-4038-AD5A-5D8AC8E9CB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3E12E168-715C-4D2E-B0C3-80EFC9027E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r>
              <a:rPr lang="en-US" sz="2400" dirty="0" err="1"/>
              <a:t>Osmoregulators</a:t>
            </a:r>
            <a:r>
              <a:rPr lang="en-US" sz="2400" dirty="0"/>
              <a:t> can survive in water of different salinities.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  <a:sym typeface="Wingdings" pitchFamily="2" charset="2"/>
              </a:rPr>
              <a:t>This is false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  <a:sym typeface="Wingdings" pitchFamily="2" charset="2"/>
            </a:endParaRPr>
          </a:p>
          <a:p>
            <a:pPr marL="2079625" lvl="4" indent="-457200">
              <a:buFont typeface="Wingdings" panose="05000000000000000000" pitchFamily="2" charset="2"/>
              <a:buNone/>
              <a:defRPr/>
            </a:pPr>
            <a:endParaRPr lang="en-US" sz="2400" dirty="0">
              <a:ea typeface="+mn-ea"/>
              <a:cs typeface="+mn-cs"/>
              <a:sym typeface="Wingdings" pitchFamily="2" charset="2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  <a:sym typeface="Wingdings" pitchFamily="2" charset="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DB59969F-4D44-4FD8-B017-8F7AA0351A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5451CCAB-F792-4C89-9FC3-F7AF979AD1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Unwanted solutes are actively removed from blood and interstitial fluid. This 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Filtration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Reabsorption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Absorption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Secretion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Excretion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 dirty="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  <a:p>
            <a:pPr>
              <a:buFont typeface="Arial" panose="020B0604020202020204" pitchFamily="34" charset="0"/>
              <a:buAutoNum type="alphaLcPeriod"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5B837DFA-5C55-4282-A175-9E4985335B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E216629A-13C0-4FD7-B4E9-90CFC12CC0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05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is not an obligatory exchange for vertebrates?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Respiration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Metabolism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Photosynthesis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Body temperature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Food ingestion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E66EB15C-F0C3-47BF-90F3-169D6EE47C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1C946807-311A-4621-80F2-3C5A042918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Compared to their environment, fresh water organisms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hypoosmotic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hyperosmotic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Contain less salt than their surroundings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Contain the same amount of salt as their surroundings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33033005-11CB-4052-BFD8-4330388026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6E869AB3-4ABB-4F5A-9126-E907C50619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Malpighian tubules empty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Outside of the organism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Into the hindgut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Into the bladder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Into the blood-filled body cavity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9"/>
  <p:tag name="MMPROD_UIDATA" val="&lt;database version=&quot;7.0&quot;&gt;&lt;object type=&quot;1&quot; unique_id=&quot;10001&quot;&gt;&lt;object type=&quot;2&quot; unique_id=&quot;10462&quot;&gt;&lt;object type=&quot;3&quot; unique_id=&quot;10463&quot;&gt;&lt;property id=&quot;20148&quot; value=&quot;5&quot;/&gt;&lt;property id=&quot;20300&quot; value=&quot;Slide 1&quot;/&gt;&lt;property id=&quot;20307&quot; value=&quot;317&quot;/&gt;&lt;/object&gt;&lt;object type=&quot;3&quot; unique_id=&quot;10464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465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466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467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468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469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470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471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472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473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474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475&quot;&gt;&lt;property id=&quot;20148&quot; value=&quot;5&quot;/&gt;&lt;property id=&quot;20300&quot; value=&quot;Slide 13 - &amp;quot;Question 11&amp;quot;&quot;/&gt;&lt;property id=&quot;20307&quot; value=&quot;345&quot;/&gt;&lt;/object&gt;&lt;object type=&quot;3&quot; unique_id=&quot;10476&quot;&gt;&lt;property id=&quot;20148&quot; value=&quot;5&quot;/&gt;&lt;property id=&quot;20300&quot; value=&quot;Slide 14 - &amp;quot;Question 12&amp;quot;&quot;/&gt;&lt;property id=&quot;20307&quot; value=&quot;346&quot;/&gt;&lt;/object&gt;&lt;object type=&quot;3&quot; unique_id=&quot;10477&quot;&gt;&lt;property id=&quot;20148&quot; value=&quot;5&quot;/&gt;&lt;property id=&quot;20300&quot; value=&quot;Slide 15 - &amp;quot;Question 13&amp;quot;&quot;/&gt;&lt;property id=&quot;20307&quot; value=&quot;347&quot;/&gt;&lt;/object&gt;&lt;object type=&quot;3&quot; unique_id=&quot;10478&quot;&gt;&lt;property id=&quot;20148&quot; value=&quot;5&quot;/&gt;&lt;property id=&quot;20300&quot; value=&quot;Slide 16 - &amp;quot;Question 14&amp;quot;&quot;/&gt;&lt;property id=&quot;20307&quot; value=&quot;334&quot;/&gt;&lt;/object&gt;&lt;object type=&quot;3&quot; unique_id=&quot;10479&quot;&gt;&lt;property id=&quot;20148&quot; value=&quot;5&quot;/&gt;&lt;property id=&quot;20300&quot; value=&quot;Slide 17 - &amp;quot;Question 15&amp;quot;&quot;/&gt;&lt;property id=&quot;20307&quot; value=&quot;335&quot;/&gt;&lt;/object&gt;&lt;object type=&quot;3&quot; unique_id=&quot;10480&quot;&gt;&lt;property id=&quot;20148&quot; value=&quot;5&quot;/&gt;&lt;property id=&quot;20300&quot; value=&quot;Slide 18 - &amp;quot;Question 16&amp;quot;&quot;/&gt;&lt;property id=&quot;20307&quot; value=&quot;307&quot;/&gt;&lt;/object&gt;&lt;object type=&quot;3&quot; unique_id=&quot;10481&quot;&gt;&lt;property id=&quot;20148&quot; value=&quot;5&quot;/&gt;&lt;property id=&quot;20300&quot; value=&quot;Slide 19 - &amp;quot;Question 17&amp;quot;&quot;/&gt;&lt;property id=&quot;20307&quot; value=&quot;339&quot;/&gt;&lt;/object&gt;&lt;object type=&quot;3&quot; unique_id=&quot;10482&quot;&gt;&lt;property id=&quot;20148&quot; value=&quot;5&quot;/&gt;&lt;property id=&quot;20300&quot; value=&quot;Slide 20 - &amp;quot;Question 18&amp;quot;&quot;/&gt;&lt;property id=&quot;20307&quot; value=&quot;340&quot;/&gt;&lt;/object&gt;&lt;object type=&quot;3&quot; unique_id=&quot;10483&quot;&gt;&lt;property id=&quot;20148&quot; value=&quot;5&quot;/&gt;&lt;property id=&quot;20300&quot; value=&quot;Slide 21 - &amp;quot;Question 19&amp;quot;&quot;/&gt;&lt;property id=&quot;20307&quot; value=&quot;348&quot;/&gt;&lt;/object&gt;&lt;object type=&quot;3&quot; unique_id=&quot;10484&quot;&gt;&lt;property id=&quot;20148&quot; value=&quot;5&quot;/&gt;&lt;property id=&quot;20300&quot; value=&quot;Slide 22 - &amp;quot;Answer Key – Chapter 49&amp;quot;&quot;/&gt;&lt;property id=&quot;20307&quot; value=&quot;273&quot;/&gt;&lt;/object&gt;&lt;/object&gt;&lt;object type=&quot;8&quot; unique_id=&quot;1050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8813</TotalTime>
  <Words>266</Words>
  <Application>Microsoft Office PowerPoint</Application>
  <PresentationFormat>On-screen Show (4:3)</PresentationFormat>
  <Paragraphs>305</Paragraphs>
  <Slides>28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Question 25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417</cp:revision>
  <dcterms:created xsi:type="dcterms:W3CDTF">2005-04-19T02:46:41Z</dcterms:created>
  <dcterms:modified xsi:type="dcterms:W3CDTF">2019-04-22T18:54:09Z</dcterms:modified>
</cp:coreProperties>
</file>