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0"/>
  </p:notesMasterIdLst>
  <p:sldIdLst>
    <p:sldId id="317" r:id="rId2"/>
    <p:sldId id="329" r:id="rId3"/>
    <p:sldId id="297" r:id="rId4"/>
    <p:sldId id="298" r:id="rId5"/>
    <p:sldId id="299" r:id="rId6"/>
    <p:sldId id="332" r:id="rId7"/>
    <p:sldId id="301" r:id="rId8"/>
    <p:sldId id="323" r:id="rId9"/>
    <p:sldId id="304" r:id="rId10"/>
    <p:sldId id="324" r:id="rId11"/>
    <p:sldId id="326" r:id="rId12"/>
    <p:sldId id="325" r:id="rId13"/>
    <p:sldId id="307" r:id="rId14"/>
    <p:sldId id="308" r:id="rId15"/>
    <p:sldId id="309" r:id="rId16"/>
    <p:sldId id="310" r:id="rId17"/>
    <p:sldId id="311" r:id="rId18"/>
    <p:sldId id="273" r:id="rId19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26" autoAdjust="0"/>
    <p:restoredTop sz="87324" autoAdjust="0"/>
  </p:normalViewPr>
  <p:slideViewPr>
    <p:cSldViewPr>
      <p:cViewPr varScale="1">
        <p:scale>
          <a:sx n="101" d="100"/>
          <a:sy n="101" d="100"/>
        </p:scale>
        <p:origin x="14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27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E499131-F14C-4A38-B8CF-5DC6275567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CA74818-7660-4C69-ADDE-70A2171C5D3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4858766-6CE7-47F9-AD59-3EF6CF0257D7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C86DF41-28EC-48E3-8C12-E1C4A85105B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B03935AB-4024-4A03-89B7-D15B4D2BD70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D4F2312F-42CF-4608-AA37-614A769A4A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4C72D66-4750-4312-B359-3C4DDC6BF4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DE9265B5-4654-4FA3-A36C-61CF7CE06D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DCACEE5-9DE1-4D32-915B-B8582C70E14D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E9D57250-8D38-4E36-B272-3B14BC66F00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CE9492E0-25DA-4C6B-B135-9B73668564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C9C65347-35D9-485B-AD5B-F00A0BB50D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8A326A77-8FEA-40A2-A2BB-FD7A70911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59C2FBC8-E3E4-4316-A6A1-2306616095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6931F5E-4A75-4DE4-B06B-1FC3564B18A0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A76425A-72D6-474E-9AC5-91C7CE27C6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840A65AB-AD45-419A-AF89-386626F31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23FA168C-B0CE-4EF8-BD53-805677A025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F54311-8A76-41ED-AB33-1F8DE5828D1E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BE643CD4-F266-40C2-8A4F-6AD309B4B0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ED484AD9-23BE-4A7C-87C3-B3A9B5FE0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C5243DE-0AC7-4A96-AF70-4AFA9D5BB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83ADD6B-F69D-444A-98E1-5DBB8558B9C7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19427F74-DCC2-4861-A93A-00B0FBD0EC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DDE45A70-386E-4ADB-AD2E-BC6EE4766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11CC9733-36C0-45E6-8179-67C05DB414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9D2B36-E6F2-4D6F-91EA-87BF938FFC56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F77D19EB-C332-44D6-ABF1-0B12967B40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0A73F98A-C002-4523-8386-CE016BFC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B0828D94-B948-4662-9EE5-98D31F172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EAAD57-C1DB-4286-936B-6EACC5243708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12A7ED7-7694-428E-BBE1-B4D01D7020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3DDF24FA-0679-49FA-A989-A6AE0BF57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E52A8DD1-0CDF-4440-9DF2-875A46A449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B98A85-B709-4127-9258-45156BD0B372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5FC82CBB-AD72-4F14-934D-B61A135987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7A898D9E-D903-43B7-9424-812AEF2EA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4269C83B-65E7-4470-B512-FBF30B78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A9C531-BA6E-49C4-9533-CA323068B275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DF26E49B-2F1C-4FD5-A821-8635B856D3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E9C67B-D4D4-4D0B-8F99-1BB290DD5A82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7D09EAF5-E2FE-4164-8685-704DD96410C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5775AF46-DE9B-4477-ABEA-327ED7C822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41E328AE-EE91-4977-8631-9D8F15598E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1BF07382-EB9D-4822-A733-D391BD9EDB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CF80EC57-2992-4C2D-B33E-E419D388DA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52DF438-C9A4-4180-8835-5CEDFD42F89E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0263D8B3-7FF4-4097-BA2C-C232410C63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612BC1D9-A4E6-4A61-ADB8-D790FBAE8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4839B4B-982A-49CB-8978-A59299FF06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C1EFF4D-21D0-428B-9B59-1A3B6E35FFB4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DAE4F6C1-1306-4670-8BC6-30A3E1C773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74610F12-1AC9-48B0-BDBC-5176958AC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57CA3DEB-FCA0-4296-8F7C-F630467F17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7D874D-9B66-44C1-8CA7-900AE2AB3349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FF385231-22B4-42A2-9570-9A277AF1E8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A00125AD-EFBA-46FE-9680-85C0445AB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4B330F74-AF52-4CE7-B34A-BB5E14AFA4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4769A92-48BD-4476-8E43-AD18FDC45AE8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2C7ED86A-8FFB-47CF-84C9-00A46B075F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9C426E8F-8050-4079-870B-BF8B4481A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C79B1DDC-0C33-4881-8063-EA55F290C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566338-ABE6-4B0A-875C-3E9A25E3A0E9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5944EB4C-31B1-4A6B-BE4B-BAB28C9CB6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B6D30C00-3D06-4F03-9AA4-4386878266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21D44690-60DC-430A-887A-A30D30AD83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C8126C4-6881-421C-8000-7CA1EBEFDACD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B6969C43-F671-469E-B06A-F5BCE161A1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848E54F8-DFF7-4049-BAB2-7142D7AF0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0BC55F4E-6043-431C-AD9B-B56968D1D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9507D6-581D-431A-A964-B4B0173A416F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67F983A9-589F-4A3A-9A8D-BAE4DB5836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CB2D272F-B089-45EB-ADE8-AA27CF13C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287AF497-678A-4FC8-A34F-592DC9D6AC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2BBBFD-F223-4C5F-AD9B-2E9CB17884A3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EBDDC55-A0B5-4AB1-B4B1-7CBC7FD020B0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7BD7DF-76AB-4E74-97D0-018272601C8A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" name="Picture 3" descr="MHE-red-RGB-email-logo.png">
            <a:extLst>
              <a:ext uri="{FF2B5EF4-FFF2-40B4-BE49-F238E27FC236}">
                <a16:creationId xmlns:a16="http://schemas.microsoft.com/office/drawing/2014/main" id="{038D3DF6-3709-4FB5-B847-6DFF95AA56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8C577583-822E-4ADD-8CF2-A0B6B71A67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B97A820-BF90-4933-A9E3-D97693DA9E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9069D84-ADDF-46D8-A649-1765A58CDA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26488-B000-4E5C-A642-AAC92C01A6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5568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B829398-C581-44C6-8130-4A3F6ADE88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48B6E1B-4F34-488C-B418-703EBE2746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B210693-00D4-4888-902D-52B6A1CDF1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00A9C-9882-4469-A6B9-53C1D007AE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4852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F0F6A7A-BFE1-44E1-B0F9-29EEC6B123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B3B6901-1643-46B6-BEFC-6462A2198A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3B05B7F-9BF7-466E-A359-E18E4DA9ED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81C15-7CFF-40F7-8571-9788D28E53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6108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8AF15FC-06D8-4F6E-8447-BC3A722BA5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EFBA2D9-B983-4C83-B3A1-81389DADDC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F87D7A2-2839-4965-8E13-E8FDCFF4BE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9FB83-0741-4FC8-BC93-99ABF5D5B7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7211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6880011-734C-4613-A2EC-543DE24484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A305EF2-91C6-484D-820C-597E3B4D7D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F51B8A6-0DFF-4933-98CF-6F77319583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4803C-8980-4A41-8877-B5794FB0D1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4779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1E7352D-3B0C-4121-B9DB-2F742A554D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6DC1E7A-A14C-49F3-B8A6-C301105E75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CBF11C7-777F-4D4E-85D9-A940FDF2CF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54559-7261-4294-94D2-B708E0F56D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204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591A63-CA1B-44F1-92C4-E002963A3F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513BD1-0D45-46A4-A63B-780D458598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06C180-E5F7-4AFC-952D-1F6F94B546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37E4-A09E-4969-817D-160259E42F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3326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C2AE18D-242E-4676-8588-69013CEDD5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D972C037-F21E-44EC-B07D-873405E6F8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B24F9CB-2FFD-4CCF-A7E6-2A50BB5A3D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80239-2CA2-4E16-A103-EC7D20D2E6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5915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01B608CB-63B5-4A96-8B3C-26639254F0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69B0A9E-BC9A-41A7-94AD-85C07BFBA1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34D9741F-13BE-4FE9-93C8-509116989A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4C383-1003-4C8C-91C0-EA63152DB2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4698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216BE54-309E-4963-95CA-8C437007E7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74B9FB6-2842-45D2-80FF-901902035A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C30657C-D36C-46B0-9A14-56881D6126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E71F7-6866-4F17-AE60-B58423677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69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3B7E3F5-34D9-4F01-8FF9-B957907DA2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B9F4D9B-6603-447E-B01E-C349430998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A705CC6-723C-4B65-818D-B0410B83E2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52EB0-3C9B-456C-8F10-3AD6D9EFAA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101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D8459B4-2640-4369-A825-0C9C5F70F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3784832-C6F5-40A5-AAC5-6D3786E26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38954FF-DCAE-4F9B-ABC6-1037CA87B4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F361539-F5AA-449F-B450-BB88C6A7BF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763C5E0C-9BEB-4D2B-8EBF-3E0ABDD1686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4610FA2-B5C1-4818-9248-479AC5A58A2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7633C6B-D515-447F-9BBD-24575EB5903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8563E8B9-44A2-4A8B-915E-45EC136003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5C5F0C05-A2F8-438F-AC26-887582B2D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FAE05FAB-69AE-4817-8726-65F074829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35">
            <a:extLst>
              <a:ext uri="{FF2B5EF4-FFF2-40B4-BE49-F238E27FC236}">
                <a16:creationId xmlns:a16="http://schemas.microsoft.com/office/drawing/2014/main" id="{459E3AB7-9B49-42CE-8AE1-93F535B1E0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82000" y="65532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9EF0F078-A090-4CA9-A36A-E8AB5F709509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DF56BC0A-A691-49E2-88E6-5C692A3F4D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604000"/>
            <a:ext cx="89154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A2A50888-419A-4008-B9DD-F17EFF2CF88C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DB70CDAB-B0D2-4EE7-A0C5-CB25544BF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Evolution of Development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A2534956-B086-44EB-8833-AC875988CB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CB92F279-7939-4C7C-96D6-3275B0B260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eyes of horses and horse flies are examples    of –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Analogous structures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Convergent evolution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Homoplastic convergence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Independent evolution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36A2544D-C508-4BD9-A1C5-C2CCBA2D6B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20DB554D-C21C-478F-B7D3-5D786AE74B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Direct development occurs when 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larval stage is skipped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 A larval stage is formed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larvae are free swimming as soon as they are formed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adults grow by fragmentation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gametes, larvae, and adult forms are all diploid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5782C575-872D-4CB0-9924-D0992461FA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5D8C4899-8D94-42AF-893D-30975B8E80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Genes such as </a:t>
            </a:r>
            <a:r>
              <a:rPr lang="en-US" altLang="en-US" sz="2400" i="1"/>
              <a:t>Hox</a:t>
            </a:r>
            <a:r>
              <a:rPr lang="en-US" altLang="en-US" sz="2400"/>
              <a:t> and </a:t>
            </a:r>
            <a:r>
              <a:rPr lang="en-US" altLang="en-US" sz="2400" i="1"/>
              <a:t>Tbx5</a:t>
            </a:r>
            <a:r>
              <a:rPr lang="en-US" altLang="en-US" sz="2400"/>
              <a:t> code for transcription factors, and changes in the expression of these genes 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Changes the amino acid sequence of other genes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Forms new genes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Affects the timing and expression of other genes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Causes mutations to arise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Prevents changes in other genes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529C9A14-7EBB-4D6F-82B4-AFE83FC2B3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EDB9DF7D-E724-432B-9ECD-42D863368A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2672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tetrapods possess a </a:t>
            </a:r>
            <a:r>
              <a:rPr lang="en-US" altLang="en-US" sz="2400" i="1"/>
              <a:t>Tbx5</a:t>
            </a:r>
            <a:r>
              <a:rPr lang="en-US" altLang="en-US" sz="2400"/>
              <a:t> gene that codes for the transcription of limb producing genes. How would a researcher explain the differences between the limbs of humans, dogs, and birds?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different organisms have different versions of the </a:t>
            </a:r>
            <a:r>
              <a:rPr lang="en-US" altLang="en-US" i="1"/>
              <a:t>Tbx5</a:t>
            </a:r>
            <a:r>
              <a:rPr lang="en-US" altLang="en-US"/>
              <a:t> gene.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Humans, dogs, and birds are not tetrapods.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genes activated by </a:t>
            </a:r>
            <a:r>
              <a:rPr lang="en-US" altLang="en-US" i="1"/>
              <a:t>Tbx5</a:t>
            </a:r>
            <a:r>
              <a:rPr lang="en-US" altLang="en-US"/>
              <a:t> are different in the different organisms.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Tbx5</a:t>
            </a:r>
            <a:r>
              <a:rPr lang="en-US" altLang="en-US"/>
              <a:t> is inactive in birds and produces only hind limbs.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Humans and birds have lost the </a:t>
            </a:r>
            <a:r>
              <a:rPr lang="en-US" altLang="en-US" i="1"/>
              <a:t>Tbx5</a:t>
            </a:r>
            <a:r>
              <a:rPr lang="en-US" altLang="en-US"/>
              <a:t> gene.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A6E8776E-E63F-4ED9-9BC8-94B793FF91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3000CDB5-BA4C-4B9E-AFE1-1A589F8B0E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Many different species of butterflies and moths have eyespots to deter predators. Which of the following statement is false regarding eye spots?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are an example of convergent evolution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common phenotypes do not necessarily have the same genotypes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Mutations in developmental genes can lead to the formation of eye spots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butterflies and moths with eyespots are descended from a common ancestor with eyespots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Eye spots are beneficial to some butterfly and  moth species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8F653A2C-9BEC-4185-A906-1B55F1A53B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6A1D68F1-AC94-4769-AFE6-60C4CA2157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i="1" dirty="0"/>
              <a:t>	Pax6</a:t>
            </a:r>
            <a:r>
              <a:rPr lang="en-US" sz="2400" dirty="0"/>
              <a:t> codes for a transcription factor needed for lens development in mice (and other vertebrates). If a mutation occurred in the gene causing an early stop codon for </a:t>
            </a:r>
            <a:r>
              <a:rPr lang="en-US" sz="2400" i="1" dirty="0"/>
              <a:t>Pax6</a:t>
            </a:r>
            <a:r>
              <a:rPr lang="en-US" sz="2400" dirty="0"/>
              <a:t>, what would be the outcome in the developing mouse?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 mouse with fully developed functional eyes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 mouse with full developed but non-functional eyes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 mouse without eyes or with degenerate non-functional eyes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 mouse with more than 2 eyes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FB8F6DA7-8541-4CAE-999E-0BB9DEBA67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EC86410D-60D3-4DBC-B84E-D96BDBAE3E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8153400" cy="39624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Experimentally introducing the mouse </a:t>
            </a:r>
            <a:r>
              <a:rPr lang="en-US" altLang="en-US" sz="2400" i="1"/>
              <a:t>Pax6</a:t>
            </a:r>
            <a:r>
              <a:rPr lang="en-US" altLang="en-US" sz="2400"/>
              <a:t> gene into fruit flies produces eyes on the leg. The eyes that are induced by the mouse gene are compound eyes. This demonstrates that –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Mice and flies have the same type of eyes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genes for the development of eyes in mice and flies are the same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genetic switch that activates eye development genes is the same in mice and flies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mouse gene must mutate before it works in a fly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There is no relationship between eye development in flies and mice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7BCBDE93-B690-429F-8021-29FA074D5D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9F07C968-E70F-4F19-8C54-58411C1E1B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would be an example of gene duplication?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mutation changes the function of a transcriptional gene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Multiple copies have been inserted and one or more acquire a new function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Genes from a virus are inserted into a bacterial genome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hybrid organism is produced when the genes of 2 different species are combined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3B47E3AF-B67C-42F5-84B9-E35E53BEC4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8BB35FEE-1262-4A50-B59F-2F69C9302F4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37892" name="Rectangle 6">
            <a:extLst>
              <a:ext uri="{FF2B5EF4-FFF2-40B4-BE49-F238E27FC236}">
                <a16:creationId xmlns:a16="http://schemas.microsoft.com/office/drawing/2014/main" id="{DC0E3022-DE41-4C18-98BF-C25D9CE74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14EEAE4A-265E-4BDB-A8CA-03774985CC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9A8A7A1E-627F-4A95-8E0C-FC9E4B96FF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evaluations.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E31501E-DF30-4BE8-B2A3-1EE7097965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77D80C2C-142E-47BC-B80D-9AB51D2987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Heterochronic mutations 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Alter the expression of a pseudogene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Have little observable effect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Change the spatial pattern of gene expression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Change the timing of a developmental stage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Are always beneficial to the organism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850E262-7F8D-4439-8B29-2C05B4EACB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E9426C16-0EE2-4FC7-BF88-5114B26FAE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Homeotic mutations 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Alter the expression of a pseudogene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Have little observable effect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Change the spatial pattern of gene expression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Change the timing of a developmental stage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Are always beneficial to the organism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8E10AA65-ABF2-4B25-8931-FFCD7BD26C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293C2B48-81FB-46CD-90F8-E5CF6E6577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By virtue of their randomness, mutations are always detrimental to the organism.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AB0E1863-3EEB-4A09-B59A-603328E2E6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DB249EAE-E5A0-4329-884C-3970EC9120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During the course of evolution, change in the rate of expression of a conserved gene can lead to new gene functions.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6E4C9BB5-01EA-414B-80EE-E482C832C7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34A9C0E7-888F-4416-9F97-3EDF0179D5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would be the function of a colored antisense DNA probe?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induce mutations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enhance the production of pseudogenes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pinpoint where a gene is being expressed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increase the rate of transcription of a gene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correct mutations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392D8E2-EB98-415D-918B-0BBA93076C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B8395056-CAFE-4761-BF70-AC156F4B28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Genes have a specific function and unless the gene sequence itself is altered the gene’s function cannot change.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9AE741B8-A6B1-4F97-8B5B-311B36216A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6CABEE04-CA0D-4B26-9A78-DCD25C7561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Homoplastic convergence –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Is an example of the development of analogous structures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Occurs when unrelated species develop similar phenotypes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Can be encoded by several different genetic pathways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Is driven by a common evolutionary benefit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All of the above are correct.</a:t>
            </a:r>
          </a:p>
          <a:p>
            <a:pPr marL="955675" lvl="1" indent="-514350">
              <a:buFont typeface="Wingdings" panose="05000000000000000000" pitchFamily="2" charset="2"/>
              <a:buNone/>
              <a:defRPr/>
            </a:pPr>
            <a:r>
              <a:rPr lang="en-US" sz="2400" dirty="0">
                <a:ea typeface="+mn-ea"/>
                <a:cs typeface="+mn-cs"/>
              </a:rPr>
              <a:t> 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1988</TotalTime>
  <Words>183</Words>
  <Application>Microsoft Office PowerPoint</Application>
  <PresentationFormat>On-screen Show (4:3)</PresentationFormat>
  <Paragraphs>158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Wingdings</vt:lpstr>
      <vt:lpstr>Times New Roman</vt:lpstr>
      <vt:lpstr>Symbol</vt:lpstr>
      <vt:lpstr>Axis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264</cp:revision>
  <cp:lastPrinted>2013-04-08T17:43:50Z</cp:lastPrinted>
  <dcterms:created xsi:type="dcterms:W3CDTF">2005-04-19T02:46:41Z</dcterms:created>
  <dcterms:modified xsi:type="dcterms:W3CDTF">2019-04-22T18:53:20Z</dcterms:modified>
</cp:coreProperties>
</file>