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22" r:id="rId2"/>
  </p:sldMasterIdLst>
  <p:notesMasterIdLst>
    <p:notesMasterId r:id="rId41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1" r:id="rId23"/>
    <p:sldId id="342" r:id="rId24"/>
    <p:sldId id="308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09" r:id="rId39"/>
    <p:sldId id="273" r:id="rId40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641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069A5233-3435-4484-9A60-376D57CE209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ADFBF92-4852-4C60-9562-EB1724C4F9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052CCFF8-178A-4F4E-901D-636F12E9DA0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F23AC48-E51E-421A-8899-2542482555C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9EFD0BC-BA66-4BD0-8ED4-8D752E742E5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6D965B6-1B51-4625-8DB0-2C32CF383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4EBC6C4-0A87-4F7D-85AA-5FF1A240B66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C5A82B3E-45C5-4D89-A649-15023D9D0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58AD67-0AC4-4C64-9BAD-278B93048C3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354B19D5-8F8D-4D6D-B076-80E0DF7EE9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727567CF-0239-4C8A-8421-463100E393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86261453-59F0-4324-89D6-62E34B84E7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8DCB5DA4-085E-4477-B555-5B751BCF8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113D53A-53B9-4AF0-B9B0-2278081D58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FFEA64-F01C-49CF-9E9D-FB77611E3CB9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98021AB5-C165-4877-AC27-F062EE1CEE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81B9CE8D-D7D0-466D-9424-F2479DDAB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D5F959D5-479B-46FA-9CE1-C301CE2F1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6D4779-99E9-4803-AEF3-8212BE381F95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83A171F2-5EB3-40F3-B672-54D505FA19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D6434892-6215-4595-A05D-F75DBB51F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B43AEED7-492B-4EEC-B9D9-DB1A9ECEED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2CF31A-FB9C-4C66-A88B-23685D733E9C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9F84F1D6-6146-4B73-945F-E998BDE7DB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84B43E63-C6FD-4D2A-949C-5923D1810A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EDF5B84D-9D76-4007-9C82-DB3AC742F7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1C3177-FF44-4183-ACC8-D5AFD59F663E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37CE434-775A-4EBD-A041-CECCB64697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5136F2C6-53B0-4BEB-9C29-859D43584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4D5283D4-0FF0-4F2B-8B00-C35E4F179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252108-E3B4-4408-970B-C90DC725F371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14957F6D-6CC4-45B4-A853-7FFAF1121A3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46C2AC20-F88F-4B29-869B-A1CCB6E374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33B0C5F3-D683-4421-8C47-32520E5D9D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3FB50E-C86F-41EB-9977-E902F9F6260C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5AE51AAE-4137-4985-B72B-36969C6516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6CEBDEB-9C5F-425F-8B89-3DABB1E42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34F2A8B7-BF11-4145-849B-C75F17944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2F4BDB-3D3F-46D0-B08C-BDFE07775B76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CD234B06-C0AB-43D3-9DE8-9B61B121F5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7753FE05-8DD6-41CB-AEC5-988D0B19D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7899AA2C-44D3-4CB6-9EE4-1BEBAA556E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CD368F-B654-4BBD-9392-6A105A085778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612C6A48-79B7-47A9-9D28-E2110A2471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A7E7FCAD-A642-4EAA-A44C-4DB8F34273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458ADF1A-C88A-4D69-8038-D4D1644FFE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8FDA37-F0E7-40B1-803F-E9157A36060A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EA5E83E8-6943-4DA0-B590-D87456624DD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24C1821D-9D96-4BDD-AE25-620AEEB12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BA6F7BA4-F9DD-40E2-8C2C-7A903A4B1B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E04EF7-3A32-483E-9393-08A62035E587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24E707F2-7D36-4697-B5C2-AFB2F511A9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6CFC7957-E807-465E-945C-E4FAA91CB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4EA2F581-9C16-461C-8F26-FF9B0D7F1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C41838-7465-4C4A-9764-ACCD74BD6DEA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3E816B7B-6C40-47C9-AAC3-235B03B739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A426BEA1-BCEC-415D-8172-AD25D8D83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19FCDF65-A60C-4289-A00F-E3C005811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0069DC-19F0-432E-8383-E0FB90FEBB54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50F1D41D-40DF-4D93-99AF-F673DA41843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7ADD4B92-6147-47B4-95CC-461C60B00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779B83FD-E774-47EC-BEC7-F901E610F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EC6C78-0AC1-4585-9574-85AEEA21B920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8294B345-F7D3-4FA5-8029-ED2C89055B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602FBFCC-A6A1-462B-85EF-AF142F0CF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693B433C-AA1E-4063-876F-D4775FB228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61D03D-E616-4453-B458-11810BA3309F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83701AD7-9674-47C1-B82C-67BD877DFC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638169F3-0C0E-4359-B5F8-48FE2F7C4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38B25580-CF09-4CCE-B639-5236F7CCEE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F9C1EE-D856-47D3-842C-FEDAADFFC263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1D14A37-1CCB-4793-8589-1FDC060AD1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A7706D08-5E8B-4552-B713-B1DEAFB50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4B648EA0-AAA8-4E1D-B259-A9FDAD569A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DEE2C01-6673-488C-B19A-8E67D4D65AE0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9F96874-2C1D-46EE-822C-CDCAE37393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5E1F64EC-06A8-4603-871F-0C1D15004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C8466150-AB10-4C20-8BFB-7C4345A419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822A78-3FEF-4FF1-95E0-6748CE4F9487}" type="slidenum">
              <a:rPr lang="en-US" altLang="en-US" sz="1200"/>
              <a:pPr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360078B2-2E16-4E50-B938-B6793317E9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04AAC3B3-736A-4D32-94AC-0F97FD091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33A41C98-ED42-470D-B6AB-86C508415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06E535-3B3B-4D75-8239-8D43CD255533}" type="slidenum">
              <a:rPr lang="en-US" altLang="en-US" sz="1200"/>
              <a:pPr/>
              <a:t>27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5DB8C0C-9210-4E9C-8280-61A715D36E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65D69C6E-43B9-4B14-887F-9623727044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ED64EEA2-2BFC-400F-B05D-E6916C54F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07F528-80C1-4B21-AEFF-3C1A61B36557}" type="slidenum">
              <a:rPr lang="en-US" altLang="en-US" sz="1200"/>
              <a:pPr/>
              <a:t>28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5AA5E642-AC1C-4275-A206-8E564529B3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853770B2-1655-4735-AEF5-1ADF8FE8C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CE242D84-818F-44AB-97F0-C83A151EC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F2CBD7-AECE-426C-A688-BB51E147CFEA}" type="slidenum">
              <a:rPr lang="en-US" altLang="en-US" sz="1200"/>
              <a:pPr/>
              <a:t>29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1248E7BF-7EBB-4C2D-A02F-A8AFF1B605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01135E4-9EDD-47C5-B9E1-0AAD0CBDC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1C7E825-5197-4B96-9044-6B6198D3B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EC9D39-7D08-4C03-A20A-C49181CB3B33}" type="slidenum">
              <a:rPr lang="en-US" altLang="en-US" sz="1200"/>
              <a:pPr/>
              <a:t>30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1BC604EB-9816-4EED-A813-8018B3EA19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A6D28A19-4742-478F-B79E-C56E74DA63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14DA11EB-0458-4965-9830-C6E3ED9190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917484-D027-4C54-80CA-3492D0639B22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5400009A-348E-475C-BB14-B5074C1044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E7A98FE6-C223-4EE8-A1A4-6357AC0A6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F4675DC4-AED5-4AF2-A060-C663F7D3A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CF8356-13BD-4348-AA19-B15EF18A11AF}" type="slidenum">
              <a:rPr lang="en-US" altLang="en-US" sz="1200"/>
              <a:pPr/>
              <a:t>31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8F677589-5CD2-48CF-ABAE-70BDEBEF8C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FF62186C-8658-4DDE-8C65-C93F4B65D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8F3ACB50-4119-4CAE-B5C2-90A64D184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CD9A79-0CE6-400F-99C8-EEADAD7A7B41}" type="slidenum">
              <a:rPr lang="en-US" altLang="en-US" sz="1200"/>
              <a:pPr/>
              <a:t>32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FD6521C3-3273-4C51-BCA6-18500F298C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D8018BE8-A54E-4EE3-B606-00A54766D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37AD9569-172F-4B95-8270-06B3E66536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17512B-2DB7-4EF9-9C6F-9C1921217C17}" type="slidenum">
              <a:rPr lang="en-US" altLang="en-US" sz="1200"/>
              <a:pPr/>
              <a:t>33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327029D7-F15C-4C08-8CE9-804AF54EC1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5172D90D-7579-45F8-B15C-B4D842078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46CF3888-0C82-4FD8-9A13-57352A1853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16DD01-DCF0-4CC0-B8CD-D30F5F7CD5D9}" type="slidenum">
              <a:rPr lang="en-US" altLang="en-US" sz="1200"/>
              <a:pPr/>
              <a:t>34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D44BBD5-AF65-48E1-954A-A1C674142C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302ABF79-6919-48DD-AFF8-0775535BA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DC852370-7E27-482D-ABAB-AD04B616D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DEBBE7-72DB-431F-83DF-68B598205BEC}" type="slidenum">
              <a:rPr lang="en-US" altLang="en-US" sz="1200"/>
              <a:pPr/>
              <a:t>35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5819AA92-AF3D-4443-AD7A-E94E0D6647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5C0F4A20-D0EA-4B17-B5C9-2D6DA4869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C369E453-B4EC-4101-9264-DF02AFDA9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173B32-49AE-4348-B16A-7E31169DC606}" type="slidenum">
              <a:rPr lang="en-US" altLang="en-US" sz="1200"/>
              <a:pPr/>
              <a:t>36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4A3BB17E-1F46-429F-9EA9-320707D856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EADF3C30-4B09-451D-A354-F203A557E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3A5BAA82-D581-4E65-99F6-911D2ACFD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2640EC-60F0-4766-827F-2EBA5C6C9FE8}" type="slidenum">
              <a:rPr lang="en-US" altLang="en-US" sz="1200"/>
              <a:pPr/>
              <a:t>37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DCAB3700-53CA-4BB4-B146-A60EDB380C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0B1BF8-6C0C-4635-A2BF-04E5A6060B73}" type="slidenum">
              <a:rPr lang="en-US" altLang="en-US" sz="1200"/>
              <a:pPr/>
              <a:t>38</a:t>
            </a:fld>
            <a:endParaRPr lang="en-US" altLang="en-US" sz="1200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DADD94AE-51C0-47FB-9DC0-1CC10E5912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F02A171E-C3A0-41AA-821F-C3067B7E2B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497815C4-FFCC-491D-8678-36A27241AA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ED06E2CC-47ED-44A6-87B1-BD259B2A0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2CA11A0A-BB27-4FDC-87A4-1E07991BE8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CA5AFF-1106-46A6-A206-271B3C08496A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8C2EEBB9-1FDD-4F2B-A42C-2E96B74C62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CB3C13ED-0B98-4AC5-8507-0B8B39D61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411B9856-E6DA-48F9-A513-C08867EDB2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CFDEB2-D8F6-4A40-92F2-03301C0C9188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774FBB7-51C3-4F56-9114-E1CD21B959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2CFAF66A-86C3-4A31-9B86-DA9DF739B5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31E131B4-C470-4340-ADD6-E30A7DEE92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D0DA7B-BC7A-4EE9-A6ED-56EBA94A2C98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503EDF8E-2D3B-4028-904B-E588A8C27D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B998FB0-74DE-4A80-B4E6-25FCD8223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8E51302F-D552-48CF-B0C3-E7A3A93EC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5542EBC-BF1D-458B-AED8-FE4E27173030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6E0F83E0-9D77-4D12-AC5C-20C8467CE4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50989C5F-BD02-4871-814D-0CD613633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A1A629C-1A62-4FBF-8A30-96DED6141F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347E61-20C7-425A-A2AF-7486CEE5FD46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6F8542EA-8E84-43A9-83DD-75276DD1A7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CA2D455C-6021-4A00-A715-BEA3B8E09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FCE93B44-A373-4B14-9802-BB1754369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ED69BC-E2E3-4C09-B14B-1E2E4885E410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E51D84F-0CC4-454F-9A66-551F9E386A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BA1B272-997B-40D9-A337-045BF50761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3C9CDA7-2F8C-4C0B-A628-0DDFE2EBF0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F1B46E-570B-4E58-8197-C287457A60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48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B6B3F3B-49B0-4409-9363-C32CF14B8E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F938AF7-765F-43F3-A952-8EA6D235D1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57FFBBA-9D2B-4F6C-862A-415611DEF0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06C3D9-C5F6-4416-AE23-58B78B1F1C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79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710FB-38A5-46BC-9792-0FBEFFB5D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49C78E-ADCF-490E-BE41-A4656ECFB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2872878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F2116-2D74-4366-9A62-341EDF92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351D0-EB58-4FFD-A04A-B99E96740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702555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4A604-5835-4518-A9A9-DB6ADF8ED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E796D-4538-4F95-B22D-2B3ADE3EC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38345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3CB5B-59EB-4CBF-924F-DB3B8ECC6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763D3-4C46-42DC-AD63-388D5B61D4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99D2F-614A-4D40-8BE8-1E2733BB6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935662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34897-AAE9-4C3F-A26B-E5BFD8E56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AC674-3554-43FA-9455-5B5D4959F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592980-5181-4F0F-BAE0-7F96017748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061A52-7E3C-4DFE-ADDC-5CC5AD2650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8F1F15-BF65-4367-943A-B83965418E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269849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1EE3A-65A1-40D7-9183-035DCB74D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879033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3115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62628-4DA5-41E8-A507-D12EB1B80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69543-6E15-4D33-9B51-BDC93DD10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75B29-3AAF-4A11-A3DB-C23AAAC90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156786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3BB76-8907-4D23-8795-6501FA0EC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5F4F2-F331-402C-92AE-7AD2160F4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D2247-F6FA-4402-A0A6-8ACEC0C8D4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22180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5802328-E1B3-4864-9631-1826996512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3D5772C-DD13-4B57-A603-B5C9212977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971C170-8E0C-4CE5-B4EF-9689BC3B4B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ED7C8F-CBED-4DF9-8345-E653ADE5C7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3416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C4C6B-B0EF-4DED-B3EF-6185FD9A7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CC9DBD-8EFF-412C-B82D-E38B1829C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251561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2AA49C-EDDF-40D2-A748-526DF784CC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F5F3C8-82E3-4696-A6B8-4BE4A164A3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57368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92622BB-6089-4742-AE36-A60EE6156D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1819080-1396-4693-833B-F058535046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B909E78-8707-4DFC-B4B5-D7B9445E0D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34EAB-F4E3-48FD-BAC8-EFDA8ADF9F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97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D8E2B1-8936-4D1E-8E0C-CC23C031CD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48338B-8A37-4248-A601-3CE7707915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B936A-E373-409F-9A60-0B04D2D08A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BA9D7-A61F-475E-927C-AA19CAD840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3450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0FB8F9E4-117F-4556-A443-1E7EF578F2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6700896-2B30-4097-BA64-4F290DF6D5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8101659C-9948-4728-82A9-E36A58D656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2E4CB3-DA7A-492F-991F-5164D2059E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4277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DA39648-4F82-4ABF-AE39-4DF6CA5E86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5E41B15-9900-4191-90FE-BA86227AA7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BB377F72-AF54-4587-B9E0-1A45531FD8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39236-7CAE-43D2-B361-0E4A299AFA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24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5B86598-C84E-418C-B74D-6A793CD647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5206CA8-013D-4CD5-AAEA-2A96C93B84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0F43FFC-5ADE-47F8-BA2E-3707FC7BDC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31DD2A-BE60-46B1-BB9D-A083110895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496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2D4CD9-852D-44C9-B1BB-8C0574AE35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8C19159-0A44-4F24-9E44-D4542DF59F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9191D2D-0091-4B52-ACFB-EC98084B45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6827BB-CD9E-4E7E-A14B-1A94EE8863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975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28310C1-E425-4BE7-87FD-E8E0950265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EC9A001-4BD8-48A1-9E46-86051B72E0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9154814-6086-47B8-9DE9-F68EFFAA75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88111E-FCB3-4A30-B5C3-3EB367D12C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8005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5CD843C-11AA-4FBA-8CDF-73414B99D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87CEB677-218E-4104-8D68-4D6F4E26D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2A6456A-106C-4CAE-A855-542194A545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B0DB3A5-8B85-43F9-BE1E-D9B8DF91DD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6ECB5AD-8723-470E-BA95-ECC8A218DF4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FD357A5C-5D61-4DFC-A330-64C248974F1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0A52A99-8C39-4D9D-BFB6-05F65FB09F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13E72C83-447A-42D9-A59A-FA4E18CF6D4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456849D-3C84-4AFC-8115-2BA29E508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9CA58305-2A73-46E7-9E8A-B651C92397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108E482D-D68F-4D46-90F1-C01EB7DDA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F66506-3F89-4B2B-BF7A-595A41D992ED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9A34A7C-9079-43FE-BCC2-A9960423969D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7589" name="Picture 3" descr="MHE-red-RGB-email-logo.png">
            <a:extLst>
              <a:ext uri="{FF2B5EF4-FFF2-40B4-BE49-F238E27FC236}">
                <a16:creationId xmlns:a16="http://schemas.microsoft.com/office/drawing/2014/main" id="{C15241A9-B61B-4C2B-A3DD-D237063305F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FD7F8AB4-D738-4E66-AB22-DEC68B8F09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28EBAC2-079F-49AB-9AA9-B701C37D4EEA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19FA7F10-4F10-4B2C-BFAB-41ABF25208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D5B7449-4646-42D4-9A76-917AC2424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AA55CCC1-6594-4069-95E5-C4BACA5CF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C990E1-EF0C-49D5-AC84-FE46A3414B0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B1CBEA4B-41EB-4A73-B5D9-5DEB5E31E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Endocrine System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CD3DA41B-71F4-4D60-8D5F-9A332E156F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D353D641-5596-4E71-AFCD-23E158A42C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Neurohormones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released into the anterior pituitary gland by portal veins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the same thing as neurotransmitters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made in neurons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C are correct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A, B, and C are correct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DBB42FD-DF03-4DB7-B843-954E4981B8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FE1B1AE0-B282-4687-9FD8-1A46C8F3F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The only molecules in the body that contains iodine is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Growth hormones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Thyroid hormones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Antidiuretic hormone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Adrenocorticotropic hormone</a:t>
            </a:r>
          </a:p>
          <a:p>
            <a:pPr marL="1360488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Insulin-like growth factor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>
              <a:buFont typeface="Arial" panose="020B0604020202020204" pitchFamily="34" charset="0"/>
              <a:buAutoNum type="alphaLcPeriod"/>
            </a:pPr>
            <a:endParaRPr lang="en-US" altLang="en-US" sz="2400" dirty="0"/>
          </a:p>
          <a:p>
            <a:pPr>
              <a:buFont typeface="Arial" panose="020B0604020202020204" pitchFamily="34" charset="0"/>
              <a:buAutoNum type="alphaLcPeriod"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205CB4B-C451-4E12-8E02-95C0A77FB7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7BF827F6-B295-4279-B4A4-478FA013B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hormone does not directly contribute to calcium homeostasis?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Parathyroid hormone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Calcitonin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Melatonin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Vitamin 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All aid in calcium homeostasis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37EE8BC-4D2A-4A2E-AC36-A87F988C7A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F1AEB7C-EF22-4D71-A74B-859525B926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Nocturnal enuresis can be treated with synthesized ADH.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CEA145E-B88C-4041-9202-AF33A8CF51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AF5EC739-2C84-45E5-99F0-86955F07A2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Oxytocin</a:t>
            </a:r>
            <a:r>
              <a:rPr lang="en-US" sz="2400" dirty="0"/>
              <a:t> and ADH are found in all organisms.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5BC29E3-FCCD-4D0E-9F2A-D22439BBCB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5C7A1BD3-DFAE-4B2D-BE9C-022473FA4F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Glucagon ____; insulin _______.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Decreases the blood glucose level; increases it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Increases the blood glucose level; decreases it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Decreases the blood glucose level; also decreases it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Increases the blood glucose level; also increases it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D40BAAC-5CEE-4319-B210-9CF5EAEAC6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8BC0C1AC-D118-4396-9588-CB51BADD34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Epinephrine and Dopamine are derived from an amino acid.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288654A-4A40-44B7-A978-DD597775D2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CDA954D0-D68B-477D-9FE3-660A02572B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Many long-distance runners go through blood-doping. Which hormone would they be injecting into their body?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Xenoestrogens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Erythropoietin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Calcitonin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Prothoracicotropic hormone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Atrial </a:t>
            </a:r>
            <a:r>
              <a:rPr lang="en-US" altLang="en-US" dirty="0" err="1"/>
              <a:t>natriuetic</a:t>
            </a:r>
            <a:r>
              <a:rPr lang="en-US" altLang="en-US" dirty="0"/>
              <a:t> peptide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E0A9EB4-4475-4269-8D20-DDEF109BCC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49D0377A-D9C8-4E0F-AD99-7EEC00537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of these hormones cannot cross the membrane, so they must bind to receptors on the outer surface of the membrane? </a:t>
            </a:r>
            <a:endParaRPr lang="en-US" altLang="en-US" dirty="0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Estrogen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Testosterone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Insulin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Cortisol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 dirty="0"/>
              <a:t>Aldosterone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DB617661-7595-49C0-B1C2-130FCAD832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1A6FA03E-76C6-4570-ABDC-4C8486E541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000" dirty="0"/>
              <a:t>	The path of thyroid hormone synthesis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Iodide moves into follicular cells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T3 and T4 move into the blood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Vesicles fuse with lysosomes which cleave T3 and T4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Thyroglobulin binds to iodide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 dirty="0"/>
              <a:t>Thyroid stimulating hormone stimulates thyroglobulin to enter follicular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 dirty="0"/>
              <a:t>3, 4, 5, 1, 2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 dirty="0"/>
              <a:t>2, 4, 5, 1, 3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 dirty="0"/>
              <a:t>3, 1, 5, 4, 3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 dirty="0"/>
              <a:t>1, 4, 5, 3, 2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 dirty="0"/>
              <a:t>4, 1, 3, 2, 5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5EE18D9-901A-4AD5-9DFF-CCA670ADD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5469222-7943-44C5-A627-BC638C028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3019785B-58E9-48B5-B9F6-14D3A27BED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5AD22BE7-DF02-4F8B-802A-0024569F76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Dogs found in puppy mills may not have the same quality of life as other dogs. A veterinarian will analyze urine samples collected. What would be a good indicator of stress?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Growth hormone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Testosterone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Glucocorticoids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Calcitonin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Progesterone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CC82F2A-537F-4A8B-863D-48C19090C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96D5533-4D41-4859-9A14-14CB7C3ED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</a:t>
            </a:r>
            <a:r>
              <a:rPr lang="en-US" sz="2400" dirty="0" err="1"/>
              <a:t>Dayak</a:t>
            </a:r>
            <a:r>
              <a:rPr lang="en-US" sz="2400" dirty="0"/>
              <a:t> fruit bat is the only mammal that produces milk as a normal function. Which hormone might this bat be producing in high amounts?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Estrogen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Progesterone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Testosterone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Prolactin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Follicle-stimulating hormone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B7EFEAC3-D2FE-4211-BAFF-D61F62411B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16AA4DFB-01A6-4D40-A62B-80F5EF06A6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Robert </a:t>
            </a:r>
            <a:r>
              <a:rPr lang="en-US" sz="2400" dirty="0" err="1"/>
              <a:t>Wadlow</a:t>
            </a:r>
            <a:r>
              <a:rPr lang="en-US" sz="2400" dirty="0"/>
              <a:t> suffered from gigantism. He probably had a hormone-secreting tumor. Where was this tumor most likely located?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Anterior pituitary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Posterior pituitary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Thyroid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Adrenal medulla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Adrenal cortex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80ED67C-67B9-4108-8E30-5C67311E5B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7103B17C-B1EC-4055-ABC6-585CE478E6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is not matched correctly?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Atrial natriuretic hormone is the antagonist to aldosterone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Juvenile hormone--prevents metamorphosis in insects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Parathyroid hormone--helps build bone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Insulin-like growth factor--helps elongate bones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Aldosterone--promotes salt and water retention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61C3353-367A-4FF1-B1E0-B2DBF00AB7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8D1363AC-1749-41F4-AB77-0804E00A25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Leptin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Inhibits loss of calcium from bones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Stimulates mammary development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Stimulates milk ejection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Maintains mineral balance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Regulates appetite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C2216BD-5A9E-43CA-82B3-CA110C3179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23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F16FAA19-A683-4D1C-8917-7FD061D03C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system produces regulatory chemicals?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Integumentary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Digestive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Endocrine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Immune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Nervous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50B4127-951E-456D-8117-A0C803CE7B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24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1222833F-DFD6-412E-92B5-7848DB7C4A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Most hormones are water soluble.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This is false</a:t>
            </a: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29C83BE-B35F-4F43-A719-D0393E08DB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25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2BE3A777-A625-4102-8E8A-597BA25D1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Hydrophillic</a:t>
            </a:r>
            <a:r>
              <a:rPr lang="en-US" sz="2400" dirty="0"/>
              <a:t> hormones can cross cell membranes and bind to intracellular receptors.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1F32195-1F7D-46C3-8C34-563934D2C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F0DCEB3C-A853-4F12-9DA7-C22E403970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 protein coupled receptors activate secondary enzymes which always generate a message to activate protein kinases.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C07CC86-80D7-4757-9A80-529339C921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27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B8F6FBBA-986D-4BAA-8D7C-93A0112B34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Tropic hormones —</a:t>
            </a: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produced in the anterior pituitary gland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Promote production of hormones from target cells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released through neuroendocrine reflex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and B are correct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A, B, and C are correct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098B5DE-F0AE-4F2F-88A0-E67B5457C2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C7ECF068-0BF8-40EB-BA8B-4BA23D1F42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Research has shown that receptors evolved before the hormones.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4E50A2FB-FA21-41D8-B639-7D328229F2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28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E71DDDC9-626A-4658-9A33-E710422F59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hormones or group of hormones regulate glucose homeostasis?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Cortisols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Calcitonin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Calcitriol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Aldosterone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6F131EA1-DC51-42B7-99F1-8296F76E48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29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A7514B43-B6D5-4C72-9871-646D4C1273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Melatonin levels rise during night time.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DCF3E05-C34F-4F5F-BFEB-FBAE7EF12A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30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B85532ED-5546-4EB4-B480-BF906C58B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is not paired together correctly?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Endocrine signaling-chemicals in the blood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Paracrine signaling-chemicals act on nearby cells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Autocrine signaling-chemicals act on the cell that released it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Pheromone signaling-chemicals released into the environment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are paired correctly</a:t>
            </a:r>
          </a:p>
          <a:p>
            <a:pPr marL="1368425" lvl="2" indent="-514350"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88E847B-83CF-4988-9DC6-05F05726FC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6F14ED42-546C-4BD0-8FDD-47F5177626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Aspirin can help limit inflammation by inhibiting the production of COX-2. COX-2 is necessary for what </a:t>
            </a:r>
            <a:r>
              <a:rPr lang="en-US" sz="2400" dirty="0" err="1"/>
              <a:t>paracrine</a:t>
            </a:r>
            <a:r>
              <a:rPr lang="en-US" sz="2400" dirty="0"/>
              <a:t> regulator?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Endothelin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Bradykinin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Prostaglandins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None of the above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3499B5F-57D4-4A2E-9EAF-6B2A777F91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32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C6AD3EF1-93A5-4FF5-9E1C-D604C1958B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hypothalmic neurohormones that control the anterior pituitary ─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all releasing hormones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all inhibiting hormones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are all neuroendrocrine released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some are inhibiting and some are releasing hormones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0DE4DDD-DBE2-4DD3-9CEE-4CB53B5C66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33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15E9A2AC-DCF7-43F2-8AAF-1AC9FFC4BC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000" dirty="0"/>
              <a:t>	The path of ovulation—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High </a:t>
            </a:r>
            <a:r>
              <a:rPr lang="en-US" sz="2000" dirty="0" err="1"/>
              <a:t>leuteinizing</a:t>
            </a:r>
            <a:r>
              <a:rPr lang="en-US" sz="2000" dirty="0"/>
              <a:t> hormone causes </a:t>
            </a:r>
            <a:r>
              <a:rPr lang="en-US" sz="2000" dirty="0" err="1"/>
              <a:t>oocyte</a:t>
            </a:r>
            <a:r>
              <a:rPr lang="en-US" sz="2000" dirty="0"/>
              <a:t> to be released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err="1"/>
              <a:t>Oocyte</a:t>
            </a:r>
            <a:r>
              <a:rPr lang="en-US" sz="2000" dirty="0"/>
              <a:t> grows, follicle cells surrounding it release estrogen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Corpus </a:t>
            </a:r>
            <a:r>
              <a:rPr lang="en-US" sz="2000" dirty="0" err="1"/>
              <a:t>luteum</a:t>
            </a:r>
            <a:r>
              <a:rPr lang="en-US" sz="2000" dirty="0"/>
              <a:t> secretes progesterone and estrogen which inhibit LH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High estrogen levels signal the hypothalamus 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/>
              <a:t>Hypothalamus signals pituitary to release </a:t>
            </a:r>
            <a:r>
              <a:rPr lang="en-US" sz="2000" dirty="0" err="1"/>
              <a:t>Leuteinizing</a:t>
            </a:r>
            <a:r>
              <a:rPr lang="en-US" sz="2000" dirty="0"/>
              <a:t> hormone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3, 4, 5, 1, 2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2, 4, 5, 1, 3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3, 1, 5, 4, 3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5, 4, 2, 1, 3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sz="2000" dirty="0">
                <a:ea typeface="+mn-ea"/>
                <a:cs typeface="+mn-cs"/>
              </a:rPr>
              <a:t>4, 1, 3, 2, 5</a:t>
            </a:r>
            <a:endParaRPr lang="en-US" sz="2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5B1528C-8E8F-4635-9FFF-D0B71F1816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34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29E58E7-8887-4AE1-8407-18394B20F9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researcher had two groups of Ouachita map turtle hatchlings. The hatchlings were approximately the same age and all were incubated at the same temperature. One group was exposed to </a:t>
            </a:r>
            <a:r>
              <a:rPr lang="en-US" sz="2400" dirty="0" err="1"/>
              <a:t>melanocyte</a:t>
            </a:r>
            <a:r>
              <a:rPr lang="en-US" sz="2400" dirty="0"/>
              <a:t>-stimulating hormone. What might be a consequence of this?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Darkening of skin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Excessive growth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Limited growth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Increase </a:t>
            </a:r>
            <a:r>
              <a:rPr lang="en-US" dirty="0" err="1">
                <a:ea typeface="+mn-ea"/>
                <a:cs typeface="+mn-cs"/>
              </a:rPr>
              <a:t>osmolarity</a:t>
            </a: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Increased metabolism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5CA39632-1E8D-4A78-8EE7-ED0A1BDF9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35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1E0C7420-3FED-4D62-9E45-035F36EA2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</a:t>
            </a:r>
            <a:r>
              <a:rPr lang="en-US" sz="2400" dirty="0" err="1"/>
              <a:t>Prothoracicotropic</a:t>
            </a:r>
            <a:r>
              <a:rPr lang="en-US" sz="2400" dirty="0"/>
              <a:t> hormone directly causes molting.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3E6553B-FA4E-4102-A7F4-1D58C2D8ED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756BC36-F158-4534-8F3A-292F456B222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1800" dirty="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1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800" dirty="0"/>
          </a:p>
        </p:txBody>
      </p:sp>
      <p:sp>
        <p:nvSpPr>
          <p:cNvPr id="27652" name="Rectangle 6">
            <a:extLst>
              <a:ext uri="{FF2B5EF4-FFF2-40B4-BE49-F238E27FC236}">
                <a16:creationId xmlns:a16="http://schemas.microsoft.com/office/drawing/2014/main" id="{3CE4527B-A368-417F-B8CA-6CC94FA0F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3714" y="1870476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sz="1800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800" dirty="0"/>
          </a:p>
        </p:txBody>
      </p:sp>
      <p:sp>
        <p:nvSpPr>
          <p:cNvPr id="27653" name="Rectangle 6">
            <a:extLst>
              <a:ext uri="{FF2B5EF4-FFF2-40B4-BE49-F238E27FC236}">
                <a16:creationId xmlns:a16="http://schemas.microsoft.com/office/drawing/2014/main" id="{A19C8698-5793-4911-9CD8-DF89E5343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0880" y="1752600"/>
            <a:ext cx="463312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2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 sz="1800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sz="1800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248F22D8-EBFE-40DB-A26B-048F8C9A33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E3040EE7-D8F9-4799-8EF2-F82F580FC0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Hormones include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Peptides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Steroids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Amino acid derivatives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None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All of the above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A7CA056-13DE-467B-B27F-D270DECE68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F84795E4-F31C-4ED1-82D0-FF5D2305FD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All steroids are water soluble.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  <a:sym typeface="Wingdings" pitchFamily="2" charset="2"/>
              </a:rPr>
              <a:t>This is false</a:t>
            </a:r>
          </a:p>
          <a:p>
            <a:pPr marL="2079625" lvl="4" indent="-457200">
              <a:buFont typeface="Wingdings" panose="05000000000000000000" pitchFamily="2" charset="2"/>
              <a:buNone/>
              <a:defRPr/>
            </a:pPr>
            <a:endParaRPr lang="en-US" sz="2400" dirty="0">
              <a:ea typeface="+mn-ea"/>
              <a:cs typeface="+mn-cs"/>
              <a:sym typeface="Wingdings" pitchFamily="2" charset="2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BAC343F-E66F-471E-BAE3-C1AFD91886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1F703486-9B99-4231-AF23-8221D01C7A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Hydrophilic hormones can cross cell membranes and bind to intracellular receptors.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AA318F4-2332-496B-BB09-B81716F8CB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1293CEE8-8D35-4FDD-BD9D-C6C38D1C62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Hormone levels can be controlled by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Negative feedback processes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Lysosome degradation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Modified so they can be excreted in urine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669C586-EC1E-4E9B-BA95-1ECE110E1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D6361856-DD28-4891-92E9-C7DE5B2710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one is not matched correctly?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Cortisol-regulates stress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Progesterone-reproduction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Aldosterone-regulate metabolic rate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Luteinizing hormone-release of eggs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Adrenocorticotropic hormone-stimulates production of glucocorticoids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0DBD1B0-7986-4F0A-B07E-9801383D19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0A411062-6A9E-427E-8C6F-5F9262B967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dirty="0"/>
              <a:t>	Which hormone is not released by the anterior pituitary gland?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 err="1"/>
              <a:t>Adenocorticotropic</a:t>
            </a:r>
            <a:r>
              <a:rPr lang="en-US" altLang="en-US" dirty="0"/>
              <a:t> hormone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Prolactin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Growth hormone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Oxytocin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 dirty="0"/>
              <a:t>Luteinizing hormone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MMPROD_UIDATA" val="&lt;database version=&quot;7.0&quot;&gt;&lt;object type=&quot;1&quot; unique_id=&quot;10001&quot;&gt;&lt;object type=&quot;2&quot; unique_id=&quot;10409&quot;&gt;&lt;object type=&quot;3&quot; unique_id=&quot;10410&quot;&gt;&lt;property id=&quot;20148&quot; value=&quot;5&quot;/&gt;&lt;property id=&quot;20300&quot; value=&quot;Slide 1&quot;/&gt;&lt;property id=&quot;20307&quot; value=&quot;317&quot;/&gt;&lt;/object&gt;&lt;object type=&quot;3&quot; unique_id=&quot;1041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41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41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41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41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41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41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41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41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42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42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422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423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424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425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426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427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428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429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430&quot;&gt;&lt;property id=&quot;20148&quot; value=&quot;5&quot;/&gt;&lt;property id=&quot;20300&quot; value=&quot;Slide 21 - &amp;quot;Question 19&amp;quot;&quot;/&gt;&lt;property id=&quot;20307&quot; value=&quot;341&quot;/&gt;&lt;/object&gt;&lt;object type=&quot;3&quot; unique_id=&quot;10431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432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433&quot;&gt;&lt;property id=&quot;20148&quot; value=&quot;5&quot;/&gt;&lt;property id=&quot;20300&quot; value=&quot;Slide 24 - &amp;quot;Question 22&amp;quot;&quot;/&gt;&lt;property id=&quot;20307&quot; value=&quot;348&quot;/&gt;&lt;/object&gt;&lt;object type=&quot;3&quot; unique_id=&quot;10434&quot;&gt;&lt;property id=&quot;20148&quot; value=&quot;5&quot;/&gt;&lt;property id=&quot;20300&quot; value=&quot;Slide 25 - &amp;quot;Answer Key – Chapter 50&amp;quot;&quot;/&gt;&lt;property id=&quot;20307&quot; value=&quot;273&quot;/&gt;&lt;/object&gt;&lt;/object&gt;&lt;object type=&quot;8&quot; unique_id=&quot;1046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7045</TotalTime>
  <Words>387</Words>
  <Application>Microsoft Office PowerPoint</Application>
  <PresentationFormat>On-screen Show (4:3)</PresentationFormat>
  <Paragraphs>408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Question 24</vt:lpstr>
      <vt:lpstr>Question 25</vt:lpstr>
      <vt:lpstr>Question 26</vt:lpstr>
      <vt:lpstr>Question 27</vt:lpstr>
      <vt:lpstr>Question 28</vt:lpstr>
      <vt:lpstr>Question 29</vt:lpstr>
      <vt:lpstr>Question 30</vt:lpstr>
      <vt:lpstr>Question 31</vt:lpstr>
      <vt:lpstr>Question 32</vt:lpstr>
      <vt:lpstr>Question 33</vt:lpstr>
      <vt:lpstr>Question 34</vt:lpstr>
      <vt:lpstr>Question 35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329</cp:revision>
  <dcterms:created xsi:type="dcterms:W3CDTF">2005-04-19T02:46:41Z</dcterms:created>
  <dcterms:modified xsi:type="dcterms:W3CDTF">2019-04-22T18:50:18Z</dcterms:modified>
</cp:coreProperties>
</file>