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4058" r:id="rId2"/>
  </p:sldMasterIdLst>
  <p:notesMasterIdLst>
    <p:notesMasterId r:id="rId23"/>
  </p:notesMasterIdLst>
  <p:sldIdLst>
    <p:sldId id="317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07" r:id="rId15"/>
    <p:sldId id="308" r:id="rId16"/>
    <p:sldId id="309" r:id="rId17"/>
    <p:sldId id="310" r:id="rId18"/>
    <p:sldId id="311" r:id="rId19"/>
    <p:sldId id="330" r:id="rId20"/>
    <p:sldId id="331" r:id="rId21"/>
    <p:sldId id="273" r:id="rId22"/>
  </p:sldIdLst>
  <p:sldSz cx="9144000" cy="6858000" type="screen4x3"/>
  <p:notesSz cx="6858000" cy="9144000"/>
  <p:custDataLst>
    <p:tags r:id="rId2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6234" autoAdjust="0"/>
    <p:restoredTop sz="87324" autoAdjust="0"/>
  </p:normalViewPr>
  <p:slideViewPr>
    <p:cSldViewPr>
      <p:cViewPr varScale="1">
        <p:scale>
          <a:sx n="75" d="100"/>
          <a:sy n="75" d="100"/>
        </p:scale>
        <p:origin x="78" y="3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A0167A92-5605-43C4-8FDF-37010F7EE24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9AE6429C-B500-4D24-B467-E86EC158B7B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>
            <a:extLst>
              <a:ext uri="{FF2B5EF4-FFF2-40B4-BE49-F238E27FC236}">
                <a16:creationId xmlns:a16="http://schemas.microsoft.com/office/drawing/2014/main" id="{44EDACE4-25DE-4E5A-AB7A-6FB235312EFE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E204D91B-9404-4ADB-AADF-DCCA4D195D9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342BAA55-4249-478E-8D49-86196281B18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44D656EA-9F5C-438B-BA7E-1A4C1D32184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84C07B3-9A61-478D-ACF3-A5437B06704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>
            <a:extLst>
              <a:ext uri="{FF2B5EF4-FFF2-40B4-BE49-F238E27FC236}">
                <a16:creationId xmlns:a16="http://schemas.microsoft.com/office/drawing/2014/main" id="{56930971-93B8-460C-A5EB-247E7BECBCE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C3F9999-4C12-401C-9CCB-62EC75A6C5FE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23555" name="Rectangle 2">
            <a:extLst>
              <a:ext uri="{FF2B5EF4-FFF2-40B4-BE49-F238E27FC236}">
                <a16:creationId xmlns:a16="http://schemas.microsoft.com/office/drawing/2014/main" id="{CC5E7244-E127-46D1-AB0F-3C2D49222332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>
            <a:extLst>
              <a:ext uri="{FF2B5EF4-FFF2-40B4-BE49-F238E27FC236}">
                <a16:creationId xmlns:a16="http://schemas.microsoft.com/office/drawing/2014/main" id="{B31F2B2C-D6E2-473C-8863-0AED5A9BB4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48EBB66C-C6BB-49D1-B222-7D3D3DC09E7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A067AA8B-C5E8-4595-A709-B8FD7501C9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06F6D9AC-EA5C-4359-AD91-23E2735836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7C68B82-6EC0-4BE7-8C72-34216FE5FFAC}" type="slidenum">
              <a:rPr lang="en-US" altLang="en-US" sz="120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6D735A55-4D07-4B6A-9E39-16C196904A8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92777706-C294-4546-BCDF-517B5DBF2E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D176029E-EF39-4907-AACA-47525D3266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226A564-B9B8-4D18-9BC8-E50981C7BF8F}" type="slidenum">
              <a:rPr lang="en-US" altLang="en-US" sz="120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2DCC9359-0251-4CB2-A60D-9BCFCC656BF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A9CCDDD7-630A-434E-9D03-88DC355314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A59FFB14-C700-4B2E-92A3-FC0AD15CD3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BDEA5EB-4A9B-4BFD-928E-D182C1A8D279}" type="slidenum">
              <a:rPr lang="en-US" altLang="en-US" sz="120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28D042CE-0CF7-4210-B020-C3C8027CD35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45503EF2-0161-4951-B0D0-321F6E343F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B3C93903-FAC5-4CE3-8151-C28939C563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064537F-FB77-4DF8-A599-34AB3BC9415C}" type="slidenum">
              <a:rPr lang="en-US" altLang="en-US" sz="120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677FEAD9-1AD2-4270-A315-A400DFE5163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8353F174-AEBC-4D8C-97E4-AFFEC0EC50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02675BD3-8D68-4D8C-A280-04949A8348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66C9B25-C73D-46BC-90AE-9FEEE6EF25E0}" type="slidenum">
              <a:rPr lang="en-US" altLang="en-US" sz="120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6960F8D8-8966-4CDD-AC97-C809D6169C9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6C1807C4-17CB-4B6F-AD52-25608BB484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54E3A162-FA0C-442E-9DCF-2C370C3C1E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1075A73-4C6B-477E-9329-FC699649D4C7}" type="slidenum">
              <a:rPr lang="en-US" altLang="en-US" sz="120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D42AAC24-29C0-4F5A-8AC9-307DD403A8D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B03E424E-40E0-4C32-89DA-DFD954F864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 </a:t>
            </a: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4AFE2478-4825-4C07-BE29-193EA8FEA7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417583B-27D0-430F-B3AD-3425E05C7837}" type="slidenum">
              <a:rPr lang="en-US" altLang="en-US" sz="120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id="{93A6F95D-0A33-45E4-8637-41C491F3710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id="{DA5171BA-DF6D-4E65-9A1C-4A37429342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</a:t>
            </a:r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8B70B2E6-F117-4C86-87E0-AAF3E24C17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CA9F2CD-F713-44F6-B7F0-9B9FBB71675B}" type="slidenum">
              <a:rPr lang="en-US" altLang="en-US" sz="120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32D1C8F5-4FD8-4BD0-856C-BB6F2312B01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CDFE41FA-0E4A-456A-96D7-4586B20EF2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48EC13DA-27F1-4F00-88D9-E50E938B43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EE642B3-8176-4321-9A68-324936BE7E52}" type="slidenum">
              <a:rPr lang="en-US" altLang="en-US" sz="120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81344ACE-CABB-40CE-8A9D-0D79238113C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897BB14-8D30-46E3-B415-58767E759B08}" type="slidenum">
              <a:rPr lang="en-US" altLang="en-US" sz="1200"/>
              <a:pPr/>
              <a:t>20</a:t>
            </a:fld>
            <a:endParaRPr lang="en-US" altLang="en-US" sz="1200"/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D02B9020-435E-45AA-B897-9BB97A04B033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E6E5305E-3C40-4AB6-B3A5-BA318C615D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E2E9E084-BE3F-4ED6-B062-6A97C862614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E4B31B36-1BEC-4751-890F-15D5C01D9D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18F365BA-135F-4C9F-A656-0B86067385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6CC4479-6BA7-496F-A3EE-DAB4DCEFB00C}" type="slidenum">
              <a:rPr lang="en-US" altLang="en-US" sz="120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id="{5BBD0284-852A-4B79-98E4-E592FDB9E18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id="{C51D3285-2F9D-483F-A3FD-04A8830C0C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id="{B481CC34-D940-4C04-B91D-7EE1D37856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7CDDEBE-3EDA-4BB4-812B-65EE838F7FF0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EF67447C-D94D-4C7B-A2EC-7147B44D786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B940BD81-49DA-479F-9704-908265818C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F39BC4DE-E31D-4230-9049-3CACD93543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D7E75CF-B9E7-4FB2-B3E8-72EA8466D3B1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2D3EAF27-1201-4386-BD7B-F68E9C1CEAA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6F6E3D96-9655-4BF2-8C0E-3DE2511D88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id="{08DD952B-A6C1-42A7-B75F-825C482D16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72C9A0A-9801-4983-9CEE-00AFC1EB7F29}" type="slidenum">
              <a:rPr lang="en-US" altLang="en-US" sz="120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FB3D1A3E-CBD4-44C1-919E-1C7558E2F95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BD5EF25A-B508-4120-A5F3-2DF03EDFD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11266BF1-63DB-42A0-BF9A-36F9A8E402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0EB8D60-BF7E-46CF-987B-80B71CF41BE1}" type="slidenum">
              <a:rPr lang="en-US" altLang="en-US" sz="120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DCEEAB43-C642-40AB-9493-CF0F20E5196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9F2B7930-314F-42FE-8974-6A302BD226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E3C82A25-1235-4721-A8CF-C219267F06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79FC45B-2CCC-4E1E-A28C-D59132F924A2}" type="slidenum">
              <a:rPr lang="en-US" altLang="en-US" sz="120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41B7A216-F2C0-426D-B167-0B3C8DEB128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CDA42EBD-EB3D-4A4D-A1B0-3DDD374EB8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297AD40A-BF74-403F-8C59-CAC8B63315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D036C40-5F00-4F9E-A227-B51CC16C555F}" type="slidenum">
              <a:rPr lang="en-US" altLang="en-US" sz="120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id="{A5BC3754-4966-44BC-9328-BE3F1BA520E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id="{B84B9005-25F6-4E53-8AFD-B2D45BFF21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id="{39B11D93-FC26-4F41-8899-DA35E5C835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D6D48E8-76A3-4091-8634-36FB3725A26B}" type="slidenum">
              <a:rPr lang="en-US" altLang="en-US" sz="120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FF4EA42-AE5C-4DE8-880B-FF7745F42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9CDD017-B22D-48A9-9966-D5DB1BE4AD3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D007BCC-A92F-4E79-84E5-D5CE882CAA4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83B521-9FEC-43EF-9967-6641D3B3D72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0861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B3BC81B-5C98-4D16-AE3A-D0FF4286A4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FD99A70C-8CF8-418A-8859-DDE01BF32AD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8C1E5185-9C98-4D2F-9A3C-BF3DA8EEAA5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EB986-9019-4647-BB71-18F237C938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1251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BE2BC-E791-4851-90E9-10BD84C997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EFFF0A-F941-4C5D-8B25-7AE538D9FE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1397211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223165-B1BE-4F86-A7AC-487E839E0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72F936-13E8-415A-8CB1-B26B39A2BC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0562959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BFFB5-2D93-4654-907F-FFEF9162B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FF46D8-AA55-427D-BF64-83F750FC4C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77364878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7BE99-144F-4772-AFDE-7E5F12F2E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75815C-5977-4D9E-AA23-29224214FB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8064B2-FDC5-42CE-94C4-EB7767E643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2187713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594E1C-2C4F-4E17-A385-3168F57BC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0D3A1E-8871-4DEB-8CCF-1913B9449F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551BE5-2359-4EEB-81B7-EA770C156C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629F45-836B-4759-B0E6-33FA857393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B126F6-02E5-4619-BB6C-3BE9288DC4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78956997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FA453-A4EF-4329-8500-2FD0B4EA9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4024924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3270670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F1A28-48BD-42DD-B268-71E75C8D5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12E2C8-018C-45CB-B580-4CF9B7666A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D9FDDD-E346-4F0C-A017-DF3204362D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8561578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E5504-902F-4C92-A719-5A8A4231F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FC21EB3-4C49-4044-A76C-8C8F034E71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43C49-729F-436E-8BFC-F2513B416C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2367631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6854E9B-9631-4EDE-ACED-31ED7A3F8C3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3928692-86BE-418B-B94D-5AE9CB5C65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C14E977-2A5A-42FC-8121-1E4E85BFF83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B20076-B70D-446B-AF02-6C7693F2764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95186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DC04FA-1D5F-4E0A-8F5E-45D52CB3D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ADEDBE-A656-4678-85C1-3507BB8EF6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9788389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EB207EB-EF45-445A-9872-3968DC076E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D4D829-9727-4890-AB4C-2C5F9903F0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992784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7F37CF9-CA10-4682-9FC4-97FA15C9BB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59D2BA2D-471A-4035-A0AB-F44668CDD3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9FA29E0F-72B7-473A-AC19-0E064B881B3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BA4254-A246-48B2-8F1A-74E00B386A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5671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A0461F1-621C-4451-928C-CAB7CD1E3B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847EA9B-ED41-48E7-8056-8AEC1151BE1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8173A47-B6EE-416F-A3E0-A4F90DF6D3F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470DB9-30FD-4357-AF76-914BFD87CA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1393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C459D5CE-F691-4B2E-9706-E84FF6E5E18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5311A98F-4EA2-4859-BC47-DC573D0917B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605FB950-346F-40FB-8998-F10FC4535C8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8EA96C-D632-4974-A0EA-3A6D77B4AF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8656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52B92BE0-BEF1-4260-BEB7-8509E6CEA7F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7971684F-2625-44F0-83F6-8870D5F833F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82EB92EC-DF96-4690-9F1A-D3511FDA83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399909-0991-4C51-9AB9-34502FCCD06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0098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4DD280D-1C91-463C-8D92-A624EBE4D0E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77C08650-C744-459E-8A45-4A9F9ADF56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8793866F-792C-43E8-8DE9-94DCD5165C2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0A8227-8C90-40A2-833A-ADB0A09EBF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1694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220B396-A7E8-421A-9F45-A54D542882E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58699A1-0033-4848-8990-4B65C7A5C1D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7F6256AD-7E7F-4FC3-B4A0-F774058949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F927B7-7878-476D-9EDB-D16DE1D025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5434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FF7B70E-42DE-4A02-82C7-C7D8817DC8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ED7AE97-FD0F-45D8-8248-8BFF1C31541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858D0E8-B62E-4D67-BDB2-8A1D04E62B8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BA39C7-7A24-4C4B-9BD8-4F20918A48B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9470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ABD6A8F0-E23A-49D3-90D0-C2BC98DA3D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659620F9-092F-410A-8A5A-534336D2B4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2CD8A602-2A2F-4FB8-BEEE-26368314BB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C3100871-2109-47DF-9A3D-AF5E44F2F6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D4117102-1494-40B7-87CE-C0EA61C660C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8C6E82C8-D16B-414B-BED7-5B1B71279FF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1CA7C6B9-41AA-4317-AE4B-16A4A84277D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48576824-854E-4B08-BB0F-A3A9985E83A7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65464480-AB19-4806-9A53-6F3F4FE437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67DE95A7-74DC-494F-928A-70DE0ADE7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9" r:id="rId1"/>
    <p:sldLayoutId id="2147484060" r:id="rId2"/>
    <p:sldLayoutId id="2147484061" r:id="rId3"/>
    <p:sldLayoutId id="2147484062" r:id="rId4"/>
    <p:sldLayoutId id="2147484063" r:id="rId5"/>
    <p:sldLayoutId id="2147484064" r:id="rId6"/>
    <p:sldLayoutId id="2147484065" r:id="rId7"/>
    <p:sldLayoutId id="2147484066" r:id="rId8"/>
    <p:sldLayoutId id="2147484067" r:id="rId9"/>
    <p:sldLayoutId id="2147484068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0B1D31C9-A7B5-4C3E-B938-EA57BB42AE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6C97A31-60A3-402C-8D79-A5793C1143A4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65E7199-7E92-45AD-B31D-3696DE93D93D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53253" name="Picture 3" descr="MHE-red-RGB-email-logo.png">
            <a:extLst>
              <a:ext uri="{FF2B5EF4-FFF2-40B4-BE49-F238E27FC236}">
                <a16:creationId xmlns:a16="http://schemas.microsoft.com/office/drawing/2014/main" id="{B19A7A0F-EB9B-4DF8-B99A-86DBDA5058AE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51C2EC0D-B90D-4229-85BD-9C30479C7B9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2D1A329A-F644-4EAF-AE46-D5A2EE9D6BB9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74D919C6-3127-49D8-9A02-4C34FF2DDD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53ACD1CD-5207-4742-949C-402731110F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C9BF8148-4901-4E43-954D-AB41EAA8C4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6600273"/>
            <a:ext cx="87630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EA381E6-E9E8-4C82-B708-C3B7FB23A9C9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 dirty="0">
                <a:solidFill>
                  <a:schemeClr val="tx1"/>
                </a:solidFill>
              </a:rPr>
              <a:t>Biology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E287342A-4FD1-44AE-8376-43C2A29F81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Ecosystem Ecology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3B6B69EA-EBB5-44DD-8CE9-7CD7254CE5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2291" name="Rectangle 6">
            <a:extLst>
              <a:ext uri="{FF2B5EF4-FFF2-40B4-BE49-F238E27FC236}">
                <a16:creationId xmlns:a16="http://schemas.microsoft.com/office/drawing/2014/main" id="{59ABEF2C-CCBE-4B55-A7C1-54468D47CE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9050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is the primary method of phosphorous entry ecosystems?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Fixation of atmospheric phosphorous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Wave action bring oceanic phosphorous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Erosion and weather of phosphorous containing rocks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  <a:p>
            <a:pPr marL="962025" lvl="1" indent="-51435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58B48190-825A-43D0-B121-64D5FE2F86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5C30A01E-5E1D-471E-8890-3D204D9362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Why is nitrification important for terrestrial ecosystems?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Plants readily absorb atmospheric nitrogen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Nitrates are toxic to fungal pathogens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organic nitrogenous molecules produced by nitrification are used to reduce iron to Fe</a:t>
            </a:r>
            <a:r>
              <a:rPr lang="en-US" altLang="en-US" baseline="30000"/>
              <a:t>3+</a:t>
            </a:r>
            <a:endParaRPr lang="en-US" altLang="en-US"/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Plants can readily use nitrates but not other forms of nitrogen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 are correct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376689F8-5C6E-4A36-A4BD-A59B7DF7AB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240E6E46-7F90-49CF-B139-7CB8FA4EB2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5240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causes algal blooms?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Mixing of low temperature water with high temperature water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 sudden decrease in the amount of dissolved oxygen in river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 spike in nutrients put into an aquatic ecosystem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 rapid decrease of phytoplankton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Algal bloom are random events and have no real cause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84F1309D-8326-47A1-B43D-28814F50C1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4A705540-7A5F-428E-A447-A1364B8FC9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simple aquatic food web has phytoplankton, zooplankton, shrimp, and redfish. Which of the following statements is incorrect?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Most of the biomass would be phytoplankton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shrimp would be more numerous than the zooplankton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redfish would consume the shrimp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redfish would be least numerous of the 4 species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 are correct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8430F83E-A360-4BA1-81B9-E3DE5F6208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D5DBE0F6-0C79-4BE7-860D-174101F566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752600"/>
            <a:ext cx="86106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simple aquatic food web has phytoplankton, zooplankton, shrimp, and redfish. The productivity values are 200 g/m</a:t>
            </a:r>
            <a:r>
              <a:rPr lang="en-US" altLang="en-US" sz="2400" baseline="30000"/>
              <a:t>2</a:t>
            </a:r>
            <a:r>
              <a:rPr lang="en-US" altLang="en-US" sz="2400"/>
              <a:t> for phytoplankton, 40 g/ m</a:t>
            </a:r>
            <a:r>
              <a:rPr lang="en-US" altLang="en-US" sz="2400" baseline="30000"/>
              <a:t>2</a:t>
            </a:r>
            <a:r>
              <a:rPr lang="en-US" altLang="en-US" sz="2400"/>
              <a:t> for zooplankton, 4 g/ m</a:t>
            </a:r>
            <a:r>
              <a:rPr lang="en-US" altLang="en-US" sz="2400" baseline="30000"/>
              <a:t>2</a:t>
            </a:r>
            <a:r>
              <a:rPr lang="en-US" altLang="en-US" sz="2400"/>
              <a:t> for shrimp and 0.5 g/ m</a:t>
            </a:r>
            <a:r>
              <a:rPr lang="en-US" altLang="en-US" sz="2400" baseline="30000"/>
              <a:t>2</a:t>
            </a:r>
            <a:r>
              <a:rPr lang="en-US" altLang="en-US" sz="2400"/>
              <a:t> for redfish. What is the trophic level transfer efficiency from zooplankton to shrimp?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1%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10%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20%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36%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2400"/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 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D55C4323-59A8-4DDB-84A1-ED1148FF0F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AFA3C6F9-5C01-42DB-A9A8-93C43D3C35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676400"/>
            <a:ext cx="81946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Energy balance studies have shown that the common octopus (</a:t>
            </a:r>
            <a:r>
              <a:rPr lang="en-US" altLang="en-US" sz="2400" i="1"/>
              <a:t>Octopus vulgaris</a:t>
            </a:r>
            <a:r>
              <a:rPr lang="en-US" altLang="en-US" sz="2400"/>
              <a:t>) has a production efficiency of 60% when consuming crabs. What does that mean?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60% of the energy is lost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Only a minority of the energy consumed is actually used by the octopus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common octopus has a very low production efficiency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60% of the energy consumed is transformed into octopus biomass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60% of the biomass of the octopus is derived from its diet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2A1B8BA6-906C-4BAA-BBC4-4510252966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18435" name="Rectangle 6">
            <a:extLst>
              <a:ext uri="{FF2B5EF4-FFF2-40B4-BE49-F238E27FC236}">
                <a16:creationId xmlns:a16="http://schemas.microsoft.com/office/drawing/2014/main" id="{BD7DC036-08B5-4F33-950F-89E72ECC29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400" y="1676400"/>
            <a:ext cx="83058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Due to biological magnification, which organism would contain the most toxic pollutants?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algae at the bottom of the food chain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crustacean that eats the algae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fish that eats the crustacean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bird that eats the fish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21C69A83-82C2-4D37-800D-CCC07D6C47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CAD77250-3996-43DB-B68B-8D1B7FB0B7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In terrestrial ecosystems net primary production is closely linked with water availability. Based on this information which of the following ecosystems should have the lowest primary productivity?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Hot deserts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Tropical rainforest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Arctic tundra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Deciduous forests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Grasslands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D96797D7-71FF-4FC9-AB50-653206A022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20483" name="Rectangle 6">
            <a:extLst>
              <a:ext uri="{FF2B5EF4-FFF2-40B4-BE49-F238E27FC236}">
                <a16:creationId xmlns:a16="http://schemas.microsoft.com/office/drawing/2014/main" id="{85BFB180-2742-4863-8619-73C43F0E87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Why are carbon emissions by mankind being so closely studied today?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Atmospheric CO</a:t>
            </a:r>
            <a:r>
              <a:rPr lang="en-US" altLang="en-US" baseline="-25000"/>
              <a:t>2</a:t>
            </a:r>
            <a:r>
              <a:rPr lang="en-US" altLang="en-US"/>
              <a:t> levels have increased dramatically in the last 200 years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increase in CO</a:t>
            </a:r>
            <a:r>
              <a:rPr lang="en-US" altLang="en-US" baseline="-25000"/>
              <a:t>2</a:t>
            </a:r>
            <a:r>
              <a:rPr lang="en-US" altLang="en-US"/>
              <a:t> has been linked to global warming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Increasing global temperatures will alter the earth’s environment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Reducing the amount of CO</a:t>
            </a:r>
            <a:r>
              <a:rPr lang="en-US" altLang="en-US" baseline="-25000"/>
              <a:t>2</a:t>
            </a:r>
            <a:r>
              <a:rPr lang="en-US" altLang="en-US"/>
              <a:t> put into the atmosphere may help slow or prevent any significant global warming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BC25F756-2A71-4B65-8E34-B7A01D5A36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17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8C7E4F63-B6D4-4A5E-9F21-0A9B99E8D1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All of the energy in an ecosystem eventually ends up as –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Producer biomass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Carnivore biomass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Decomposer biomass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Heat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08450A46-402A-4D50-BAEA-A3282D3D2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7852BD2A-4C86-42F2-842E-743D7B78E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282ADEAE-497E-4CAE-A200-ED81435F71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Answer Key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6D732C1D-EC19-41A5-BEC7-BC5AA778662B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21508" name="Rectangle 6">
            <a:extLst>
              <a:ext uri="{FF2B5EF4-FFF2-40B4-BE49-F238E27FC236}">
                <a16:creationId xmlns:a16="http://schemas.microsoft.com/office/drawing/2014/main" id="{B63434CE-5149-49BC-909B-9CA5FAFA68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B57D0964-8518-4B6F-BC4E-46F6D0D6F6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54551CDB-90FF-4599-A34F-35B764E345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</a:t>
            </a:r>
            <a:r>
              <a:rPr lang="en-US" sz="2400" dirty="0" err="1"/>
              <a:t>trophic</a:t>
            </a:r>
            <a:r>
              <a:rPr lang="en-US" sz="2400" dirty="0"/>
              <a:t> level is incorrectly matched with its function?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Primary producer – autotrophic organisms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Primary consumer – consumes producers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Secondary consumer – consumes primary consumers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Decomposers – consumer detritus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All of the above are correctly matched</a:t>
            </a:r>
            <a:r>
              <a:rPr lang="en-US" dirty="0">
                <a:ea typeface="+mn-ea"/>
                <a:cs typeface="+mn-cs"/>
              </a:rPr>
              <a:t> </a:t>
            </a:r>
          </a:p>
          <a:p>
            <a:pPr>
              <a:buFont typeface="Wingdings" panose="05000000000000000000" pitchFamily="2" charset="2"/>
              <a:buNone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F73CC7B5-1186-4EEF-8544-B60AE6566C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6147" name="Rectangle 6">
            <a:extLst>
              <a:ext uri="{FF2B5EF4-FFF2-40B4-BE49-F238E27FC236}">
                <a16:creationId xmlns:a16="http://schemas.microsoft.com/office/drawing/2014/main" id="{6C3F3859-066A-458D-BB7C-644DCBE974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On average, how much energy from one trophic level is passed onto the next trophic level?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1%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10%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50%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75%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100%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C42C39FC-737E-4D0E-9E98-2DBF1CA777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7171" name="Rectangle 6">
            <a:extLst>
              <a:ext uri="{FF2B5EF4-FFF2-40B4-BE49-F238E27FC236}">
                <a16:creationId xmlns:a16="http://schemas.microsoft.com/office/drawing/2014/main" id="{C7BCAE06-E742-440C-A8E2-2CE986C444D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Liebig’s low of the minimum states that species biomass is limited by the scarcest factor. Increasing the availability of that particular factor should increase to biomass.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6C480F89-808F-442D-82CA-E5462F5F84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8195" name="Rectangle 6">
            <a:extLst>
              <a:ext uri="{FF2B5EF4-FFF2-40B4-BE49-F238E27FC236}">
                <a16:creationId xmlns:a16="http://schemas.microsoft.com/office/drawing/2014/main" id="{D9C12C93-2E4C-4768-9074-8BD78116D2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49325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is the difference between a primary consumer and a secondary consumer?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Secondary consumers feed exclusively on producers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Primary consumers are typically photosynthetic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Only secondary consumers contribute to the total dissolved organic matter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Primary consumers feed on the primary producers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Secondary consumers are more numerous than primary consumers</a:t>
            </a:r>
          </a:p>
          <a:p>
            <a:endParaRPr lang="en-US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F992CC44-F473-4799-AC3C-C5883C257F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81679610-C3C7-434A-8768-2BFB5B640E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752600"/>
            <a:ext cx="7661275" cy="4495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In terrestrial ecosystems most of the plant matter is consumed by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Primary producers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Herbivores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Primary consumers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Decomposers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69349E7B-2A47-4F5A-80F5-90C92143A6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B5BF952F-2DBE-4324-98EE-A619CB36FF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Phosphorous unlike nitrogen is typically present in abundant quantities in ecosystems.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18F120D8-4104-4DED-A48B-40F17F282B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E5A89738-9C4B-4CF3-A222-E9EE816B3D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9050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percent of energy that is assimilated by the organism that becomes biomass is defined as the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Trophic level energy transfer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Energy flow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Production efficiency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Pyramid number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Metabolic rate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317&quot;/&gt;&lt;/object&gt;&lt;object type=&quot;3&quot; unique_id=&quot;10005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006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007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008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009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0010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011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012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013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014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015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016&quot;&gt;&lt;property id=&quot;20148&quot; value=&quot;5&quot;/&gt;&lt;property id=&quot;20300&quot; value=&quot;Slide 13 - &amp;quot;Question 11&amp;quot;&quot;/&gt;&lt;property id=&quot;20307&quot; value=&quot;307&quot;/&gt;&lt;/object&gt;&lt;object type=&quot;3&quot; unique_id=&quot;10017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0018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0019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0020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0021&quot;&gt;&lt;property id=&quot;20148&quot; value=&quot;5&quot;/&gt;&lt;property id=&quot;20300&quot; value=&quot;Slide 18 - &amp;quot;Question 16&amp;quot;&quot;/&gt;&lt;property id=&quot;20307&quot; value=&quot;330&quot;/&gt;&lt;/object&gt;&lt;object type=&quot;3&quot; unique_id=&quot;10022&quot;&gt;&lt;property id=&quot;20148&quot; value=&quot;5&quot;/&gt;&lt;property id=&quot;20300&quot; value=&quot;Slide 19 - &amp;quot;Answer Key – Chapter 59&amp;quot;&quot;/&gt;&lt;property id=&quot;20307&quot; value=&quot;273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3125</TotalTime>
  <Words>197</Words>
  <Application>Microsoft Office PowerPoint</Application>
  <PresentationFormat>On-screen Show (4:3)</PresentationFormat>
  <Paragraphs>190</Paragraphs>
  <Slides>20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Wingdings</vt:lpstr>
      <vt:lpstr>ヒラギノ角ゴ Pro W3</vt:lpstr>
      <vt:lpstr>Symbol</vt:lpstr>
      <vt:lpstr>Tahoma</vt:lpstr>
      <vt:lpstr>Times New Roman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294</cp:revision>
  <dcterms:created xsi:type="dcterms:W3CDTF">2005-04-19T02:46:41Z</dcterms:created>
  <dcterms:modified xsi:type="dcterms:W3CDTF">2019-04-19T18:08:33Z</dcterms:modified>
</cp:coreProperties>
</file>