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78" r:id="rId2"/>
  </p:sldMasterIdLst>
  <p:notesMasterIdLst>
    <p:notesMasterId r:id="rId21"/>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273" r:id="rId20"/>
  </p:sldIdLst>
  <p:sldSz cx="9144000" cy="6858000" type="screen4x3"/>
  <p:notesSz cx="6858000" cy="9144000"/>
  <p:custDataLst>
    <p:tags r:id="rId2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41" autoAdjust="0"/>
    <p:restoredTop sz="87324" autoAdjust="0"/>
  </p:normalViewPr>
  <p:slideViewPr>
    <p:cSldViewPr>
      <p:cViewPr varScale="1">
        <p:scale>
          <a:sx n="88" d="100"/>
          <a:sy n="88" d="100"/>
        </p:scale>
        <p:origin x="42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5AD5241F-927C-46ED-AE4C-980D14C4C7F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0620583-80D3-4241-AD1F-F3EF4BD5F06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1508" name="Rectangle 4">
            <a:extLst>
              <a:ext uri="{FF2B5EF4-FFF2-40B4-BE49-F238E27FC236}">
                <a16:creationId xmlns:a16="http://schemas.microsoft.com/office/drawing/2014/main" id="{B2859C6A-2ADB-4D27-BBE1-EC72A384E718}"/>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93006414-CE5A-4A73-A2AF-D32A48193D3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A72FD9B6-AFF2-4348-B249-223633CD1D00}"/>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B086C17F-E9D6-49D6-AFD8-47978BC8EA5E}"/>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88349A13-1463-4AAB-9B65-1A58E07F2E6D}"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88321E18-26FF-4759-BCC5-FD688A9293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FD73D2C-CD7E-48C1-9847-B46C9ADE06F9}" type="slidenum">
              <a:rPr lang="en-US" altLang="en-US" sz="1200"/>
              <a:pPr/>
              <a:t>1</a:t>
            </a:fld>
            <a:endParaRPr lang="en-US" altLang="en-US" sz="1200"/>
          </a:p>
        </p:txBody>
      </p:sp>
      <p:sp>
        <p:nvSpPr>
          <p:cNvPr id="22531" name="Rectangle 2">
            <a:extLst>
              <a:ext uri="{FF2B5EF4-FFF2-40B4-BE49-F238E27FC236}">
                <a16:creationId xmlns:a16="http://schemas.microsoft.com/office/drawing/2014/main" id="{70ECE52D-EDA9-4FAD-921C-8DDDE2592F83}"/>
              </a:ext>
            </a:extLst>
          </p:cNvPr>
          <p:cNvSpPr>
            <a:spLocks noRot="1" noChangeArrowheads="1" noTextEdit="1"/>
          </p:cNvSpPr>
          <p:nvPr>
            <p:ph type="sldImg"/>
          </p:nvPr>
        </p:nvSpPr>
        <p:spPr>
          <a:ln/>
        </p:spPr>
      </p:sp>
      <p:sp>
        <p:nvSpPr>
          <p:cNvPr id="22532" name="Rectangle 3">
            <a:extLst>
              <a:ext uri="{FF2B5EF4-FFF2-40B4-BE49-F238E27FC236}">
                <a16:creationId xmlns:a16="http://schemas.microsoft.com/office/drawing/2014/main" id="{EB8AC6F5-0B90-4471-8327-32A96251BA1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018C797F-C8CB-4533-B53F-CCE4BC0C6386}"/>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96F2D240-F665-42B5-9A86-2269E81887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D0B216D5-EFC5-4F1B-85C0-3898765B37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728ECE2-3AA6-4D03-B826-47F7E21FEC2E}"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895DF3B5-B704-48F7-9CAE-11D8558E3A73}"/>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42D7A2A9-94B9-429B-8AFD-097FF90701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7423D8A7-9FDB-4ACC-812D-020B0F9F645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250B4BC-B349-4DA8-9277-C0F9665DD73B}"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038B8BB0-BECE-4644-9AFD-520F6EC04EB6}"/>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4481AE71-CA4C-4962-A2E3-6DC7C80AE2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33796" name="Slide Number Placeholder 3">
            <a:extLst>
              <a:ext uri="{FF2B5EF4-FFF2-40B4-BE49-F238E27FC236}">
                <a16:creationId xmlns:a16="http://schemas.microsoft.com/office/drawing/2014/main" id="{16073F7E-1F66-48F4-910F-2A9829F1E3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7C00DD5-1CE5-4407-A632-330B9FE6E7A8}"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174991C8-473C-47A9-8C42-8E2DBCBE1C84}"/>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9D9B7266-F467-4C51-84ED-F2B58C052B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2E429883-5867-47B1-A87A-B98449B199D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2EC23C9-6EF5-4F13-8BF2-FD975B1DEACD}"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20D742F4-A55F-46A9-AC47-213DEDD4C68B}"/>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2D82559F-FE79-41CE-AAEF-765A309489E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5844" name="Slide Number Placeholder 3">
            <a:extLst>
              <a:ext uri="{FF2B5EF4-FFF2-40B4-BE49-F238E27FC236}">
                <a16:creationId xmlns:a16="http://schemas.microsoft.com/office/drawing/2014/main" id="{46A20D5E-0143-4667-BE49-F1A0D327DF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2AABDF1-BBB8-4CD9-A735-1951F79399B4}"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9F52F56-2F3B-4FF5-8C28-96BC36EDC0C6}"/>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F2BE6DFE-695C-45B8-BC26-0A8EDDD252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192587AC-38C0-41F6-B5A5-1F15B61154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9BF161E-2D20-4AE1-BDAC-366A6459A740}"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0B743885-2225-48AB-A4D5-999D56684822}"/>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D4E7814F-63DD-49A9-A8E7-1BDDFBA192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2A3A9BDC-3F75-480D-ABC8-713392A9EC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93B5644-0A31-47BB-9633-B32BB22C0548}"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59900DDF-6BD7-40EF-AC05-BC3A211FCA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945D10F-AB7A-4F84-9EC6-3B1569676C16}" type="slidenum">
              <a:rPr lang="en-US" altLang="en-US" sz="1200"/>
              <a:pPr/>
              <a:t>18</a:t>
            </a:fld>
            <a:endParaRPr lang="en-US" altLang="en-US" sz="1200"/>
          </a:p>
        </p:txBody>
      </p:sp>
      <p:sp>
        <p:nvSpPr>
          <p:cNvPr id="38915" name="Rectangle 2">
            <a:extLst>
              <a:ext uri="{FF2B5EF4-FFF2-40B4-BE49-F238E27FC236}">
                <a16:creationId xmlns:a16="http://schemas.microsoft.com/office/drawing/2014/main" id="{02CF97D3-89D2-46D2-ADE1-7CF9A78210EF}"/>
              </a:ext>
            </a:extLst>
          </p:cNvPr>
          <p:cNvSpPr>
            <a:spLocks noRot="1" noChangeArrowheads="1" noTextEdit="1"/>
          </p:cNvSpPr>
          <p:nvPr>
            <p:ph type="sldImg"/>
          </p:nvPr>
        </p:nvSpPr>
        <p:spPr>
          <a:ln/>
        </p:spPr>
      </p:sp>
      <p:sp>
        <p:nvSpPr>
          <p:cNvPr id="38916" name="Rectangle 3">
            <a:extLst>
              <a:ext uri="{FF2B5EF4-FFF2-40B4-BE49-F238E27FC236}">
                <a16:creationId xmlns:a16="http://schemas.microsoft.com/office/drawing/2014/main" id="{78D886A2-8F00-4FB6-B934-FF1EEF6C2AE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C84500FD-6A51-4A4A-ADED-024397B56F23}"/>
              </a:ext>
            </a:extLst>
          </p:cNvPr>
          <p:cNvSpPr>
            <a:spLocks noGrp="1" noRot="1" noChangeAspect="1" noTextEdit="1"/>
          </p:cNvSpPr>
          <p:nvPr>
            <p:ph type="sldImg"/>
          </p:nvPr>
        </p:nvSpPr>
        <p:spPr>
          <a:ln/>
        </p:spPr>
      </p:sp>
      <p:sp>
        <p:nvSpPr>
          <p:cNvPr id="23555" name="Notes Placeholder 2">
            <a:extLst>
              <a:ext uri="{FF2B5EF4-FFF2-40B4-BE49-F238E27FC236}">
                <a16:creationId xmlns:a16="http://schemas.microsoft.com/office/drawing/2014/main" id="{B1AAFED0-5146-4C1B-8EDA-680360912C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3556" name="Slide Number Placeholder 3">
            <a:extLst>
              <a:ext uri="{FF2B5EF4-FFF2-40B4-BE49-F238E27FC236}">
                <a16:creationId xmlns:a16="http://schemas.microsoft.com/office/drawing/2014/main" id="{2159AF18-F371-447D-8F9B-4DE11F7FFE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8F2644F-A2E4-438D-9D2F-816B595239C2}" type="slidenum">
              <a:rPr lang="en-US" altLang="en-US" sz="1200"/>
              <a:pPr/>
              <a:t>3</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57EBAC50-11A3-46BA-B0DB-1E2DB13F584F}"/>
              </a:ext>
            </a:extLst>
          </p:cNvPr>
          <p:cNvSpPr>
            <a:spLocks noGrp="1" noRot="1" noChangeAspect="1" noTextEdit="1"/>
          </p:cNvSpPr>
          <p:nvPr>
            <p:ph type="sldImg"/>
          </p:nvPr>
        </p:nvSpPr>
        <p:spPr>
          <a:ln/>
        </p:spPr>
      </p:sp>
      <p:sp>
        <p:nvSpPr>
          <p:cNvPr id="24579" name="Notes Placeholder 2">
            <a:extLst>
              <a:ext uri="{FF2B5EF4-FFF2-40B4-BE49-F238E27FC236}">
                <a16:creationId xmlns:a16="http://schemas.microsoft.com/office/drawing/2014/main" id="{C6A5C664-AE1D-4886-A0C9-42BEBD14A8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6CEF8453-852A-4288-BA46-AD41512BCB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CF06EC3-FFDB-49F9-AD64-434BE0D4EF23}"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AF7357FD-6168-4882-B2B2-E8A4B91A4755}"/>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66BD2080-2E34-4696-AB1B-BB6FB07CD3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5604" name="Slide Number Placeholder 3">
            <a:extLst>
              <a:ext uri="{FF2B5EF4-FFF2-40B4-BE49-F238E27FC236}">
                <a16:creationId xmlns:a16="http://schemas.microsoft.com/office/drawing/2014/main" id="{34BB9D42-2647-4DBC-991E-F1713DAAF4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E5CACA6-D71A-424E-8B85-E82F78A80DB8}"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A0283EAD-FDE8-44D2-B228-50AE4624DDC5}"/>
              </a:ext>
            </a:extLst>
          </p:cNvPr>
          <p:cNvSpPr>
            <a:spLocks noGrp="1" noRot="1" noChangeAspect="1" noTextEdit="1"/>
          </p:cNvSpPr>
          <p:nvPr>
            <p:ph type="sldImg"/>
          </p:nvPr>
        </p:nvSpPr>
        <p:spPr>
          <a:ln/>
        </p:spPr>
      </p:sp>
      <p:sp>
        <p:nvSpPr>
          <p:cNvPr id="26627" name="Notes Placeholder 2">
            <a:extLst>
              <a:ext uri="{FF2B5EF4-FFF2-40B4-BE49-F238E27FC236}">
                <a16:creationId xmlns:a16="http://schemas.microsoft.com/office/drawing/2014/main" id="{B0704CAA-AE63-4804-8308-50A130D101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F69ED50C-F6CD-4B5F-ABC8-DBC1B532FA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0DA0914-26AC-4529-BBD8-E4AC7FE1CF72}"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E4A677ED-D0D1-47F0-B441-28BE81F3817C}"/>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571EF6D9-6D88-47FE-8466-FCB3A0E12C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6B0E3FC6-4654-49E5-97F2-FB36319CE8A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A11A635-6436-45F3-BB8E-263FB098DC82}"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F8C9D85D-D0C7-4DAF-B240-1309BA541AC4}"/>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1DCD1836-01A0-4038-8862-1C67E1E85C7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03FF50F9-7921-4F74-9A37-8D6AE1519B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3B354FA-515F-4E0B-8CE4-32DC0DFED707}"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9D3FD657-C634-4E07-9A1E-064EBABC1CC3}"/>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892AED85-A77D-4200-B7B6-0D9B839E778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E777B2B3-50DD-4142-B0F0-D3422B1443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5E87F3D-EB83-4712-AF9C-CD7E80F82A13}"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656D6697-D175-4C1F-BD51-DCD9F3239104}"/>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343CDE5A-FC77-42EF-B55A-B016DEFA5C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47874D75-D517-4813-8023-80F0D467F1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74A1251-76C7-4445-A04E-F0093B5F12B6}"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94A356F-C95A-444D-9C66-A9718925B0F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25A96FA-5B28-407B-85EC-92245FCC14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AF1BE02-CA43-429A-91E6-CDCE0ADD16E8}"/>
              </a:ext>
            </a:extLst>
          </p:cNvPr>
          <p:cNvSpPr>
            <a:spLocks noGrp="1" noChangeArrowheads="1"/>
          </p:cNvSpPr>
          <p:nvPr>
            <p:ph type="sldNum" sz="quarter" idx="12"/>
          </p:nvPr>
        </p:nvSpPr>
        <p:spPr>
          <a:ln/>
        </p:spPr>
        <p:txBody>
          <a:bodyPr/>
          <a:lstStyle>
            <a:lvl1pPr>
              <a:defRPr/>
            </a:lvl1pPr>
          </a:lstStyle>
          <a:p>
            <a:fld id="{E7D523DD-883B-4E61-BED3-1AD8B23730C9}" type="slidenum">
              <a:rPr lang="en-US" altLang="en-US"/>
              <a:pPr/>
              <a:t>‹#›</a:t>
            </a:fld>
            <a:endParaRPr lang="en-US" altLang="en-US"/>
          </a:p>
        </p:txBody>
      </p:sp>
    </p:spTree>
    <p:extLst>
      <p:ext uri="{BB962C8B-B14F-4D97-AF65-F5344CB8AC3E}">
        <p14:creationId xmlns:p14="http://schemas.microsoft.com/office/powerpoint/2010/main" val="1321526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CE56B2E-B9F3-42DC-8213-6DD46A887C1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485E29A-DC1C-4683-B0BF-B816ADAFDF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D1986CE-3577-45F7-982D-DCECD9D68090}"/>
              </a:ext>
            </a:extLst>
          </p:cNvPr>
          <p:cNvSpPr>
            <a:spLocks noGrp="1" noChangeArrowheads="1"/>
          </p:cNvSpPr>
          <p:nvPr>
            <p:ph type="sldNum" sz="quarter" idx="12"/>
          </p:nvPr>
        </p:nvSpPr>
        <p:spPr>
          <a:ln/>
        </p:spPr>
        <p:txBody>
          <a:bodyPr/>
          <a:lstStyle>
            <a:lvl1pPr>
              <a:defRPr/>
            </a:lvl1pPr>
          </a:lstStyle>
          <a:p>
            <a:fld id="{6BC6A10A-BDDF-47A6-BD9B-DFDB09B8F98D}" type="slidenum">
              <a:rPr lang="en-US" altLang="en-US"/>
              <a:pPr/>
              <a:t>‹#›</a:t>
            </a:fld>
            <a:endParaRPr lang="en-US" altLang="en-US"/>
          </a:p>
        </p:txBody>
      </p:sp>
    </p:spTree>
    <p:extLst>
      <p:ext uri="{BB962C8B-B14F-4D97-AF65-F5344CB8AC3E}">
        <p14:creationId xmlns:p14="http://schemas.microsoft.com/office/powerpoint/2010/main" val="324299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EB903-1399-4599-A9C9-9A64693AF69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EAFC914-6E06-4050-9EE8-97F9C6A5151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5688472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D4CE1-E5F7-4FA6-A3B1-77C8DC4C19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1FE47F-7F80-4CC2-9507-BD4BE61D384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244992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AE796-426C-4ACE-929D-ABB506554B4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0978AF8-0798-4F28-8044-D1FDCC7CFAE4}"/>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881797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BA13E-42AE-4B08-9F27-140FEC99A6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1B5043-EB09-4AC4-8A5C-822F3C707865}"/>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C8819AF-7595-4A63-A322-4E6F970C3B5A}"/>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605036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E7EAF-7EC5-4B30-A3D4-D3F7CBFC8FD0}"/>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0949A53-DF89-41B3-B89B-3EB4E259FC43}"/>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9F39FC-2086-48AB-BA24-C81DD491AB08}"/>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56B191-1BAB-42B1-A368-58AB19E1391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F92506D-C828-494C-B0A3-9B10A17B8B15}"/>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601334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8B475-DD52-451C-88A2-F1A38435FA6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4488250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057468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ABA47-EDBD-446E-803D-A7ECF27ECDF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F8401A4-F7D5-4899-B707-58E1DD0813E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F02CDC-D6A7-4E05-BA81-A7CB03A3C1C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88083428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2FFAF-3AE4-426C-8A24-9289DA7FD8E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4575B7-3DC6-451A-97B4-C33ACDD3B06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9D6AE8-2B0A-4A10-ABC7-0A8B645FFD9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2308261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B5651C5-7338-4FBE-8CB8-7BD8287FD96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09AD776-C11E-49DE-8469-62539D0AE8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DB1EFCC-E09D-4FF0-905F-DAF6601CC640}"/>
              </a:ext>
            </a:extLst>
          </p:cNvPr>
          <p:cNvSpPr>
            <a:spLocks noGrp="1" noChangeArrowheads="1"/>
          </p:cNvSpPr>
          <p:nvPr>
            <p:ph type="sldNum" sz="quarter" idx="12"/>
          </p:nvPr>
        </p:nvSpPr>
        <p:spPr>
          <a:ln/>
        </p:spPr>
        <p:txBody>
          <a:bodyPr/>
          <a:lstStyle>
            <a:lvl1pPr>
              <a:defRPr/>
            </a:lvl1pPr>
          </a:lstStyle>
          <a:p>
            <a:fld id="{1F46E83E-8253-4D9F-BFCB-C50C267EA1CA}" type="slidenum">
              <a:rPr lang="en-US" altLang="en-US"/>
              <a:pPr/>
              <a:t>‹#›</a:t>
            </a:fld>
            <a:endParaRPr lang="en-US" altLang="en-US"/>
          </a:p>
        </p:txBody>
      </p:sp>
    </p:spTree>
    <p:extLst>
      <p:ext uri="{BB962C8B-B14F-4D97-AF65-F5344CB8AC3E}">
        <p14:creationId xmlns:p14="http://schemas.microsoft.com/office/powerpoint/2010/main" val="3986557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493AF-6363-46B5-877C-D631FE41FB4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7DE9E0-9E47-4236-83D9-30FAA78114B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374422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CFBE98-A44E-4A36-9506-A816DAC63059}"/>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60E3497-3E03-4AE6-8A7B-8D160D70294E}"/>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851329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2DDBF3E-9315-4733-B238-1E931B2E198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3ECB890-8070-4621-A01E-A2ECAD654E1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14D77AB-4E1D-43DB-B2C1-39B9E43AFE1F}"/>
              </a:ext>
            </a:extLst>
          </p:cNvPr>
          <p:cNvSpPr>
            <a:spLocks noGrp="1" noChangeArrowheads="1"/>
          </p:cNvSpPr>
          <p:nvPr>
            <p:ph type="sldNum" sz="quarter" idx="12"/>
          </p:nvPr>
        </p:nvSpPr>
        <p:spPr>
          <a:ln/>
        </p:spPr>
        <p:txBody>
          <a:bodyPr/>
          <a:lstStyle>
            <a:lvl1pPr>
              <a:defRPr/>
            </a:lvl1pPr>
          </a:lstStyle>
          <a:p>
            <a:fld id="{286E1F60-01D1-4B2B-92FF-8CFFB31E0717}" type="slidenum">
              <a:rPr lang="en-US" altLang="en-US"/>
              <a:pPr/>
              <a:t>‹#›</a:t>
            </a:fld>
            <a:endParaRPr lang="en-US" altLang="en-US"/>
          </a:p>
        </p:txBody>
      </p:sp>
    </p:spTree>
    <p:extLst>
      <p:ext uri="{BB962C8B-B14F-4D97-AF65-F5344CB8AC3E}">
        <p14:creationId xmlns:p14="http://schemas.microsoft.com/office/powerpoint/2010/main" val="1044164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80A7FFF3-53DF-4CC2-B451-E9389C888C24}"/>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4E18C120-01EE-4267-BC8A-96CF538C5C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C4BA2512-6E4D-4D52-9439-0A849E5A5633}"/>
              </a:ext>
            </a:extLst>
          </p:cNvPr>
          <p:cNvSpPr>
            <a:spLocks noGrp="1" noChangeArrowheads="1"/>
          </p:cNvSpPr>
          <p:nvPr>
            <p:ph type="sldNum" sz="quarter" idx="12"/>
          </p:nvPr>
        </p:nvSpPr>
        <p:spPr>
          <a:ln/>
        </p:spPr>
        <p:txBody>
          <a:bodyPr/>
          <a:lstStyle>
            <a:lvl1pPr>
              <a:defRPr/>
            </a:lvl1pPr>
          </a:lstStyle>
          <a:p>
            <a:fld id="{030E71B6-DB0A-4016-9883-F82CF199F742}" type="slidenum">
              <a:rPr lang="en-US" altLang="en-US"/>
              <a:pPr/>
              <a:t>‹#›</a:t>
            </a:fld>
            <a:endParaRPr lang="en-US" altLang="en-US"/>
          </a:p>
        </p:txBody>
      </p:sp>
    </p:spTree>
    <p:extLst>
      <p:ext uri="{BB962C8B-B14F-4D97-AF65-F5344CB8AC3E}">
        <p14:creationId xmlns:p14="http://schemas.microsoft.com/office/powerpoint/2010/main" val="3909922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BD2BC594-D6E7-45D2-86BC-5C538354A14D}"/>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396E31F6-134C-488B-9E7B-660B542D612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07AF78E0-2EE8-4225-A8E6-63DCC62F6C08}"/>
              </a:ext>
            </a:extLst>
          </p:cNvPr>
          <p:cNvSpPr>
            <a:spLocks noGrp="1" noChangeArrowheads="1"/>
          </p:cNvSpPr>
          <p:nvPr>
            <p:ph type="sldNum" sz="quarter" idx="12"/>
          </p:nvPr>
        </p:nvSpPr>
        <p:spPr>
          <a:ln/>
        </p:spPr>
        <p:txBody>
          <a:bodyPr/>
          <a:lstStyle>
            <a:lvl1pPr>
              <a:defRPr/>
            </a:lvl1pPr>
          </a:lstStyle>
          <a:p>
            <a:fld id="{F876AA41-A80D-44E5-A0D0-617F4DD8A6E7}" type="slidenum">
              <a:rPr lang="en-US" altLang="en-US"/>
              <a:pPr/>
              <a:t>‹#›</a:t>
            </a:fld>
            <a:endParaRPr lang="en-US" altLang="en-US"/>
          </a:p>
        </p:txBody>
      </p:sp>
    </p:spTree>
    <p:extLst>
      <p:ext uri="{BB962C8B-B14F-4D97-AF65-F5344CB8AC3E}">
        <p14:creationId xmlns:p14="http://schemas.microsoft.com/office/powerpoint/2010/main" val="3874600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7C73213C-F7BC-4748-A5FD-0281660D813F}"/>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8B4DDBF2-B4DB-4A2D-ADD3-B0CD07003F6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9C603693-0AC8-4B65-9DC7-E659E83028C7}"/>
              </a:ext>
            </a:extLst>
          </p:cNvPr>
          <p:cNvSpPr>
            <a:spLocks noGrp="1" noChangeArrowheads="1"/>
          </p:cNvSpPr>
          <p:nvPr>
            <p:ph type="sldNum" sz="quarter" idx="12"/>
          </p:nvPr>
        </p:nvSpPr>
        <p:spPr>
          <a:ln/>
        </p:spPr>
        <p:txBody>
          <a:bodyPr/>
          <a:lstStyle>
            <a:lvl1pPr>
              <a:defRPr/>
            </a:lvl1pPr>
          </a:lstStyle>
          <a:p>
            <a:fld id="{ED43DDDD-92DB-466C-BD81-02CFCA75C373}" type="slidenum">
              <a:rPr lang="en-US" altLang="en-US"/>
              <a:pPr/>
              <a:t>‹#›</a:t>
            </a:fld>
            <a:endParaRPr lang="en-US" altLang="en-US"/>
          </a:p>
        </p:txBody>
      </p:sp>
    </p:spTree>
    <p:extLst>
      <p:ext uri="{BB962C8B-B14F-4D97-AF65-F5344CB8AC3E}">
        <p14:creationId xmlns:p14="http://schemas.microsoft.com/office/powerpoint/2010/main" val="1359592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DF97FA2-86AF-4338-98C1-0EB15B4C968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5E1FFC8-592C-4F9A-8823-EC08D2A3C86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8493B4E-FACA-4984-AB25-CEBBFCC12BD8}"/>
              </a:ext>
            </a:extLst>
          </p:cNvPr>
          <p:cNvSpPr>
            <a:spLocks noGrp="1" noChangeArrowheads="1"/>
          </p:cNvSpPr>
          <p:nvPr>
            <p:ph type="sldNum" sz="quarter" idx="12"/>
          </p:nvPr>
        </p:nvSpPr>
        <p:spPr>
          <a:ln/>
        </p:spPr>
        <p:txBody>
          <a:bodyPr/>
          <a:lstStyle>
            <a:lvl1pPr>
              <a:defRPr/>
            </a:lvl1pPr>
          </a:lstStyle>
          <a:p>
            <a:fld id="{BC34AEBA-5A10-4E52-AEAF-109822E5D9B6}" type="slidenum">
              <a:rPr lang="en-US" altLang="en-US"/>
              <a:pPr/>
              <a:t>‹#›</a:t>
            </a:fld>
            <a:endParaRPr lang="en-US" altLang="en-US"/>
          </a:p>
        </p:txBody>
      </p:sp>
    </p:spTree>
    <p:extLst>
      <p:ext uri="{BB962C8B-B14F-4D97-AF65-F5344CB8AC3E}">
        <p14:creationId xmlns:p14="http://schemas.microsoft.com/office/powerpoint/2010/main" val="24356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5EF28E5-416E-4557-B8E9-1A26D85F2CE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B628C14-9D66-4687-B1D3-EF96CDA10C3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BB8DDF8-AD73-489E-BBFD-A9CC802A9031}"/>
              </a:ext>
            </a:extLst>
          </p:cNvPr>
          <p:cNvSpPr>
            <a:spLocks noGrp="1" noChangeArrowheads="1"/>
          </p:cNvSpPr>
          <p:nvPr>
            <p:ph type="sldNum" sz="quarter" idx="12"/>
          </p:nvPr>
        </p:nvSpPr>
        <p:spPr>
          <a:ln/>
        </p:spPr>
        <p:txBody>
          <a:bodyPr/>
          <a:lstStyle>
            <a:lvl1pPr>
              <a:defRPr/>
            </a:lvl1pPr>
          </a:lstStyle>
          <a:p>
            <a:fld id="{D1251A65-03A7-401F-9DCB-A6AC829D5E43}" type="slidenum">
              <a:rPr lang="en-US" altLang="en-US"/>
              <a:pPr/>
              <a:t>‹#›</a:t>
            </a:fld>
            <a:endParaRPr lang="en-US" altLang="en-US"/>
          </a:p>
        </p:txBody>
      </p:sp>
    </p:spTree>
    <p:extLst>
      <p:ext uri="{BB962C8B-B14F-4D97-AF65-F5344CB8AC3E}">
        <p14:creationId xmlns:p14="http://schemas.microsoft.com/office/powerpoint/2010/main" val="228681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A28D909-3015-402E-A257-B983513A997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EECD21C-D6A6-4EFC-A5AA-CF10E5B7A1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82B2B3C-AAEE-495B-BC54-F05A5D7702C4}"/>
              </a:ext>
            </a:extLst>
          </p:cNvPr>
          <p:cNvSpPr>
            <a:spLocks noGrp="1" noChangeArrowheads="1"/>
          </p:cNvSpPr>
          <p:nvPr>
            <p:ph type="sldNum" sz="quarter" idx="12"/>
          </p:nvPr>
        </p:nvSpPr>
        <p:spPr>
          <a:ln/>
        </p:spPr>
        <p:txBody>
          <a:bodyPr/>
          <a:lstStyle>
            <a:lvl1pPr>
              <a:defRPr/>
            </a:lvl1pPr>
          </a:lstStyle>
          <a:p>
            <a:fld id="{B5C4D337-43A9-4820-8E42-FC8B69220A1C}" type="slidenum">
              <a:rPr lang="en-US" altLang="en-US"/>
              <a:pPr/>
              <a:t>‹#›</a:t>
            </a:fld>
            <a:endParaRPr lang="en-US" altLang="en-US"/>
          </a:p>
        </p:txBody>
      </p:sp>
    </p:spTree>
    <p:extLst>
      <p:ext uri="{BB962C8B-B14F-4D97-AF65-F5344CB8AC3E}">
        <p14:creationId xmlns:p14="http://schemas.microsoft.com/office/powerpoint/2010/main" val="524405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8C0D2C3-AE7C-4898-A50B-561C9018D62C}"/>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476A8D5F-842B-4DB7-8DE1-EBB3C3D8FB1F}"/>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A736FDED-5145-432F-8C59-EBA1250AF36D}"/>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3AB205C-6479-45A3-A874-9A922A235750}"/>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7421C341-D522-456E-B91D-C7CABFC130FD}"/>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8F2652E8-FE00-46C2-86C3-C68848D0E5D9}"/>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F4274424-D49E-40BF-8477-AA7DC60FFE7A}"/>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E6BD392B-762D-41FE-A59D-EEE05C1CB30F}" type="slidenum">
              <a:rPr lang="en-US" altLang="en-US"/>
              <a:pPr/>
              <a:t>‹#›</a:t>
            </a:fld>
            <a:endParaRPr lang="en-US" altLang="en-US"/>
          </a:p>
        </p:txBody>
      </p:sp>
      <p:sp>
        <p:nvSpPr>
          <p:cNvPr id="20489" name="Freeform 9">
            <a:extLst>
              <a:ext uri="{FF2B5EF4-FFF2-40B4-BE49-F238E27FC236}">
                <a16:creationId xmlns:a16="http://schemas.microsoft.com/office/drawing/2014/main" id="{567E069F-A4B4-43A7-99C8-8672492CA777}"/>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B8E654BC-4C61-4B11-A840-BCFECB67C16C}"/>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3DD259E9-2074-4B3A-AE0C-27F091FFC692}"/>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BF52D4BB-9A3A-4CC2-A3CC-594E0DB33B12}"/>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835B3024-339E-44B8-BF1E-CEA2E01AAFCF}"/>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53253" name="Picture 3" descr="MHE-red-RGB-email-logo.png">
            <a:extLst>
              <a:ext uri="{FF2B5EF4-FFF2-40B4-BE49-F238E27FC236}">
                <a16:creationId xmlns:a16="http://schemas.microsoft.com/office/drawing/2014/main" id="{D4FDFDEB-ED44-4270-BCA5-39517440926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FAA6ED42-B493-4CAA-8D5A-DCC9CCF7F662}"/>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7529ED7E-0E83-4760-8B51-4F3AC21A3400}"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5A372678-39E2-4D84-A14F-7CAFF8955A95}"/>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8685AC10-D44F-413D-AC71-71B6568C0E31}"/>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76420D37-FB98-482C-BEFA-72BF0796043A}"/>
              </a:ext>
            </a:extLst>
          </p:cNvPr>
          <p:cNvSpPr txBox="1">
            <a:spLocks noChangeArrowheads="1"/>
          </p:cNvSpPr>
          <p:nvPr/>
        </p:nvSpPr>
        <p:spPr bwMode="auto">
          <a:xfrm>
            <a:off x="1524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 name="Title 2">
            <a:extLst>
              <a:ext uri="{FF2B5EF4-FFF2-40B4-BE49-F238E27FC236}">
                <a16:creationId xmlns:a16="http://schemas.microsoft.com/office/drawing/2014/main" id="{E3482088-92AD-4DE2-91B1-80D3CFCE2816}"/>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1EAA1CD2-7650-42C8-83E6-3B6A1A8DE089}"/>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Developmental Genetics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45826A0B-2D13-4999-A3EB-11AD5E7BC88B}"/>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16BA4714-A752-4785-AD93-194AFB8A39D7}"/>
              </a:ext>
            </a:extLst>
          </p:cNvPr>
          <p:cNvSpPr>
            <a:spLocks noGrp="1" noChangeArrowheads="1"/>
          </p:cNvSpPr>
          <p:nvPr>
            <p:ph type="body" idx="1"/>
          </p:nvPr>
        </p:nvSpPr>
        <p:spPr/>
        <p:txBody>
          <a:bodyPr/>
          <a:lstStyle/>
          <a:p>
            <a:pPr>
              <a:buFont typeface="Wingdings" panose="05000000000000000000" pitchFamily="2" charset="2"/>
              <a:buNone/>
            </a:pPr>
            <a:r>
              <a:rPr lang="en-US" altLang="en-US" sz="2400" dirty="0"/>
              <a:t>	The </a:t>
            </a:r>
            <a:r>
              <a:rPr lang="en-US" altLang="en-US" sz="2400" dirty="0" err="1"/>
              <a:t>colinearity</a:t>
            </a:r>
            <a:r>
              <a:rPr lang="en-US" altLang="en-US" sz="2400" dirty="0"/>
              <a:t> rule states that the order of the Homeotic genes along the chromosome correlates with the expression of those genes along the anteroposterior axis of the body</a:t>
            </a:r>
          </a:p>
          <a:p>
            <a:pPr marL="1368425" lvl="2" indent="-514350">
              <a:buFont typeface="Arial" panose="020B0604020202020204" pitchFamily="34" charset="0"/>
              <a:buAutoNum type="alphaLcPeriod"/>
            </a:pPr>
            <a:r>
              <a:rPr lang="en-US" altLang="en-US" dirty="0"/>
              <a:t>This is true</a:t>
            </a:r>
          </a:p>
          <a:p>
            <a:pPr marL="1368425" lvl="2" indent="-514350">
              <a:buFont typeface="Arial" panose="020B0604020202020204" pitchFamily="34" charset="0"/>
              <a:buAutoNum type="alphaLcPeriod"/>
            </a:pPr>
            <a:r>
              <a:rPr lang="en-US" altLang="en-US" dirty="0"/>
              <a:t>This is false</a:t>
            </a:r>
          </a:p>
          <a:p>
            <a:pPr marL="955675" lvl="1" indent="-514350">
              <a:buFont typeface="Arial" panose="020B0604020202020204" pitchFamily="34" charset="0"/>
              <a:buAutoNum type="alphaLcPeriod"/>
            </a:pPr>
            <a:endParaRPr lang="en-US" alt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BD8E191A-D40A-435D-A2A1-E1003F5C97B3}"/>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FD15A51C-F0C4-4B46-AD3B-74B926017486}"/>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A chemical that is used to communicate positional information during the course of development is a(n) – </a:t>
            </a:r>
          </a:p>
          <a:p>
            <a:pPr marL="1368425" lvl="2" indent="-514350">
              <a:buFont typeface="Arial" panose="020B0604020202020204" pitchFamily="34" charset="0"/>
              <a:buAutoNum type="alphaLcPeriod"/>
            </a:pPr>
            <a:r>
              <a:rPr lang="en-US" altLang="en-US"/>
              <a:t>Chemokine</a:t>
            </a:r>
          </a:p>
          <a:p>
            <a:pPr marL="1368425" lvl="2" indent="-514350">
              <a:buFont typeface="Arial" panose="020B0604020202020204" pitchFamily="34" charset="0"/>
              <a:buAutoNum type="alphaLcPeriod"/>
            </a:pPr>
            <a:r>
              <a:rPr lang="en-US" altLang="en-US"/>
              <a:t>Epitope</a:t>
            </a:r>
          </a:p>
          <a:p>
            <a:pPr marL="1368425" lvl="2" indent="-514350">
              <a:buFont typeface="Arial" panose="020B0604020202020204" pitchFamily="34" charset="0"/>
              <a:buAutoNum type="alphaLcPeriod"/>
            </a:pPr>
            <a:r>
              <a:rPr lang="en-US" altLang="en-US"/>
              <a:t>Homeolog</a:t>
            </a:r>
          </a:p>
          <a:p>
            <a:pPr marL="1368425" lvl="2" indent="-514350">
              <a:buFont typeface="Arial" panose="020B0604020202020204" pitchFamily="34" charset="0"/>
              <a:buAutoNum type="alphaLcPeriod"/>
            </a:pPr>
            <a:r>
              <a:rPr lang="en-US" altLang="en-US"/>
              <a:t>Facilitator</a:t>
            </a:r>
          </a:p>
          <a:p>
            <a:pPr marL="1368425" lvl="2" indent="-514350">
              <a:buFont typeface="Arial" panose="020B0604020202020204" pitchFamily="34" charset="0"/>
              <a:buAutoNum type="alphaLcPeriod"/>
            </a:pPr>
            <a:r>
              <a:rPr lang="en-US" altLang="en-US"/>
              <a:t>Morphogen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2D8291CB-F392-4C89-ABE2-C5AB379AE808}"/>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3ECFF462-085A-481A-BFEC-82A249DA7109}"/>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Cell differentiation occurs when – </a:t>
            </a:r>
          </a:p>
          <a:p>
            <a:pPr marL="1368425" lvl="2" indent="-514350">
              <a:buFont typeface="Arial" panose="020B0604020202020204" pitchFamily="34" charset="0"/>
              <a:buAutoNum type="alphaLcPeriod"/>
            </a:pPr>
            <a:r>
              <a:rPr lang="en-US" altLang="en-US"/>
              <a:t>A zygote is formed</a:t>
            </a:r>
          </a:p>
          <a:p>
            <a:pPr marL="1368425" lvl="2" indent="-514350">
              <a:buFont typeface="Arial" panose="020B0604020202020204" pitchFamily="34" charset="0"/>
              <a:buAutoNum type="alphaLcPeriod"/>
            </a:pPr>
            <a:r>
              <a:rPr lang="en-US" altLang="en-US"/>
              <a:t>Cells begin to divide</a:t>
            </a:r>
          </a:p>
          <a:p>
            <a:pPr marL="1368425" lvl="2" indent="-514350">
              <a:buFont typeface="Arial" panose="020B0604020202020204" pitchFamily="34" charset="0"/>
              <a:buAutoNum type="alphaLcPeriod"/>
            </a:pPr>
            <a:r>
              <a:rPr lang="en-US" altLang="en-US"/>
              <a:t>A cell undergoes apoptosis</a:t>
            </a:r>
          </a:p>
          <a:p>
            <a:pPr marL="1368425" lvl="2" indent="-514350">
              <a:buFont typeface="Arial" panose="020B0604020202020204" pitchFamily="34" charset="0"/>
              <a:buAutoNum type="alphaLcPeriod"/>
            </a:pPr>
            <a:r>
              <a:rPr lang="en-US" altLang="en-US"/>
              <a:t>The cell is committed to becoming a certain type</a:t>
            </a:r>
          </a:p>
          <a:p>
            <a:pPr marL="1368425" lvl="2" indent="-514350">
              <a:buFont typeface="Arial" panose="020B0604020202020204" pitchFamily="34" charset="0"/>
              <a:buAutoNum type="alphaLcPeriod"/>
            </a:pPr>
            <a:r>
              <a:rPr lang="en-US" altLang="en-US"/>
              <a:t>A cell’s morphology and function have changed into a specialized type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D30978C-F303-4372-AABB-6E312B452152}"/>
              </a:ext>
            </a:extLst>
          </p:cNvPr>
          <p:cNvSpPr>
            <a:spLocks noGrp="1" noChangeArrowheads="1"/>
          </p:cNvSpPr>
          <p:nvPr>
            <p:ph type="title"/>
          </p:nvPr>
        </p:nvSpPr>
        <p:spPr/>
        <p:txBody>
          <a:bodyPr/>
          <a:lstStyle/>
          <a:p>
            <a:pPr eaLnBrk="1" hangingPunct="1"/>
            <a:r>
              <a:rPr lang="en-US" altLang="en-US"/>
              <a:t>Question 11</a:t>
            </a:r>
          </a:p>
        </p:txBody>
      </p:sp>
      <p:sp>
        <p:nvSpPr>
          <p:cNvPr id="15363" name="Rectangle 6">
            <a:extLst>
              <a:ext uri="{FF2B5EF4-FFF2-40B4-BE49-F238E27FC236}">
                <a16:creationId xmlns:a16="http://schemas.microsoft.com/office/drawing/2014/main" id="{0A9436C9-596E-4E89-BC07-68189C9F9CB0}"/>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defRPr/>
            </a:pPr>
            <a:r>
              <a:rPr lang="en-US" sz="2400" dirty="0"/>
              <a:t>	In a human embryo limbs buds grow by mitosis and cells differentiate to form the different tissue types in the limb. The digits at the ends of the limb separate from each other via – </a:t>
            </a:r>
          </a:p>
          <a:p>
            <a:pPr marL="1368425" lvl="2" indent="-514350">
              <a:buFont typeface="+mj-lt"/>
              <a:buAutoNum type="alphaLcPeriod"/>
              <a:defRPr/>
            </a:pPr>
            <a:r>
              <a:rPr lang="en-US" dirty="0"/>
              <a:t>Cell mitosis</a:t>
            </a:r>
          </a:p>
          <a:p>
            <a:pPr marL="1368425" lvl="2" indent="-514350">
              <a:buFont typeface="+mj-lt"/>
              <a:buAutoNum type="alphaLcPeriod"/>
              <a:defRPr/>
            </a:pPr>
            <a:r>
              <a:rPr lang="en-US" dirty="0"/>
              <a:t>Cell commitment</a:t>
            </a:r>
          </a:p>
          <a:p>
            <a:pPr marL="1368425" lvl="2" indent="-514350">
              <a:buFont typeface="+mj-lt"/>
              <a:buAutoNum type="alphaLcPeriod"/>
              <a:defRPr/>
            </a:pPr>
            <a:r>
              <a:rPr lang="en-US" dirty="0"/>
              <a:t>Cell migration</a:t>
            </a:r>
          </a:p>
          <a:p>
            <a:pPr marL="1368425" lvl="2" indent="-514350">
              <a:buFont typeface="+mj-lt"/>
              <a:buAutoNum type="alphaLcPeriod"/>
              <a:defRPr/>
            </a:pPr>
            <a:r>
              <a:rPr lang="en-US" dirty="0"/>
              <a:t>Cell apoptosis</a:t>
            </a:r>
          </a:p>
          <a:p>
            <a:pPr marL="1368425" lvl="2" indent="-514350">
              <a:buFont typeface="+mj-lt"/>
              <a:buAutoNum type="alphaLcPeriod"/>
              <a:defRPr/>
            </a:pPr>
            <a:r>
              <a:rPr lang="en-US" dirty="0">
                <a:ea typeface="+mn-ea"/>
                <a:cs typeface="+mn-cs"/>
              </a:rPr>
              <a:t>None of the above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90BE7A0-96C4-4B7F-810B-584E1736AF02}"/>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5EE19328-8332-4677-9D07-377979F67902}"/>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dirty="0"/>
              <a:t>	The gene product of the </a:t>
            </a:r>
            <a:r>
              <a:rPr lang="en-US" altLang="en-US" sz="2400" i="1" dirty="0" err="1"/>
              <a:t>bicoid</a:t>
            </a:r>
            <a:r>
              <a:rPr lang="en-US" altLang="en-US" sz="2400" dirty="0"/>
              <a:t> gene is a transcription factor that actives genes based on its concentration. The end of the animal with the highest concentration becomes that anterior end and the end with the lower concentration becomes the posterior end of the animal. What would happen if the </a:t>
            </a:r>
            <a:r>
              <a:rPr lang="en-US" altLang="en-US" sz="2400" i="1" dirty="0" err="1"/>
              <a:t>bicoid</a:t>
            </a:r>
            <a:r>
              <a:rPr lang="en-US" altLang="en-US" sz="2400" dirty="0"/>
              <a:t> gene was inoperative?</a:t>
            </a:r>
          </a:p>
          <a:p>
            <a:pPr marL="1368425" lvl="2" indent="-514350">
              <a:buFont typeface="Arial" panose="020B0604020202020204" pitchFamily="34" charset="0"/>
              <a:buAutoNum type="alphaLcPeriod"/>
            </a:pPr>
            <a:r>
              <a:rPr lang="en-US" altLang="en-US" dirty="0"/>
              <a:t>Formation of 2 anterior ends</a:t>
            </a:r>
          </a:p>
          <a:p>
            <a:pPr marL="1368425" lvl="2" indent="-514350">
              <a:buFont typeface="Arial" panose="020B0604020202020204" pitchFamily="34" charset="0"/>
              <a:buAutoNum type="alphaLcPeriod"/>
            </a:pPr>
            <a:r>
              <a:rPr lang="en-US" altLang="en-US" dirty="0"/>
              <a:t>Normal development</a:t>
            </a:r>
          </a:p>
          <a:p>
            <a:pPr marL="1368425" lvl="2" indent="-514350">
              <a:buFont typeface="Arial" panose="020B0604020202020204" pitchFamily="34" charset="0"/>
              <a:buAutoNum type="alphaLcPeriod"/>
            </a:pPr>
            <a:r>
              <a:rPr lang="en-US" altLang="en-US" dirty="0"/>
              <a:t>Formation of 2 posterior ends</a:t>
            </a:r>
          </a:p>
          <a:p>
            <a:pPr marL="1368425" lvl="2" indent="-514350">
              <a:buFont typeface="Arial" panose="020B0604020202020204" pitchFamily="34" charset="0"/>
              <a:buAutoNum type="alphaLcPeriod"/>
            </a:pPr>
            <a:r>
              <a:rPr lang="en-US" altLang="en-US" dirty="0"/>
              <a:t>The pattern would be flipped from normal</a:t>
            </a:r>
          </a:p>
          <a:p>
            <a:pPr marL="1368425" lvl="2" indent="-514350">
              <a:buFont typeface="Arial" panose="020B0604020202020204" pitchFamily="34" charset="0"/>
              <a:buAutoNum type="alphaLcPeriod"/>
            </a:pPr>
            <a:r>
              <a:rPr lang="en-US" altLang="en-US" dirty="0"/>
              <a:t>None of the above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21E4DC50-64A4-414B-8A83-F1EE79A1555D}"/>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D644BE57-3166-4F1B-98E5-1A563CDE9AA5}"/>
              </a:ext>
            </a:extLst>
          </p:cNvPr>
          <p:cNvSpPr>
            <a:spLocks noGrp="1" noChangeArrowheads="1"/>
          </p:cNvSpPr>
          <p:nvPr>
            <p:ph type="body" idx="1"/>
          </p:nvPr>
        </p:nvSpPr>
        <p:spPr>
          <a:xfrm>
            <a:off x="381000" y="1600200"/>
            <a:ext cx="8458200" cy="4114800"/>
          </a:xfrm>
        </p:spPr>
        <p:txBody>
          <a:bodyPr/>
          <a:lstStyle/>
          <a:p>
            <a:pPr>
              <a:buFont typeface="Wingdings" panose="05000000000000000000" pitchFamily="2" charset="2"/>
              <a:buNone/>
            </a:pPr>
            <a:r>
              <a:rPr lang="en-US" altLang="en-US" sz="2400" dirty="0"/>
              <a:t>	Lymphomas are cancers of the white blood cells (the lymphocytes). These are often treated with high doses of chemotherapy and/or radiation to kill the abnormal cells. Bone marrow transplants are often done after these procedures. What is the purpose of the transplant?</a:t>
            </a:r>
          </a:p>
          <a:p>
            <a:pPr marL="1368425" lvl="2" indent="-514350">
              <a:buFont typeface="Arial" panose="020B0604020202020204" pitchFamily="34" charset="0"/>
              <a:buAutoNum type="alphaLcPeriod"/>
            </a:pPr>
            <a:r>
              <a:rPr lang="en-US" altLang="en-US" dirty="0"/>
              <a:t>To remove the debris from the dead cancer cells</a:t>
            </a:r>
          </a:p>
          <a:p>
            <a:pPr marL="1368425" lvl="2" indent="-514350">
              <a:buFont typeface="Arial" panose="020B0604020202020204" pitchFamily="34" charset="0"/>
              <a:buAutoNum type="alphaLcPeriod"/>
            </a:pPr>
            <a:r>
              <a:rPr lang="en-US" altLang="en-US" dirty="0"/>
              <a:t>To allow for the body’s hematopoietic cells to regenerate</a:t>
            </a:r>
          </a:p>
          <a:p>
            <a:pPr marL="1368425" lvl="2" indent="-514350">
              <a:buFont typeface="Arial" panose="020B0604020202020204" pitchFamily="34" charset="0"/>
              <a:buAutoNum type="alphaLcPeriod"/>
            </a:pPr>
            <a:r>
              <a:rPr lang="en-US" altLang="en-US" dirty="0"/>
              <a:t>To replenish the body’s supply of hematopoietic stem cells</a:t>
            </a:r>
          </a:p>
          <a:p>
            <a:pPr marL="1368425" lvl="2" indent="-514350">
              <a:buFont typeface="Arial" panose="020B0604020202020204" pitchFamily="34" charset="0"/>
              <a:buAutoNum type="alphaLcPeriod"/>
            </a:pPr>
            <a:r>
              <a:rPr lang="en-US" altLang="en-US" dirty="0"/>
              <a:t>To surgically remove cancer cells</a:t>
            </a:r>
          </a:p>
          <a:p>
            <a:pPr marL="1368425" lvl="2" indent="-514350">
              <a:buFont typeface="Arial" panose="020B0604020202020204" pitchFamily="34" charset="0"/>
              <a:buAutoNum type="alphaLcPeriod"/>
            </a:pPr>
            <a:r>
              <a:rPr lang="en-US" altLang="en-US" dirty="0"/>
              <a:t>None of the above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18BA3941-EADB-497F-80AB-D020BB1D8B63}"/>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3C0B715A-F096-484F-ABA2-871AAD4092E7}"/>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dirty="0"/>
              <a:t>	Mutations in the </a:t>
            </a:r>
            <a:r>
              <a:rPr lang="en-US" altLang="en-US" sz="2400" i="1" dirty="0"/>
              <a:t>HoxD13</a:t>
            </a:r>
            <a:r>
              <a:rPr lang="en-US" altLang="en-US" sz="2400" dirty="0"/>
              <a:t> gene have been linked to synpolydactyly, a disease where the person has multiple fused fingers and toes. What is the function of </a:t>
            </a:r>
            <a:r>
              <a:rPr lang="en-US" altLang="en-US" sz="2400" i="1" dirty="0"/>
              <a:t>HoxD13</a:t>
            </a:r>
            <a:r>
              <a:rPr lang="en-US" altLang="en-US" sz="2400" dirty="0"/>
              <a:t>?</a:t>
            </a:r>
          </a:p>
          <a:p>
            <a:pPr marL="1368425" lvl="2" indent="-514350">
              <a:buFont typeface="Arial" panose="020B0604020202020204" pitchFamily="34" charset="0"/>
              <a:buAutoNum type="alphaLcPeriod"/>
            </a:pPr>
            <a:r>
              <a:rPr lang="en-US" altLang="en-US" dirty="0"/>
              <a:t>Determining the anteroposterior axis of the body</a:t>
            </a:r>
          </a:p>
          <a:p>
            <a:pPr marL="1368425" lvl="2" indent="-514350">
              <a:buFont typeface="Arial" panose="020B0604020202020204" pitchFamily="34" charset="0"/>
              <a:buAutoNum type="alphaLcPeriod"/>
            </a:pPr>
            <a:r>
              <a:rPr lang="en-US" altLang="en-US" dirty="0"/>
              <a:t>Coordinating segmentation of the embryo</a:t>
            </a:r>
          </a:p>
          <a:p>
            <a:pPr marL="1368425" lvl="2" indent="-514350">
              <a:buFont typeface="Arial" panose="020B0604020202020204" pitchFamily="34" charset="0"/>
              <a:buAutoNum type="alphaLcPeriod"/>
            </a:pPr>
            <a:r>
              <a:rPr lang="en-US" altLang="en-US" dirty="0"/>
              <a:t>Inducing cell differentiation</a:t>
            </a:r>
          </a:p>
          <a:p>
            <a:pPr marL="1368425" lvl="2" indent="-514350">
              <a:buFont typeface="Arial" panose="020B0604020202020204" pitchFamily="34" charset="0"/>
              <a:buAutoNum type="alphaLcPeriod"/>
            </a:pPr>
            <a:r>
              <a:rPr lang="en-US" altLang="en-US" dirty="0"/>
              <a:t>Activating genes that direct morphogenesis of the digits</a:t>
            </a:r>
          </a:p>
          <a:p>
            <a:pPr marL="1368425" lvl="2" indent="-514350">
              <a:buFont typeface="Arial" panose="020B0604020202020204" pitchFamily="34" charset="0"/>
              <a:buAutoNum type="alphaLcPeriod"/>
            </a:pPr>
            <a:r>
              <a:rPr lang="en-US" altLang="en-US" dirty="0"/>
              <a:t>Forming bone tissue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9DB5CD0-DFD9-4633-A322-070CDDE6EF72}"/>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75F2156D-1C59-4133-B66F-7B2F4A96E158}"/>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dirty="0"/>
              <a:t>	The </a:t>
            </a:r>
            <a:r>
              <a:rPr lang="en-US" altLang="en-US" sz="2400" i="1" dirty="0"/>
              <a:t>scarecrow</a:t>
            </a:r>
            <a:r>
              <a:rPr lang="en-US" altLang="en-US" sz="2400" dirty="0"/>
              <a:t> gene in plants is responsible for inducing the asymmetric mitosis that gives the root its internal structure. What would happen if this gene were defective?</a:t>
            </a:r>
          </a:p>
          <a:p>
            <a:pPr marL="1368425" lvl="2" indent="-514350">
              <a:buFont typeface="Arial" panose="020B0604020202020204" pitchFamily="34" charset="0"/>
              <a:buAutoNum type="alphaLcPeriod"/>
            </a:pPr>
            <a:r>
              <a:rPr lang="en-US" altLang="en-US" dirty="0"/>
              <a:t>The roots would not be formed</a:t>
            </a:r>
          </a:p>
          <a:p>
            <a:pPr marL="1368425" lvl="2" indent="-514350">
              <a:buFont typeface="Arial" panose="020B0604020202020204" pitchFamily="34" charset="0"/>
              <a:buAutoNum type="alphaLcPeriod"/>
            </a:pPr>
            <a:r>
              <a:rPr lang="en-US" altLang="en-US" dirty="0"/>
              <a:t>The roots would be normal</a:t>
            </a:r>
          </a:p>
          <a:p>
            <a:pPr marL="1368425" lvl="2" indent="-514350">
              <a:buFont typeface="Arial" panose="020B0604020202020204" pitchFamily="34" charset="0"/>
              <a:buAutoNum type="alphaLcPeriod"/>
            </a:pPr>
            <a:r>
              <a:rPr lang="en-US" altLang="en-US" dirty="0"/>
              <a:t>The roots would be missing some of the internal layers</a:t>
            </a:r>
          </a:p>
          <a:p>
            <a:pPr marL="1368425" lvl="2" indent="-514350">
              <a:buFont typeface="Arial" panose="020B0604020202020204" pitchFamily="34" charset="0"/>
              <a:buAutoNum type="alphaLcPeriod"/>
            </a:pPr>
            <a:r>
              <a:rPr lang="en-US" altLang="en-US" dirty="0"/>
              <a:t>The roots would be abnormally long</a:t>
            </a:r>
          </a:p>
          <a:p>
            <a:pPr marL="1368425" lvl="2" indent="-514350">
              <a:buFont typeface="Arial" panose="020B0604020202020204" pitchFamily="34" charset="0"/>
              <a:buAutoNum type="alphaLcPeriod"/>
            </a:pPr>
            <a:r>
              <a:rPr lang="en-US" altLang="en-US" dirty="0"/>
              <a:t>The roots would be photosynthetic</a:t>
            </a:r>
          </a:p>
          <a:p>
            <a:endParaRPr lang="en-US" alt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A58B5CD2-F1EC-4A77-87F2-7B4BEFE687C1}"/>
              </a:ext>
            </a:extLst>
          </p:cNvPr>
          <p:cNvSpPr>
            <a:spLocks noGrp="1" noChangeArrowheads="1"/>
          </p:cNvSpPr>
          <p:nvPr>
            <p:ph type="title"/>
          </p:nvPr>
        </p:nvSpPr>
        <p:spPr>
          <a:xfrm>
            <a:off x="992981" y="187325"/>
            <a:ext cx="7158037" cy="1412875"/>
          </a:xfrm>
        </p:spPr>
        <p:txBody>
          <a:bodyPr/>
          <a:lstStyle/>
          <a:p>
            <a:pPr eaLnBrk="1" hangingPunct="1"/>
            <a:r>
              <a:rPr lang="en-US" altLang="en-US"/>
              <a:t>Answer Key</a:t>
            </a:r>
            <a:endParaRPr lang="en-US" altLang="en-US" dirty="0"/>
          </a:p>
        </p:txBody>
      </p:sp>
      <p:sp>
        <p:nvSpPr>
          <p:cNvPr id="20483" name="Rectangle 3">
            <a:extLst>
              <a:ext uri="{FF2B5EF4-FFF2-40B4-BE49-F238E27FC236}">
                <a16:creationId xmlns:a16="http://schemas.microsoft.com/office/drawing/2014/main" id="{1D9AD10D-E8AC-4630-94AC-DE3D39DDED76}"/>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E </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20484" name="Rectangle 6">
            <a:extLst>
              <a:ext uri="{FF2B5EF4-FFF2-40B4-BE49-F238E27FC236}">
                <a16:creationId xmlns:a16="http://schemas.microsoft.com/office/drawing/2014/main" id="{C02928CE-C3BB-4F5F-9E24-1BA1644048E1}"/>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 </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2895EBE-1547-4441-AB23-7C1FAF60F895}"/>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59F9465A-9234-425E-8553-D6618EFDEBC9}"/>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C7849CFF-FEF0-4FC0-9A78-F1E80A15641C}"/>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F17267B9-E302-430C-A26C-C8FE54925697}"/>
              </a:ext>
            </a:extLst>
          </p:cNvPr>
          <p:cNvSpPr>
            <a:spLocks noGrp="1" noChangeArrowheads="1"/>
          </p:cNvSpPr>
          <p:nvPr>
            <p:ph type="body" idx="1"/>
          </p:nvPr>
        </p:nvSpPr>
        <p:spPr/>
        <p:txBody>
          <a:bodyPr/>
          <a:lstStyle/>
          <a:p>
            <a:pPr>
              <a:buFont typeface="Wingdings" panose="05000000000000000000" pitchFamily="2" charset="2"/>
              <a:buNone/>
            </a:pPr>
            <a:r>
              <a:rPr lang="en-US" altLang="en-US" sz="2400" dirty="0"/>
              <a:t>	The organism </a:t>
            </a:r>
            <a:r>
              <a:rPr lang="en-US" altLang="en-US" sz="2400" i="1" dirty="0"/>
              <a:t>Arabidopsis thaliana</a:t>
            </a:r>
            <a:r>
              <a:rPr lang="en-US" altLang="en-US" sz="2400" dirty="0"/>
              <a:t> has been extensively studied and used as a model organism to study the genetics of –  </a:t>
            </a:r>
          </a:p>
          <a:p>
            <a:pPr marL="1368425" lvl="2" indent="-514350">
              <a:buFont typeface="Arial" panose="020B0604020202020204" pitchFamily="34" charset="0"/>
              <a:buAutoNum type="alphaLcPeriod"/>
            </a:pPr>
            <a:r>
              <a:rPr lang="en-US" altLang="en-US" dirty="0"/>
              <a:t>Invertebrate animals</a:t>
            </a:r>
          </a:p>
          <a:p>
            <a:pPr marL="1368425" lvl="2" indent="-514350">
              <a:buFont typeface="Arial" panose="020B0604020202020204" pitchFamily="34" charset="0"/>
              <a:buAutoNum type="alphaLcPeriod"/>
            </a:pPr>
            <a:r>
              <a:rPr lang="en-US" altLang="en-US" dirty="0"/>
              <a:t>Vascular plants</a:t>
            </a:r>
          </a:p>
          <a:p>
            <a:pPr marL="1368425" lvl="2" indent="-514350">
              <a:buFont typeface="Arial" panose="020B0604020202020204" pitchFamily="34" charset="0"/>
              <a:buAutoNum type="alphaLcPeriod"/>
            </a:pPr>
            <a:r>
              <a:rPr lang="en-US" altLang="en-US" dirty="0"/>
              <a:t>Unicellular fungi</a:t>
            </a:r>
          </a:p>
          <a:p>
            <a:pPr marL="1368425" lvl="2" indent="-514350">
              <a:buFont typeface="Arial" panose="020B0604020202020204" pitchFamily="34" charset="0"/>
              <a:buAutoNum type="alphaLcPeriod"/>
            </a:pPr>
            <a:r>
              <a:rPr lang="en-US" altLang="en-US" dirty="0"/>
              <a:t>Mammalian species</a:t>
            </a:r>
          </a:p>
          <a:p>
            <a:pPr marL="1368425" lvl="2" indent="-514350">
              <a:buFont typeface="Arial" panose="020B0604020202020204" pitchFamily="34" charset="0"/>
              <a:buAutoNum type="alphaLcPeriod"/>
            </a:pPr>
            <a:r>
              <a:rPr lang="en-US" altLang="en-US" dirty="0"/>
              <a:t>Pathogenic bacteria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74230A46-874B-413B-9466-D1C1BD5A0050}"/>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9F9916F9-FDFE-484F-8AC9-6E9F85C17F2C}"/>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a:t>
            </a:r>
            <a:r>
              <a:rPr lang="en-US" sz="2400" dirty="0" err="1"/>
              <a:t>Homeotic</a:t>
            </a:r>
            <a:r>
              <a:rPr lang="en-US" sz="2400" dirty="0"/>
              <a:t> mutations – </a:t>
            </a:r>
          </a:p>
          <a:p>
            <a:pPr marL="1368425" lvl="2" indent="-514350">
              <a:buFont typeface="+mj-lt"/>
              <a:buAutoNum type="alphaLcPeriod"/>
              <a:defRPr/>
            </a:pPr>
            <a:r>
              <a:rPr lang="en-US" dirty="0"/>
              <a:t>Alter the expression of a </a:t>
            </a:r>
            <a:r>
              <a:rPr lang="en-US" dirty="0" err="1"/>
              <a:t>pseudogene</a:t>
            </a:r>
            <a:endParaRPr lang="en-US" dirty="0"/>
          </a:p>
          <a:p>
            <a:pPr marL="1368425" lvl="2" indent="-514350">
              <a:buFont typeface="+mj-lt"/>
              <a:buAutoNum type="alphaLcPeriod"/>
              <a:defRPr/>
            </a:pPr>
            <a:r>
              <a:rPr lang="en-US" dirty="0"/>
              <a:t>Have little observable effects</a:t>
            </a:r>
          </a:p>
          <a:p>
            <a:pPr marL="1368425" lvl="2" indent="-514350">
              <a:buFont typeface="+mj-lt"/>
              <a:buAutoNum type="alphaLcPeriod"/>
              <a:defRPr/>
            </a:pPr>
            <a:r>
              <a:rPr lang="en-US" dirty="0"/>
              <a:t>Change the spatial pattern of gene expression</a:t>
            </a:r>
          </a:p>
          <a:p>
            <a:pPr marL="1368425" lvl="2" indent="-514350">
              <a:buFont typeface="+mj-lt"/>
              <a:buAutoNum type="alphaLcPeriod"/>
              <a:defRPr/>
            </a:pPr>
            <a:r>
              <a:rPr lang="en-US" dirty="0"/>
              <a:t>Change the timing of a developmental stage</a:t>
            </a:r>
          </a:p>
          <a:p>
            <a:pPr marL="1368425" lvl="2" indent="-514350">
              <a:buFont typeface="+mj-lt"/>
              <a:buAutoNum type="alphaLcPeriod"/>
              <a:defRPr/>
            </a:pPr>
            <a:r>
              <a:rPr lang="en-US" dirty="0">
                <a:ea typeface="+mn-ea"/>
                <a:cs typeface="+mn-cs"/>
              </a:rPr>
              <a:t>Are always beneficial to the organism</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110A7EC-ABEC-46E9-A7D8-2E4E6E66AE80}"/>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204EA2B4-A97E-4838-96BC-0C51B5681AA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Genes such as </a:t>
            </a:r>
            <a:r>
              <a:rPr lang="en-US" altLang="en-US" sz="2400" i="1"/>
              <a:t>HoxA</a:t>
            </a:r>
            <a:r>
              <a:rPr lang="en-US" altLang="en-US" sz="2400"/>
              <a:t> and </a:t>
            </a:r>
            <a:r>
              <a:rPr lang="en-US" altLang="en-US" sz="2400" i="1"/>
              <a:t>HoxB</a:t>
            </a:r>
            <a:r>
              <a:rPr lang="en-US" altLang="en-US" sz="2400"/>
              <a:t> code for transcription factors, changes in the expression of these genes – </a:t>
            </a:r>
          </a:p>
          <a:p>
            <a:pPr marL="1368425" lvl="2" indent="-514350">
              <a:buFont typeface="Arial" panose="020B0604020202020204" pitchFamily="34" charset="0"/>
              <a:buAutoNum type="alphaLcPeriod"/>
            </a:pPr>
            <a:r>
              <a:rPr lang="en-US" altLang="en-US"/>
              <a:t>Changes the amino acid sequence of other genes</a:t>
            </a:r>
          </a:p>
          <a:p>
            <a:pPr marL="1368425" lvl="2" indent="-514350">
              <a:buFont typeface="Arial" panose="020B0604020202020204" pitchFamily="34" charset="0"/>
              <a:buAutoNum type="alphaLcPeriod"/>
            </a:pPr>
            <a:r>
              <a:rPr lang="en-US" altLang="en-US"/>
              <a:t>Forms new genes </a:t>
            </a:r>
          </a:p>
          <a:p>
            <a:pPr marL="1368425" lvl="2" indent="-514350">
              <a:buFont typeface="Arial" panose="020B0604020202020204" pitchFamily="34" charset="0"/>
              <a:buAutoNum type="alphaLcPeriod"/>
            </a:pPr>
            <a:r>
              <a:rPr lang="en-US" altLang="en-US"/>
              <a:t>Effects the timing and expression of other genes</a:t>
            </a:r>
          </a:p>
          <a:p>
            <a:pPr marL="1368425" lvl="2" indent="-514350">
              <a:buFont typeface="Arial" panose="020B0604020202020204" pitchFamily="34" charset="0"/>
              <a:buAutoNum type="alphaLcPeriod"/>
            </a:pPr>
            <a:r>
              <a:rPr lang="en-US" altLang="en-US"/>
              <a:t>Causes mutations to arise</a:t>
            </a:r>
          </a:p>
          <a:p>
            <a:pPr marL="1368425" lvl="2" indent="-514350">
              <a:buFont typeface="Arial" panose="020B0604020202020204" pitchFamily="34" charset="0"/>
              <a:buAutoNum type="alphaLcPeriod"/>
            </a:pPr>
            <a:r>
              <a:rPr lang="en-US" altLang="en-US"/>
              <a:t>Prevents changes in other genes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A19BEC5-DA9A-4519-BB48-01B5AD8F46D7}"/>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B410EF65-EDF9-4A91-AB41-F8545D230FFA}"/>
              </a:ext>
            </a:extLst>
          </p:cNvPr>
          <p:cNvSpPr>
            <a:spLocks noGrp="1" noChangeArrowheads="1"/>
          </p:cNvSpPr>
          <p:nvPr>
            <p:ph type="body" idx="1"/>
          </p:nvPr>
        </p:nvSpPr>
        <p:spPr/>
        <p:txBody>
          <a:bodyPr/>
          <a:lstStyle/>
          <a:p>
            <a:pPr>
              <a:buFont typeface="Wingdings" panose="05000000000000000000" pitchFamily="2" charset="2"/>
              <a:buNone/>
            </a:pPr>
            <a:r>
              <a:rPr lang="en-US" altLang="en-US" sz="2400" dirty="0"/>
              <a:t>	Groups of actively dividing plant cells are called – </a:t>
            </a:r>
          </a:p>
          <a:p>
            <a:pPr marL="1368425" lvl="2" indent="-514350">
              <a:buFont typeface="Arial" panose="020B0604020202020204" pitchFamily="34" charset="0"/>
              <a:buAutoNum type="alphaLcPeriod"/>
            </a:pPr>
            <a:r>
              <a:rPr lang="en-US" altLang="en-US" dirty="0"/>
              <a:t>Xylem cells</a:t>
            </a:r>
          </a:p>
          <a:p>
            <a:pPr marL="1368425" lvl="2" indent="-514350">
              <a:buFont typeface="Arial" panose="020B0604020202020204" pitchFamily="34" charset="0"/>
              <a:buAutoNum type="alphaLcPeriod"/>
            </a:pPr>
            <a:r>
              <a:rPr lang="en-US" altLang="en-US" dirty="0"/>
              <a:t>Meristematic cells</a:t>
            </a:r>
          </a:p>
          <a:p>
            <a:pPr marL="1368425" lvl="2" indent="-514350">
              <a:buFont typeface="Arial" panose="020B0604020202020204" pitchFamily="34" charset="0"/>
              <a:buAutoNum type="alphaLcPeriod"/>
            </a:pPr>
            <a:r>
              <a:rPr lang="en-US" altLang="en-US" dirty="0" err="1"/>
              <a:t>Schlerenchyma</a:t>
            </a:r>
            <a:r>
              <a:rPr lang="en-US" altLang="en-US" dirty="0"/>
              <a:t> cells</a:t>
            </a:r>
          </a:p>
          <a:p>
            <a:pPr marL="1368425" lvl="2" indent="-514350">
              <a:buFont typeface="Arial" panose="020B0604020202020204" pitchFamily="34" charset="0"/>
              <a:buAutoNum type="alphaLcPeriod"/>
            </a:pPr>
            <a:r>
              <a:rPr lang="en-US" altLang="en-US" dirty="0"/>
              <a:t>Casparian cells</a:t>
            </a:r>
          </a:p>
          <a:p>
            <a:pPr marL="1368425" lvl="2" indent="-514350">
              <a:buFont typeface="Arial" panose="020B0604020202020204" pitchFamily="34" charset="0"/>
              <a:buAutoNum type="alphaLcPeriod"/>
            </a:pPr>
            <a:r>
              <a:rPr lang="en-US" altLang="en-US" dirty="0"/>
              <a:t>Nodular cells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1980324-D8F7-4985-A577-4627D6A805F0}"/>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76300303-FB00-4B4E-B526-0F260C329BC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Hematopoietic stem cells are found in – </a:t>
            </a:r>
          </a:p>
          <a:p>
            <a:pPr marL="1368425" lvl="2" indent="-514350">
              <a:buFont typeface="Arial" panose="020B0604020202020204" pitchFamily="34" charset="0"/>
              <a:buAutoNum type="alphaLcPeriod"/>
            </a:pPr>
            <a:r>
              <a:rPr lang="en-US" altLang="en-US"/>
              <a:t>Brain tissue</a:t>
            </a:r>
          </a:p>
          <a:p>
            <a:pPr marL="1368425" lvl="2" indent="-514350">
              <a:buFont typeface="Arial" panose="020B0604020202020204" pitchFamily="34" charset="0"/>
              <a:buAutoNum type="alphaLcPeriod"/>
            </a:pPr>
            <a:r>
              <a:rPr lang="en-US" altLang="en-US"/>
              <a:t>Lever tissue</a:t>
            </a:r>
          </a:p>
          <a:p>
            <a:pPr marL="1368425" lvl="2" indent="-514350">
              <a:buFont typeface="Arial" panose="020B0604020202020204" pitchFamily="34" charset="0"/>
              <a:buAutoNum type="alphaLcPeriod"/>
            </a:pPr>
            <a:r>
              <a:rPr lang="en-US" altLang="en-US"/>
              <a:t>Bone marrow</a:t>
            </a:r>
          </a:p>
          <a:p>
            <a:pPr marL="1368425" lvl="2" indent="-514350">
              <a:buFont typeface="Arial" panose="020B0604020202020204" pitchFamily="34" charset="0"/>
              <a:buAutoNum type="alphaLcPeriod"/>
            </a:pPr>
            <a:r>
              <a:rPr lang="en-US" altLang="en-US"/>
              <a:t>Epithelial tissues</a:t>
            </a:r>
          </a:p>
          <a:p>
            <a:pPr marL="1368425" lvl="2" indent="-514350">
              <a:buFont typeface="Arial" panose="020B0604020202020204" pitchFamily="34" charset="0"/>
              <a:buAutoNum type="alphaLcPeriod"/>
            </a:pPr>
            <a:r>
              <a:rPr lang="en-US" altLang="en-US"/>
              <a:t>Only in embryonic tissues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46EB649C-0DCC-4971-B620-BD0F7784E3DE}"/>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1C72D0AA-9826-47E5-9633-0DC82779E3C9}"/>
              </a:ext>
            </a:extLst>
          </p:cNvPr>
          <p:cNvSpPr>
            <a:spLocks noGrp="1" noChangeArrowheads="1"/>
          </p:cNvSpPr>
          <p:nvPr>
            <p:ph type="body" idx="1"/>
          </p:nvPr>
        </p:nvSpPr>
        <p:spPr/>
        <p:txBody>
          <a:bodyPr/>
          <a:lstStyle/>
          <a:p>
            <a:pPr>
              <a:buFont typeface="Wingdings" panose="05000000000000000000" pitchFamily="2" charset="2"/>
              <a:buNone/>
            </a:pPr>
            <a:r>
              <a:rPr lang="en-US" altLang="en-US" sz="2400" dirty="0"/>
              <a:t>	A cell that can become any other type of cell is – </a:t>
            </a:r>
          </a:p>
          <a:p>
            <a:pPr marL="1368425" lvl="2" indent="-514350">
              <a:buFont typeface="Arial" panose="020B0604020202020204" pitchFamily="34" charset="0"/>
              <a:buAutoNum type="alphaLcPeriod"/>
            </a:pPr>
            <a:r>
              <a:rPr lang="en-US" altLang="en-US" dirty="0"/>
              <a:t>Unipotent</a:t>
            </a:r>
          </a:p>
          <a:p>
            <a:pPr marL="1368425" lvl="2" indent="-514350">
              <a:buFont typeface="Arial" panose="020B0604020202020204" pitchFamily="34" charset="0"/>
              <a:buAutoNum type="alphaLcPeriod"/>
            </a:pPr>
            <a:r>
              <a:rPr lang="en-US" altLang="en-US" dirty="0"/>
              <a:t>Multipotent</a:t>
            </a:r>
          </a:p>
          <a:p>
            <a:pPr marL="1368425" lvl="2" indent="-514350">
              <a:buFont typeface="Arial" panose="020B0604020202020204" pitchFamily="34" charset="0"/>
              <a:buAutoNum type="alphaLcPeriod"/>
            </a:pPr>
            <a:r>
              <a:rPr lang="en-US" altLang="en-US" dirty="0" err="1"/>
              <a:t>Pleuripotent</a:t>
            </a:r>
            <a:endParaRPr lang="en-US" altLang="en-US" dirty="0"/>
          </a:p>
          <a:p>
            <a:pPr marL="1368425" lvl="2" indent="-514350">
              <a:buFont typeface="Arial" panose="020B0604020202020204" pitchFamily="34" charset="0"/>
              <a:buAutoNum type="alphaLcPeriod"/>
            </a:pPr>
            <a:r>
              <a:rPr lang="en-US" altLang="en-US" dirty="0"/>
              <a:t>Totipotent</a:t>
            </a:r>
          </a:p>
          <a:p>
            <a:pPr marL="1368425" lvl="2" indent="-514350">
              <a:buFont typeface="Arial" panose="020B0604020202020204" pitchFamily="34" charset="0"/>
              <a:buAutoNum type="alphaLcPeriod"/>
            </a:pPr>
            <a:r>
              <a:rPr lang="en-US" altLang="en-US" dirty="0"/>
              <a:t>Impotent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E606AD89-5323-4E9C-9DA3-7AAF62CC3760}"/>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5A3A4A51-FCA7-42BB-9DE3-85FE17F0664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are stem cells?</a:t>
            </a:r>
          </a:p>
          <a:p>
            <a:pPr marL="1368425" lvl="2" indent="-514350">
              <a:buFont typeface="Arial" panose="020B0604020202020204" pitchFamily="34" charset="0"/>
              <a:buAutoNum type="alphaLcPeriod"/>
            </a:pPr>
            <a:r>
              <a:rPr lang="en-US" altLang="en-US"/>
              <a:t>Cells fated to develop into a certain type of cell</a:t>
            </a:r>
          </a:p>
          <a:p>
            <a:pPr marL="1368425" lvl="2" indent="-514350">
              <a:buFont typeface="Arial" panose="020B0604020202020204" pitchFamily="34" charset="0"/>
              <a:buAutoNum type="alphaLcPeriod"/>
            </a:pPr>
            <a:r>
              <a:rPr lang="en-US" altLang="en-US"/>
              <a:t>Undifferentiated pleuripotent cells</a:t>
            </a:r>
          </a:p>
          <a:p>
            <a:pPr marL="1368425" lvl="2" indent="-514350">
              <a:buFont typeface="Arial" panose="020B0604020202020204" pitchFamily="34" charset="0"/>
              <a:buAutoNum type="alphaLcPeriod"/>
            </a:pPr>
            <a:r>
              <a:rPr lang="en-US" altLang="en-US"/>
              <a:t>Cells with inactive </a:t>
            </a:r>
            <a:r>
              <a:rPr lang="en-US" altLang="en-US" i="1"/>
              <a:t>Hox</a:t>
            </a:r>
            <a:r>
              <a:rPr lang="en-US" altLang="en-US"/>
              <a:t> genes</a:t>
            </a:r>
          </a:p>
          <a:p>
            <a:pPr marL="1368425" lvl="2" indent="-514350">
              <a:buFont typeface="Arial" panose="020B0604020202020204" pitchFamily="34" charset="0"/>
              <a:buAutoNum type="alphaLcPeriod"/>
            </a:pPr>
            <a:r>
              <a:rPr lang="en-US" altLang="en-US"/>
              <a:t>Cells that determine the body plan of the organism</a:t>
            </a:r>
          </a:p>
          <a:p>
            <a:pPr marL="1368425" lvl="2" indent="-514350">
              <a:buFont typeface="Arial" panose="020B0604020202020204" pitchFamily="34" charset="0"/>
              <a:buAutoNum type="alphaLcPeriod"/>
            </a:pPr>
            <a:r>
              <a:rPr lang="en-US" altLang="en-US"/>
              <a:t>Unipotent cells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65&quot;&gt;&lt;object type=&quot;3&quot; unique_id=&quot;10066&quot;&gt;&lt;property id=&quot;20148&quot; value=&quot;5&quot;/&gt;&lt;property id=&quot;20300&quot; value=&quot;Slide 1&quot;/&gt;&lt;property id=&quot;20307&quot; value=&quot;317&quot;/&gt;&lt;/object&gt;&lt;object type=&quot;3&quot; unique_id=&quot;10067&quot;&gt;&lt;property id=&quot;20148&quot; value=&quot;5&quot;/&gt;&lt;property id=&quot;20300&quot; value=&quot;Slide 2 - &amp;quot;Assessment&amp;quot;&quot;/&gt;&lt;property id=&quot;20307&quot; value=&quot;329&quot;/&gt;&lt;/object&gt;&lt;object type=&quot;3&quot; unique_id=&quot;10068&quot;&gt;&lt;property id=&quot;20148&quot; value=&quot;5&quot;/&gt;&lt;property id=&quot;20300&quot; value=&quot;Slide 3 - &amp;quot;Question 1&amp;quot;&quot;/&gt;&lt;property id=&quot;20307&quot; value=&quot;297&quot;/&gt;&lt;/object&gt;&lt;object type=&quot;3&quot; unique_id=&quot;10069&quot;&gt;&lt;property id=&quot;20148&quot; value=&quot;5&quot;/&gt;&lt;property id=&quot;20300&quot; value=&quot;Slide 4 - &amp;quot;Question 2&amp;quot;&quot;/&gt;&lt;property id=&quot;20307&quot; value=&quot;298&quot;/&gt;&lt;/object&gt;&lt;object type=&quot;3&quot; unique_id=&quot;10070&quot;&gt;&lt;property id=&quot;20148&quot; value=&quot;5&quot;/&gt;&lt;property id=&quot;20300&quot; value=&quot;Slide 5 - &amp;quot;Question 3&amp;quot;&quot;/&gt;&lt;property id=&quot;20307&quot; value=&quot;299&quot;/&gt;&lt;/object&gt;&lt;object type=&quot;3&quot; unique_id=&quot;10071&quot;&gt;&lt;property id=&quot;20148&quot; value=&quot;5&quot;/&gt;&lt;property id=&quot;20300&quot; value=&quot;Slide 6 - &amp;quot;Question 4&amp;quot;&quot;/&gt;&lt;property id=&quot;20307&quot; value=&quot;300&quot;/&gt;&lt;/object&gt;&lt;object type=&quot;3&quot; unique_id=&quot;10072&quot;&gt;&lt;property id=&quot;20148&quot; value=&quot;5&quot;/&gt;&lt;property id=&quot;20300&quot; value=&quot;Slide 7 - &amp;quot;Question 5&amp;quot;&quot;/&gt;&lt;property id=&quot;20307&quot; value=&quot;301&quot;/&gt;&lt;/object&gt;&lt;object type=&quot;3&quot; unique_id=&quot;10073&quot;&gt;&lt;property id=&quot;20148&quot; value=&quot;5&quot;/&gt;&lt;property id=&quot;20300&quot; value=&quot;Slide 8 - &amp;quot;Question 6&amp;quot;&quot;/&gt;&lt;property id=&quot;20307&quot; value=&quot;323&quot;/&gt;&lt;/object&gt;&lt;object type=&quot;3&quot; unique_id=&quot;10074&quot;&gt;&lt;property id=&quot;20148&quot; value=&quot;5&quot;/&gt;&lt;property id=&quot;20300&quot; value=&quot;Slide 9 - &amp;quot;Question 7&amp;quot;&quot;/&gt;&lt;property id=&quot;20307&quot; value=&quot;304&quot;/&gt;&lt;/object&gt;&lt;object type=&quot;3&quot; unique_id=&quot;10075&quot;&gt;&lt;property id=&quot;20148&quot; value=&quot;5&quot;/&gt;&lt;property id=&quot;20300&quot; value=&quot;Slide 10 - &amp;quot;Question 8&amp;quot;&quot;/&gt;&lt;property id=&quot;20307&quot; value=&quot;324&quot;/&gt;&lt;/object&gt;&lt;object type=&quot;3&quot; unique_id=&quot;10076&quot;&gt;&lt;property id=&quot;20148&quot; value=&quot;5&quot;/&gt;&lt;property id=&quot;20300&quot; value=&quot;Slide 11 - &amp;quot;Question 9&amp;quot;&quot;/&gt;&lt;property id=&quot;20307&quot; value=&quot;326&quot;/&gt;&lt;/object&gt;&lt;object type=&quot;3&quot; unique_id=&quot;10077&quot;&gt;&lt;property id=&quot;20148&quot; value=&quot;5&quot;/&gt;&lt;property id=&quot;20300&quot; value=&quot;Slide 12 - &amp;quot;Question 10&amp;quot;&quot;/&gt;&lt;property id=&quot;20307&quot; value=&quot;325&quot;/&gt;&lt;/object&gt;&lt;object type=&quot;3&quot; unique_id=&quot;10078&quot;&gt;&lt;property id=&quot;20148&quot; value=&quot;5&quot;/&gt;&lt;property id=&quot;20300&quot; value=&quot;Slide 13 - &amp;quot;Question 11&amp;quot;&quot;/&gt;&lt;property id=&quot;20307&quot; value=&quot;307&quot;/&gt;&lt;/object&gt;&lt;object type=&quot;3&quot; unique_id=&quot;10079&quot;&gt;&lt;property id=&quot;20148&quot; value=&quot;5&quot;/&gt;&lt;property id=&quot;20300&quot; value=&quot;Slide 14 - &amp;quot;Question 12&amp;quot;&quot;/&gt;&lt;property id=&quot;20307&quot; value=&quot;308&quot;/&gt;&lt;/object&gt;&lt;object type=&quot;3&quot; unique_id=&quot;10080&quot;&gt;&lt;property id=&quot;20148&quot; value=&quot;5&quot;/&gt;&lt;property id=&quot;20300&quot; value=&quot;Slide 15 - &amp;quot;Question 13&amp;quot;&quot;/&gt;&lt;property id=&quot;20307&quot; value=&quot;309&quot;/&gt;&lt;/object&gt;&lt;object type=&quot;3&quot; unique_id=&quot;10081&quot;&gt;&lt;property id=&quot;20148&quot; value=&quot;5&quot;/&gt;&lt;property id=&quot;20300&quot; value=&quot;Slide 16 - &amp;quot;Question 14&amp;quot;&quot;/&gt;&lt;property id=&quot;20307&quot; value=&quot;310&quot;/&gt;&lt;/object&gt;&lt;object type=&quot;3&quot; unique_id=&quot;10082&quot;&gt;&lt;property id=&quot;20148&quot; value=&quot;5&quot;/&gt;&lt;property id=&quot;20300&quot; value=&quot;Slide 17 - &amp;quot;Question 15&amp;quot;&quot;/&gt;&lt;property id=&quot;20307&quot; value=&quot;311&quot;/&gt;&lt;/object&gt;&lt;object type=&quot;3&quot; unique_id=&quot;10083&quot;&gt;&lt;property id=&quot;20148&quot; value=&quot;5&quot;/&gt;&lt;property id=&quot;20300&quot; value=&quot;Slide 18 - &amp;quot;Answer Key – Chapter 19&amp;quot;&quot;/&gt;&lt;property id=&quot;20307&quot; value=&quot;273&quot;/&gt;&lt;/object&gt;&lt;/object&gt;&lt;object type=&quot;8&quot; unique_id=&quot;10103&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2318</TotalTime>
  <Words>178</Words>
  <Application>Microsoft Office PowerPoint</Application>
  <PresentationFormat>On-screen Show (4:3)</PresentationFormat>
  <Paragraphs>165</Paragraphs>
  <Slides>18</Slides>
  <Notes>17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18</vt:i4>
      </vt:variant>
    </vt:vector>
  </HeadingPairs>
  <TitlesOfParts>
    <vt:vector size="26" baseType="lpstr">
      <vt:lpstr>Arial</vt:lpstr>
      <vt:lpstr>Wingdings</vt:lpstr>
      <vt:lpstr>ヒラギノ角ゴ Pro W3</vt:lpstr>
      <vt:lpstr>Symbol</vt:lpstr>
      <vt:lpstr>Tahoma</vt:lpstr>
      <vt:lpstr>Times New Roman</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208</cp:revision>
  <dcterms:created xsi:type="dcterms:W3CDTF">2005-04-19T02:46:41Z</dcterms:created>
  <dcterms:modified xsi:type="dcterms:W3CDTF">2019-04-23T17:32:15Z</dcterms:modified>
</cp:coreProperties>
</file>