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4070" r:id="rId2"/>
  </p:sldMasterIdLst>
  <p:notesMasterIdLst>
    <p:notesMasterId r:id="rId21"/>
  </p:notesMasterIdLst>
  <p:sldIdLst>
    <p:sldId id="317" r:id="rId3"/>
    <p:sldId id="329" r:id="rId4"/>
    <p:sldId id="297" r:id="rId5"/>
    <p:sldId id="298" r:id="rId6"/>
    <p:sldId id="299" r:id="rId7"/>
    <p:sldId id="300" r:id="rId8"/>
    <p:sldId id="331" r:id="rId9"/>
    <p:sldId id="301" r:id="rId10"/>
    <p:sldId id="323" r:id="rId11"/>
    <p:sldId id="304" r:id="rId12"/>
    <p:sldId id="324" r:id="rId13"/>
    <p:sldId id="325" r:id="rId14"/>
    <p:sldId id="307" r:id="rId15"/>
    <p:sldId id="308" r:id="rId16"/>
    <p:sldId id="309" r:id="rId17"/>
    <p:sldId id="310" r:id="rId18"/>
    <p:sldId id="311" r:id="rId19"/>
    <p:sldId id="273" r:id="rId20"/>
  </p:sldIdLst>
  <p:sldSz cx="9144000" cy="6858000" type="screen4x3"/>
  <p:notesSz cx="6858000" cy="9144000"/>
  <p:custDataLst>
    <p:tags r:id="rId2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475" autoAdjust="0"/>
    <p:restoredTop sz="87324" autoAdjust="0"/>
  </p:normalViewPr>
  <p:slideViewPr>
    <p:cSldViewPr>
      <p:cViewPr varScale="1">
        <p:scale>
          <a:sx n="87" d="100"/>
          <a:sy n="87" d="100"/>
        </p:scale>
        <p:origin x="9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70030293-5842-4B8A-886B-2D3535E2FC5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EE90A29A-3F0C-40B3-94C0-398FC421148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>
            <a:extLst>
              <a:ext uri="{FF2B5EF4-FFF2-40B4-BE49-F238E27FC236}">
                <a16:creationId xmlns:a16="http://schemas.microsoft.com/office/drawing/2014/main" id="{22B76629-FA0E-4401-909C-6C64FFBB4C2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20FFDA3A-9FD9-4988-9138-CD896899384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49CE7B18-6A60-4A2A-A121-850B79FEF86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65A2C714-7530-4141-BECC-72675BF5587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5950D35-4F95-49EE-944D-8D3A53E4F28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BADA781F-DB52-4AD0-8730-035663B03CF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30AD145-09C8-4A06-8474-4FDC1B2BD578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D95E6E1C-4D7F-4CEB-AF73-A01E42D725C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32630B0E-7891-4880-8A0A-E9B2468476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B51DFDD9-8A86-45CE-8831-B43C282083B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38AD3E66-804D-4480-A7E4-BEFBA23E67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084C82BA-7C2E-457F-8045-865F0A7A72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B0BCFBE-2D27-4FF4-B676-1DC918AA936E}" type="slidenum">
              <a:rPr lang="en-US" altLang="en-US" sz="120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AF1BB73E-3C63-48D4-A2DC-A97EC884FA0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9D250842-4A36-4DA6-AC23-E37DD1D983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2049148C-4320-48D2-94C8-01B036DE29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45E7738-ADA1-4740-9DEA-94C5C6CE6083}" type="slidenum">
              <a:rPr lang="en-US" altLang="en-US" sz="120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9E6C3146-06C7-4846-AC83-75506FBEC9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76B9E292-B715-4864-BE3B-87DCA5E147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14969417-062B-4F4A-BCAE-2B842D5AE8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295286B-89BD-4BB9-A0D8-D47519B41674}" type="slidenum">
              <a:rPr lang="en-US" altLang="en-US" sz="120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FA29B994-DE78-4B5B-A4C5-9357B31989A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2F8AF859-91E9-49AB-9516-8A0AF2CC4A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8700108A-3DC3-442A-941C-969AD9B21A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0F93B67-0884-432E-9904-851348DBB347}" type="slidenum">
              <a:rPr lang="en-US" altLang="en-US" sz="120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B06B5438-3982-4F9B-B8F0-CBD7B0AEBD8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84C9AB39-A2F8-452E-BFEE-FD11BE46AB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4D67EB7E-1061-42C8-9792-DD890EE508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83CE600-1FA3-4838-83EB-FF7A2225D27D}" type="slidenum">
              <a:rPr lang="en-US" altLang="en-US" sz="120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6E0FB045-694A-4F21-A137-A2C5878689D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923DFA92-32FC-493C-89B9-BD311BD975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F8AF43D7-29FD-4030-B690-278B6D2992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5C010D-DEA8-46CD-A5CD-01A573EAED45}" type="slidenum">
              <a:rPr lang="en-US" altLang="en-US" sz="120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4B2D3118-3E06-4A40-9B9B-1CC5EE67A8E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6077606C-87F2-49F3-8F34-621CE17A9A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 </a:t>
            </a: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E40924C4-FA5F-4E06-AFAD-BB912D7383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0D4D553-1211-4707-B4D9-1770148D25AE}" type="slidenum">
              <a:rPr lang="en-US" altLang="en-US" sz="120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FB05D5E5-52AD-40F7-83F7-584CC59A9D9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0539AAE-FF4C-4C07-8EDD-AF63A0DE268B}" type="slidenum">
              <a:rPr lang="en-US" altLang="en-US" sz="1200"/>
              <a:pPr/>
              <a:t>18</a:t>
            </a:fld>
            <a:endParaRPr lang="en-US" altLang="en-US" sz="1200"/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0BB670AF-7DF1-4E97-BE9D-1DB3AFD3703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065FA683-93FD-4F69-9D0C-F999F856BB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id="{EF53A346-1C47-4ED8-B19D-07FE3FB024F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id="{69A42846-7AF8-409E-992F-43ADFC99A5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id="{E0DED366-41B7-42F2-8921-CA1F9EE89B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A778718-D082-4E21-9430-19FFB9100873}" type="slidenum">
              <a:rPr lang="en-US" altLang="en-US" sz="120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33BF1758-5C00-4819-909C-9DD7BF0284C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FA9FC94C-9126-4382-875A-08FB61F48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07604C78-7314-416C-AFD8-8D99684A50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B6544FB-AD16-45CF-B422-22775AF0DB43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id="{B6552E97-C78E-4E7C-99A1-AA18F3A0DE7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id="{1AF1CB70-6F2A-4583-AE68-2FEE5F327F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id="{6506E317-A9D2-4807-B9C7-660C623A43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736E6C8-2CB8-4466-9810-2229322B0AA8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A56A2505-FDEC-400F-9836-5C20424430E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E9116298-441D-4881-B061-175470953C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6E03CF83-6203-4F18-B64C-9350063371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6275BE0-0FA4-418C-AB3B-6B80BEFF7D21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76A4017A-EE78-439B-BEDE-85A0F30B98D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29418824-5E6F-4550-B463-EF0CA21904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9CDECC39-577C-4BB6-A5FC-A84003EE84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2EC8786-B6D3-410A-B2FF-3078CA91AC6D}" type="slidenum">
              <a:rPr lang="en-US" altLang="en-US" sz="120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53BB8662-814D-409E-81BA-0EF1E094206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623B6484-0EFF-4BD1-B0D0-9BA49A8CA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20EADD86-E1E2-4957-B22F-F06997DE7E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E285DE5-0080-4CD6-B0D2-AB43F0C6730B}" type="slidenum">
              <a:rPr lang="en-US" altLang="en-US" sz="120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8F1312A4-9A10-4962-9956-2666F7A7197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4DE84212-FC45-4A47-9296-7EAEC57A9D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00C3CA77-A0B2-4D80-A9FB-52D96AB44D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0C259BB-4AD6-467D-AF0C-BED1B3BB3E79}" type="slidenum">
              <a:rPr lang="en-US" altLang="en-US" sz="120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F371D659-5D6D-47CF-B923-72D7E514DCB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2A8826FC-5A86-43E6-BE97-F47458170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2AFDCC94-A4FE-4B06-85BC-C395AAA2B3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F4E6E30-4022-4C1B-9728-D6378D2D2D60}" type="slidenum">
              <a:rPr lang="en-US" altLang="en-US" sz="120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8E8A64A-251A-4B97-8185-51765FECF6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C44B0E9-60A2-4B11-AAD3-BB7D2122F2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F635F4B-0F17-40E0-A293-F5D0714124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D4FA93-DA81-4526-82E2-7FEED53D80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7827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427382F-92B4-4DE3-9860-548BD94F057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3A1949F-659A-4C0E-A2C4-E60BB74499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BC9879F-91A6-40B0-BB94-B60D70BDCD8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13921B-0028-4B81-8D5D-FC970002EB3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9585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5038B-40EB-4F10-AB67-1B322DC715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5E427F-9921-4FF9-9258-9A37C95B52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9477525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816B1-5434-4971-8D6B-962FC626C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707A6-93B8-4413-B786-31B3A44637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1022397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8CF81E-658F-4E3A-86E8-830647D2D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BD8B86-C880-4F69-992F-55B55D6BF6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754480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BFCA36-E3FA-4DCA-8CAB-8EFCAF769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3EF47B-4B0F-4E76-AF34-401C00678E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DDA441-289C-46D6-AFB4-0491D69557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2063177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2F262-515D-43EB-90EA-A385F1968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1C2900-B1BD-4C6F-A58C-61F5AC9815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00AF35-BA1F-4B69-9856-AD2F44F200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5B010B-83A8-4F05-9C95-C36BDBB2C3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8D8A86-05C0-403B-96EC-7C0D92736B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70147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FB26B-661A-4E15-9CC5-18017BA51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5712971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665955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DF21F-07C4-4A73-97A5-01B5BD8CB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3348F0-0F0B-4D45-9D9B-C9CC37EDB5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8EDA17-7015-4A44-B9EB-FC931F503D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543181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230268-B49C-4952-BEE5-33F8B2FD8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96C5E74-55F2-48D3-A400-42070CD1D7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32495B-3DCD-4E4D-962F-45B869EF87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624815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508D500-A79A-462D-8ED7-265D9945320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CB2E587-E6DE-48F1-86CD-317B873E556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0E84139-A432-4C08-8FED-8C441867A03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AB24E3-B012-4185-B117-8BE5C00389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77559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4CE43-CD3D-456C-903A-FD0989D23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664960-17CC-495C-8578-BD7510A827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3876498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D595B47-3EF0-4F7B-9254-208B6837BB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81347B-CB9C-4712-839B-4FBDAA2C9E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490968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254B017-5FA3-4238-A394-4AFF0FC12A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B0E32626-E781-466A-9657-788760B1F41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73BEDAF5-4DEA-4603-8851-1A19265402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B4111C-F250-4634-BD34-275E7BCB39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3160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DC14D6-D2E3-4081-969B-047A91D531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82035D3-8F09-4B51-BDAF-96D4D9F80F3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7165822-2E8E-45DA-83A5-3376ABA6B9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65436C-AD7C-4C51-A846-15DD5FFDFE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8444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85DDB79A-1BCA-4BD9-BEE6-A61827E6C7D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2A13BD41-3357-4F69-AEE0-307A543879A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AC7B60EB-C56C-4261-8C45-F50E290C18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B4C414-5435-438B-9D5F-B29B65C0B02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9416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E8788CE7-DBEE-42B8-9288-BC16B1134CF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6C8342DA-4077-4131-BAD3-986CEF3092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F9CE5C19-3540-4699-B4CA-1FF54737D9E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702C2E-FB01-4DDE-871E-E769B3511E6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6822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23921AC-48B9-482B-9D77-EC16D5BC32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7EDBF7D2-8041-4F7D-94BE-3156890B17A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77FD9234-67E2-41CD-92F9-D0AE12283F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F373E8-D45C-4099-B90E-4A663AA7A44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3280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723B91A-7D6C-43D2-9370-83A410007AC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C39082D-9A8C-4B0A-869F-4A60409E16E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F16348A-7040-4981-A69A-61411314C4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0A5B84-84D9-4BF5-B8BD-8529576D8CD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4569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DC5C9C2-5C0E-4A31-A139-2079B3F58E2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4ABFE32-A548-4D18-BB8A-A9EB438983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9C8899B5-7723-469F-BA44-D856E35E5EC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C86A7A-62AA-4BAA-A73D-22E1A19E60C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2604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C649FD57-2C0E-4517-B9F8-0BA1AAACB9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47752A68-2738-4FC3-95B7-9E4E1A334B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4C8D193F-7615-41D4-81D7-A0EEAAA296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B38CD24-769C-4019-8C96-4E00D7504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0576E854-057D-4B30-AA9C-3583D62DC5C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605DFF0E-1AB4-4C7F-8ACB-DCE07F2F8E3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B08AA354-B521-4883-8DD6-F68D890ED98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3140FDA5-67D7-4869-9506-1CABE90CF25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22FDA828-2D0F-4640-ACC2-BB08F07D3D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13FA68C4-735F-4291-B602-CC54FA0D0E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1" r:id="rId1"/>
    <p:sldLayoutId id="2147484072" r:id="rId2"/>
    <p:sldLayoutId id="2147484073" r:id="rId3"/>
    <p:sldLayoutId id="2147484074" r:id="rId4"/>
    <p:sldLayoutId id="2147484075" r:id="rId5"/>
    <p:sldLayoutId id="2147484076" r:id="rId6"/>
    <p:sldLayoutId id="2147484077" r:id="rId7"/>
    <p:sldLayoutId id="2147484078" r:id="rId8"/>
    <p:sldLayoutId id="2147484079" r:id="rId9"/>
    <p:sldLayoutId id="2147484080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C3DE8DEB-92DE-419A-BD57-65B52D0242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259135E-2678-43C6-B76A-57A5BF2A51E1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D4A3C7-D65F-4B23-BE97-384383B8CFD5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53253" name="Picture 3" descr="MHE-red-RGB-email-logo.png">
            <a:extLst>
              <a:ext uri="{FF2B5EF4-FFF2-40B4-BE49-F238E27FC236}">
                <a16:creationId xmlns:a16="http://schemas.microsoft.com/office/drawing/2014/main" id="{C13A2979-5EF5-4E0C-AEE5-7FD47CB9669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D5192FD6-0FEB-46F3-AB0A-78635D9F3E8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C0AE318E-239A-4D36-AE45-EDA7F68205F3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5D2611AA-1245-4B71-A9CB-EA8AF1F92F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D84D38FA-3A06-48F4-9E33-F46733692A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1CBB931D-B69B-40AA-8976-F8385E9E9C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27800"/>
            <a:ext cx="87630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D2B0731-9060-49BE-92D1-926CF31E6FB3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 dirty="0">
                <a:solidFill>
                  <a:schemeClr val="tx1"/>
                </a:solidFill>
              </a:rPr>
              <a:t>Biology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2CE97245-0549-4C5E-9096-6CA91C40AC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Community </a:t>
            </a:r>
            <a:r>
              <a:rPr lang="en-US" altLang="en-US" sz="3600" b="1">
                <a:solidFill>
                  <a:srgbClr val="000000"/>
                </a:solidFill>
              </a:rPr>
              <a:t>Ecology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Clicker </a:t>
            </a:r>
            <a:r>
              <a:rPr lang="en-US" altLang="en-US" sz="3600" b="1" dirty="0">
                <a:solidFill>
                  <a:srgbClr val="000000"/>
                </a:solidFill>
              </a:rPr>
              <a:t>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5E6A3D41-B5B0-41BC-9008-2011086F64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2291" name="Rectangle 6">
            <a:extLst>
              <a:ext uri="{FF2B5EF4-FFF2-40B4-BE49-F238E27FC236}">
                <a16:creationId xmlns:a16="http://schemas.microsoft.com/office/drawing/2014/main" id="{43634223-0486-48BD-A1C6-2B030C2DE5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905000"/>
            <a:ext cx="7661275" cy="4114800"/>
          </a:xfrm>
        </p:spPr>
        <p:txBody>
          <a:bodyPr/>
          <a:lstStyle/>
          <a:p>
            <a:pPr marL="962025" lvl="1" indent="-514350">
              <a:buFont typeface="Wingdings" panose="05000000000000000000" pitchFamily="2" charset="2"/>
              <a:buNone/>
            </a:pPr>
            <a:r>
              <a:rPr lang="en-US" altLang="en-US" sz="2400"/>
              <a:t>The Shannon diversity index is more useful than just a list of present species because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It factors biomass into the index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It accounts for relative abundance and richness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It only factors species that are numerous enough to have a community level effect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It excludes microbes which tend to complicate diversity analysis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4037A159-3565-4202-9AC9-6D443744C1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C8DB7575-8AA0-4A61-B1A2-069B5F4BF6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050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can cause change in the make-up of a community?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Succession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Competition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Exotic species introduction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Disturbances such as fires, floods, and volcanic activity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CD0F14CE-C494-4D55-B23F-BBEE12E1C2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8FD2DB78-FA0A-456C-909E-657502E3E7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5240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evapo-transpiration rate can be used to predict tree species richness in North America. What does it measure?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ratio of precipitation to water absorption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amount of water transferred to the atmosphere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amount of water brought into plants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nutrient load of the soil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60D2A6E8-569F-44C2-B4E4-E0795E67E7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C9F3FD78-5702-4147-B054-CE1613560D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bird species in 4 isolated forests were sampled and the Shannon diversity index was calculated for each. Which forest has the most diverse avian community?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Area A has a diversity of 1.72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Area B has a diversity of 1.96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Area C has a diversity of 2.44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Area D has a diversity of 2.17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67149880-35E0-46C4-B60E-81ED4162D9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1169AD31-C909-45AC-B63C-9699876919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86106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Experiments with metagenomics involves the extraction of DNA for unknown microbes in the environment, insertion of the DNA from sampled microbes into </a:t>
            </a:r>
            <a:r>
              <a:rPr lang="en-US" altLang="en-US" sz="2400" i="1"/>
              <a:t>E. coli</a:t>
            </a:r>
            <a:r>
              <a:rPr lang="en-US" altLang="en-US" sz="2400"/>
              <a:t>, and the analysis of the synthesized proteins. Why are the genes inserted in </a:t>
            </a:r>
            <a:r>
              <a:rPr lang="en-US" altLang="en-US" sz="2400" i="1"/>
              <a:t>E. coli</a:t>
            </a:r>
            <a:r>
              <a:rPr lang="en-US" altLang="en-US" sz="2400"/>
              <a:t>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unknown microbes cannot be easily grown in lab conditions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DNA can only be expressed if inside </a:t>
            </a:r>
            <a:r>
              <a:rPr lang="en-US" altLang="en-US" i="1"/>
              <a:t>E. coli</a:t>
            </a: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</a:t>
            </a:r>
            <a:r>
              <a:rPr lang="en-US" altLang="en-US" i="1"/>
              <a:t>E. coli </a:t>
            </a:r>
            <a:r>
              <a:rPr lang="en-US" altLang="en-US"/>
              <a:t>modifies the genes in order to make them stable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Endonucleases are needed to promote the gene expression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539F0663-3C98-4B43-85CE-9546C0D93C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D3D30C6F-43A7-48A9-ADB3-F71F62EBEB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6764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conversion of freshly cooled lava to a habitat that supports lichens and small insects would be an example of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Primary succession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Secondary secession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Formation of a climax community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Tertiary succession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 </a:t>
            </a:r>
            <a:endParaRPr lang="en-US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FE3FF567-E603-4F81-921F-87AE3F3394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18435" name="Rectangle 6">
            <a:extLst>
              <a:ext uri="{FF2B5EF4-FFF2-40B4-BE49-F238E27FC236}">
                <a16:creationId xmlns:a16="http://schemas.microsoft.com/office/drawing/2014/main" id="{5E558C2B-967D-4577-B63B-AA9A374E6D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83058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Three islands with similar habitats, structure, and age were surveyed for insect diversity. Island A had an area of 121 hectares and was 10.5 km from the mainland, island B had an area of 37 hectares and was 37.8 km from the mainland, and island C had an area of 78 hectares and was 22.4 km from the mainland. Which island should have a smaller insect community?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Island 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Island B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Island C</a:t>
            </a:r>
          </a:p>
          <a:p>
            <a:endParaRPr lang="en-US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8C117C7D-3802-4714-8F37-14A874513C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AA6082BB-27B3-47FA-B660-69D6E992F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would most likely be a pioneer species?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White oak tree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Grizzly bear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Lichen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Bald eagle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Deer tick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7AE382BD-766F-4F35-B793-AD241D940F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Answer Key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6DC4B185-2921-4505-8CE5-6108821FB736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20484" name="Rectangle 6">
            <a:extLst>
              <a:ext uri="{FF2B5EF4-FFF2-40B4-BE49-F238E27FC236}">
                <a16:creationId xmlns:a16="http://schemas.microsoft.com/office/drawing/2014/main" id="{5E2B9A8A-D99F-438F-925E-FD8F9DDCB9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03E698E3-DE44-4C91-98AE-92A963F0B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5E8E11A6-6DCF-4B78-9B8A-AF1B975E4F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F4C03859-AFB7-4AFD-9D19-00E22D5A99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DFA4D33C-D294-435A-92D1-B09C06EB43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An assemblage of populations all living in one area defines a(n)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Ecosystem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Community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Species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Biome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Superorganism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1E8E6AC8-8F79-46B3-BDE0-BFEE160873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98B1CDDE-E860-4F1C-A018-1C97CF5581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these factors does not influence the species richness of a particular community?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How long the habitat has been stable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overall size of the habitat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total plant productivity of the habitat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pattern of local disturbances in the habitat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 influence the species richness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C9BB5D3A-9698-4BE1-8A71-F614FA3341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7171" name="Rectangle 6">
            <a:extLst>
              <a:ext uri="{FF2B5EF4-FFF2-40B4-BE49-F238E27FC236}">
                <a16:creationId xmlns:a16="http://schemas.microsoft.com/office/drawing/2014/main" id="{14E7365C-0667-4A95-8A72-0E2D57B683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According to the richness-stability hypothesis a community with fewer species is much more stable than a community with many species.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AE697568-70D3-48C6-A993-ADA31B216B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8195" name="Rectangle 6">
            <a:extLst>
              <a:ext uri="{FF2B5EF4-FFF2-40B4-BE49-F238E27FC236}">
                <a16:creationId xmlns:a16="http://schemas.microsoft.com/office/drawing/2014/main" id="{4E5877B2-46D7-4AD8-BE46-3AF63740D9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In terrestrial communities, as succession transitions from each seral stage, soil depth, nutrient load, and litter fall biomass typically increase.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DC6E9B9-5A34-4048-A38E-C750DF2CA1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44CB95F1-AA2A-44F4-8CBF-C31D5F61CA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concept of succession being driven by different species capacity to handle interspecific competition is 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Facilitation model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Inhibition model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Tolerance model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Stability model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Competition model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63911367-FA58-4D7C-96B6-1032DE36BE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62CE511D-225D-4A61-8DA6-3A3E909B39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752600"/>
            <a:ext cx="7661275" cy="4495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assumption of the island biogeography model is not correct?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Small islands have higher extinction rates than larger ones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Nearby islands are more easily reached by species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Species should be able to persist longer on a larger island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Islands far from the mainland have higher colonization rates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assumptions are correct</a:t>
            </a:r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C54506E4-E215-439F-8CB6-5DA59B389F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72D3171B-8559-46CF-A633-E860723FBE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habitat with an intermediate level of disturbance should be comprised of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Only r-selected species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Only k-selected species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 diverse mixture of both types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Little to no species due to the frequency of disturbance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065&quot;&gt;&lt;object type=&quot;3&quot; unique_id=&quot;10066&quot;&gt;&lt;property id=&quot;20148&quot; value=&quot;5&quot;/&gt;&lt;property id=&quot;20300&quot; value=&quot;Slide 1&quot;/&gt;&lt;property id=&quot;20307&quot; value=&quot;317&quot;/&gt;&lt;/object&gt;&lt;object type=&quot;3&quot; unique_id=&quot;10067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068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069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070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071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072&quot;&gt;&lt;property id=&quot;20148&quot; value=&quot;5&quot;/&gt;&lt;property id=&quot;20300&quot; value=&quot;Slide 7 - &amp;quot;Question 5&amp;quot;&quot;/&gt;&lt;property id=&quot;20307&quot; value=&quot;331&quot;/&gt;&lt;/object&gt;&lt;object type=&quot;3&quot; unique_id=&quot;10073&quot;&gt;&lt;property id=&quot;20148&quot; value=&quot;5&quot;/&gt;&lt;property id=&quot;20300&quot; value=&quot;Slide 8 - &amp;quot;Question 6&amp;quot;&quot;/&gt;&lt;property id=&quot;20307&quot; value=&quot;301&quot;/&gt;&lt;/object&gt;&lt;object type=&quot;3&quot; unique_id=&quot;10074&quot;&gt;&lt;property id=&quot;20148&quot; value=&quot;5&quot;/&gt;&lt;property id=&quot;20300&quot; value=&quot;Slide 9 - &amp;quot;Question 7&amp;quot;&quot;/&gt;&lt;property id=&quot;20307&quot; value=&quot;323&quot;/&gt;&lt;/object&gt;&lt;object type=&quot;3&quot; unique_id=&quot;10075&quot;&gt;&lt;property id=&quot;20148&quot; value=&quot;5&quot;/&gt;&lt;property id=&quot;20300&quot; value=&quot;Slide 10 - &amp;quot;Question 8&amp;quot;&quot;/&gt;&lt;property id=&quot;20307&quot; value=&quot;304&quot;/&gt;&lt;/object&gt;&lt;object type=&quot;3&quot; unique_id=&quot;10076&quot;&gt;&lt;property id=&quot;20148&quot; value=&quot;5&quot;/&gt;&lt;property id=&quot;20300&quot; value=&quot;Slide 11 - &amp;quot;Question 9&amp;quot;&quot;/&gt;&lt;property id=&quot;20307&quot; value=&quot;324&quot;/&gt;&lt;/object&gt;&lt;object type=&quot;3&quot; unique_id=&quot;10077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078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0079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0080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0081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0082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0083&quot;&gt;&lt;property id=&quot;20148&quot; value=&quot;5&quot;/&gt;&lt;property id=&quot;20300&quot; value=&quot;Slide 18 - &amp;quot;Answer Key – Chapter 58&amp;quot;&quot;/&gt;&lt;property id=&quot;20307&quot; value=&quot;273&quot;/&gt;&lt;/object&gt;&lt;/object&gt;&lt;object type=&quot;8&quot; unique_id=&quot;10103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3346</TotalTime>
  <Words>231</Words>
  <Application>Microsoft Office PowerPoint</Application>
  <PresentationFormat>On-screen Show (4:3)</PresentationFormat>
  <Paragraphs>168</Paragraphs>
  <Slides>18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Symbol</vt:lpstr>
      <vt:lpstr>Tahoma</vt:lpstr>
      <vt:lpstr>Times New Roman</vt:lpstr>
      <vt:lpstr>Wingdings</vt:lpstr>
      <vt:lpstr>ヒラギノ角ゴ Pro W3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295</cp:revision>
  <dcterms:created xsi:type="dcterms:W3CDTF">2005-04-19T02:46:41Z</dcterms:created>
  <dcterms:modified xsi:type="dcterms:W3CDTF">2019-04-25T19:06:49Z</dcterms:modified>
</cp:coreProperties>
</file>