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142" r:id="rId2"/>
  </p:sldMasterIdLst>
  <p:notesMasterIdLst>
    <p:notesMasterId r:id="rId30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45" r:id="rId15"/>
    <p:sldId id="346" r:id="rId16"/>
    <p:sldId id="347" r:id="rId17"/>
    <p:sldId id="334" r:id="rId18"/>
    <p:sldId id="335" r:id="rId19"/>
    <p:sldId id="307" r:id="rId20"/>
    <p:sldId id="339" r:id="rId21"/>
    <p:sldId id="340" r:id="rId22"/>
    <p:sldId id="348" r:id="rId23"/>
    <p:sldId id="342" r:id="rId24"/>
    <p:sldId id="308" r:id="rId25"/>
    <p:sldId id="349" r:id="rId26"/>
    <p:sldId id="352" r:id="rId27"/>
    <p:sldId id="353" r:id="rId28"/>
    <p:sldId id="273" r:id="rId29"/>
  </p:sldIdLst>
  <p:sldSz cx="9144000" cy="6858000" type="screen4x3"/>
  <p:notesSz cx="6858000" cy="92964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313" autoAdjust="0"/>
    <p:restoredTop sz="87324" autoAdjust="0"/>
  </p:normalViewPr>
  <p:slideViewPr>
    <p:cSldViewPr>
      <p:cViewPr varScale="1">
        <p:scale>
          <a:sx n="75" d="100"/>
          <a:sy n="75" d="100"/>
        </p:scale>
        <p:origin x="78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517EF04-F386-4FB1-9B7D-2306D061F67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F589E48D-298F-407D-9F69-990AEAD3AA2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>
            <a:extLst>
              <a:ext uri="{FF2B5EF4-FFF2-40B4-BE49-F238E27FC236}">
                <a16:creationId xmlns:a16="http://schemas.microsoft.com/office/drawing/2014/main" id="{CF717730-28E0-4E17-AFCC-BF8228D8DD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81FD14D-4CA2-40A9-B5EE-5D620D54F52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9122DCE-D6BA-4DCE-B2F2-0E11EA0C395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B4C44DB5-782D-42E7-998F-4DA1C3F850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A194C6D-53D5-4D22-99CB-77A4805B5E1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DFFFF789-821D-428A-83B3-F68E7F0D3C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B585DA-8391-42F4-822D-915FA23AD525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85F00344-5AAC-42F7-B71E-3174364762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D634994F-01E5-4619-8416-15F4EBD2F1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3FA0D7F3-BFAD-484E-9DB7-27C08764FF3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FDDDF1F4-269A-4030-8115-6474A015C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23DE47EB-F77F-4BBA-BDAC-5B4293D636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D13D6E-DB31-471E-97A9-54E40ED8F26C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1E3A0D31-41DA-4F87-98CB-D3A039B482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4E718A52-E600-44F9-AB11-BB067A1A2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B16C14F9-0EBC-4895-A6A7-1496DED133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48C870-011E-44D1-AAF4-4EA910B56560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3FF76C5C-ECAC-4535-B4B9-23FB562A065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0BEB3E4B-EEE6-407C-8D19-69E4EC8CB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E850C9CD-F214-4476-9F08-3B70E8D859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5F08E6-5B1B-44D5-A719-B1EDEBA1E9D3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BDDECBFB-10A8-47C2-9C7C-05E82CA157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9B095F7B-CDBC-4AF6-B832-004E42D66E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D22058DD-21C7-45C1-916B-0D75EE0FFC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A420F1-9CB3-4A0D-9DF6-4141B6EE82E2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AA71297B-1757-4866-BB73-0A6B5C81C3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58AB5DC1-EFF8-4833-B716-8B8BC3183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BB9E200A-F7B9-400C-A451-5CD332AC4C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4F9017-2270-4263-8E98-DE7791463DF3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5DFC5FE9-4F75-4DEF-AF9D-646FCCCF052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1468EDAB-2B6C-42E5-A120-8E378A184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43DFE3F4-1517-43C0-9155-81C72DCA13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DA940B-A3BD-41BB-BBF7-969F47B89F7A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93E44806-9CE5-4E2F-9CFE-D88BE65356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0D406063-DEC0-4052-9386-DD324C089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F7A28FD2-E819-454F-9B74-4A115B4793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580432-B409-4D06-A1DE-9817A0033E50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5F8DD842-4A18-40F8-A48F-23B3637A80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7B50689D-6A8A-4F0F-A118-72F8518FE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EA4B7147-EAF5-4E35-BAB5-FA16BA650A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7E7ED0-1EF0-4B7F-BDC4-B2FB0EE7DDDE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0C90B5F8-EF6A-4502-8E39-9B589DA1BE9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694AC3F1-3E66-4E7C-820E-F0FD58CED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8BB10A20-870B-4F4A-A0A0-96B282301E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8DD7BB-01EA-48D9-ADBF-FCBC8C865EBE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C545A079-744D-4BD3-9D62-17F5C7C1E6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25E06B7B-5FB8-442F-81E9-591535FD1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67920536-40D9-4ABD-AB9A-A2C015AFC1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49529E-17A2-451F-B71B-740C74F42D50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450AF2A4-912F-4E24-8885-4DF30E9D66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BFBB85B-448D-4C9E-BECC-7B6BB26E2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9D6D17F4-EFBA-4B4C-B1BA-88311DC86F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1FBFE6-51AA-42CB-8DE8-9721B830C3EE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C5AC5B8B-AC4E-48E6-A3BF-D49685A545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8CFD7DC2-CC25-4BD8-ABDE-61E682DED2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6BF2F608-8EFE-4BFC-AA35-ED2D2BE46C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28DF8B-8E99-4024-AA4F-F7F176528432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5071F5E5-E7A6-499F-A6C7-279597AE25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C3D930CF-A32A-4B29-BC92-37BD58CF3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79827F97-B9D5-4D23-9DF4-C0E89AFAAA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6C872C-7830-4933-98B8-6C82D7F8FC9E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F6C0CDE0-38BE-4A17-935E-731D41D9982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626EF54B-0E6B-418F-9EBC-E2782B517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D64449FF-F122-4463-A71D-1BBDCFB84E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DB6FD9-4986-4673-929D-9988F3CBFAB0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16B20124-29C5-403E-AB46-DD420A53DA7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99C5B4BF-4733-4399-B3DB-F2FD593709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ED8E0004-CF99-45AD-B6B0-9E2CC0B3B7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7E9CBA-E3F9-4B1C-914C-E1C0331C3EF7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6046A95D-4CB2-45AE-96AC-ED212608894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59D86D9C-F304-4434-A0B0-267D9D757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E1F9CBAC-2A1A-4373-8173-9EE919F812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B00EB6-0C41-425F-B92F-12863C531753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B25A4E18-BDF5-4E65-9509-F048FC57A9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4490E725-C24E-4E24-A209-52DC2C189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C2DFF12F-805B-4D90-BCAD-037C954E01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50FD76-A93E-4BB5-93F4-4FE4EF80DCE3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AB244917-5E93-4F29-B5D4-3958F15A81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FB1037-C387-4A4D-9A35-4ED43DFBE85C}" type="slidenum">
              <a:rPr lang="en-US" altLang="en-US" sz="1200"/>
              <a:pPr/>
              <a:t>27</a:t>
            </a:fld>
            <a:endParaRPr lang="en-US" altLang="en-US" sz="1200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9CC89EDB-0B14-4C3A-A092-FE60EB4717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A96DA93B-4FF9-4027-B8BD-BDA25A9796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0D856E06-8522-4473-899B-3CE0FE782E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D98586EE-DBE5-40E4-A109-7FA77FC0A0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5E52AF95-C1C2-43DF-A5EC-4440E334A4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87DA1CE-0136-4CC1-B289-8C3215478878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AEF42137-37DF-4351-9AEC-58FC551BE8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6A19DC-3511-4CB7-80AF-F78ABD516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A3207768-C337-4E5F-90AA-1EF6D52833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2460D0-7001-4F42-A04B-D0A03FE7E137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B06C0520-7ABA-4757-98B4-786E059209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A593EF75-FC16-47DD-863A-1D59FBD77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4191187A-3068-4528-B416-5C991A0859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10149C-B3F0-4F46-81EB-10498038F051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6BE3045B-E5A2-42DB-B914-08C4297133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DF21B3A9-4A09-4C78-8508-036B56B9A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90164A63-B7B0-4FD2-99F2-B8211E3008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8352CC-367D-41E1-A0C1-D0956AE74276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BFDCA12A-6FD1-4A7E-9A4F-13641C38D6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CA0868EE-324E-4459-A803-AA3DC9A99F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4CC3A871-EA7D-42B0-9C4E-8DE3A5DA27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4EF6B0-7A58-47F9-B155-E28DD17A7BB2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B5136604-1AE3-4F3C-A3EB-FF99692DAD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9690FBB2-8706-4BF9-81CD-87F2A4BBCB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6D6F4EFB-0697-454D-BD64-BC28621F4B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01E4ED-F5CF-424C-93C2-09A0FCA4F15D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26E74843-4537-42D4-8920-B7C4A2FEBA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1D24F951-58D1-4B73-B40E-3ADA78744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AAD6885B-5932-464B-AF80-27890DEA7E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C7AE796-45E3-43FF-BD28-39391F2061D8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FA64875-302A-450B-9C27-D2074B7BE9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A749385-8F47-4CFA-BCCF-D71435599F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4E79E94-7FEF-46F8-8A50-B8F1C86F26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5405FB-0FBB-4F4F-B980-8FB6A68056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83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23D84DD-480C-474F-A4F0-C4FD8C677C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D1D7253-3A2C-4296-B2EC-0B5459015D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9DB759B-700E-483D-8DDE-335B20DCD2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80143A-770E-4314-91DE-2428A725D6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9849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7B6A3-D276-43CE-8763-DFCF94E94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F6A488-B8EB-45A0-BC40-A02DE718C5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9877055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615B7-6449-440F-880B-433ECABCE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17AC8-5E39-4844-86AD-D46043A6ED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07582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5F601-9DC4-4ECD-BDC1-01006F7C6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C2D96B-42E9-428D-9E5B-125048AFD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861226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76EB4-0FBB-4082-886B-65715B47B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F614F-DFAF-4BD3-9122-2E0B5954EF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8ED62-0A38-49A5-89F4-C5BA45B1A3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385393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CD810-5E18-4782-978C-BE309E904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72DEC-193A-4E0F-9198-5A5975AD8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80CB38-4410-4C46-B51F-A2384333B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E231CC-799C-415A-9A1B-4E0FC4392B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9AAB87-A929-414A-9CA5-20883A7DC8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6337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E73A6-2A61-4152-B8BF-E8678CD4F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810476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075513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24023-815E-42AA-8D11-7A58B0D36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9512B-B708-41D5-9D48-BD6DD56C1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5DF303-E2EE-4393-B56D-69DBD161B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856528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EC897-0E1F-4064-AB38-7863739E7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F87C91-F25C-4698-8376-89BF7BFABD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FB738B-EB6A-46BC-9033-13A170E6A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88171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657C78F-0F20-477F-A262-6CD1803047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4F1EBCC-4CA2-49C9-909A-A84BFB88D9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587DB7E-0B3D-4F36-9069-7B52C827E0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66D7BD-A8DF-463A-8BCA-18B2CBBC64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73275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12EAE-DA42-4D96-8931-4A3D6E928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5FBC21-A57C-467A-9949-536449EBD9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983638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306C6C-089A-415F-8F89-D3DAE5B9A6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67BDEF-D52E-4229-BAF5-A483BE9800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9160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9E64FD6-A668-4A64-96FC-D67900595A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E1C6F28-E8FE-4178-922F-CDC1E0485C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57340C0-8707-4967-A0DB-8556748DD4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A16B22-9A96-41F3-B7C8-226383D01A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900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975C58-D23B-40F1-B86A-0901116339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5EADB6-0AFC-4F44-8914-AD266F2DE7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04F290-20BB-44D7-A9FE-52B3B3E880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247C12-4893-4014-A02E-B4C69B0F83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4531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4B30D09-B303-4CEC-84B7-BB67136EB5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3248D273-EB77-414A-BD14-83D787123A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C28F669-4F80-4FB6-9BF2-6CB58DEEED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3FFBD4-B8C5-4D9D-B6C2-0BF499E93E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81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B24AC16-7F4A-4B06-B8B2-2550066A28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3142DAD1-3000-4276-9E51-C13FB58A28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A4072B0-A943-4571-BC80-73BEAA8718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40AECA-D63D-411E-878A-890BDAF98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1961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D54917D-2C44-4739-AFBC-3578C14111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8C3A123-47A8-408B-A490-73360A5280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2F1F954-5911-4570-ADD3-A31D68B214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313DF4-1847-4CE1-8891-352D27A791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2853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9094226-8B78-41F7-B64E-5CE99DD6C4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DB739F6-AF4A-42CB-B71C-E9DB4F7528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692ACFA-3165-4BD9-978B-D8E6E44C87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31F7A-B666-49EA-929D-2CA86C4969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6878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436A9B4-9649-4826-914C-7102C7FB9F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F1F468D-8F17-4264-BAED-BA0557EC3D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EF8F9BB-214D-40F0-B9CA-AAC764A56C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FD508C-3E38-4018-90B8-250F7E5D4A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12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A0F9799-F24A-4B4F-9605-BCD0811F4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7E2E2574-A015-40C1-B90A-FC8F18842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1F07D91-4F4C-46F7-89AB-0CF075E603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7F17BBE-D6F2-491D-AF80-F72763AC99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6B6CC531-6C0D-4348-AA70-361689320AE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57AAD911-4E37-4FF9-9E5D-B1CE86BE1B6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921CD834-FC31-4A1E-8AD1-A37D0C82F21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B9806365-0ECB-4D9A-AF41-0DAC60A4ED4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24D7101D-8AF6-4339-85FF-F79B01094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BCA0684B-3077-4511-B40E-9D1793FFE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51" r:id="rId2"/>
    <p:sldLayoutId id="2147484150" r:id="rId3"/>
    <p:sldLayoutId id="2147484149" r:id="rId4"/>
    <p:sldLayoutId id="2147484148" r:id="rId5"/>
    <p:sldLayoutId id="2147484147" r:id="rId6"/>
    <p:sldLayoutId id="2147484146" r:id="rId7"/>
    <p:sldLayoutId id="2147484145" r:id="rId8"/>
    <p:sldLayoutId id="2147484144" r:id="rId9"/>
    <p:sldLayoutId id="2147484143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256CC202-C989-4ED0-8B49-96BE693051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BA6D114-6008-4DF0-ABFE-A62F8D49556B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9E07EDD-E782-47F7-9615-8EB43B87F168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1685" name="Picture 3" descr="MHE-red-RGB-email-logo.png">
            <a:extLst>
              <a:ext uri="{FF2B5EF4-FFF2-40B4-BE49-F238E27FC236}">
                <a16:creationId xmlns:a16="http://schemas.microsoft.com/office/drawing/2014/main" id="{2285B79F-D1A2-4A47-9CCB-4AAC6986716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16116DA-6585-4397-8657-0F78F99E232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7D99224-567D-446D-A4A9-EAA9C2CCB33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F977A69-50C0-4167-9EE8-1280F6DC54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DDD95CC6-842F-43E0-B9C5-57D858BE6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0DA02F09-A2D6-4B48-8A13-C1D8AADC7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6600273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30DB98-9C51-43CF-9E1F-6CA265178ACF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2E5222BA-AE6F-4823-B83D-2D56B7D3E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Circulatory </a:t>
            </a:r>
            <a:r>
              <a:rPr lang="en-US" altLang="en-US" sz="3600" b="1" dirty="0">
                <a:solidFill>
                  <a:srgbClr val="000000"/>
                </a:solidFill>
              </a:rPr>
              <a:t>Systems 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149D394-05DE-4324-8C2D-76E84E163B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94B34346-15D5-48A8-B8B5-6487B25662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During systole, ventricular pressure is lower than in the atria.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665F3D0-5C38-4CE5-82FD-D61F35C544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75C99DEB-5595-4878-A742-86FC3E8062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the ventricular muscle cells can contract nearly simultaneously because of the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SA node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AV node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AV bundle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Purkinje bundle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B437C835-82A5-4539-9FCF-8B5ED34215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FA7EF829-C944-48F9-8A61-CC9996ADD0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Closure of the AV valves makes the ‘dup’ sound.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2334D4A2-1430-4B76-98F3-D3EC2E6FD0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FFB66DB6-9290-4687-8209-AD1E73BB23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As an organism gets larger, heart rate decreases and stroke volume increases.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C2804898-7D47-4B8A-9429-6EF084A56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B400E318-808C-4668-A8F9-1EC3AC80E2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vessel allows for gas exchange between itself and the body tissues?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Artery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Capillary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Vein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Venules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Arterioles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7E7CDD6-C03A-46AA-8E24-367E5897A0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3A39FDCB-C065-4F0F-B608-24E60B4082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None/>
            </a:pPr>
            <a:r>
              <a:rPr lang="en-US" altLang="en-US" sz="2400"/>
              <a:t>	In what patient would their systolic pressure be of concern?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120/80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125/85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115/65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155/95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118/75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B0BFA3D-2092-4039-99D1-9D6A1FE6E8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75F8E9C3-27E2-4FE1-A960-25BE8EC390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main function of the atrium in the heart of a fish?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To push oxygen-poor blood through the gills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To receive oxygen-rich blood from the gills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To receive oxygen-poor blood from the gills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To receive oxygen-rich blood from the ventricle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To receive oxygen-poor blood from the body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E8F0582-FC85-4E8B-9AB4-88BAFB8464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16C2D3D5-9974-45B9-AE2E-1FA86ACB50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occurring at the P wave?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Atrial</a:t>
            </a:r>
            <a:r>
              <a:rPr lang="en-US" dirty="0">
                <a:ea typeface="+mn-ea"/>
                <a:cs typeface="+mn-cs"/>
              </a:rPr>
              <a:t> excitation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Ventricular </a:t>
            </a:r>
            <a:r>
              <a:rPr lang="en-US" dirty="0" err="1">
                <a:ea typeface="+mn-ea"/>
                <a:cs typeface="+mn-cs"/>
              </a:rPr>
              <a:t>repolarization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Systole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AV node is excited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D285213-0E62-4816-AC2A-B4D62CE2AA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E031B32-EB51-43FB-9B24-58D5EBD902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organism would have an open circulatory system?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Jellyfish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Sea anemones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Mollusks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Squids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Earthworms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46012FD3-0E27-481D-84B0-55AC25D726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0D771011-FA78-43FA-9090-6ACF6527B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000" dirty="0"/>
              <a:t> 	What is the correct sequence of blood flow from the vena cava to the lungs?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Right atrium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Tricuspid valve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Right ventricle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Pulmonary valve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Pulmonary artery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1,2,3,4,5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3,1,2,4,5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4,1,2,5,3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2,5,4,3,1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5, 4, 3, 2,1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sz="2000" dirty="0"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2104FD86-F6BC-4307-A94F-0615D1AC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32DEB75A-0390-41B5-9433-1F1F14B18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42689B3-0185-4B5B-9E9E-75CEC8C94B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ACF57CDE-A897-4C90-868E-7C2459A40FC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81000" y="1752600"/>
            <a:ext cx="4322763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occurring at the letter T in this EKG?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Depolarization of the atriums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Contraction of the atriums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Depolarization of the ventricles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400" dirty="0" err="1">
                <a:ea typeface="+mn-ea"/>
                <a:cs typeface="+mn-cs"/>
              </a:rPr>
              <a:t>Repolarization</a:t>
            </a:r>
            <a:r>
              <a:rPr lang="en-US" sz="2400" dirty="0">
                <a:ea typeface="+mn-ea"/>
                <a:cs typeface="+mn-cs"/>
              </a:rPr>
              <a:t> of the ventricles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400" dirty="0" err="1">
                <a:ea typeface="+mn-ea"/>
                <a:cs typeface="+mn-cs"/>
              </a:rPr>
              <a:t>Repolarization</a:t>
            </a:r>
            <a:r>
              <a:rPr lang="en-US" sz="2400" dirty="0">
                <a:ea typeface="+mn-ea"/>
                <a:cs typeface="+mn-cs"/>
              </a:rPr>
              <a:t> of the atriums</a:t>
            </a:r>
            <a:endParaRPr lang="en-US" sz="2400" dirty="0"/>
          </a:p>
        </p:txBody>
      </p:sp>
      <p:pic>
        <p:nvPicPr>
          <p:cNvPr id="22532" name="Content Placeholder 4" descr="normalECG2.png">
            <a:extLst>
              <a:ext uri="{FF2B5EF4-FFF2-40B4-BE49-F238E27FC236}">
                <a16:creationId xmlns:a16="http://schemas.microsoft.com/office/drawing/2014/main" id="{91FAA8D1-0AFE-4486-8FB2-B2F34B3F46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4" b="11081"/>
          <a:stretch>
            <a:fillRect/>
          </a:stretch>
        </p:blipFill>
        <p:spPr>
          <a:xfrm>
            <a:off x="4953000" y="2209800"/>
            <a:ext cx="3725863" cy="304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E5B1F9CE-3103-46B5-9293-82953C3C5E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3D7F396B-D4F3-482C-AEAF-4A1D10D405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not true?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Gas exchange occurs in capillaries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Arteries have many smooth muscle layers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Blood vessels are lined by endothelium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Fenestrated capillaries are more common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Most arteries cannot conduct diffusion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6642456D-0DDE-4F5B-B56B-B475DA2BF6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20</a:t>
            </a:r>
          </a:p>
        </p:txBody>
      </p:sp>
      <p:sp>
        <p:nvSpPr>
          <p:cNvPr id="24579" name="Rectangle 6">
            <a:extLst>
              <a:ext uri="{FF2B5EF4-FFF2-40B4-BE49-F238E27FC236}">
                <a16:creationId xmlns:a16="http://schemas.microsoft.com/office/drawing/2014/main" id="{F82CD65F-664B-4CD0-8845-A42E6D793C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is not true about an individual with hemophilia A form (X-linked recessive)?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is more common in males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Females have a 50% chance of passing it on to their sons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Females cannot be affected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Absence of certain clotting factors interrupts fibrin formation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44B11B7-FAD0-4BEB-88D5-0779CE2C3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21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491E578B-B678-47C7-85CB-D2C086C882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How does blood in veins make it back to the heart?</a:t>
            </a:r>
          </a:p>
          <a:p>
            <a:pPr marL="1747838" lvl="3" indent="-514350">
              <a:buFont typeface="Arial" panose="020B0604020202020204" pitchFamily="34" charset="0"/>
              <a:buAutoNum type="alphaLcPeriod"/>
            </a:pPr>
            <a:r>
              <a:rPr lang="en-US" altLang="en-US" sz="2400"/>
              <a:t>Sympathetic nervous system stimulates smooth muscle in veins</a:t>
            </a:r>
          </a:p>
          <a:p>
            <a:pPr marL="1747838" lvl="3" indent="-514350">
              <a:buFont typeface="Arial" panose="020B0604020202020204" pitchFamily="34" charset="0"/>
              <a:buAutoNum type="alphaLcPeriod"/>
            </a:pPr>
            <a:r>
              <a:rPr lang="en-US" altLang="en-US" sz="2400"/>
              <a:t>Skeletal muscle contractions</a:t>
            </a:r>
          </a:p>
          <a:p>
            <a:pPr marL="1747838" lvl="3" indent="-514350">
              <a:buFont typeface="Arial" panose="020B0604020202020204" pitchFamily="34" charset="0"/>
              <a:buAutoNum type="alphaLcPeriod"/>
            </a:pPr>
            <a:r>
              <a:rPr lang="en-US" altLang="en-US" sz="2400"/>
              <a:t>One-directional valves</a:t>
            </a:r>
          </a:p>
          <a:p>
            <a:pPr marL="1747838" lvl="3" indent="-514350">
              <a:buFont typeface="Arial" panose="020B0604020202020204" pitchFamily="34" charset="0"/>
              <a:buAutoNum type="alphaLcPeriod"/>
            </a:pPr>
            <a:r>
              <a:rPr lang="en-US" altLang="en-US" sz="2400"/>
              <a:t>Veins above the heart use gravity to help</a:t>
            </a:r>
          </a:p>
          <a:p>
            <a:pPr marL="1747838" lvl="3" indent="-514350">
              <a:buFont typeface="Arial" panose="020B0604020202020204" pitchFamily="34" charset="0"/>
              <a:buAutoNum type="alphaLcPeriod"/>
            </a:pPr>
            <a:r>
              <a:rPr lang="en-US" altLang="en-US" sz="2400"/>
              <a:t>All of the above</a:t>
            </a:r>
          </a:p>
          <a:p>
            <a:pPr marL="1747838" lvl="3" indent="-514350">
              <a:buFont typeface="Arial" panose="020B0604020202020204" pitchFamily="34" charset="0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48E91E0A-BB9C-49C8-93B1-907232B5DB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A838E8A4-7C13-4D30-8AD4-44CB8DD045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Cardiac output can increase by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Increased stroke volume alone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Increased heart rate alone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Increased stroke volume and heart rate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can help increase cardiac output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912FF336-56D8-4C8D-A50D-433D8BE489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23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BC1C2A14-64EC-4481-994B-67543F9B24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Blood pressure information is detected by _____ and sent to the cardiac center in the _____.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Baroreceptors, hypothalamus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Osmoreceptors, hypothalamus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Baroreceptors, medulla 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Osmoreceptors, medulla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B9D74C27-AE09-44DC-A4DF-615CE899FA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24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EC0C84BC-1942-4F58-B940-132473E5BB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Fluids, specifically water, follow proteins to and from capillaries. 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7A884B96-0D2F-4172-8F9B-4AFD2A69EA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FBC7501-A616-4A59-8C19-F52E6E7F951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9700" name="Rectangle 6">
            <a:extLst>
              <a:ext uri="{FF2B5EF4-FFF2-40B4-BE49-F238E27FC236}">
                <a16:creationId xmlns:a16="http://schemas.microsoft.com/office/drawing/2014/main" id="{68EB8392-8676-46ED-AE5B-189613174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  <p:sp>
        <p:nvSpPr>
          <p:cNvPr id="29701" name="Rectangle 6">
            <a:extLst>
              <a:ext uri="{FF2B5EF4-FFF2-40B4-BE49-F238E27FC236}">
                <a16:creationId xmlns:a16="http://schemas.microsoft.com/office/drawing/2014/main" id="{5F301FC7-D126-4CA4-A501-FA46AF0A5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93829BB-6648-4A1A-981D-1A00D8C7EE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13AF2E4F-95C7-4851-8AAC-5C1FF652AF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component of blood functions in transporting oxygen?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Platelets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Plasma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Leukocytes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Erythrocytes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Electrolytes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519BE6A-8D98-4DCE-9C1D-ADC7D155A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ED6A413D-675E-49E5-9052-E7D8AEFA84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primary function of the circulatory system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To absorb nutrients and waste for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Transport nutrients and waste for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To make blood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AF62F90-3B68-4DD1-BA55-C88DB23F10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DE74470A-5975-4B52-B5C7-117144965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As an organism’s activity increases, its circulation becomes more efficient.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>
              <a:sym typeface="Wingdings" panose="05000000000000000000" pitchFamily="2" charset="2"/>
            </a:endParaRPr>
          </a:p>
          <a:p>
            <a:pPr marL="2079625" lvl="4" indent="-457200">
              <a:buFont typeface="Wingdings" panose="05000000000000000000" pitchFamily="2" charset="2"/>
              <a:buNone/>
            </a:pPr>
            <a:endParaRPr lang="en-US" altLang="en-US" sz="2400">
              <a:sym typeface="Wingdings" panose="05000000000000000000" pitchFamily="2" charset="2"/>
            </a:endParaRP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>
              <a:sym typeface="Wingdings" panose="05000000000000000000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D9A0E03-5720-48E4-B457-D4C1D5F49C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85C633D2-A390-4E65-9023-743EB1125F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Vertebrate have </a:t>
            </a:r>
            <a:r>
              <a:rPr lang="en-US" sz="2400" dirty="0" err="1"/>
              <a:t>neurogenic</a:t>
            </a:r>
            <a:r>
              <a:rPr lang="en-US" sz="2400" dirty="0"/>
              <a:t> hearts that are capable of beating on their own.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FFD5A48-6B86-47AC-B89E-E9E845A016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9B547ED8-A20D-42F4-9152-D54C37E575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Hemolymph is found 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Gastrovascular cavities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Open circulatory systems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Closed circulatory systems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437D72E0-D69E-4B0A-A0E9-EA6513AC0F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DE5F469D-ADB0-49B8-A40A-B1AA992F8B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fish have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One atrium and one ventricle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Two atria and one ventricle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One atrium and two ventricles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Two atria and two ventricles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213BF1B8-B056-4399-A10D-1E1DBF9012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B4E5560A-8755-45A7-A0C9-0522BEBA6A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action potentials can spread rapidly between cardiac cells because of this junction: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Tight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Adherens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Desmosomes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Gap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Cadherins</a:t>
            </a:r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1"/>
  <p:tag name="MMPROD_UIDATA" val="&lt;database version=&quot;7.0&quot;&gt;&lt;object type=&quot;1&quot; unique_id=&quot;10001&quot;&gt;&lt;object type=&quot;2&quot; unique_id=&quot;10616&quot;&gt;&lt;object type=&quot;3&quot; unique_id=&quot;10617&quot;&gt;&lt;property id=&quot;20148&quot; value=&quot;5&quot;/&gt;&lt;property id=&quot;20300&quot; value=&quot;Slide 1&quot;/&gt;&lt;property id=&quot;20307&quot; value=&quot;317&quot;/&gt;&lt;/object&gt;&lt;object type=&quot;3&quot; unique_id=&quot;10618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619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620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621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622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623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624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625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626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627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628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629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630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631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632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633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634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635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636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637&quot;&gt;&lt;property id=&quot;20148&quot; value=&quot;5&quot;/&gt;&lt;property id=&quot;20300&quot; value=&quot;Slide 21 - &amp;quot;Question 19&amp;quot;&quot;/&gt;&lt;property id=&quot;20307&quot; value=&quot;348&quot;/&gt;&lt;/object&gt;&lt;object type=&quot;3&quot; unique_id=&quot;10638&quot;&gt;&lt;property id=&quot;20148&quot; value=&quot;5&quot;/&gt;&lt;property id=&quot;20300&quot; value=&quot;Slide 22 - &amp;quot;Question 20&amp;quot;&quot;/&gt;&lt;property id=&quot;20307&quot; value=&quot;342&quot;/&gt;&lt;/object&gt;&lt;object type=&quot;3&quot; unique_id=&quot;10639&quot;&gt;&lt;property id=&quot;20148&quot; value=&quot;5&quot;/&gt;&lt;property id=&quot;20300&quot; value=&quot;Slide 23 - &amp;quot;Question 21&amp;quot;&quot;/&gt;&lt;property id=&quot;20307&quot; value=&quot;308&quot;/&gt;&lt;/object&gt;&lt;object type=&quot;3&quot; unique_id=&quot;10640&quot;&gt;&lt;property id=&quot;20148&quot; value=&quot;5&quot;/&gt;&lt;property id=&quot;20300&quot; value=&quot;Slide 24 - &amp;quot;Question 22&amp;quot;&quot;/&gt;&lt;property id=&quot;20307&quot; value=&quot;349&quot;/&gt;&lt;/object&gt;&lt;object type=&quot;3&quot; unique_id=&quot;10641&quot;&gt;&lt;property id=&quot;20148&quot; value=&quot;5&quot;/&gt;&lt;property id=&quot;20300&quot; value=&quot;Slide 25 - &amp;quot;Question 23&amp;quot;&quot;/&gt;&lt;property id=&quot;20307&quot; value=&quot;352&quot;/&gt;&lt;/object&gt;&lt;object type=&quot;3&quot; unique_id=&quot;10642&quot;&gt;&lt;property id=&quot;20148&quot; value=&quot;5&quot;/&gt;&lt;property id=&quot;20300&quot; value=&quot;Slide 26 - &amp;quot;Question 24&amp;quot;&quot;/&gt;&lt;property id=&quot;20307&quot; value=&quot;353&quot;/&gt;&lt;/object&gt;&lt;object type=&quot;3&quot; unique_id=&quot;10643&quot;&gt;&lt;property id=&quot;20148&quot; value=&quot;5&quot;/&gt;&lt;property id=&quot;20300&quot; value=&quot;Slide 27 - &amp;quot;Answer Key – Chapter 47&amp;quot;&quot;/&gt;&lt;property id=&quot;20307&quot; value=&quot;273&quot;/&gt;&lt;/object&gt;&lt;/object&gt;&lt;object type=&quot;8&quot; unique_id=&quot;1067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8677</TotalTime>
  <Words>272</Words>
  <Application>Microsoft Office PowerPoint</Application>
  <PresentationFormat>On-screen Show (4:3)</PresentationFormat>
  <Paragraphs>295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406</cp:revision>
  <cp:lastPrinted>2019-04-17T20:00:04Z</cp:lastPrinted>
  <dcterms:created xsi:type="dcterms:W3CDTF">2005-04-19T02:46:41Z</dcterms:created>
  <dcterms:modified xsi:type="dcterms:W3CDTF">2019-04-25T16:22:15Z</dcterms:modified>
</cp:coreProperties>
</file>