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118" r:id="rId2"/>
  </p:sldMasterIdLst>
  <p:notesMasterIdLst>
    <p:notesMasterId r:id="rId28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48" r:id="rId20"/>
    <p:sldId id="342" r:id="rId21"/>
    <p:sldId id="308" r:id="rId22"/>
    <p:sldId id="349" r:id="rId23"/>
    <p:sldId id="350" r:id="rId24"/>
    <p:sldId id="351" r:id="rId25"/>
    <p:sldId id="352" r:id="rId26"/>
    <p:sldId id="273" r:id="rId27"/>
  </p:sldIdLst>
  <p:sldSz cx="9144000" cy="6858000" type="screen4x3"/>
  <p:notesSz cx="6858000" cy="92964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27" autoAdjust="0"/>
    <p:restoredTop sz="87324" autoAdjust="0"/>
  </p:normalViewPr>
  <p:slideViewPr>
    <p:cSldViewPr>
      <p:cViewPr varScale="1">
        <p:scale>
          <a:sx n="72" d="100"/>
          <a:sy n="72" d="100"/>
        </p:scale>
        <p:origin x="84" y="9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310445B0-6EEC-4EA3-A157-BD714D03F9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2295C1B-2600-42BA-90DA-B3F606D1402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D2A485BD-A8F4-4297-8DC6-1C561DC6B4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98D45D94-C88E-44B0-8AFE-7EC29313FE8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BBE28F7-0EC8-46A9-A9D7-54E9182079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9F1F33E-5CE0-4640-8A50-2E1F524AC9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D32DF97-5D9C-4785-AE84-AED15392961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3A59D288-ACE7-46F8-9750-7AE084510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C164EF-EC9B-4471-AF4B-E4549614C8DA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0B15832-1ADF-4ED6-A8B5-E9B2153809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DC129A90-D3E5-40BF-8BB5-C96EC74C23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7B98FE04-913F-44F4-8619-AC3C6E120D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FF823022-A459-407D-B0A9-CC012E97E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3242B25D-4504-4747-A90C-4AAD62F42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0F3AB-BB56-4ED5-B598-F8BD5CDF4BE4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062FA002-DFE4-4C58-8B17-07EFC893DC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7FF31F1B-2E6C-4F92-8557-96F804B19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A20097AA-E065-43B7-8524-50C6546F38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1EB896-E81A-465D-99CF-60F9AC40AB0D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289329A8-30CA-4917-A77F-9D965675641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83D5B5AB-73C2-4AFA-9C78-C7647FCD3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891397D9-B205-4272-BCA5-BA82C7904E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4B748F-FC5D-41E6-AC06-8A6B10B5E64F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673E7A22-31F7-4788-A82D-EE7FDA1B88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89A9CF08-8B24-4CB9-B3D0-731A7228E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322B319-8A8B-4874-B454-336AD0373B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0E0091-0612-4F59-AEB8-A64FE170BEA5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03C64B76-04F2-440B-91D2-6A647EDA77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52559A03-0FD4-4DC7-98E4-3CDD7F46C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EAD0C748-1789-4100-98DC-24D4389128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5D1435-A7F2-4E60-9B76-25DA7AB0CDAA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45711E44-3DE0-404D-A740-306A941020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DE3D8492-FAB0-465E-AA72-255438696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3C027449-EA7B-4836-A7BF-02FA0280D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0CB9FC-A1AF-4D4C-BDA4-1E859B01B7DB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19C7ED88-CD11-494C-964D-7F297ECF4A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74A8FCC2-9543-44E0-8928-45407F0A3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8BFCB1B5-B0FC-4D26-91ED-A06ED83439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ECDF25-1561-4614-BA69-0106709EDEF4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A732FA5B-ACFA-4560-ACC6-35D8671976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126A1E0C-A0BA-4EED-9EA7-D3D29E137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F3AA473A-81A0-47D0-8942-09A7841FE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351EC0-C303-4B79-970F-EAA8F5243E1C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E8A0B309-AB95-4802-8BAA-7D72B2F7D1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21ADA914-F21C-4FC5-98A1-7059A81E5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BCDB66B2-9543-4B12-A3E6-6249DF758B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00D3F9-899D-4F2F-80ED-54A0C1CE1640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60A1D882-A275-4F2A-B983-4DC5D4A3C7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AF0C2D74-B9C9-4DB8-8174-622EF3DB3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56F8DAD6-8BA5-4ABB-894A-BC51AA61A9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BE1FAA-0508-4895-8936-C05E15F28E6D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A795F5BA-9891-41C7-B6ED-8989E62870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514CD8EE-8BDD-4570-8D38-1015AE6B99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370DC392-24B8-4AB7-8531-271FF9EB08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2A0BCF-09B4-475A-A57B-9A97560206F0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C3052798-4305-4DA6-A113-C7889FEE0A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832AAA77-6E51-47CF-8FFA-57618FEAE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D937A335-F241-4C25-A17D-F92CA76F7A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788BC8-6095-4E19-884F-5CBA65573D25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7CA224EE-9AF8-4958-91EC-9C5C4DB233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064B1EC4-D207-4B8E-BC11-2042C334F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9E3191C1-1901-4545-9951-60FC94185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BCB4D5-5AD0-4C5F-B51E-427E983D0247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1EC00A73-2769-4F0A-B251-511A756D63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F212390C-DA42-4C9D-A298-4E459171C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7BC0867E-B49D-4F93-A51A-AE7DE39B6D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C012B5-DFDC-4D24-8E78-208187F73BEA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707D580B-0D4B-4DE1-B28E-5CBBA80DD7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AC4AB7E2-0812-406F-8BFA-DB55298B1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993CBBF0-A2C5-4C16-BF98-6F32436391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F30328-A411-4E05-8CA4-F597B2E8FACF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C8B79113-934A-492E-9254-FDD773BD10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DE12FF-DEF1-4F6E-A507-7E105F6A15DF}" type="slidenum">
              <a:rPr lang="en-US" altLang="en-US" sz="1200"/>
              <a:pPr/>
              <a:t>25</a:t>
            </a:fld>
            <a:endParaRPr lang="en-US" altLang="en-US" sz="1200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40557C4D-FD0A-417E-B0CA-516A91136B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95A334E2-D466-4F3D-8784-42B995D244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BB2CE56-81D8-486C-8C2D-11A835CE19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4BA206DE-A7DE-4392-9EEE-0B3267A48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6C87A3DA-FF81-49C2-98A3-BF6431BD1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40B1D9-EC6F-4DC8-B161-B9C2D3C2E24E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3DFC8E0C-1BD2-4CCC-B745-335C295A9B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F894FA83-60A0-4E5B-8F12-72AF6CD36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CBCF802D-11C1-4F6F-BEC7-966D870BF3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DC3B21-601E-4004-98A4-C09191A33724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6D262FD-4C71-4401-BF93-52CA17B259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0ADF3BEA-EE8D-44FA-AE58-7AA132B54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D1A3A817-F33B-4C33-BDD6-FEC2257A9F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5DC955-DFE0-437B-B27A-C704F3104541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A81CBA5A-3A7C-4768-95C5-EC778785EA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9F36264E-EDC3-435C-BB40-65DD6F7A0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CAD6615A-8FEF-4CF0-94A2-A21D5FFCDA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A8DBB9-A30A-4542-864D-2699C2A2E066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3269DF2D-F115-4296-9C23-B48BCF7050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2E98CABA-6C84-4CBD-95BA-AED9D5608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2E21AD9-AF54-4A28-81D9-57A6FFCAC1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6EB247-7EE9-4DCC-8CA2-083EFE6027E1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B2F9591E-7775-4754-A31A-2648719ABC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77B442D6-6754-4B9D-87AA-35331A539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9BE57CB4-7264-47B0-BF29-3481A7478C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30D0C7-616F-479F-89DD-3323F81E6423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B09D1240-EA28-4F36-8A46-65ABB68F04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76B7058-02AA-4C7E-A6D1-AC281C2FF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459C9BCA-2E8E-444F-AFAF-3EB4817481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E7E795-8124-4EDC-A8B8-D1C08321E50D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BFAEAC1-17F0-4C9C-851B-04BC673889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280D6F2-0F7C-4E6A-8F77-BABBE0ABDD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3726FB0-EE5B-4F85-AEE4-7048FBE64A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75F47-3FA4-44BA-B34A-6FB5676DCA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405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A166556-B5C3-4F8C-8633-C31D11DE28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3B7619F-69CE-45FF-90B0-E1FAC013CE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65310F7-CFC1-4B2C-84C3-06C274ACB5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FC71B2-699F-4CA2-BC60-CAA9BB79B5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7539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E992A-8F10-4EA3-BDCE-B6BC450429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F0D7AF-CE49-4EC5-A805-A2D4C152C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8117068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1A0C5-FE48-47FC-865F-753525B5E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214F9-9322-41CE-B9CB-5BC0D7C02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573831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A239D-E98C-4F5B-B7FD-A7A056138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5E18E-3CCC-42B5-9CBB-F1A9C9738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124012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8E706-6334-4D46-8E0B-E3BEB3821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31529-4F64-44F5-94E1-BA605EC4F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59A4F0-C2E0-4F35-93CC-5F53A64F6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50799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9F5E2-4043-4FC5-A8C5-F176D1D62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374CC7-7190-41C1-99B6-58EF73876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7694A-0A0C-4FA8-9221-9E5EFE2440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A4E621-BB3F-44FF-8C01-29709DC501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DE8BDE-3954-4154-93CB-8A30860D93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50066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8BAE8-F2EC-40F6-85A2-06CCD9F3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121500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70619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E1312-DD89-4F26-9127-7E3A48821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B5546-98E5-4744-A893-E2468E0C3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D99B7-3E38-4563-970C-58C1C7B94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470228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E27EF-5FBF-4445-B34B-96AAA2243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0847A9-92A8-41D7-B775-AF3CC655D1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2D66C7-EF5E-4DE3-8B6B-6B3C2BB68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6071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2ED29A1-8658-4D39-9403-A7159EAB6B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D923C00-C484-4F2D-8468-DF1993C13E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FF5FF41-8ACA-4BC4-A5F3-E0C7AF1FE1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D211F-099A-4A88-B4F0-67DD9D7393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7960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9894F-227D-411C-B79A-9BCF5A728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3F75CD-381C-4AD2-82E8-4E54984BA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19683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0ECDA3-5AC4-4598-8217-57EDEEFEDD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969AFC-304B-4626-8524-C7D8B0F99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437063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9886B8-8FA3-475D-80CE-1F9B78342B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C491E22-9DBF-42B3-96C7-66E7C33C91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5891475-E39B-4614-9B1D-BFA1D0A0F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E7CDCB-C1CB-41A4-8E80-08E44C53F3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93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3BF79C-D375-4E2C-B2CF-EF2C790E96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F7A44B-9A13-4167-B549-4B2C7CDC5F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7DE8A7-E943-44BE-90C3-0AD2CE1B00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533193-4997-46B9-9E13-1D5ECFC3B8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495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D4D7C66-BAAA-42FA-BAEC-418108CF83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F22C2D3-3DFB-4930-9A84-06FAD010C4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3B2CAE3-D29C-48C0-AED7-8AE15E092C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D6ADAD-B44A-4BEA-B624-D99C3ECF6B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84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2B2DEF8-A4DA-49CF-B98B-975F551F07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76F117D-73BE-4D1E-A53C-F80617AF24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29645A5-56D9-47B3-9FA6-EE523D6908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AE45A7-7D0E-42EC-A164-CC8664B6E7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9998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FBB55F5-ACDA-44CB-A1B3-0A4684A0C2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6B28DB6-E528-40EA-8CCD-E9E205F9BB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5990F82-2CA1-4860-8158-08A31C4866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02EDA5-D9B6-4613-8CA4-BFB2A3C6B5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9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2B72A45-923F-4152-B61D-CDA2E1DAE4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09896B-BAB8-4219-A6BC-9A606B7533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7A93650-F440-4FE1-8D80-AB09BBBC4F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0492F2-F859-41C8-AA56-ADF2AFCE2F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389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CAA5909-D539-4F37-92D0-A00BA1B8B5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A6B3934-9FAD-4501-B3B5-6128F17967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427863E-4BFA-4612-A079-09523E3388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1B27F0-B572-47C6-8B39-D1ED5168FB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63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05D3810-4A55-4BF3-A734-0B75E1838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A3A0521-76C2-4D0B-97B5-A56794EC6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F9F2DC22-5BC1-4EA5-8E2E-76719361E0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1BB1174-24CA-4D4E-A9F3-A77B702528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A20C5B1-EB32-4440-871F-5BC7523B62A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32EF5C68-386C-49ED-B18E-153BF4DB350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EAC9E8E-7DB7-44A7-BF2D-D80DBD357E2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11FB3E3-5ABB-4757-8F37-496C8C82BEB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785F843E-4E72-445F-A686-760178FB9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CCBC5335-E18A-49ED-A5EF-5E160718C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7" r:id="rId2"/>
    <p:sldLayoutId id="2147484126" r:id="rId3"/>
    <p:sldLayoutId id="2147484125" r:id="rId4"/>
    <p:sldLayoutId id="2147484124" r:id="rId5"/>
    <p:sldLayoutId id="2147484123" r:id="rId6"/>
    <p:sldLayoutId id="2147484122" r:id="rId7"/>
    <p:sldLayoutId id="2147484121" r:id="rId8"/>
    <p:sldLayoutId id="2147484120" r:id="rId9"/>
    <p:sldLayoutId id="2147484119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EFD84FB8-941C-49A9-9650-C8568C41C5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4A42DF6-1D60-40F2-BB99-7C9CEEBF66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C06E3CA3-1EB5-4CC1-B3FB-C559E6252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09DED7-9F5C-4514-8A33-8053D4CA25B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1F4E7-3B32-4362-BD4B-B0FDD9FDDA65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3735" name="Picture 3" descr="MHE-red-RGB-email-logo.png">
            <a:extLst>
              <a:ext uri="{FF2B5EF4-FFF2-40B4-BE49-F238E27FC236}">
                <a16:creationId xmlns:a16="http://schemas.microsoft.com/office/drawing/2014/main" id="{E7DDE042-0CDA-4FB9-8BA2-579E49A329A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C25F539E-9615-47A5-8450-608D9E9EFF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ABC76E8-883C-4A8E-BD82-C0DBF72CF99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8720AF48-D9C7-419E-B51B-DCD6A2E34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600273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82B428-4BD9-4968-8E40-266048855D5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0E54C21-50E0-47A6-8DDC-A0F311F9BC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Circulatory </a:t>
            </a:r>
            <a:r>
              <a:rPr lang="en-US" altLang="en-US" sz="3600" b="1" dirty="0">
                <a:solidFill>
                  <a:srgbClr val="000000"/>
                </a:solidFill>
              </a:rPr>
              <a:t>Systems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90FA7DE-C729-4F07-8408-E02E5EFFFD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B366EB71-0715-4737-B11C-99D4024C0B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In the human heart, oxygenated blood from the lungs enters the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right atrium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left atrium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right ventricle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left ventricle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81C6E35-669C-448B-AC99-93660F3631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9A8C56F8-4CBC-43BD-9DD2-0468670C3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pacemaker of the heart is the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SA node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AV node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AV bundle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Purkinje bundle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C28BDF7F-8718-4ED2-AB2F-1B13868E4C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FF35258F-344C-4DE6-B14F-8AF6E595B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only way for the depolarization to occur from atria to ventricles is through the AV node.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DC54FAF-3BCD-4216-9492-D42C342EBF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75A203C4-9B90-48C6-93EA-49FF6F5136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minimal pressure between heartbeats is the systolic pressure.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E8DD9EEC-414B-49BE-9905-BBA7FA8E8B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358F577A-3123-4166-86C9-EC5FA6D940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vessel allows for gas exchange between itself and the tissues in the lungs?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Artery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Capillary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Vein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Venules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Arterioles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EE8301A-0676-4CEC-AB3F-D1FE5BC045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27AFDD86-DCE8-43F6-BCAF-4F24D49DCE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/>
              <a:t>	Which organism has an open circulatory system?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Grasshopper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Sponge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Nematode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Earthworm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Hydra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D2EF51A-BFAC-4D7E-80AE-C7C3B10BCF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6633EE57-9CF1-49F2-AB06-7ED07B9755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cardiac cycle consists of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Systemic and pulmonary circulation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Atrial</a:t>
            </a:r>
            <a:r>
              <a:rPr lang="en-US" dirty="0">
                <a:ea typeface="+mn-ea"/>
                <a:cs typeface="+mn-cs"/>
              </a:rPr>
              <a:t> and ventricular contractions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Systemic circulation, pulmonary circulation and resting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Atrial</a:t>
            </a:r>
            <a:r>
              <a:rPr lang="en-US" dirty="0"/>
              <a:t> contraction, ventricular contraction and resting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Atrial</a:t>
            </a:r>
            <a:r>
              <a:rPr lang="en-US" dirty="0"/>
              <a:t> contraction, systemic circulation, pulmonary circulation 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B7A8A12-5A9A-48E4-9830-3DCCC61F22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BA4C0243-1CCA-452E-B8B2-F31F8CBA48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“</a:t>
            </a:r>
            <a:r>
              <a:rPr lang="en-US" sz="2400" dirty="0" err="1"/>
              <a:t>lub</a:t>
            </a:r>
            <a:r>
              <a:rPr lang="en-US" sz="2400" dirty="0"/>
              <a:t>” sound of a heartbeat is the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closing of the pulmonary valve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closing of the aortic </a:t>
            </a:r>
            <a:r>
              <a:rPr lang="en-US" dirty="0" err="1">
                <a:ea typeface="+mn-ea"/>
                <a:cs typeface="+mn-cs"/>
              </a:rPr>
              <a:t>semilunar</a:t>
            </a:r>
            <a:r>
              <a:rPr lang="en-US" dirty="0">
                <a:ea typeface="+mn-ea"/>
                <a:cs typeface="+mn-cs"/>
              </a:rPr>
              <a:t> valve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closing of the </a:t>
            </a:r>
            <a:r>
              <a:rPr lang="en-US" dirty="0" err="1"/>
              <a:t>atrioventricular</a:t>
            </a:r>
            <a:r>
              <a:rPr lang="en-US" dirty="0"/>
              <a:t> valves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expansion and contraction of the aorta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78E6EF3-1A82-40AA-9C50-2BABBF2E5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4AF83DA-9D27-4CF8-9484-E30033BF50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Why do cardiac muscles have a sustained contraction?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Depolarization by influx Na+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Depolarization by influx of Ca++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Repolarization</a:t>
            </a:r>
            <a:r>
              <a:rPr lang="en-US" dirty="0"/>
              <a:t> by influx K+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Repolarization</a:t>
            </a:r>
            <a:r>
              <a:rPr lang="en-US" dirty="0"/>
              <a:t> by influx of Ca++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907E25F-9DAC-4807-BE44-C95099FCF0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24579" name="Rectangle 6">
            <a:extLst>
              <a:ext uri="{FF2B5EF4-FFF2-40B4-BE49-F238E27FC236}">
                <a16:creationId xmlns:a16="http://schemas.microsoft.com/office/drawing/2014/main" id="{334B3B84-96B3-43AA-9EA4-81B972E296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 As arterioles constrict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resistance increases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blood pressure will rise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heat loss </a:t>
            </a:r>
            <a:r>
              <a:rPr lang="en-US" dirty="0"/>
              <a:t>can decrease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All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9F5DBF9-345E-43E4-B4B6-CA6F86645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CEAD00E-3F4F-47A1-9E2F-D4469B3A2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evaluations.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A84DC9C-46C6-4327-9DE5-24D811FC3E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F104384-C9D7-481A-BA39-F79C0AF1E4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Being pregnant can produce hormones that increase your chances of varicose veins. What causes varicose veins?</a:t>
            </a:r>
          </a:p>
          <a:p>
            <a:pPr marL="1747838" lvl="3" indent="-51435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Faulty valves</a:t>
            </a:r>
          </a:p>
          <a:p>
            <a:pPr marL="1747838" lvl="3" indent="-514350">
              <a:buFont typeface="+mj-lt"/>
              <a:buAutoNum type="alphaLcPeriod"/>
              <a:defRPr/>
            </a:pPr>
            <a:r>
              <a:rPr lang="en-US" sz="2400" dirty="0"/>
              <a:t>Faulty </a:t>
            </a:r>
            <a:r>
              <a:rPr lang="en-US" sz="2400" dirty="0">
                <a:ea typeface="+mn-ea"/>
                <a:cs typeface="+mn-cs"/>
              </a:rPr>
              <a:t>heart</a:t>
            </a:r>
          </a:p>
          <a:p>
            <a:pPr marL="1747838" lvl="3" indent="-514350">
              <a:buFont typeface="+mj-lt"/>
              <a:buAutoNum type="alphaLcPeriod"/>
              <a:defRPr/>
            </a:pPr>
            <a:r>
              <a:rPr lang="en-US" sz="2400" dirty="0">
                <a:ea typeface="+mn-ea"/>
                <a:cs typeface="+mn-cs"/>
              </a:rPr>
              <a:t>Faulty arterioles</a:t>
            </a:r>
          </a:p>
          <a:p>
            <a:pPr marL="1747838" lvl="3" indent="-514350">
              <a:buFont typeface="+mj-lt"/>
              <a:buAutoNum type="alphaLcPeriod"/>
              <a:defRPr/>
            </a:pPr>
            <a:r>
              <a:rPr lang="en-US" sz="2400" dirty="0"/>
              <a:t>Faulty </a:t>
            </a:r>
            <a:r>
              <a:rPr lang="en-US" sz="2400" dirty="0">
                <a:ea typeface="+mn-ea"/>
                <a:cs typeface="+mn-cs"/>
              </a:rPr>
              <a:t>capillaries</a:t>
            </a:r>
          </a:p>
          <a:p>
            <a:pPr marL="1747838" lvl="3" indent="-514350">
              <a:buFont typeface="+mj-lt"/>
              <a:buAutoNum type="alphaLcPeriod"/>
              <a:defRPr/>
            </a:pPr>
            <a:r>
              <a:rPr lang="en-US" sz="2400" dirty="0"/>
              <a:t>Faulty arteries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92DCCA87-A5D7-4D21-95A7-737759D888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0EF0D616-CE04-4F93-986C-F02F651120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coronary arteries being observed in the MRI were narrowing. What condition is probably being seen?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Angina pectoris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Atherosclerosis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Arteriosclerosis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Stroke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Edema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C8D1C5A3-2590-4D5F-BB90-C6833E7371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35D2262B-4A30-49A9-B6E0-3C69561CE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Someone at risk for atherosclerosis and heart attacks would not be affected by —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Cigarette smoking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High blood pressure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Low levels of LDL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Low level of physical activity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/>
              <a:t>Low levels of HDL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883EB0B5-67BD-4C93-9883-1858DAE51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487BC8C6-3618-4281-86E6-DF141043FC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Chest pain can be relieved by causing blood vessels to dilate. Which hormone is most effective?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Antidiuretic</a:t>
            </a:r>
            <a:r>
              <a:rPr lang="en-US" dirty="0">
                <a:ea typeface="+mn-ea"/>
                <a:cs typeface="+mn-cs"/>
              </a:rPr>
              <a:t> hormone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Vasopressin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Aldosterone</a:t>
            </a:r>
            <a:endParaRPr lang="en-US" dirty="0">
              <a:ea typeface="+mn-ea"/>
              <a:cs typeface="+mn-cs"/>
            </a:endParaRP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Atrial</a:t>
            </a:r>
            <a:r>
              <a:rPr lang="en-US" dirty="0">
                <a:ea typeface="+mn-ea"/>
                <a:cs typeface="+mn-cs"/>
              </a:rPr>
              <a:t> </a:t>
            </a:r>
            <a:r>
              <a:rPr lang="en-US" dirty="0" err="1">
                <a:ea typeface="+mn-ea"/>
                <a:cs typeface="+mn-cs"/>
              </a:rPr>
              <a:t>natriuretic</a:t>
            </a:r>
            <a:r>
              <a:rPr lang="en-US" dirty="0">
                <a:ea typeface="+mn-ea"/>
                <a:cs typeface="+mn-cs"/>
              </a:rPr>
              <a:t> hormone 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Nitric oxide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997DE6F-6D8F-4225-A265-CD7B1972E7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1ECEFF8E-EF24-44F4-A3A2-3AB35DFED6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Blood pressure information is detected by _____ and sent to the cardiac center in the ___________.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Baroreceptors, hypothalamus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Osmoreceptors, hypothalamus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Baroreceptors, medulla 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Osmoreceptors, medulla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6D757483-8775-4B14-A7D6-BB36DBCE83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CBD871A3-5BC4-4072-BDD5-26AB499115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30724" name="Rectangle 6">
            <a:extLst>
              <a:ext uri="{FF2B5EF4-FFF2-40B4-BE49-F238E27FC236}">
                <a16:creationId xmlns:a16="http://schemas.microsoft.com/office/drawing/2014/main" id="{06D6AB3D-78E5-42D9-8D43-A605E509E8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4114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C03D7D8-EA1B-438D-80F7-652C7D0579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7E72D6CE-1453-485D-9F22-7742FF00CC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liquid matrix of blood is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Plasma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Erythrocytes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Leukocytes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Platelets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Electrolytes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D8F43A2-C544-4067-A37D-2A1781C076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BDBAC887-7F5B-428D-9A37-C05B206AF2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Blood plasma contains all of the following except —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Ions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Albumin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Hormones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Erythrocytes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FE2F085-2C68-45EA-B3E2-3E21870A6E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C93779B7-3535-4DA6-AA48-5E1E03C7A9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Fibrin, an insoluble thread, is made when </a:t>
            </a:r>
            <a:r>
              <a:rPr lang="en-US" sz="2400" dirty="0" err="1"/>
              <a:t>prothrombin</a:t>
            </a:r>
            <a:r>
              <a:rPr lang="en-US" sz="2400" dirty="0"/>
              <a:t> converts fibrinogen.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BCEDEA1-7939-4D6D-8B81-73BA7C544A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5C7840D8-2ABF-4A17-AB9D-7DA0DCDA2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hormone which stimulates red blood cell production is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Hematopoiesis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Erythropoiesis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Pluripotent</a:t>
            </a:r>
            <a:r>
              <a:rPr lang="en-US" dirty="0">
                <a:ea typeface="+mn-ea"/>
                <a:cs typeface="+mn-cs"/>
              </a:rPr>
              <a:t> stem cells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Erythropoietin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Prothrombin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FA53D78-B31C-408B-BD59-765E0F4D89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DB314EB6-425C-4432-B9E6-757F96F90A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Myeloid stem cells give rise to all cells except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Eosinophils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 lymphocytes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Neutrophil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Erythrocyte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Megakaryocyte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82D53621-7294-4F32-85EE-57059E98E5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A38B9A5E-FEE3-4A7E-986C-9011873CB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flow of blood through a fish is from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Sinus </a:t>
            </a:r>
            <a:r>
              <a:rPr lang="en-US" dirty="0" err="1">
                <a:ea typeface="+mn-ea"/>
                <a:cs typeface="+mn-cs"/>
              </a:rPr>
              <a:t>venosus</a:t>
            </a:r>
            <a:r>
              <a:rPr lang="en-US" dirty="0">
                <a:ea typeface="+mn-ea"/>
                <a:cs typeface="+mn-cs"/>
              </a:rPr>
              <a:t>, ventricle, </a:t>
            </a:r>
            <a:r>
              <a:rPr lang="en-US" dirty="0" err="1">
                <a:ea typeface="+mn-ea"/>
                <a:cs typeface="+mn-cs"/>
              </a:rPr>
              <a:t>conus</a:t>
            </a:r>
            <a:r>
              <a:rPr lang="en-US" dirty="0">
                <a:ea typeface="+mn-ea"/>
                <a:cs typeface="+mn-cs"/>
              </a:rPr>
              <a:t> </a:t>
            </a:r>
            <a:r>
              <a:rPr lang="en-US" dirty="0" err="1">
                <a:ea typeface="+mn-ea"/>
                <a:cs typeface="+mn-cs"/>
              </a:rPr>
              <a:t>arteriosus</a:t>
            </a:r>
            <a:r>
              <a:rPr lang="en-US" dirty="0">
                <a:ea typeface="+mn-ea"/>
                <a:cs typeface="+mn-cs"/>
              </a:rPr>
              <a:t>, atrium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Ventricle, atrium, </a:t>
            </a:r>
            <a:r>
              <a:rPr lang="en-US" dirty="0" err="1"/>
              <a:t>conus</a:t>
            </a:r>
            <a:r>
              <a:rPr lang="en-US" dirty="0"/>
              <a:t> </a:t>
            </a:r>
            <a:r>
              <a:rPr lang="en-US" dirty="0" err="1"/>
              <a:t>arteriosus</a:t>
            </a:r>
            <a:r>
              <a:rPr lang="en-US" dirty="0"/>
              <a:t>, sinus </a:t>
            </a:r>
            <a:r>
              <a:rPr lang="en-US" dirty="0" err="1"/>
              <a:t>venosus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Atrium, sinus </a:t>
            </a:r>
            <a:r>
              <a:rPr lang="en-US" dirty="0" err="1"/>
              <a:t>venosus</a:t>
            </a:r>
            <a:r>
              <a:rPr lang="en-US" dirty="0"/>
              <a:t>, ventricle, </a:t>
            </a:r>
            <a:r>
              <a:rPr lang="en-US" dirty="0" err="1"/>
              <a:t>conus</a:t>
            </a:r>
            <a:r>
              <a:rPr lang="en-US" dirty="0"/>
              <a:t> </a:t>
            </a:r>
            <a:r>
              <a:rPr lang="en-US" dirty="0" err="1"/>
              <a:t>arteriosus</a:t>
            </a:r>
            <a:r>
              <a:rPr lang="en-US" dirty="0"/>
              <a:t>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Sinus </a:t>
            </a:r>
            <a:r>
              <a:rPr lang="en-US" dirty="0" err="1"/>
              <a:t>venosus</a:t>
            </a:r>
            <a:r>
              <a:rPr lang="en-US" dirty="0"/>
              <a:t>, atrium, </a:t>
            </a:r>
            <a:r>
              <a:rPr lang="en-US" dirty="0" err="1"/>
              <a:t>conus</a:t>
            </a:r>
            <a:r>
              <a:rPr lang="en-US" dirty="0"/>
              <a:t> </a:t>
            </a:r>
            <a:r>
              <a:rPr lang="en-US" dirty="0" err="1"/>
              <a:t>arteriosus</a:t>
            </a:r>
            <a:r>
              <a:rPr lang="en-US" dirty="0"/>
              <a:t>, ventricle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1DCD716-D6DB-4257-AF03-62037D76A9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7E7698D-C3E0-4FC7-8B5E-9A10575674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Double circulation consists of the pulmonary and the systemic circulatory systems.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246&quot;&gt;&lt;object type=&quot;3&quot; unique_id=&quot;10247&quot;&gt;&lt;property id=&quot;20148&quot; value=&quot;5&quot;/&gt;&lt;property id=&quot;20300&quot; value=&quot;Slide 1&quot;/&gt;&lt;property id=&quot;20307&quot; value=&quot;317&quot;/&gt;&lt;/object&gt;&lt;object type=&quot;3&quot; unique_id=&quot;10248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49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50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51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52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253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54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55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56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57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58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59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260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261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262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263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264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265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266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267&quot;&gt;&lt;property id=&quot;20148&quot; value=&quot;5&quot;/&gt;&lt;property id=&quot;20300&quot; value=&quot;Slide 21 - &amp;quot;Question 19&amp;quot;&quot;/&gt;&lt;property id=&quot;20307&quot; value=&quot;348&quot;/&gt;&lt;/object&gt;&lt;object type=&quot;3&quot; unique_id=&quot;10268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269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270&quot;&gt;&lt;property id=&quot;20148&quot; value=&quot;5&quot;/&gt;&lt;property id=&quot;20300&quot; value=&quot;Slide 24 - &amp;quot;Question 22&amp;quot;&quot;/&gt;&lt;property id=&quot;20307&quot; value=&quot;349&quot;/&gt;&lt;/object&gt;&lt;object type=&quot;3&quot; unique_id=&quot;10271&quot;&gt;&lt;property id=&quot;20148&quot; value=&quot;5&quot;/&gt;&lt;property id=&quot;20300&quot; value=&quot;Slide 25 - &amp;quot;Question 23&amp;quot;&quot;/&gt;&lt;property id=&quot;20307&quot; value=&quot;350&quot;/&gt;&lt;/object&gt;&lt;object type=&quot;3&quot; unique_id=&quot;10272&quot;&gt;&lt;property id=&quot;20148&quot; value=&quot;5&quot;/&gt;&lt;property id=&quot;20300&quot; value=&quot;Slide 26 - &amp;quot;Question 24&amp;quot;&quot;/&gt;&lt;property id=&quot;20307&quot; value=&quot;351&quot;/&gt;&lt;/object&gt;&lt;object type=&quot;3&quot; unique_id=&quot;10273&quot;&gt;&lt;property id=&quot;20148&quot; value=&quot;5&quot;/&gt;&lt;property id=&quot;20300&quot; value=&quot;Slide 27 - &amp;quot;Question 25&amp;quot;&quot;/&gt;&lt;property id=&quot;20307&quot; value=&quot;352&quot;/&gt;&lt;/object&gt;&lt;object type=&quot;3&quot; unique_id=&quot;10274&quot;&gt;&lt;property id=&quot;20148&quot; value=&quot;5&quot;/&gt;&lt;property id=&quot;20300&quot; value=&quot;Slide 28 - &amp;quot;Answer Key – Chapter 49&amp;quot;&quot;/&gt;&lt;property id=&quot;20307&quot; value=&quot;273&quot;/&gt;&lt;/object&gt;&lt;/object&gt;&lt;object type=&quot;8&quot; unique_id=&quot;1030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8261</TotalTime>
  <Words>248</Words>
  <Application>Microsoft Office PowerPoint</Application>
  <PresentationFormat>On-screen Show (4:3)</PresentationFormat>
  <Paragraphs>263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396</cp:revision>
  <cp:lastPrinted>2019-04-17T19:59:49Z</cp:lastPrinted>
  <dcterms:created xsi:type="dcterms:W3CDTF">2005-04-19T02:46:41Z</dcterms:created>
  <dcterms:modified xsi:type="dcterms:W3CDTF">2019-05-01T19:00:20Z</dcterms:modified>
</cp:coreProperties>
</file>