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770" r:id="rId2"/>
  </p:sldMasterIdLst>
  <p:notesMasterIdLst>
    <p:notesMasterId r:id="rId25"/>
  </p:notesMasterIdLst>
  <p:sldIdLst>
    <p:sldId id="317" r:id="rId3"/>
    <p:sldId id="334" r:id="rId4"/>
    <p:sldId id="297" r:id="rId5"/>
    <p:sldId id="331" r:id="rId6"/>
    <p:sldId id="299" r:id="rId7"/>
    <p:sldId id="300" r:id="rId8"/>
    <p:sldId id="301" r:id="rId9"/>
    <p:sldId id="323" r:id="rId10"/>
    <p:sldId id="304" r:id="rId11"/>
    <p:sldId id="324" r:id="rId12"/>
    <p:sldId id="326" r:id="rId13"/>
    <p:sldId id="332" r:id="rId14"/>
    <p:sldId id="298" r:id="rId15"/>
    <p:sldId id="308" r:id="rId16"/>
    <p:sldId id="309" r:id="rId17"/>
    <p:sldId id="310" r:id="rId18"/>
    <p:sldId id="311" r:id="rId19"/>
    <p:sldId id="312" r:id="rId20"/>
    <p:sldId id="327" r:id="rId21"/>
    <p:sldId id="330" r:id="rId22"/>
    <p:sldId id="333" r:id="rId23"/>
    <p:sldId id="273" r:id="rId24"/>
  </p:sldIdLst>
  <p:sldSz cx="9144000" cy="6858000" type="screen4x3"/>
  <p:notesSz cx="6858000" cy="9144000"/>
  <p:custDataLst>
    <p:tags r:id="rId26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547" autoAdjust="0"/>
    <p:restoredTop sz="81162" autoAdjust="0"/>
  </p:normalViewPr>
  <p:slideViewPr>
    <p:cSldViewPr>
      <p:cViewPr varScale="1">
        <p:scale>
          <a:sx n="75" d="100"/>
          <a:sy n="75" d="100"/>
        </p:scale>
        <p:origin x="78" y="6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9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189C718B-945B-4F76-AB7E-A4AA1637A84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277F96BA-31DE-49C6-A156-D444D4B548E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D7F4973D-7D69-4259-AC13-A2C34384D8E0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DF564C85-15B1-454F-829C-986FCACA0B59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C6D804AE-9DEA-4836-B91D-74DAD1AC92D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C2FB06DD-D9A8-4772-B12A-18850BEA5C9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1BF59DFA-967D-4310-A062-58625117557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17B8CB47-4E04-465B-B9E6-AF7EDC8E847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1D4A8DF-B1C9-4B8F-95B1-A7278714F360}" type="slidenum">
              <a:rPr lang="en-US" altLang="en-US" sz="1200" smtClean="0"/>
              <a:pPr/>
              <a:t>1</a:t>
            </a:fld>
            <a:endParaRPr lang="en-US" altLang="en-US" sz="1200"/>
          </a:p>
        </p:txBody>
      </p:sp>
      <p:sp>
        <p:nvSpPr>
          <p:cNvPr id="5123" name="Rectangle 2">
            <a:extLst>
              <a:ext uri="{FF2B5EF4-FFF2-40B4-BE49-F238E27FC236}">
                <a16:creationId xmlns:a16="http://schemas.microsoft.com/office/drawing/2014/main" id="{4FA40470-00C1-4564-A593-4EC8D2FCC9DD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>
            <a:extLst>
              <a:ext uri="{FF2B5EF4-FFF2-40B4-BE49-F238E27FC236}">
                <a16:creationId xmlns:a16="http://schemas.microsoft.com/office/drawing/2014/main" id="{C9BF9662-0D93-43DE-A004-8E2B0D2C44E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84653334-CE93-484C-B45C-7BF45718DFA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F33A570E-179F-4AA6-8AB0-61F7BACA6B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3C8BD237-6C98-4B74-BBDD-45CD0EEEE3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0BF6A50-A991-498D-AD18-1F19E9FEB18B}" type="slidenum">
              <a:rPr lang="en-US" altLang="en-US" sz="1200" smtClean="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FCC33176-86B7-4130-A758-1392109875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6C0C2B70-4E18-4785-8FA0-F6FC5721D1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B92733BD-27B7-423D-B364-E86AE86DBB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AE35B4F-0A37-4361-A5AB-ED738F156CA4}" type="slidenum">
              <a:rPr lang="en-US" altLang="en-US" sz="1200" smtClean="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B10993C8-2B88-4C1A-9EA9-BA458A8652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A30E09D3-3DC0-4E87-95CE-90F689A448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AEBDE85-E585-4B3F-BFB7-9F56045BA6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44D7E22-077A-4C44-A93B-53E772EAAFA3}" type="slidenum">
              <a:rPr lang="en-US" altLang="en-US" sz="1200" smtClean="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F76BD61F-FBA9-46AF-AF5C-CE7338BEFE9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178F396C-DA2C-40FC-AE72-E49FF3BEF2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82F948D6-C7B4-416F-8F1E-5D7EB1EA65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0CDF52B-D49A-432A-9CAD-06D74B457CE3}" type="slidenum">
              <a:rPr lang="en-US" altLang="en-US" sz="1200" smtClean="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2E1ABC2D-4CFD-4D68-977D-6D6EA77048F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E0071B4F-16BF-4A36-963F-9A351AE3DD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B041D2F6-FFBA-4B69-AFC4-2F64395A79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0AC1CFC-CB9C-4C6F-955F-10B95D5AA61B}" type="slidenum">
              <a:rPr lang="en-US" altLang="en-US" sz="1200" smtClean="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5C41205F-2063-4420-9C7C-566DA3230B9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8AB21BF2-C28E-4C3B-80F2-90D79654C4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F2E23A43-D539-4189-8BC7-9EBEF5738E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FFEEDA4-A2AD-4F21-8B28-53E4A6C5A609}" type="slidenum">
              <a:rPr lang="en-US" altLang="en-US" sz="1200" smtClean="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1E3475A3-613D-410C-8858-6B107402E6C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2B21C6AA-B283-4A85-A743-EE823900FE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2AA75A42-F341-4B61-9A85-ECAC75C0E8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661007B-EFBE-4182-BA4E-74662D4BFD52}" type="slidenum">
              <a:rPr lang="en-US" altLang="en-US" sz="1200" smtClean="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001FF42A-3C49-4254-9535-0094161433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7515E5E8-CE87-4A53-845B-A4EFDCB3BC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2B01D527-9C90-4534-9862-8A0CC92601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58C2B04-9BCB-4909-AA42-0F024B7E6909}" type="slidenum">
              <a:rPr lang="en-US" altLang="en-US" sz="1200" smtClean="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51447E19-BBAA-4799-A9CC-BD97F0ABDA5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14086833-98A9-4292-9AD6-19FD07CC57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A5E12D83-4A26-4ADF-BE0C-C406A60838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23F7A63-0C84-4509-B485-FF5AE7C5EAB4}" type="slidenum">
              <a:rPr lang="en-US" altLang="en-US" sz="1200" smtClean="0"/>
              <a:pPr/>
              <a:t>19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DB53852C-19C2-47E3-B72E-B507DBD3C6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41A7C167-534F-480B-A9CD-EC8F78A4F1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92710D31-0C19-4B1E-8CFA-6F5A902D59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7FED463-4326-45FC-91BD-7E80DC49DC79}" type="slidenum">
              <a:rPr lang="en-US" altLang="en-US" sz="1200" smtClean="0"/>
              <a:pPr/>
              <a:t>20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2372A420-68A4-4066-BE5F-91E63BC343C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8B5DD65A-AD34-4276-A6FA-779ED213C6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E5853F62-A232-4199-8B86-DB1779BFB6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A5C735E-F846-42EC-B8DF-750381653712}" type="slidenum">
              <a:rPr lang="en-US" altLang="en-US" sz="1200" smtClean="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AD553A4F-2B9F-496C-B4DE-5635537E0A6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8EFF2506-E62C-4F96-9D3F-55513DC35B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Analysis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0751C22D-D4D3-4863-A618-96A3126295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2CB1E4D-8533-43CC-ABE3-922F776401DB}" type="slidenum">
              <a:rPr lang="en-US" altLang="en-US" sz="1200" smtClean="0"/>
              <a:pPr/>
              <a:t>21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>
            <a:extLst>
              <a:ext uri="{FF2B5EF4-FFF2-40B4-BE49-F238E27FC236}">
                <a16:creationId xmlns:a16="http://schemas.microsoft.com/office/drawing/2014/main" id="{CBF2A000-0216-44AE-AEA9-5CB3480C12B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B5BC1B5-3D0E-4688-8A13-C31D8444F692}" type="slidenum">
              <a:rPr lang="en-US" altLang="en-US" sz="1200" smtClean="0"/>
              <a:pPr/>
              <a:t>22</a:t>
            </a:fld>
            <a:endParaRPr lang="en-US" altLang="en-US" sz="1200"/>
          </a:p>
        </p:txBody>
      </p:sp>
      <p:sp>
        <p:nvSpPr>
          <p:cNvPr id="47107" name="Rectangle 2">
            <a:extLst>
              <a:ext uri="{FF2B5EF4-FFF2-40B4-BE49-F238E27FC236}">
                <a16:creationId xmlns:a16="http://schemas.microsoft.com/office/drawing/2014/main" id="{F8AD5C0D-032D-491E-A2F1-F738578A35C0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>
            <a:extLst>
              <a:ext uri="{FF2B5EF4-FFF2-40B4-BE49-F238E27FC236}">
                <a16:creationId xmlns:a16="http://schemas.microsoft.com/office/drawing/2014/main" id="{71824ACE-C3FB-47F3-A797-40ABFCEB9F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0FE3A0E2-E6C3-4B74-B536-07FB9D42EE8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00120BEB-EAA2-4405-8D73-91E7F17051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8A2BB78E-78E9-4ED9-972C-D2F63F8D1F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5711CDE-782A-4754-BEB0-A179768AD469}" type="slidenum">
              <a:rPr lang="en-US" altLang="en-US" sz="1200" smtClean="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21A5E30C-37A6-4A40-B630-554A9AF3687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CE33999F-309C-4807-832C-57BAF75DFF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9CFA3699-D743-4635-8A09-44B1069C70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2014349-48EA-4A88-875E-53358A999B75}" type="slidenum">
              <a:rPr lang="en-US" altLang="en-US" sz="1200" smtClean="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3951668A-776A-4ACB-B5A7-9295832C457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30CC66D3-F06D-418C-8604-252C0A9029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5B78CEE9-90DA-48C5-B53D-78274ECE21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8BDFD23-1F08-4E20-8DE0-0FC10C37B371}" type="slidenum">
              <a:rPr lang="en-US" altLang="en-US" sz="1200" smtClean="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086E9782-594D-4D41-8550-44E1363298E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7D5F1827-DC18-447B-B111-158C1A550E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19D11551-89C1-424A-B2DE-CAAD470065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0EC3B3C-2873-4FB2-BED1-23DA3433D31D}" type="slidenum">
              <a:rPr lang="en-US" altLang="en-US" sz="1200" smtClean="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04D0623A-D7B9-4A4B-8DBF-EA845915207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C963ACD9-AB1E-42CD-9443-0CE17C5706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ACFBF9E3-5E71-41F0-9EE2-1763BDC869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87EA3A9-1B37-4E2A-9C43-993A6595600D}" type="slidenum">
              <a:rPr lang="en-US" altLang="en-US" sz="1200" smtClean="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1FC6DBE9-3B96-4B47-99CD-9F7A85CDC7B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C8252B76-9D74-40B7-8AF5-FCBC75154E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36BDD330-7642-4C90-B290-AACE2542EE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1BA4103-56D9-4419-9023-0193C2EBCBEC}" type="slidenum">
              <a:rPr lang="en-US" altLang="en-US" sz="1200" smtClean="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7CBD1FCE-D071-4E70-84ED-B333A4B6FA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149D46E9-ABA2-488B-A435-D81D780B27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4374591C-6F72-4899-BA0D-EFE1759638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D567F42-B2FC-47A0-A618-E7975A592A61}" type="slidenum">
              <a:rPr lang="en-US" altLang="en-US" sz="1200" smtClean="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77C73BB-4503-4325-981A-95862637A06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8B5137F2-F5BF-48EB-9580-37D73A9E0C5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611E6F1A-0A53-4CE1-A8A4-FC2D7AD5123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595EA1-C143-422F-A013-83F6EAAC29F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6855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90DBB3B-368B-4DA8-8E2E-366D7E9B597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2FCE02D2-816E-43EC-9A47-87EF17E6654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956995C0-CCB9-4F84-844D-0CAAB08D696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10B0BD-C190-4E0E-8A40-BCECF93656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0357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9779E2-7587-4A3F-9E46-1AC71D79D5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A252C97-219C-40E1-BB15-E978834176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11481613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DC44B3-70A8-4667-8ECE-5D39FC4CD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B948EA-CD13-4210-84CC-717417282D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76893794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2ACC75-C96C-4B93-B818-8C4E8F45BC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F790EB-78D1-4BC5-9B02-52B741396A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8073966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D86C3F-D805-478F-9B06-CE95A6B5D3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2BFC79-F31A-4F9B-941C-214A4F8298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0532B1-B3C5-4440-8BF1-FDC9AE1321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80591503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8CD226-51D3-436A-BAB8-4770DA4D8D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A6B785-5078-4B4B-9C04-578DCA5165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4C7EC9-3525-471E-A6EA-C6FD0C37F0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3CCFAC-36AB-48DE-A1CB-1F1D7EBD2A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37EE6B5-694A-49E5-9C80-5B182FAC3A5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87456186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4D130B-7568-4F7C-824D-A1D99D6650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96687783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7748775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8E1352-1FD1-48EC-915B-350A59236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DEFF7-85AD-4980-9883-64EC19554F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A224AA-05DC-4C34-B276-F775524D6F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2755469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3295EA-0591-42F8-9531-C5EAC699EB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BFDE988-5AFF-44A0-AD73-BB81D44E85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FE43FD-2F21-4DAF-874A-B9CA859B5E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8859154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23719493-1013-4166-B2CC-606C9C4CBAF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73AC34B-A039-452E-9768-1831D138206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C7F8736D-4C8A-4196-B095-1E0AFCD421E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3A578-67EF-4E5A-A7D1-9CF3BBBC3F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47058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B926B7-C503-4AC5-AA88-B65A715BAB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8BD22EA-0D4C-44D8-A49F-7FFFDAD41F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9971391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62C5816-6563-4285-B24B-BE187358BC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B6ABA4-1053-4F89-9749-05E57E2DAB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3073479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AF8A2FC-B445-4F61-96AD-BB31E8DFD5D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77C02050-ACB4-428D-BD00-D35F780019B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E84541D4-D5A5-40B2-976E-14A0BCFA5B7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D3642E-13EF-4228-B228-137B7DFCF5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1246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B753C6-A7FB-4BAF-B44B-92E9E140DC9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B45F829-8B33-4DC2-B5A2-37989294C89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0851A1B-E16E-4DCE-B1B2-BBABDF633AA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EF6DE4-127C-45CB-819B-F91CBF8720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6808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5E3938AD-A4B4-4674-88B4-6D798452204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1E2A9F4A-68EF-4764-9388-315BA4EAAD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5CC8E5E9-B2CD-46A0-9F70-4D0695D1D41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D54278-AA5F-491C-9513-2DB4C84F38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4596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12643969-6B88-427A-BCF7-40AD94E7237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851AD723-3FA8-45EF-8CD6-5D22E11146F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91C34624-07AA-4001-992A-12B8BA9B2C2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390D3A-B6D9-4561-98DE-00B090ED77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942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9DF30FA-DA66-4F71-B81F-E1F3AB13047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D5DA7954-D4E2-4DE2-9986-E0DE28B3261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230357B1-8B1C-4A46-B0CE-D7DCC52ECE6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CD79BB-AE53-4EDF-838E-BC2F603990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9284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0F23A23F-91A4-40D6-8017-D48C58F0968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ED915FD1-1F3C-40D1-8835-F6EAF372510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FE1D5603-752D-4447-AF2D-E5BE018EBA6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DEC2C3-C2A0-4A14-9686-89C5131DF4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7727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064FB60-1BCA-4A05-B3B6-D963E278FB8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DE72B41A-FF25-470B-B382-C897A8E387F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D96D13A3-901A-4AB9-8EAD-3F01F8F3C5D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F82824-0B17-4200-8CF3-3FE28457964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1886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545301C0-74F0-4C24-BDAB-9FED7D1D51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AB507DDC-25F5-45DB-8109-5FDC401CAA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AA28D5A3-A7A5-4507-8CEA-A0D15D0FB53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9713EE07-012D-4978-91B9-C6265E4B09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ADE5A64B-077D-4F36-A5F0-4487B0F48EAF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2D01E13C-4A99-4E39-BD57-C594BF7B090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6EBD1C25-CDBB-4D25-8F71-E49FA5C65DF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>
              <a:defRPr/>
            </a:pPr>
            <a:fld id="{2A80CA11-98A1-4679-9B0C-069A120302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3" name="Freeform 9">
            <a:extLst>
              <a:ext uri="{FF2B5EF4-FFF2-40B4-BE49-F238E27FC236}">
                <a16:creationId xmlns:a16="http://schemas.microsoft.com/office/drawing/2014/main" id="{39E96FCD-194F-443A-A994-89CDA97FB7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152400 w 1000"/>
              <a:gd name="T1" fmla="*/ 1066800 h 1000"/>
              <a:gd name="T2" fmla="*/ 0 w 1000"/>
              <a:gd name="T3" fmla="*/ 1066800 h 1000"/>
              <a:gd name="T4" fmla="*/ 0 w 1000"/>
              <a:gd name="T5" fmla="*/ 0 h 1000"/>
              <a:gd name="T6" fmla="*/ 152400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" name="Freeform 10">
            <a:extLst>
              <a:ext uri="{FF2B5EF4-FFF2-40B4-BE49-F238E27FC236}">
                <a16:creationId xmlns:a16="http://schemas.microsoft.com/office/drawing/2014/main" id="{307D3A64-E80E-4E0B-ACA3-E7BB3B5066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152400 w 1000"/>
              <a:gd name="T3" fmla="*/ 0 h 1000"/>
              <a:gd name="T4" fmla="*/ 152400 w 1000"/>
              <a:gd name="T5" fmla="*/ 1073150 h 1000"/>
              <a:gd name="T6" fmla="*/ 0 w 1000"/>
              <a:gd name="T7" fmla="*/ 107315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F63CC4F0-B921-4B9B-ACA2-D4779D9FAE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379BAF4-9D1A-44D0-BCC6-14AB03E3CA23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9B8A415-14BA-40A7-BA14-FFB1FB2C5B13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053" name="Picture 3" descr="MHE-red-RGB-email-logo.png">
            <a:extLst>
              <a:ext uri="{FF2B5EF4-FFF2-40B4-BE49-F238E27FC236}">
                <a16:creationId xmlns:a16="http://schemas.microsoft.com/office/drawing/2014/main" id="{114202CB-85CD-4E60-9C0C-A8D0C5F66FF2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0728AA60-A142-42D8-B37D-292B67CF336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3D91B10B-1CB5-4939-8CED-56A66BED9662}" type="slidenum">
              <a:rPr lang="en-US" altLang="en-US" sz="900" smtClean="0">
                <a:solidFill>
                  <a:srgbClr val="000000"/>
                </a:solidFill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EF9FF6BC-01AA-4A4E-ADBC-8896E89B8A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33FEDE1A-0951-4D6B-B36F-7F8FD09BD4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>
            <a:extLst>
              <a:ext uri="{FF2B5EF4-FFF2-40B4-BE49-F238E27FC236}">
                <a16:creationId xmlns:a16="http://schemas.microsoft.com/office/drawing/2014/main" id="{159EB665-F8EC-4D85-AF4B-D8FA3A5545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74873"/>
            <a:ext cx="86868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altLang="en-US" sz="1000" dirty="0"/>
              <a:t>.</a:t>
            </a:r>
          </a:p>
        </p:txBody>
      </p:sp>
      <p:sp>
        <p:nvSpPr>
          <p:cNvPr id="4099" name="Title 2">
            <a:extLst>
              <a:ext uri="{FF2B5EF4-FFF2-40B4-BE49-F238E27FC236}">
                <a16:creationId xmlns:a16="http://schemas.microsoft.com/office/drawing/2014/main" id="{74B1C7B0-DF5B-4672-9CCA-7C50A43B3347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5400" b="1"/>
              <a:t>Biology</a:t>
            </a:r>
          </a:p>
          <a:p>
            <a:pPr algn="ctr" eaLnBrk="1" hangingPunct="1"/>
            <a:endParaRPr lang="en-US" altLang="en-US" sz="3600" b="1"/>
          </a:p>
        </p:txBody>
      </p:sp>
      <p:sp>
        <p:nvSpPr>
          <p:cNvPr id="4100" name="Text Box 9">
            <a:extLst>
              <a:ext uri="{FF2B5EF4-FFF2-40B4-BE49-F238E27FC236}">
                <a16:creationId xmlns:a16="http://schemas.microsoft.com/office/drawing/2014/main" id="{197D9F71-62A3-4322-B08B-5EB719A806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Chemistry: Macromolecules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3D23573E-7847-4812-A2CC-89CCFE4726C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27A9E579-315B-496A-BDC2-D273D39E01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of the following is not part of a nucleotide?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5 carbon sugar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Phosphate group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Fatty acid chain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Nitrogenous base</a:t>
            </a:r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8F5E704A-1E53-4576-83BB-81C4017E00E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AD2E515B-DC56-4660-BA3E-6205513E11A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The energy in lipids is stored in the C-H bonds.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This is true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This is false</a:t>
            </a:r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0B11C051-F257-458D-B44E-6D105FD22D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5034CE47-60D6-4173-B465-73110834CEF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>
                <a:solidFill>
                  <a:srgbClr val="FF0000"/>
                </a:solidFill>
              </a:rPr>
              <a:t>	</a:t>
            </a:r>
            <a:r>
              <a:rPr lang="en-US" sz="2400" dirty="0"/>
              <a:t>C-H is a </a:t>
            </a:r>
            <a:r>
              <a:rPr lang="en-US" sz="2400" dirty="0" err="1"/>
              <a:t>nonpolar</a:t>
            </a:r>
            <a:r>
              <a:rPr lang="en-US" sz="2400" dirty="0"/>
              <a:t> group.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This is true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This is false</a:t>
            </a:r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445703E1-FABD-4CF6-91FC-1933159FFA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27651" name="Rectangle 6">
            <a:extLst>
              <a:ext uri="{FF2B5EF4-FFF2-40B4-BE49-F238E27FC236}">
                <a16:creationId xmlns:a16="http://schemas.microsoft.com/office/drawing/2014/main" id="{3F4DB730-4605-487E-9F12-B23694635F8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14350" indent="-514350" eaLnBrk="1" hangingPunct="1"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  <a:r>
              <a:rPr lang="en-US" altLang="en-US" sz="2400"/>
              <a:t>Hydrolysis–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Is used to break polymers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Removes water to form bonds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Is involved in protein synthesis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Can form disaccharides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876A8776-4070-4E67-B64E-B33DE10C8A8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29699" name="Rectangle 6">
            <a:extLst>
              <a:ext uri="{FF2B5EF4-FFF2-40B4-BE49-F238E27FC236}">
                <a16:creationId xmlns:a16="http://schemas.microsoft.com/office/drawing/2014/main" id="{C0973FC8-7CAD-4B16-BAC4-3D2D5FDA3A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Lincosamides are a class of antibiotics that inhibit peptide bond formation. What type of biological molecule would be effected?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Lipids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Proteins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Nucleic Acids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Carbohydrates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DB1F73FD-CA7A-454F-8494-51D6B0828AD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31747" name="Rectangle 6">
            <a:extLst>
              <a:ext uri="{FF2B5EF4-FFF2-40B4-BE49-F238E27FC236}">
                <a16:creationId xmlns:a16="http://schemas.microsoft.com/office/drawing/2014/main" id="{75DC45B8-950F-471B-B978-8F7BA89819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  <a:r>
              <a:rPr lang="en-US" altLang="en-US" sz="2400"/>
              <a:t>If a chromosome contains 20% thymine, how much guanine should it have?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10%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20%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30%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40%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FFEC8F49-2D1C-403B-9E43-D9C12C2EB90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33795" name="Rectangle 6">
            <a:extLst>
              <a:ext uri="{FF2B5EF4-FFF2-40B4-BE49-F238E27FC236}">
                <a16:creationId xmlns:a16="http://schemas.microsoft.com/office/drawing/2014/main" id="{4BBE6116-08C1-4032-A0AF-BF009FCA6CD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2057400"/>
            <a:ext cx="7661275" cy="41148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>
                <a:solidFill>
                  <a:srgbClr val="FF0000"/>
                </a:solidFill>
              </a:rPr>
              <a:t>	</a:t>
            </a:r>
            <a:r>
              <a:rPr lang="en-US" altLang="en-US" sz="2400"/>
              <a:t>A one point mutation occurs in a nucleic acid, adenine is replaced with uracil. What type of molecule is this?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Monosaccharide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Deoxyribose Nucleic Acid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Amino Acid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Ribose Nucelic Acid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Triglyceride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marL="1311275" lvl="2" indent="-457200" eaLnBrk="1" hangingPunct="1">
              <a:buFont typeface="Wingdings" panose="05000000000000000000" pitchFamily="2" charset="2"/>
              <a:buNone/>
            </a:pPr>
            <a:endParaRPr lang="en-US" altLang="en-US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4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6B570D22-48C1-4C10-B60B-15F4309512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35843" name="Rectangle 6">
            <a:extLst>
              <a:ext uri="{FF2B5EF4-FFF2-40B4-BE49-F238E27FC236}">
                <a16:creationId xmlns:a16="http://schemas.microsoft.com/office/drawing/2014/main" id="{1FDC9D7B-8BB3-4830-A257-E66CFFF8EC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Which of the following is not a polymer of glucose?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Starch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Glycogen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Chitin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Maltose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All except d</a:t>
            </a:r>
          </a:p>
          <a:p>
            <a:pPr marL="1360488" lvl="2" indent="-514350" eaLnBrk="1" hangingPunct="1">
              <a:buFont typeface="Wingdings" panose="05000000000000000000" pitchFamily="2" charset="2"/>
              <a:buNone/>
            </a:pPr>
            <a:endParaRPr lang="en-US" altLang="en-US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A7BB0803-B4E4-4199-B749-BB553FE8C83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16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F40CF44A-FC1C-44DA-A837-3206B7C4A7B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981200"/>
            <a:ext cx="7661275" cy="41148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What happens when a lipid is hydrogenated?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Hydrogen is added to the fatty acid chains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The melting point is raised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The lipid is converted into a saturated fat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The fatty acid chain is straightened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All of the above</a:t>
            </a:r>
          </a:p>
          <a:p>
            <a:pPr marL="1360488" lvl="2" indent="-514350" eaLnBrk="1" hangingPunct="1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BA2E775B-1AF6-41CD-B3A0-1357FC26C7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17</a:t>
            </a:r>
          </a:p>
        </p:txBody>
      </p:sp>
      <p:sp>
        <p:nvSpPr>
          <p:cNvPr id="39939" name="Rectangle 6">
            <a:extLst>
              <a:ext uri="{FF2B5EF4-FFF2-40B4-BE49-F238E27FC236}">
                <a16:creationId xmlns:a16="http://schemas.microsoft.com/office/drawing/2014/main" id="{81770F30-398A-4B3E-BE57-ADE8746E88E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66800" y="1828800"/>
            <a:ext cx="7661275" cy="41148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You worked at a fish hatchery and wanted to set up an experiment to deliver the female sex hormone, estrogen, to some fish. What type of molecule is estrogen?</a:t>
            </a:r>
          </a:p>
          <a:p>
            <a:pPr marL="955675" lvl="1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400"/>
              <a:t>Triglyceride</a:t>
            </a:r>
          </a:p>
          <a:p>
            <a:pPr marL="955675" lvl="1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400"/>
              <a:t>Polypeptide</a:t>
            </a:r>
          </a:p>
          <a:p>
            <a:pPr marL="955675" lvl="1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400"/>
              <a:t>Steroids</a:t>
            </a:r>
          </a:p>
          <a:p>
            <a:pPr marL="955675" lvl="1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400"/>
              <a:t>Terpene</a:t>
            </a:r>
          </a:p>
          <a:p>
            <a:pPr marL="955675" lvl="1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400"/>
              <a:t>Disaccharide</a:t>
            </a:r>
          </a:p>
          <a:p>
            <a:pPr marL="955675" lvl="1" indent="-514350" eaLnBrk="1" hangingPunct="1">
              <a:buFont typeface="Wingdings" panose="05000000000000000000" pitchFamily="2" charset="2"/>
              <a:buAutoNum type="alphaLcPeriod"/>
            </a:pPr>
            <a:endParaRPr lang="en-US" altLang="en-US" sz="24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BDAAE551-69D9-481C-8524-A5C63A7017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AD8E584E-E011-4A12-B483-BAB3EE443761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6DCA2A47-0B70-41B7-B1E1-BBDB334644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18</a:t>
            </a:r>
          </a:p>
        </p:txBody>
      </p:sp>
      <p:sp>
        <p:nvSpPr>
          <p:cNvPr id="41987" name="Rectangle 6">
            <a:extLst>
              <a:ext uri="{FF2B5EF4-FFF2-40B4-BE49-F238E27FC236}">
                <a16:creationId xmlns:a16="http://schemas.microsoft.com/office/drawing/2014/main" id="{8A2EA77C-0665-4C97-B97B-97DFC79B91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981200"/>
            <a:ext cx="7661275" cy="4114800"/>
          </a:xfrm>
        </p:spPr>
        <p:txBody>
          <a:bodyPr/>
          <a:lstStyle/>
          <a:p>
            <a:pPr marL="447675" lvl="2" indent="-447675" eaLnBrk="1" hangingPunct="1">
              <a:buFont typeface="Wingdings" panose="05000000000000000000" pitchFamily="2" charset="2"/>
              <a:buNone/>
            </a:pPr>
            <a:r>
              <a:rPr lang="en-US" altLang="en-US"/>
              <a:t>	If a strand of DNA has a sequence TAGGATC, what would be the complementary sequence?</a:t>
            </a:r>
          </a:p>
          <a:p>
            <a:pPr marL="561975" lvl="3" indent="29845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400"/>
              <a:t>CGAAGAT</a:t>
            </a:r>
          </a:p>
          <a:p>
            <a:pPr marL="561975" lvl="3" indent="29845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400"/>
              <a:t>TACCGGA</a:t>
            </a:r>
          </a:p>
          <a:p>
            <a:pPr marL="561975" lvl="3" indent="29845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400"/>
              <a:t>CGAAGTC</a:t>
            </a:r>
          </a:p>
          <a:p>
            <a:pPr marL="561975" lvl="3" indent="29845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400"/>
              <a:t>ATCCTAG</a:t>
            </a:r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</a:pPr>
            <a:endParaRPr lang="en-US" altLang="en-US" sz="24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2808C85C-F012-4469-B88E-63E7960C0C6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19</a:t>
            </a:r>
          </a:p>
        </p:txBody>
      </p:sp>
      <p:sp>
        <p:nvSpPr>
          <p:cNvPr id="44035" name="Rectangle 6">
            <a:extLst>
              <a:ext uri="{FF2B5EF4-FFF2-40B4-BE49-F238E27FC236}">
                <a16:creationId xmlns:a16="http://schemas.microsoft.com/office/drawing/2014/main" id="{4B0E1FB4-7BAC-4584-9AF8-9EAD0E2746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If a cell was grown in a growth medium that has a radioactive sulfur isotope which class of biomolecules will show the presence of the isotope?</a:t>
            </a:r>
          </a:p>
          <a:p>
            <a:pPr marL="904875" lvl="1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 sz="2400"/>
              <a:t>Nucleic acids</a:t>
            </a:r>
          </a:p>
          <a:p>
            <a:pPr marL="904875" lvl="1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 sz="2400"/>
              <a:t>Carbohydrates</a:t>
            </a:r>
          </a:p>
          <a:p>
            <a:pPr marL="904875" lvl="1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 sz="2400"/>
              <a:t>Lipids</a:t>
            </a:r>
          </a:p>
          <a:p>
            <a:pPr marL="904875" lvl="1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 sz="2400"/>
              <a:t>Proteins</a:t>
            </a:r>
          </a:p>
          <a:p>
            <a:pPr marL="904875" lvl="1" indent="-457200" eaLnBrk="1" hangingPunct="1">
              <a:buFont typeface="Arial" panose="020B0604020202020204" pitchFamily="34" charset="0"/>
              <a:buAutoNum type="alphaLcPeriod"/>
            </a:pPr>
            <a:endParaRPr lang="en-US" altLang="en-US" sz="24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41EDE711-49A8-40C5-926E-07CE6FDDF7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Answer Key</a:t>
            </a:r>
          </a:p>
        </p:txBody>
      </p:sp>
      <p:sp>
        <p:nvSpPr>
          <p:cNvPr id="46083" name="Rectangle 3">
            <a:extLst>
              <a:ext uri="{FF2B5EF4-FFF2-40B4-BE49-F238E27FC236}">
                <a16:creationId xmlns:a16="http://schemas.microsoft.com/office/drawing/2014/main" id="{F6BA148A-B49E-4220-9828-DFAA866509A0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46084" name="Rectangle 6">
            <a:extLst>
              <a:ext uri="{FF2B5EF4-FFF2-40B4-BE49-F238E27FC236}">
                <a16:creationId xmlns:a16="http://schemas.microsoft.com/office/drawing/2014/main" id="{822C4EA4-1F83-409D-8267-D0B3E62445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1981200"/>
            <a:ext cx="259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 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CE82E938-C3D5-4D83-9207-365CE0BA05A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7171" name="Rectangle 8">
            <a:extLst>
              <a:ext uri="{FF2B5EF4-FFF2-40B4-BE49-F238E27FC236}">
                <a16:creationId xmlns:a16="http://schemas.microsoft.com/office/drawing/2014/main" id="{D531CB97-DB9A-470B-A3A1-75CED3F89E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Which of the following biological molecules contain peptide bonds?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Proteins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Carbohydrates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Lipids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Nucleic Acids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88BD830-E7F4-4F81-8B4A-041BD080A1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7F2A70C5-5A4B-41B2-A669-43AAFF90FA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What is the function of chaperone proteins?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 err="1"/>
              <a:t>Denaturation</a:t>
            </a:r>
            <a:r>
              <a:rPr lang="en-US" dirty="0"/>
              <a:t> of polypeptides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Assembling amino acids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Regulation of gene expression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Folding proteins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None of the above</a:t>
            </a:r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DD6619B6-BEA5-4228-9065-E5BD6FD75C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9839A113-F1F7-43DE-83BC-AD0E6C2E87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Which amino acid is responsible for the formation of disulfide bonds? 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Alanine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Proline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Tyrosine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Cysteine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Guanine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5A650EB2-E01F-4751-8AD8-855F97B940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B8D5F8D6-E0D5-46FE-9DF3-1E84789139F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  <a:r>
              <a:rPr lang="en-US" altLang="en-US" sz="2400"/>
              <a:t>The removal of water to form a chemical bond is termed –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Dehydration synthesis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Hydrolysis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Degradation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Catabolism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Disassociation</a:t>
            </a:r>
          </a:p>
          <a:p>
            <a:pPr marL="1360488" lvl="2" indent="-514350" eaLnBrk="1" hangingPunct="1">
              <a:buFont typeface="Wingdings" panose="05000000000000000000" pitchFamily="2" charset="2"/>
              <a:buNone/>
            </a:pPr>
            <a:endParaRPr lang="en-US" altLang="en-US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FD0B0BF3-A01A-45FA-99A1-A98A6F53A6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59D62C3D-945D-4708-BC43-760E09791E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Which lipid contains 4 fused carbon rings?</a:t>
            </a:r>
          </a:p>
          <a:p>
            <a:pPr marL="1303338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Triglycerides</a:t>
            </a:r>
          </a:p>
          <a:p>
            <a:pPr marL="1303338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Steroids</a:t>
            </a:r>
          </a:p>
          <a:p>
            <a:pPr marL="1303338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Phospholipids</a:t>
            </a:r>
          </a:p>
          <a:p>
            <a:pPr marL="1303338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Terpenes</a:t>
            </a:r>
          </a:p>
          <a:p>
            <a:pPr marL="1303338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Saturated fates</a:t>
            </a:r>
          </a:p>
          <a:p>
            <a:pPr marL="1303338" lvl="2" indent="-457200" eaLnBrk="1" hangingPunct="1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A63C25E4-04B2-49FE-A218-DEE18147BA8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35C70705-42E9-4B35-81EC-15C5291742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Which factor is not critical for the folding of proteins?</a:t>
            </a:r>
          </a:p>
          <a:p>
            <a:pPr marL="1303338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Ionic bonds</a:t>
            </a:r>
          </a:p>
          <a:p>
            <a:pPr marL="1303338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Hydrogen bonds</a:t>
            </a:r>
          </a:p>
          <a:p>
            <a:pPr marL="1303338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van der Waals forces</a:t>
            </a:r>
          </a:p>
          <a:p>
            <a:pPr marL="1303338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Disulfide bridges</a:t>
            </a:r>
          </a:p>
          <a:p>
            <a:pPr marL="1303338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Phosphate bonds</a:t>
            </a:r>
          </a:p>
          <a:p>
            <a:pPr marL="1303338" lvl="2" indent="-45720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7A710ABB-C287-473F-9E4A-F95119A53C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EC10651A-682A-4D6E-BF13-BCEBBEB77F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The 2 strands of DNA are covalently bonded together. These bonds are called </a:t>
            </a:r>
            <a:r>
              <a:rPr lang="en-US" sz="2400" dirty="0" err="1"/>
              <a:t>phosphodiester</a:t>
            </a:r>
            <a:r>
              <a:rPr lang="en-US" sz="2400" dirty="0"/>
              <a:t> bonds.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This is true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This is false</a:t>
            </a:r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26"/>
  <p:tag name="MMPROD_UIDATA" val="&lt;database version=&quot;7.0&quot;&gt;&lt;object type=&quot;1&quot; unique_id=&quot;10001&quot;&gt;&lt;object type=&quot;2&quot; unique_id=&quot;10789&quot;&gt;&lt;object type=&quot;3&quot; unique_id=&quot;10790&quot;&gt;&lt;property id=&quot;20148&quot; value=&quot;5&quot;/&gt;&lt;property id=&quot;20300&quot; value=&quot;Slide 1&quot;/&gt;&lt;property id=&quot;20307&quot; value=&quot;317&quot;/&gt;&lt;/object&gt;&lt;object type=&quot;3&quot; unique_id=&quot;10791&quot;&gt;&lt;property id=&quot;20148&quot; value=&quot;5&quot;/&gt;&lt;property id=&quot;20300&quot; value=&quot;Slide 2 - &amp;quot;Assessment&amp;quot;&quot;/&gt;&lt;property id=&quot;20307&quot; value=&quot;334&quot;/&gt;&lt;/object&gt;&lt;object type=&quot;3&quot; unique_id=&quot;10792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0793&quot;&gt;&lt;property id=&quot;20148&quot; value=&quot;5&quot;/&gt;&lt;property id=&quot;20300&quot; value=&quot;Slide 4 - &amp;quot;Question 2&amp;quot;&quot;/&gt;&lt;property id=&quot;20307&quot; value=&quot;331&quot;/&gt;&lt;/object&gt;&lt;object type=&quot;3&quot; unique_id=&quot;10794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0795&quot;&gt;&lt;property id=&quot;20148&quot; value=&quot;5&quot;/&gt;&lt;property id=&quot;20300&quot; value=&quot;Slide 6 - &amp;quot;Question 4&amp;quot;&quot;/&gt;&lt;property id=&quot;20307&quot; value=&quot;300&quot;/&gt;&lt;/object&gt;&lt;object type=&quot;3&quot; unique_id=&quot;10796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0797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0798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0799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0800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0801&quot;&gt;&lt;property id=&quot;20148&quot; value=&quot;5&quot;/&gt;&lt;property id=&quot;20300&quot; value=&quot;Slide 12 - &amp;quot;Question 10&amp;quot;&quot;/&gt;&lt;property id=&quot;20307&quot; value=&quot;332&quot;/&gt;&lt;/object&gt;&lt;object type=&quot;3&quot; unique_id=&quot;10802&quot;&gt;&lt;property id=&quot;20148&quot; value=&quot;5&quot;/&gt;&lt;property id=&quot;20300&quot; value=&quot;Slide 13 - &amp;quot;Question 11&amp;quot;&quot;/&gt;&lt;property id=&quot;20307&quot; value=&quot;298&quot;/&gt;&lt;/object&gt;&lt;object type=&quot;3&quot; unique_id=&quot;10803&quot;&gt;&lt;property id=&quot;20148&quot; value=&quot;5&quot;/&gt;&lt;property id=&quot;20300&quot; value=&quot;Slide 14 - &amp;quot;Question 12&amp;quot;&quot;/&gt;&lt;property id=&quot;20307&quot; value=&quot;308&quot;/&gt;&lt;/object&gt;&lt;object type=&quot;3&quot; unique_id=&quot;10804&quot;&gt;&lt;property id=&quot;20148&quot; value=&quot;5&quot;/&gt;&lt;property id=&quot;20300&quot; value=&quot;Slide 15 - &amp;quot;Question 13&amp;quot;&quot;/&gt;&lt;property id=&quot;20307&quot; value=&quot;309&quot;/&gt;&lt;/object&gt;&lt;object type=&quot;3&quot; unique_id=&quot;10805&quot;&gt;&lt;property id=&quot;20148&quot; value=&quot;5&quot;/&gt;&lt;property id=&quot;20300&quot; value=&quot;Slide 16 - &amp;quot;Question 14&amp;quot;&quot;/&gt;&lt;property id=&quot;20307&quot; value=&quot;310&quot;/&gt;&lt;/object&gt;&lt;object type=&quot;3&quot; unique_id=&quot;10806&quot;&gt;&lt;property id=&quot;20148&quot; value=&quot;5&quot;/&gt;&lt;property id=&quot;20300&quot; value=&quot;Slide 17 - &amp;quot;Question 15&amp;quot;&quot;/&gt;&lt;property id=&quot;20307&quot; value=&quot;311&quot;/&gt;&lt;/object&gt;&lt;object type=&quot;3&quot; unique_id=&quot;10807&quot;&gt;&lt;property id=&quot;20148&quot; value=&quot;5&quot;/&gt;&lt;property id=&quot;20300&quot; value=&quot;Slide 18 - &amp;quot;Question 16&amp;quot;&quot;/&gt;&lt;property id=&quot;20307&quot; value=&quot;312&quot;/&gt;&lt;/object&gt;&lt;object type=&quot;3&quot; unique_id=&quot;10808&quot;&gt;&lt;property id=&quot;20148&quot; value=&quot;5&quot;/&gt;&lt;property id=&quot;20300&quot; value=&quot;Slide 19 - &amp;quot;Question 17&amp;quot;&quot;/&gt;&lt;property id=&quot;20307&quot; value=&quot;327&quot;/&gt;&lt;/object&gt;&lt;object type=&quot;3&quot; unique_id=&quot;10809&quot;&gt;&lt;property id=&quot;20148&quot; value=&quot;5&quot;/&gt;&lt;property id=&quot;20300&quot; value=&quot;Slide 20 - &amp;quot;Question 18&amp;quot;&quot;/&gt;&lt;property id=&quot;20307&quot; value=&quot;330&quot;/&gt;&lt;/object&gt;&lt;object type=&quot;3&quot; unique_id=&quot;10810&quot;&gt;&lt;property id=&quot;20148&quot; value=&quot;5&quot;/&gt;&lt;property id=&quot;20300&quot; value=&quot;Slide 21 - &amp;quot;Question 19&amp;quot;&quot;/&gt;&lt;property id=&quot;20307&quot; value=&quot;333&quot;/&gt;&lt;/object&gt;&lt;object type=&quot;3&quot; unique_id=&quot;10811&quot;&gt;&lt;property id=&quot;20148&quot; value=&quot;5&quot;/&gt;&lt;property id=&quot;20300&quot; value=&quot;Slide 22 - &amp;quot;Answer Key – Chapter 3&amp;quot;&quot;/&gt;&lt;property id=&quot;20307&quot; value=&quot;273&quot;/&gt;&lt;/object&gt;&lt;/object&gt;&lt;object type=&quot;8&quot; unique_id=&quot;10835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829</TotalTime>
  <Words>212</Words>
  <Application>Microsoft Office PowerPoint</Application>
  <PresentationFormat>On-screen Show (4:3)</PresentationFormat>
  <Paragraphs>192</Paragraphs>
  <Slides>22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Arial</vt:lpstr>
      <vt:lpstr>Wingdings</vt:lpstr>
      <vt:lpstr>ヒラギノ角ゴ Pro W3</vt:lpstr>
      <vt:lpstr>Symbol</vt:lpstr>
      <vt:lpstr>Tahoma</vt:lpstr>
      <vt:lpstr>Times New Roman</vt:lpstr>
      <vt:lpstr>Axis</vt:lpstr>
      <vt:lpstr>1_MHSGITemplate</vt:lpstr>
      <vt:lpstr>PowerPoint Presentation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Question 17</vt:lpstr>
      <vt:lpstr>Question 18</vt:lpstr>
      <vt:lpstr>Question 19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150</cp:revision>
  <dcterms:created xsi:type="dcterms:W3CDTF">2005-04-19T02:46:41Z</dcterms:created>
  <dcterms:modified xsi:type="dcterms:W3CDTF">2019-04-18T16:19:59Z</dcterms:modified>
</cp:coreProperties>
</file>