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46" r:id="rId2"/>
  </p:sldMasterIdLst>
  <p:notesMasterIdLst>
    <p:notesMasterId r:id="rId24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27" r:id="rId21"/>
    <p:sldId id="330" r:id="rId22"/>
    <p:sldId id="273" r:id="rId23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87324" autoAdjust="0"/>
  </p:normalViewPr>
  <p:slideViewPr>
    <p:cSldViewPr>
      <p:cViewPr varScale="1">
        <p:scale>
          <a:sx n="100" d="100"/>
          <a:sy n="100" d="100"/>
        </p:scale>
        <p:origin x="96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CA9F67D5-7778-43ED-898F-49A8B5345D7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FA36EC25-1BA9-412C-9F99-B292154E1B7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C0A0F26-9328-458A-AAB7-0377753BD8A5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A3F0A4F3-2E6B-4D3E-AB76-E80685166C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6800905B-3A16-4181-837C-5D91BAC974E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CB943D33-9471-43FB-8487-B60EB82305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DB2B1DA-51A6-4FE2-96AF-99B146701D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776E2105-BDBD-4D07-81B8-E4D81E58BC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F32712-E1B0-4E81-ACD2-212A6B199265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6560AFF9-50A4-41DA-864F-92550CD18CB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0E1B529B-8F44-4263-A43A-729AE828EB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44A25145-9CA9-4BA6-BB62-20906473EC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F2CEB8F9-0118-4FAB-9EB6-7B84A9F27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ED6B7FDE-3084-4DB4-941E-DD589DD53A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42D0051-7248-456F-BD09-986FF2878EAE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FB607EF-42C1-4E3F-B66D-CAD5F51F73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87FEF6F7-A454-4201-8B3A-15D21B58B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59CD4F18-8348-4E89-9D24-FB144DD38F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031D47F-091D-486A-B4C7-B643CBAA6CF3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DE44EC18-C5E4-4B4C-986C-DBA7747CE1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194958AE-08C0-41F3-AC48-9A58CA17C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EB60CEAA-369F-404F-935D-98D7B55CDA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D0B1AC3-8CDE-411C-B0C0-9BDCAD866F4F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5BA712DC-C0CA-4038-8B85-E4A4C283CE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2B136ED2-A990-4885-A1E8-038EEF935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09BD648C-F333-4249-A237-D722486DC1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E46798-D793-43D2-9FA5-B4E44478768F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FBD53281-A97C-4351-89EA-0F48CAD937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B21798A1-943C-4DFE-83E7-77CBDA2177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5EE69F54-2677-4FCB-A09E-2715BAB239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98D9B0-171F-43DA-A3F0-029CED44369D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50D9AEBC-3F1C-4898-B71A-A3C14AED91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B935F434-658A-4EAC-9206-92463EEF5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16E8991D-820A-48B6-A79B-6B3B7D849C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C1471C-EE54-4945-B155-9189F91774C4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4F59022B-DBB1-4874-99DE-E36E468F59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2B7B279B-5296-482F-A0CC-14956E4C10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3914CF1E-CD34-4324-A571-9AAAE3D01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D415373-BB7F-4107-8B3B-9939B835C26A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F5C4A4EE-E882-4F64-8267-7564B16AB8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2675C09D-CDC2-4021-8F47-382C1C9AC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53006D76-1530-4A17-86AE-DA122112F4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EC7D69-CA10-4325-A0F0-8B22012FC31D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D864152B-037C-405B-A691-75410D556B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E978CC7B-6838-435D-8029-D7C80AA61E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A6803866-645E-4199-AC1C-AFEE7028FF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DC55AA-BCFB-4AE8-A0A8-33C1573D0011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710B94B4-1179-4CF5-AEF1-1AA0197616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1FE10A50-E420-4B56-A300-5A0F5F564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9FAA9AFC-7DE7-4108-8738-625BFF10A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9AB5ADD-102A-4B70-91B6-3932D8685A5A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C7F2CE85-F152-4160-BC34-B3E98A6170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BC2ADE65-8CCB-45BF-8B56-3EA2FF104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5AEE0BF3-7C9D-4F84-94B7-389EA28742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B7FB7F7-0BB0-47DB-BEDD-86AB491F1143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8648D090-8F8E-4AC9-8EAF-0A2032E0EB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D2198A-5373-4D39-8BE0-EF21B1E147EA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52FEC8F5-6FEC-4A03-9049-2F9C5380307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D16DEA4F-B0E1-4020-9973-4E8685C673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23C0545D-867B-4483-BCB3-236FD3A143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AD7AB52F-68F1-4FCE-B163-6163C6FEE3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C5D993CC-9C45-4720-B374-ADDCF5E5AE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E9D20B-1140-45D8-AF6C-4E42617918F3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2B1BBCDF-EBFE-4A9D-836A-FF23D751FE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823C5FF8-EFBC-46D0-92AA-884E6612E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3AFB4A90-0FE4-4421-90F7-BFBAE2F581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90EED1-1BDB-4AA1-B20B-053FF904B903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40A7FEA0-F527-4FB5-B57E-CCB7789BC0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DE0BC3D0-92E8-427C-97B6-C7B339790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0337DC66-B6B3-41FD-AEFB-D2D641F659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9BF37F4-A7EA-428D-B716-C8C8AA6954D5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7763390C-40ED-45B6-92C8-C2D3331AFE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48386AE2-13F2-42AC-BC1C-4813A9C40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B680830E-F6AF-49EF-BF3E-00FE6B0F43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F5DC27-5386-45FB-A81C-D8B84A8820A6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0DD65FA5-1B18-4DF3-94B9-FE680B54B4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A31D1A97-D31D-4AE8-87B6-F668438BEA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EAD730B9-15C4-4885-B9AB-983C93D434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32B7E5A-5086-4E50-80D6-84FA81D8827E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B4C8D9ED-9555-4D11-9E0A-55D15BBD92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5A8F448F-5842-429A-9D0C-40DE76381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E872CB79-9829-4B4A-AC82-5768C5FAA8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BFE79D-15E3-48FF-B62B-38F55DBD80F3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6E28C707-FCFF-4C24-AC60-EFAE164A9A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45687F30-F7E0-48E1-8E54-A727D9309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712967F9-9721-4CA8-BE12-851FAE1AA5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94A236-3851-470A-BAD9-0E73A46D46AD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656D4E3-374C-40A3-ABCE-E0A8D588C5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F5261A2-9753-4891-9B74-A74FBD8DAB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4B96045-307B-490A-9ACB-9CEE03B437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6E45A-F926-4213-A643-2A74259980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5144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C85C80E-E468-442F-850C-F1C04FEB43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EA38076-CF12-48C5-BA34-4B09407FCB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6349B31-9526-48DC-A69E-13333FE976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7D0EB-F1ED-473F-A164-43F0DF0A5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7389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523D7-19C3-4EEF-B118-1111DDA28C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71CB47-51A2-472A-8D06-0B27CE7F2A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2337193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6F6AF-0173-4C32-813C-8A6375E82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E009C3-8B72-4100-B6D2-1A75EAAD4F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212629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EC0CA-C50B-4ABB-86A2-8DF7B5817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453E4E-2A12-4624-9D66-1D97893C6A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746258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D5B6A-BCE6-425D-92A3-B953D7C34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0D644-5714-409E-BDF5-4FD6D396D8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C1E33-BF6F-4872-BC9E-03780CF25E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379079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5FC1B-112E-4ACD-91C6-679DD5E6E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A47EAB-C844-473A-A9F9-C06DE5FD28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F5B805-910E-4A19-BCCC-A3886EA6F2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7359A1-F4AA-4055-9376-BCCAB5A7B9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C1C989-58D8-443F-80E4-C99B9B0FBF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24466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04459-6E36-4550-8F01-751E7DE48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8764873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818110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B93FB-283C-4AAD-9BD0-BB3846D71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5103E-B189-4526-B5E6-92B8D4EC1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AC68D-4041-4B41-AEA2-038CE8E50E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871553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E2F43-82DB-4681-B55E-3F7478D96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4233F2-42FE-4B69-B5C1-8ACB578487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0996F8-7458-4192-A0BA-E6379F7336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549042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27D9F5C-A880-4200-9672-AF3E18AED1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AE0400C-8250-47E5-9223-6951E7F78A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026BB9E-7005-41B6-9096-15845DABBA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C0D12-2EC1-49DF-B841-F4E14B029C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21850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F3B33-3F68-4063-B4BD-EC82BFFE1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435070-E27C-4B1B-AD0B-8200E5D8F9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894350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2D6A44-FC02-4301-905A-7C844A24A0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85301A-5DEF-41C4-BC84-ED6CE3D69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017230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01399C4-6F21-495E-8BA8-AF9F2D4810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B0267FB-2719-422F-9007-0320D4AA47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43D8363-BF9D-4EA2-AF0F-D18A01E311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02F12-0EF6-47EF-8788-8129523BA7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231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2E7162-F572-418E-9B77-8FF0A53DB0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044E9B-9BDA-41B6-8F9E-04513546B1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B43437-24B4-47F0-A958-E3A4EF1A63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E13CA-5444-446E-BCA6-C633E0EA48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51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EAF4043-8682-47FC-A097-77ADC55FB3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56B9DF75-5DAE-44A2-B887-EB746CD5D0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ECC390A-C873-4758-A99F-20AC729B22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BEABF-F0B1-4BBF-BF4C-4FF59499E7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2950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597F6D87-EB3B-4D28-8545-22A844C654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5735BB6E-E02A-41E8-9934-D009958DBB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A7F08076-93DB-4A4D-89AA-1E54AAD974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7CFE7-7AEC-4000-9A96-1F934E1589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700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76DF47F-62B3-4B03-B638-763A7792B2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D1A137F-AE94-4F6E-ADBB-B3B7E8A263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647496D-E7F1-41C4-98C6-1B9A4EE3F8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02507-B08F-4659-BB5D-88978CB871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510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4E97203-C520-4864-AAD2-EF4982A655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484CC2D-609D-4BD3-93AE-5EF6466565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FE72B27-7DCF-4167-B37F-C97BFA60E3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01E0C-07B3-497B-A700-4F4E919844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4643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40742FD-E424-4345-A084-ED5FBFF132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BE12DA1-088A-4483-B692-8BC740F7DE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EC73212-A40B-4F6C-AB50-522ECC8143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04E6F-1323-48E1-BB42-C8B7F45E6F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891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E2FB501-396F-4847-9227-DB895FE4D7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9604EF4-4D7C-4B3A-B98B-49AA674388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408E636-72A9-4827-8C34-E3DB975795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F1A0015-AADF-4E31-9CEC-871229E5A0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042129A-B817-4D5A-A139-D17DB5DCA03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B2AB01AC-3352-4DB7-9BA3-47A5E26A3F7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AC92717A-E783-4EBA-8711-2E389BC1106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E97C7FD2-212D-4A8B-9693-BA8F40640A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860D3F21-D384-4431-902A-8F631EBDE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DABDFEB2-32F4-4DE2-B551-C933E3A02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53A50015-F44A-439C-9BD3-130030A87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E1B2FCF-2866-4360-B08B-EF1FB10E7FC5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3BABC96-8016-4106-8709-2C45C1FD0835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18D01427-C091-496C-9E27-B21CE1B7DAD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62FBFAF6-70FB-4638-9074-49EF83878B8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8E958937-2E7C-47E6-A80C-D76F1182F172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784A4049-AC26-4C60-B022-D836478B4C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63F1003C-EAB5-4429-8BA2-E71E8A2829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38DBF49A-55F2-4963-9E73-F0FA8C1C0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71698"/>
            <a:ext cx="86868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E668596B-51CC-4716-838B-99EB73AD461A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7BBDFF4B-FBCA-4806-9D59-CB92E895D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Cellular Respiration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843C475C-35DF-4385-9F87-A36C57F8C4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E24CEA5A-745F-4A1F-973C-E6DDB9144F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ATP synthase –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Is an H+ channel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Is embedded in the cristae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Spins due to the flow of H+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Uses rotational energy to form ATP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All of the above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2FF84C3D-2372-4A9E-9C11-EBCAF8AA7C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6FF651A1-16B5-4B98-8EA3-A83A204368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How does substrate level phosphorylation differ from oxidative phosphorylation 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Oxidative makes ADP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Substrate level requires oxygen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Oxidative occurs during glycolysis only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Substrate level uses PO</a:t>
            </a:r>
            <a:r>
              <a:rPr lang="en-US" baseline="-25000" dirty="0"/>
              <a:t>4</a:t>
            </a:r>
            <a:r>
              <a:rPr lang="en-US" dirty="0"/>
              <a:t> from a donor molecule only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All of the above are correct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99914235-2753-4D42-BB27-42BF22A005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B4481CCA-1E6C-44F9-9311-4AB00DC6A0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Alcohol fermentation is an anaerobic process?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D057E1D1-D079-416A-8F48-BBDA5320FD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BD17C6E7-FD1B-4E48-9E1C-06687FD7BD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  What do NADH dehydrogenase and cytochrome oxidase have in common?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Both pump H+ from the matrix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Both are powered by electrons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Both are embedded in the cristae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Both are transmembrane proteins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EDEDFFA5-0A26-4C03-867D-605830F85C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E663568C-BE20-43AE-A716-112B9E1CC5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Cyanide inhibits cytochrome oxidase. Why is this lethal? 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NAD+ can no longer be reduced to NADH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Electron transport chain is shut down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Glycolysis is inhibited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Citric Acid Cycle cannot be initiated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Pyruvate is not converted to Acetyl-CoA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EE96FAD2-67BF-42F5-881C-EA68FFBE2D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C6A06ABE-0730-4C00-A0E3-CB4EED3EDE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When making wine, grape juice and yeast are sealed into a container. Why must the container be air tight?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To prevent the buildup of lactic acid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Fermentation only occurs in the absence of oxygen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Yeast cannot live in aerobic environments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To prevent the yeasts from dying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To increase the production of acetyl-CoA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25F8B5FD-14A4-424D-975B-BEA96AB76D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70471E12-BCEB-4F69-9FD5-EFEC637BA2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A cheeseburger contains bread, meat and cheese. Which portion of this meal produces the most ATP per unit of mass?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Bread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Meat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Cheese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are equal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E06E38F6-4A59-4200-B3D3-B6A22856DF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F026FE2E-6C6D-453A-B392-655B6D7C1F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Which of the following is classified as an autotroph?</a:t>
            </a:r>
            <a:endParaRPr lang="en-US" altLang="en-US" sz="2400" i="1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Tubercolosis</a:t>
            </a:r>
            <a:r>
              <a:rPr lang="en-US" altLang="en-US" i="1"/>
              <a:t> </a:t>
            </a:r>
            <a:r>
              <a:rPr lang="en-US" altLang="en-US"/>
              <a:t>bacterium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Coral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Asparagus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Labrador retriever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None of the above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B759E87C-2A9A-4B42-9AC2-9C805C6485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5878EA31-88B9-4785-BFAB-A9E39FCE05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What happens to the electrons energy as it moves through the electron transport chain?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The electrons gain energy through each transfer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The electrons lose energy through each transfer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The energy content is unchanged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The energy drops to a different orbital</a:t>
            </a:r>
          </a:p>
          <a:p>
            <a:pPr marL="514350" indent="-51435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63DCF4E9-8ABE-44A5-9216-A98FDCF752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A72D21FC-8DD0-4991-A182-B2709EA14F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During a heart attack blood flow to the cardiac muscle is restricted. How would this effect cellular respiration?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ATP production would be increased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ATP production would remain unchanged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ATP production would be decreased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cell would switch to alcohol fermentation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DB2BED6-362A-4BBA-8D03-16C544A147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7B1BD7B-C130-4B20-BD61-89B505872B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F7AD4739-FB06-42E9-B423-4E423ABAB1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E819C407-AFA5-44C4-9FCE-D3B14D3A9D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In </a:t>
            </a:r>
            <a:r>
              <a:rPr lang="en-US" sz="2400" i="1" dirty="0"/>
              <a:t>E. coli </a:t>
            </a:r>
            <a:r>
              <a:rPr lang="en-US" sz="2400" dirty="0"/>
              <a:t>an enzyme, nitrate reductase, is found in the electron transport chain. The enzyme transfers an electron to nitrate (NO</a:t>
            </a:r>
            <a:r>
              <a:rPr lang="en-US" sz="2400" baseline="-25000" dirty="0"/>
              <a:t>3</a:t>
            </a:r>
            <a:r>
              <a:rPr lang="en-US" sz="2400" dirty="0"/>
              <a:t>) instead of oxygen. What type of pathway is this?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Aerobic respiration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Anaerobic respiration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Fermentation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42E575DB-A671-4AE7-93D9-2F77180E3F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F12AF605-4344-45BE-9C3F-F5FCB7E9084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4036" name="Rectangle 6">
            <a:extLst>
              <a:ext uri="{FF2B5EF4-FFF2-40B4-BE49-F238E27FC236}">
                <a16:creationId xmlns:a16="http://schemas.microsoft.com/office/drawing/2014/main" id="{FD25BF84-1E90-4CF6-B2E1-F1527DB1C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0296643-72ED-455E-A203-27FE48C7F0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D519D7AB-B5D1-4842-A22A-14BB4908CC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Which of the following processes uses an inorganic as a terminal electron acceptor?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Aerobic respiration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Fermentation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Anaerobic respiration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C37D02C8-3BD1-4578-9B8C-57EA7D797F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4A29854A-C527-4191-BA5C-8D4DF92508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FADH</a:t>
            </a:r>
            <a:r>
              <a:rPr lang="en-US" altLang="en-US" sz="2400" baseline="-25000"/>
              <a:t>2</a:t>
            </a:r>
            <a:r>
              <a:rPr lang="en-US" altLang="en-US" sz="2400"/>
              <a:t> is made during –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Glycolysis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Pyruvate oxidation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Citric Acid Cycle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BBD1367C-9190-4598-9B8C-DEDBA244CD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E90EE1D5-F014-4C22-ABBC-F01FE5720E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During which of the following steps is no ATP made–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Glycolysis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Electron transport chain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Pyruvate oxidation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Citric Acid Cycle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ATP is made during all the steps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0DAE0D2E-2A66-4C18-83F5-BD2DDDBFFF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6A189B5E-43BF-4A3C-9F84-B8D683D6B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Glycolysis costs ____ATPs, but makes ___ATPs; thus it has a net yield of ___ATPs.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3, 6, 3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2, 4, 2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2, 2, 0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0, 2, 2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4, 8, 4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82DA8CAF-FB72-4B25-94A1-C60B136933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FCD50801-3DD7-4433-BDFE-8DD1188CFA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The 2 carbons in acetyl–CoA are eventually used to form —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Glucose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ATP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Pyruvate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Oxaloacetate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Carbon dioxide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CFF29F7-8CAA-4AD7-85E4-A39C4A4607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FDA80FA2-CAD5-465F-8EAD-C227629F75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All of the glycolysis reactions do not require oxygen and can take place in an anaerobic environment.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ABFBEEC8-56BC-4657-A06D-F748C237E1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4B48AADB-2758-4745-9AD9-396F6B653B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the function of the coenzymes, NADH and FADH</a:t>
            </a:r>
            <a:r>
              <a:rPr lang="en-US" sz="2400" baseline="-25000" dirty="0"/>
              <a:t>2</a:t>
            </a:r>
            <a:r>
              <a:rPr lang="en-US" sz="2400" dirty="0"/>
              <a:t> 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Charging electrons to power ATP </a:t>
            </a:r>
            <a:r>
              <a:rPr lang="en-US" dirty="0" err="1">
                <a:ea typeface="+mn-ea"/>
                <a:cs typeface="+mn-cs"/>
              </a:rPr>
              <a:t>synthase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Catalyzing the formation of acetyl-</a:t>
            </a:r>
            <a:r>
              <a:rPr lang="en-US" dirty="0" err="1">
                <a:ea typeface="+mn-ea"/>
                <a:cs typeface="+mn-cs"/>
              </a:rPr>
              <a:t>CoA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Providing electrons and H+ to the electron transport chain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Transporting CO</a:t>
            </a:r>
            <a:r>
              <a:rPr lang="en-US" baseline="-25000" dirty="0">
                <a:ea typeface="+mn-ea"/>
                <a:cs typeface="+mn-cs"/>
              </a:rPr>
              <a:t>2</a:t>
            </a:r>
            <a:r>
              <a:rPr lang="en-US" dirty="0">
                <a:ea typeface="+mn-ea"/>
                <a:cs typeface="+mn-cs"/>
              </a:rPr>
              <a:t> into the mitochondria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Acting as a terminal electron acceptor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2"/>
  <p:tag name="MMPROD_UIDATA" val="&lt;database version=&quot;7.0&quot;&gt;&lt;object type=&quot;1&quot; unique_id=&quot;10001&quot;&gt;&lt;object type=&quot;2&quot; unique_id=&quot;10599&quot;&gt;&lt;object type=&quot;3&quot; unique_id=&quot;10600&quot;&gt;&lt;property id=&quot;20148&quot; value=&quot;5&quot;/&gt;&lt;property id=&quot;20300&quot; value=&quot;Slide 1&quot;/&gt;&lt;property id=&quot;20307&quot; value=&quot;317&quot;/&gt;&lt;/object&gt;&lt;object type=&quot;3&quot; unique_id=&quot;10601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602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603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604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605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606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607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608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609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610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611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612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613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614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615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616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617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618&quot;&gt;&lt;property id=&quot;20148&quot; value=&quot;5&quot;/&gt;&lt;property id=&quot;20300&quot; value=&quot;Slide 19 - &amp;quot;Question 17&amp;quot;&quot;/&gt;&lt;property id=&quot;20307&quot; value=&quot;327&quot;/&gt;&lt;/object&gt;&lt;object type=&quot;3&quot; unique_id=&quot;10619&quot;&gt;&lt;property id=&quot;20148&quot; value=&quot;5&quot;/&gt;&lt;property id=&quot;20300&quot; value=&quot;Slide 20 - &amp;quot;Question 18&amp;quot;&quot;/&gt;&lt;property id=&quot;20307&quot; value=&quot;330&quot;/&gt;&lt;/object&gt;&lt;object type=&quot;3&quot; unique_id=&quot;10620&quot;&gt;&lt;property id=&quot;20148&quot; value=&quot;5&quot;/&gt;&lt;property id=&quot;20300&quot; value=&quot;Slide 21 - &amp;quot;Answer Key – Chapter 7&amp;quot;&quot;/&gt;&lt;property id=&quot;20307&quot; value=&quot;273&quot;/&gt;&lt;/object&gt;&lt;/object&gt;&lt;object type=&quot;8&quot; unique_id=&quot;10643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784</TotalTime>
  <Words>241</Words>
  <Application>Microsoft Office PowerPoint</Application>
  <PresentationFormat>On-screen Show (4:3)</PresentationFormat>
  <Paragraphs>188</Paragraphs>
  <Slides>21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149</cp:revision>
  <dcterms:created xsi:type="dcterms:W3CDTF">2005-04-19T02:46:41Z</dcterms:created>
  <dcterms:modified xsi:type="dcterms:W3CDTF">2019-04-18T16:17:56Z</dcterms:modified>
</cp:coreProperties>
</file>