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98" r:id="rId2"/>
  </p:sldMasterIdLst>
  <p:notesMasterIdLst>
    <p:notesMasterId r:id="rId25"/>
  </p:notesMasterIdLst>
  <p:sldIdLst>
    <p:sldId id="335" r:id="rId3"/>
    <p:sldId id="329" r:id="rId4"/>
    <p:sldId id="297" r:id="rId5"/>
    <p:sldId id="298" r:id="rId6"/>
    <p:sldId id="299" r:id="rId7"/>
    <p:sldId id="332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12" r:id="rId20"/>
    <p:sldId id="330" r:id="rId21"/>
    <p:sldId id="331" r:id="rId22"/>
    <p:sldId id="333" r:id="rId23"/>
    <p:sldId id="273" r:id="rId24"/>
  </p:sldIdLst>
  <p:sldSz cx="9144000" cy="6858000" type="screen4x3"/>
  <p:notesSz cx="6858000" cy="9296400"/>
  <p:custDataLst>
    <p:tags r:id="rId2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2086" autoAdjust="0"/>
  </p:normalViewPr>
  <p:slideViewPr>
    <p:cSldViewPr>
      <p:cViewPr varScale="1">
        <p:scale>
          <a:sx n="93" d="100"/>
          <a:sy n="93" d="100"/>
        </p:scale>
        <p:origin x="28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27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65262436-2E06-4172-8A37-255951F7DE1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6773A5AD-CA03-4AD9-BFD7-808074946E4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027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F5D60862-7D5F-4641-828B-99BDF6E244BC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CA2AE20C-3291-44BD-9A78-8DB6943EDF6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6421" y="4416426"/>
            <a:ext cx="5485158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572280C2-19E0-4C73-8122-183F206E46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B64E1DAB-70BA-46C8-A458-2AF66B5BE4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027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188FAC4-C40F-4647-8DD2-14E91094FB2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740A7DC7-CCE1-4132-88F9-CB166880E5D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EEA2C1FF-DEDD-4507-99B4-BDD8E1BB5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833EC382-024C-4C2D-BE48-0CE75934E9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A7E307-6E96-41CC-84AE-DBFE5CBED9E6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C6DB45C7-D4A9-4741-87C4-3E69489C47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736893F4-8115-425D-99BC-05B315C3C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E8AA818E-CECD-4720-A324-D219D4DEAD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FEE92E1-EE4D-4328-91A1-B2B541A49E62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ABF3BF4B-2924-4FC6-B595-D79FED2B469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BE35D62E-82CA-4B99-BF1A-D12885201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B9C531DF-AF68-4838-A6D0-12F8B6F7E1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D7817F-DCD5-4E9B-8312-A00AA4B75E97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B6357B41-1AA0-486B-84D4-8C051B95881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501933B8-3D45-44E6-B614-F90C44DD6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D06AE1CB-B7E3-4C8F-84D4-48C018CC38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F12F4B2-BBBC-47DD-AA70-85540612FF06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F597AC43-C985-44E5-A5DB-1DA05DB7527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357DF32B-BBA7-40A5-AFC6-93E4290AB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B67739FC-F846-447B-B99B-35636DFCE6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E2BDD5-A493-4C0A-8D1C-9A0468B9C990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186BAC42-353C-46E3-BB86-165C11F2573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D394A7A0-3600-4833-8AE2-CFD669144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06B948EF-8C7C-4E20-BC71-596E98FA7E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313492-5466-4992-BEFD-871DE96E75B9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04F0617E-F014-417A-9724-04BBE35EE38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EE9A3BB7-A68C-40B7-B8D7-186754052A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3633B437-14DC-4238-87BE-BB75C9DED9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59B573-A784-4CFA-BE21-AD96B8A11CE5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F043D053-8359-4794-AD9A-5078020BC2B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E479BD5D-925E-4D8C-8259-9D85349ED1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E75EBFA7-BAD3-4657-A194-76A0DE1871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948B8C2-DDB4-4EC8-9A77-AFAEFEE86B30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937D1890-1483-468F-9A36-50034105185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938D2F31-BFA4-4905-9441-4CEC7758B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AEE4FEDD-3D68-4B36-AC32-0CAB9813D4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0790EC-ED76-4941-9194-ABD6489BF4C7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A90FB867-6A52-4B01-A7E0-BF6DC3F9A34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B575D158-4F3B-45E4-BA00-62770661C3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4498059E-E13A-4579-8305-2D57D299AB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E048D2-77BF-4160-B5AE-158FC8CF4B7D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36CC207D-9B6A-4405-83F8-F027970BDE5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5711F916-577D-4D2B-A8D5-BEA6664ED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7A76EF18-E979-4DB8-BE0A-1909E2D2AD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F1B734D-7FC0-4286-A511-99F77EABD20D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173617FB-4F89-4988-B4A0-64F621CF6B0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2012B9BD-0630-487B-B96D-6069C3FD4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C18FA4FE-A6A1-4140-BED7-9A989936FA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8FD182-58DE-4A0B-BD19-F9AA76F6C6FD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53F4365A-37C9-4A09-9B51-2D494192EA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985AC8F-405B-4C94-8F37-480B49DA71B8}" type="slidenum">
              <a:rPr lang="en-US" altLang="en-US" sz="1200"/>
              <a:pPr/>
              <a:t>22</a:t>
            </a:fld>
            <a:endParaRPr lang="en-US" altLang="en-US" sz="1200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4199A87F-99A5-4B8C-87CE-D69D2768DAB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9E46F442-D3A0-4380-A24B-2A410ABD5F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5B035A3C-CB84-44D9-9D65-C26CD5D355B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3E634A07-124B-47AE-92ED-55C6E412D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CAEAFC8D-6BEE-4F47-9EFD-572A29F6E2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6033DA-C437-4F2F-8A7A-51283EE4D444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8DFF7EA0-02C6-4E45-9EA8-B8D352E774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D7ADCDF9-838B-4C40-99CD-86CDE6C8E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5DC03365-CDD9-4DAF-A895-9B08FFAA49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8DF55B-8252-4A22-8DCD-2479F97188F2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84F59418-DB5D-4597-80D1-3C20321860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564BE4ED-476B-4E38-A1AA-F02C68B32A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8E6D7445-79A9-423E-A051-64AEA8D471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EFD464-8334-4BFF-9C96-95A3ECB23E2B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E71D6670-978B-4895-8136-5BAECEBF238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ADE37E32-6DCE-4BAB-84CE-D9815BC47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FBEB13F2-1470-429A-956E-1E965A4505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2C7411-AA1C-477A-8B4D-DECA8394BF61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15F12EE7-C3A6-41E8-AEC3-97513874F55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AE1658FA-06AF-4573-8871-30A403FCA2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DF150D12-7207-4ABD-ABF2-F507AF707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BD04AE-036F-40B1-95A8-CC2BFF365894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6058D501-516C-4ECE-AC89-658898B145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4AA19266-7FA1-48D8-8013-ACD2D2269F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4871FFD3-4CD9-47A8-B86E-7F9C054DF8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AF560A-B94D-4FDC-94B6-8BEEBDC340AC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58F311D1-718E-4BD2-9F14-38F56573D1B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2FFB0696-7F1F-494D-A0E1-CF2A1E8E5F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804B0D50-6DB9-420C-B2C9-8636AEE809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08AB7C-718B-4011-B12A-BAB022A2E852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54461B1A-CA4B-4386-BFF0-86E219CA98D4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3532EE2F-971A-4F18-AACF-6A176AFF2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 sz="1800"/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C0A75CC5-CF80-40BC-945E-F8BDDC00EFB1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FCE97249-C240-4104-8AD8-D121DCD05309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80F689F5-E233-4DB2-A029-58A63AB9D0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21 w 1000"/>
                <a:gd name="T1" fmla="*/ 834 h 1000"/>
                <a:gd name="T2" fmla="*/ 0 w 1000"/>
                <a:gd name="T3" fmla="*/ 834 h 1000"/>
                <a:gd name="T4" fmla="*/ 0 w 1000"/>
                <a:gd name="T5" fmla="*/ 0 h 1000"/>
                <a:gd name="T6" fmla="*/ 21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525A3D8A-1DFC-40AC-94D2-58B2BFC015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27 w 1000"/>
                <a:gd name="T3" fmla="*/ 0 h 1000"/>
                <a:gd name="T4" fmla="*/ 27 w 1000"/>
                <a:gd name="T5" fmla="*/ 746 h 1000"/>
                <a:gd name="T6" fmla="*/ 0 w 1000"/>
                <a:gd name="T7" fmla="*/ 746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D9F0FB24-BA32-48E1-B24C-FC2D984AD2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8A466A3D-8CDF-437F-98E4-CFAFF715DE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676F98C9-E8B4-4031-93D5-97B1414A1A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94E3913-2A7B-42C2-8E6D-2A2244BEC2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923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6583663-01B2-4A15-9D9D-785B5425D4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D08EE63-7EB6-42B0-BF9E-E1002047C9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70D6C93-3A7B-482A-85D8-05031FD69B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99F041-9F2C-4B8F-A990-4879D9BB57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4246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A7925B4-183B-409B-BDA7-5866F52B3A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33D5F59-8874-4EF1-88FB-6AAF55E844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7DD9E3B-C095-4B73-93C5-362D927F8D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AD9073-60DE-4B60-8810-FB5919BAC8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51676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0B832F5D-2446-4271-919F-EACE5FA13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53853A-6226-4B4C-81E6-C24CDAF9A55F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6671CA-D003-4CAF-ADC9-19C6C141CA6A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>
            <a:extLst>
              <a:ext uri="{FF2B5EF4-FFF2-40B4-BE49-F238E27FC236}">
                <a16:creationId xmlns:a16="http://schemas.microsoft.com/office/drawing/2014/main" id="{B1292676-5412-444A-8682-82BBC7DA31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5">
            <a:extLst>
              <a:ext uri="{FF2B5EF4-FFF2-40B4-BE49-F238E27FC236}">
                <a16:creationId xmlns:a16="http://schemas.microsoft.com/office/drawing/2014/main" id="{FBAD9921-E8FA-4962-AAD8-61DEFFFBBC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AA563287-12CD-4D6F-AEA8-4471EED1C7FA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12568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84822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481352"/>
            <a:ext cx="6865850" cy="94104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44417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274638"/>
            <a:ext cx="686585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992400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5841"/>
            <a:ext cx="3008313" cy="8481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06309"/>
            <a:ext cx="3008313" cy="411985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395962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005957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>
            <a:extLst>
              <a:ext uri="{FF2B5EF4-FFF2-40B4-BE49-F238E27FC236}">
                <a16:creationId xmlns:a16="http://schemas.microsoft.com/office/drawing/2014/main" id="{25532F47-3EB2-437D-A850-59A706EB5115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5725" y="95250"/>
            <a:ext cx="8972550" cy="6424613"/>
            <a:chOff x="85724" y="95250"/>
            <a:chExt cx="8972551" cy="6424612"/>
          </a:xfrm>
        </p:grpSpPr>
        <p:sp>
          <p:nvSpPr>
            <p:cNvPr id="5" name="Rectangle 13">
              <a:extLst>
                <a:ext uri="{FF2B5EF4-FFF2-40B4-BE49-F238E27FC236}">
                  <a16:creationId xmlns:a16="http://schemas.microsoft.com/office/drawing/2014/main" id="{EFF340E0-DCE8-47DD-9E2B-4A1FE5650E2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724" y="762000"/>
              <a:ext cx="581026" cy="5757861"/>
            </a:xfrm>
            <a:prstGeom prst="rect">
              <a:avLst/>
            </a:prstGeom>
            <a:gradFill rotWithShape="1">
              <a:gsLst>
                <a:gs pos="0">
                  <a:srgbClr val="770000"/>
                </a:gs>
                <a:gs pos="50000">
                  <a:srgbClr val="AD0000"/>
                </a:gs>
                <a:gs pos="100000">
                  <a:srgbClr val="CE0000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/>
            <a:lstStyle>
              <a:lvl1pPr marL="169863" indent="-169863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anose="05050102010706020507" pitchFamily="18" charset="2"/>
                <a:buChar char="·"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62DBD4A-E67A-4FEB-A44A-4845301A4D9B}"/>
                </a:ext>
              </a:extLst>
            </p:cNvPr>
            <p:cNvSpPr/>
            <p:nvPr userDrawn="1"/>
          </p:nvSpPr>
          <p:spPr bwMode="auto">
            <a:xfrm>
              <a:off x="8477249" y="95250"/>
              <a:ext cx="581026" cy="642461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CE135FB-6BA5-4B3C-BE85-82FB61243D68}"/>
                </a:ext>
              </a:extLst>
            </p:cNvPr>
            <p:cNvSpPr/>
            <p:nvPr userDrawn="1"/>
          </p:nvSpPr>
          <p:spPr bwMode="auto">
            <a:xfrm rot="16200000">
              <a:off x="4324351" y="-3476624"/>
              <a:ext cx="581026" cy="7724775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77973D9-0C10-4899-8990-7F94086BB950}"/>
                </a:ext>
              </a:extLst>
            </p:cNvPr>
            <p:cNvSpPr/>
            <p:nvPr userDrawn="1"/>
          </p:nvSpPr>
          <p:spPr bwMode="auto">
            <a:xfrm rot="16200000">
              <a:off x="4281486" y="2324098"/>
              <a:ext cx="581026" cy="7810499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57250" y="2190750"/>
            <a:ext cx="7400925" cy="1111250"/>
          </a:xfrm>
        </p:spPr>
        <p:txBody>
          <a:bodyPr/>
          <a:lstStyle>
            <a:lvl1pPr algn="ctr"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857249" y="3497261"/>
            <a:ext cx="7419975" cy="7889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801482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8892829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0D31422-4BF4-4377-A4C5-2E29C182EA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325A9F5-9DB1-41C0-9B8C-FF18610759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A7F9A18-621E-4A4C-93E9-2E07496939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B3F5A7-55AA-4A29-82BC-790985301C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03625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77509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515642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279400"/>
            <a:ext cx="1954212" cy="5745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279400"/>
            <a:ext cx="5710238" cy="5745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426578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532C9B3-84FD-4E8B-B5A8-D31065D5E2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58E48FF-A864-4170-85DE-C3C1B841C0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9C5A9BF-564F-477E-A1CA-E04021841A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93ABE3-7F92-465D-8273-441D116DDF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6074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904BEB7-2BD3-46F5-9521-9E228CDA76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87AB5B5-381B-4F21-B660-776D431892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898533B-A1C4-47AE-AAFB-52789488D8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B5FAB8-E69F-464A-8870-D64696EEE2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527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E529F6-2AF6-40AA-AB4E-70B07A9DE3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391698-C60C-4800-A929-39AEFF284D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49A34E1-01B6-4EDE-AE76-DA3EF61610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F4374B-8435-462E-8BDA-B9E72FCCDE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4926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DA9007E-715C-4F32-9277-66E3D25097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D8607E1F-11E8-4E49-A811-9E2BDA4EF0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5315EA0B-C4EF-45C6-9EDB-6D8C6D1432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B177CD-1A23-4D9C-B00B-3E9B8E8DBF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720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23709019-E9C9-4124-B052-D198D62AC7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28E7E6D6-AF16-4C65-BDD4-2B2381F517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39D72BEF-2388-4BA1-AB39-46BA416C04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5842CC-BA53-4896-9F8C-F636781389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156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F6135BB-7E6F-46C1-B2BF-53B523CA6E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2181A39-BBD9-4899-AF7A-1FF835DDAD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85F05F4-D227-4F03-9472-D529BFD86C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D2799B-28C3-4BB0-892A-54035369C1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8954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6294D26-8EE3-4FD2-9E25-0F33334EDD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C68465B-D405-4A04-900F-096D17DAD2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5443A8A-0EF0-4286-A565-773CAD5200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9584F4-9101-4823-81B8-975D4D42F4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9630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E71F684-D75D-4D03-8929-5E953E852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2BD1AF8-F681-4916-9E61-9B9714B753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F7BBE1E-D045-4C21-81E4-10A2E860E6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7B00093-68FE-4425-B465-0555858DFC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8BE76B84-84A9-4526-9F20-95D33F4C888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5E164AE0-CC36-493B-9E48-EC6037072A4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42F5EF37-B470-4DE3-B8AF-A45C58EAFB0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2D4120E-D0D7-4CF5-BD2C-5ABACB6AF6D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FBF80AE8-967B-4E30-854D-53033EC94D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3225760 w 1000"/>
              <a:gd name="T1" fmla="*/ 1138062240 h 1000"/>
              <a:gd name="T2" fmla="*/ 0 w 1000"/>
              <a:gd name="T3" fmla="*/ 1138062240 h 1000"/>
              <a:gd name="T4" fmla="*/ 0 w 1000"/>
              <a:gd name="T5" fmla="*/ 0 h 1000"/>
              <a:gd name="T6" fmla="*/ 2322576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2CFE5107-127A-4680-8E6F-159224DD16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3225760 w 1000"/>
              <a:gd name="T3" fmla="*/ 0 h 1000"/>
              <a:gd name="T4" fmla="*/ 23225760 w 1000"/>
              <a:gd name="T5" fmla="*/ 1151650923 h 1000"/>
              <a:gd name="T6" fmla="*/ 0 w 1000"/>
              <a:gd name="T7" fmla="*/ 1151650923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2F2CEC80-D1C6-4872-8728-29245B11A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A9F4BCAC-0E9B-45D3-83ED-9724D4D631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121B676B-967E-410F-A1EC-D015C24C2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98D9BB6-BEB7-4FBC-AEE1-A891828966CA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5B9455-6D29-4B38-AE7A-191D3417F807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68538920-D39B-4BC5-8914-80BE8A4697B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B30CAC8-A631-4A44-ABF2-E10747B0EFF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130B2934-67E5-485B-9B71-88E74930B40B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" name="Text Box 36">
            <a:extLst>
              <a:ext uri="{FF2B5EF4-FFF2-40B4-BE49-F238E27FC236}">
                <a16:creationId xmlns:a16="http://schemas.microsoft.com/office/drawing/2014/main" id="{5C92A6B5-2971-40B2-938E-EDCFF5E54E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11938"/>
            <a:ext cx="3022600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rgbClr val="000000"/>
                </a:solidFill>
              </a:rPr>
              <a:t>Business Unit </a:t>
            </a:r>
            <a:r>
              <a:rPr lang="en-US" sz="1000" dirty="0">
                <a:solidFill>
                  <a:srgbClr val="FF0000"/>
                </a:solidFill>
              </a:rPr>
              <a:t>Tag line (optional)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34" r:id="rId7"/>
    <p:sldLayoutId id="2147484028" r:id="rId8"/>
    <p:sldLayoutId id="2147484029" r:id="rId9"/>
    <p:sldLayoutId id="2147484030" r:id="rId10"/>
    <p:sldLayoutId id="214748403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D4FC0BB-F9B4-4C1F-9480-24C1B52A7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76400"/>
            <a:ext cx="9144000" cy="1924050"/>
          </a:xfrm>
        </p:spPr>
        <p:txBody>
          <a:bodyPr/>
          <a:lstStyle/>
          <a:p>
            <a:pPr>
              <a:defRPr/>
            </a:pPr>
            <a:r>
              <a:rPr lang="en-US" sz="5400" dirty="0">
                <a:solidFill>
                  <a:schemeClr val="tx1"/>
                </a:solidFill>
              </a:rPr>
              <a:t>Biology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147" name="Rectangle 5">
            <a:extLst>
              <a:ext uri="{FF2B5EF4-FFF2-40B4-BE49-F238E27FC236}">
                <a16:creationId xmlns:a16="http://schemas.microsoft.com/office/drawing/2014/main" id="{FA4B94A8-7212-4AA1-A916-31D5BF345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11938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6148" name="Text Box 9">
            <a:extLst>
              <a:ext uri="{FF2B5EF4-FFF2-40B4-BE49-F238E27FC236}">
                <a16:creationId xmlns:a16="http://schemas.microsoft.com/office/drawing/2014/main" id="{E8991C6E-D968-42E5-A06A-849C89165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Cellular Mechanisms of Development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9936B711-84B0-49F4-AEF3-D397DA426C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4F6C093C-1C96-4D5C-B3D1-929203A3C9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dorsal transcription factor determines the ventral development of </a:t>
            </a:r>
            <a:r>
              <a:rPr lang="en-US" altLang="en-US" sz="2400" i="1"/>
              <a:t>Drosophila</a:t>
            </a:r>
            <a:r>
              <a:rPr lang="en-US" altLang="en-US" sz="2400"/>
              <a:t>.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60488" lvl="2" indent="-514350">
              <a:buFont typeface="Wingdings" panose="05000000000000000000" pitchFamily="2" charset="2"/>
              <a:buNone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C50C978D-EC93-4E21-B169-E9ECCE1D64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754908A0-8B54-47DE-BC4F-34CB8A6ED6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primary difference in morphogenesis in animal and plant cells?</a:t>
            </a: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number timing and orientation of cell divisions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Cell growth and expansion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Changes in cell shape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Cell death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Cell migration</a:t>
            </a:r>
          </a:p>
          <a:p>
            <a:pPr marL="134778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8B22FFA-E9CC-461D-8C58-75FE4272DE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05E62731-CD3B-4C5A-92BD-50D13B905D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In plants, morphogenesis is determined by—</a:t>
            </a:r>
          </a:p>
          <a:p>
            <a:pPr marL="1368425" lvl="2" indent="-514350">
              <a:buFont typeface="Arial" charset="0"/>
              <a:buAutoNum type="alphaLcPeriod"/>
              <a:defRPr/>
            </a:pPr>
            <a:r>
              <a:rPr lang="en-US" dirty="0"/>
              <a:t>Cell division</a:t>
            </a:r>
          </a:p>
          <a:p>
            <a:pPr marL="1368425" lvl="2" indent="-514350">
              <a:buFont typeface="Arial" charset="0"/>
              <a:buAutoNum type="alphaLcPeriod"/>
              <a:defRPr/>
            </a:pPr>
            <a:r>
              <a:rPr lang="en-US" dirty="0"/>
              <a:t>Amount of cytoplasm present</a:t>
            </a:r>
          </a:p>
          <a:p>
            <a:pPr marL="1368425" lvl="2" indent="-514350">
              <a:buFont typeface="Arial" charset="0"/>
              <a:buAutoNum type="alphaLcPeriod"/>
              <a:defRPr/>
            </a:pPr>
            <a:r>
              <a:rPr lang="en-US" dirty="0"/>
              <a:t>Relative position of cells within plant embryos</a:t>
            </a:r>
          </a:p>
          <a:p>
            <a:pPr marL="1368425" lvl="2" indent="-514350">
              <a:buFont typeface="Arial" charset="0"/>
              <a:buAutoNum type="alphaLcPeriod"/>
              <a:defRPr/>
            </a:pPr>
            <a:r>
              <a:rPr lang="en-US" dirty="0"/>
              <a:t>A and C</a:t>
            </a:r>
          </a:p>
          <a:p>
            <a:pPr marL="1368425" lvl="2" indent="-514350">
              <a:buFont typeface="Arial" charset="0"/>
              <a:buAutoNum type="alphaLcPeriod"/>
              <a:defRPr/>
            </a:pPr>
            <a:r>
              <a:rPr lang="en-US" dirty="0"/>
              <a:t>All of the above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r>
              <a:rPr lang="en-US" dirty="0"/>
              <a:t>		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67E6629D-53DC-44EE-9A8B-1C5AB5DBEB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68CE0E08-1310-496A-B417-94F5A6DD7B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statement is false?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Totipotent cells can essentially give rise to any cell type or a whole organism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Pluripotent cells can give rise to different tissue types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Pluripotent cells cannot give rise to an entire organism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C25BF877-C108-4278-835E-99E1366344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D9A8E82A-79A9-4A8B-BB6F-0EF1C40274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How can one tell if a cell is determined for a specific developmental pathway?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Transplant donor cells into a host embryo and see what they develop into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Transplant the already determined cells in another host embryo and see if they stay the same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Know the unknown donor cells gastrula timeline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and 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 and C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06811F3-EF92-4E2A-9119-C331EA32AE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45F43021-5BFF-4CDF-B871-440EB9D9DE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Cells can follow a specific developmental pathway. The pathways can be based on—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Nature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Inheritance of cytoplasmic determinants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Nurture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Cell to cell interactions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4EB4E725-E831-422E-A41F-8AB10A2413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806E5363-515C-47C3-B962-4E8692893E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You successfully cloned a species of crawfish and most have behavioral defects. What could be a reason for this?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Complete reprogramming of DNA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Mitochondrial incompatibility with the egg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Organization/remodeling of chromatin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Telomeres are too short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and C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B9790B85-988C-4509-A5A2-BE0CBEC517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CA7B6877-2160-4FE8-A002-6B056321E1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statement is false?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Nans</a:t>
            </a:r>
            <a:r>
              <a:rPr lang="en-US" dirty="0">
                <a:ea typeface="+mn-ea"/>
                <a:cs typeface="+mn-cs"/>
              </a:rPr>
              <a:t> in the </a:t>
            </a:r>
            <a:r>
              <a:rPr lang="en-US" dirty="0" err="1">
                <a:ea typeface="+mn-ea"/>
                <a:cs typeface="+mn-cs"/>
              </a:rPr>
              <a:t>oocyte</a:t>
            </a:r>
            <a:r>
              <a:rPr lang="en-US" dirty="0">
                <a:ea typeface="+mn-ea"/>
                <a:cs typeface="+mn-cs"/>
              </a:rPr>
              <a:t> determine the posterior end of a larvae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Hunchback activates genes to develop posterior structures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Bicords</a:t>
            </a:r>
            <a:r>
              <a:rPr lang="en-US" dirty="0">
                <a:ea typeface="+mn-ea"/>
                <a:cs typeface="+mn-cs"/>
              </a:rPr>
              <a:t> in the </a:t>
            </a:r>
            <a:r>
              <a:rPr lang="en-US" dirty="0" err="1">
                <a:ea typeface="+mn-ea"/>
                <a:cs typeface="+mn-cs"/>
              </a:rPr>
              <a:t>oocyte</a:t>
            </a:r>
            <a:r>
              <a:rPr lang="en-US" dirty="0">
                <a:ea typeface="+mn-ea"/>
                <a:cs typeface="+mn-cs"/>
              </a:rPr>
              <a:t> determine the anterior end of a larvae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Bicord</a:t>
            </a:r>
            <a:r>
              <a:rPr lang="en-US" dirty="0">
                <a:ea typeface="+mn-ea"/>
                <a:cs typeface="+mn-cs"/>
              </a:rPr>
              <a:t> proteins inactivate caudal mRNA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Gurken</a:t>
            </a:r>
            <a:r>
              <a:rPr lang="en-US" dirty="0">
                <a:ea typeface="+mn-ea"/>
                <a:cs typeface="+mn-cs"/>
              </a:rPr>
              <a:t> mRNA determine dorsal side</a:t>
            </a:r>
          </a:p>
          <a:p>
            <a:pPr marL="1347788" lvl="2" indent="-457200">
              <a:buFont typeface="Arial" charset="0"/>
              <a:buAutoNum type="alphaLcPeriod"/>
              <a:defRPr/>
            </a:pPr>
            <a:endParaRPr lang="en-US" dirty="0"/>
          </a:p>
          <a:p>
            <a:pPr marL="1347788" lvl="2" indent="-457200">
              <a:buFont typeface="Arial" charset="0"/>
              <a:buAutoNum type="alphaLcPeriod"/>
              <a:defRPr/>
            </a:pPr>
            <a:endParaRPr lang="en-US" dirty="0"/>
          </a:p>
          <a:p>
            <a:pPr marL="1347788" lvl="2" indent="-457200">
              <a:buFont typeface="Arial" charset="0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AEEFDE04-412A-4EC9-A92B-3C3B242246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BA38A7A6-5D05-4CB5-A9BC-55699BB65B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47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statement is false?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Polarity in </a:t>
            </a:r>
            <a:r>
              <a:rPr lang="en-US" altLang="en-US" i="1"/>
              <a:t>Drosophila </a:t>
            </a:r>
            <a:r>
              <a:rPr lang="en-US" altLang="en-US"/>
              <a:t>is determined by the paternal genome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Dorsal proteins are used to develop ventral structures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Bicord, nano, gurken and dorsal are all maternally expressed genes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side of the crescent that does not release gurken signal will be ventral structures.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Dorsal proteins are used to develop ventral structures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5A92D157-C23C-40C6-B926-12E5B2A8E8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C6322205-2E0A-4366-8963-1F5328F18F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Improper ANT function in angiosperms could lead to—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Poor floral development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Larger floral development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 floral development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and B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and C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8FC0266-AE20-4253-AE09-4BEC9F417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0971A1B-B281-4B81-A6D9-5545414920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8B626D84-F17B-47A3-BED6-BE34561B59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22531" name="Rectangle 6">
            <a:extLst>
              <a:ext uri="{FF2B5EF4-FFF2-40B4-BE49-F238E27FC236}">
                <a16:creationId xmlns:a16="http://schemas.microsoft.com/office/drawing/2014/main" id="{85794BA6-E37C-4505-8ADE-EC0E5BDFAD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Erin </a:t>
            </a:r>
            <a:r>
              <a:rPr lang="en-US" sz="2400" dirty="0" err="1"/>
              <a:t>Brockowich</a:t>
            </a:r>
            <a:r>
              <a:rPr lang="en-US" sz="2400" dirty="0"/>
              <a:t> helped expose companies who allowed </a:t>
            </a:r>
            <a:r>
              <a:rPr lang="en-US" sz="2400" dirty="0" err="1"/>
              <a:t>hexavalent</a:t>
            </a:r>
            <a:r>
              <a:rPr lang="en-US" sz="2400" dirty="0"/>
              <a:t> chromium VI to be disposed of improperly. This chemical disrupts estrogen production. It would be classified as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hormone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Diethylstilbestrol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An endocrine disrupting chemical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An androgen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polychlorinated biphenyl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5F8AAB17-A410-4D6A-B388-7E8DA23B14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22531" name="Rectangle 6">
            <a:extLst>
              <a:ext uri="{FF2B5EF4-FFF2-40B4-BE49-F238E27FC236}">
                <a16:creationId xmlns:a16="http://schemas.microsoft.com/office/drawing/2014/main" id="{267AF721-5639-437D-AA0C-112EE3D79F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If NFG is present, Bcl-2 is activated. This leads to—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Mitosis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Apoptosis inhibition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Apoptosis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Cell growth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G</a:t>
            </a:r>
            <a:r>
              <a:rPr lang="en-US" baseline="-25000" dirty="0">
                <a:ea typeface="+mn-ea"/>
                <a:cs typeface="+mn-cs"/>
              </a:rPr>
              <a:t>0</a:t>
            </a:r>
            <a:r>
              <a:rPr lang="en-US" dirty="0">
                <a:ea typeface="+mn-ea"/>
                <a:cs typeface="+mn-cs"/>
              </a:rPr>
              <a:t> stage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0944949F-42DC-4207-BE67-F1431BAAB7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  <a:endParaRPr lang="en-US" altLang="en-US" dirty="0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6AAD692B-73EA-461D-BAC0-FF42862CD6A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7652" name="Rectangle 6">
            <a:extLst>
              <a:ext uri="{FF2B5EF4-FFF2-40B4-BE49-F238E27FC236}">
                <a16:creationId xmlns:a16="http://schemas.microsoft.com/office/drawing/2014/main" id="{165F49A6-FEBF-4408-8CF5-F33863FAE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27BFC5FA-CFE3-4A81-9E0D-4D66C1A245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8195" name="Rectangle 8">
            <a:extLst>
              <a:ext uri="{FF2B5EF4-FFF2-40B4-BE49-F238E27FC236}">
                <a16:creationId xmlns:a16="http://schemas.microsoft.com/office/drawing/2014/main" id="{D748C444-226B-4B4A-BCAC-47103E0F41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developing organism begins as a(n)—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Egg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Sperm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Zygote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Gastrula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Blastula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7903A56-9155-46E6-9E54-4B580D5576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BF89CA96-2D7C-4BCA-A996-B32E2A740E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Cyclins can help control checkpoints in mitosis.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E07636E2-3C6C-48A6-B5CE-363692F040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BC149B50-3EF8-4B65-A6D3-57E7EF2AE9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Plant stem cells are defined as—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Embryonic stem cells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Meristematic stem cells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Tissue specific stem cells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Blastocytic stem cells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Cyclin stem cells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B014EF5D-2169-401B-95ED-13718639B3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FABAACEC-C40F-49E8-83AF-481AD0EEF6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Cells that interact with each other causing their developmental fate to be changed is termed—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Induction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Reduction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Signaling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Factoring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Transduction</a:t>
            </a:r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EBF57792-E753-4CC3-99EB-CB7017D8D4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5786DE4D-329F-44B7-8E57-8A8034AF6E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 marL="457200" indent="-457200">
              <a:buFont typeface="Wingdings" panose="05000000000000000000" pitchFamily="2" charset="2"/>
              <a:buNone/>
              <a:defRPr/>
            </a:pPr>
            <a:r>
              <a:rPr lang="en-US" sz="2400" dirty="0"/>
              <a:t>	Is it possible that mammal cells in the early cleavage stage can be totipotent?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Yes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No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97670557-A383-4E1A-AFEE-69DE94A21E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39A43A1D-A84F-4F41-B095-20328059CC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Opposite axes of a developing structure are termed—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Bidirectional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Superior and inferior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Bilateral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Polarity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F47E9AD5-174C-4876-B278-A4280511D5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798DC01C-FD1D-4487-B17A-6DBCEE4A2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r>
              <a:rPr lang="en-US" altLang="en-US" sz="2400" i="1"/>
              <a:t>Drosophila’s</a:t>
            </a:r>
            <a:r>
              <a:rPr lang="en-US" altLang="en-US" sz="2400"/>
              <a:t> development is determined by zygote genes.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4"/>
  <p:tag name="MMPROD_UIDATA" val="&lt;database version=&quot;7.0&quot;&gt;&lt;object type=&quot;1&quot; unique_id=&quot;10001&quot;&gt;&lt;object type=&quot;2&quot; unique_id=&quot;10959&quot;&gt;&lt;object type=&quot;3&quot; unique_id=&quot;10960&quot;&gt;&lt;property id=&quot;20148&quot; value=&quot;5&quot;/&gt;&lt;property id=&quot;20300&quot; value=&quot;Slide 1 - &amp;quot;Biology, Raven et al. &amp;#x0D;&amp;#x0A;9th Edition&amp;quot;&quot;/&gt;&lt;property id=&quot;20307&quot; value=&quot;317&quot;/&gt;&lt;/object&gt;&lt;object type=&quot;3&quot; unique_id=&quot;10961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962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963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964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965&quot;&gt;&lt;property id=&quot;20148&quot; value=&quot;5&quot;/&gt;&lt;property id=&quot;20300&quot; value=&quot;Slide 6 - &amp;quot;Question 4&amp;quot;&quot;/&gt;&lt;property id=&quot;20307&quot; value=&quot;332&quot;/&gt;&lt;/object&gt;&lt;object type=&quot;3&quot; unique_id=&quot;10966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967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968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969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970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971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972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973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974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975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976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977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978&quot;&gt;&lt;property id=&quot;20148&quot; value=&quot;5&quot;/&gt;&lt;property id=&quot;20300&quot; value=&quot;Slide 19 - &amp;quot;Question 17&amp;quot;&quot;/&gt;&lt;property id=&quot;20307&quot; value=&quot;330&quot;/&gt;&lt;/object&gt;&lt;object type=&quot;3&quot; unique_id=&quot;10979&quot;&gt;&lt;property id=&quot;20148&quot; value=&quot;5&quot;/&gt;&lt;property id=&quot;20300&quot; value=&quot;Slide 20 - &amp;quot;Question 18&amp;quot;&quot;/&gt;&lt;property id=&quot;20307&quot; value=&quot;331&quot;/&gt;&lt;/object&gt;&lt;object type=&quot;3&quot; unique_id=&quot;10980&quot;&gt;&lt;property id=&quot;20148&quot; value=&quot;5&quot;/&gt;&lt;property id=&quot;20300&quot; value=&quot;Slide 21 - &amp;quot;Question 19&amp;quot;&quot;/&gt;&lt;property id=&quot;20307&quot; value=&quot;333&quot;/&gt;&lt;/object&gt;&lt;object type=&quot;3&quot; unique_id=&quot;10981&quot;&gt;&lt;property id=&quot;20148&quot; value=&quot;5&quot;/&gt;&lt;property id=&quot;20300&quot; value=&quot;Slide 22 - &amp;quot;Answer Key – Chapter 19&amp;quot;&quot;/&gt;&lt;property id=&quot;20307&quot; value=&quot;273&quot;/&gt;&lt;/object&gt;&lt;/object&gt;&lt;object type=&quot;8&quot; unique_id=&quot;1100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1894</TotalTime>
  <Words>215</Words>
  <Application>Microsoft Office PowerPoint</Application>
  <PresentationFormat>On-screen Show (4:3)</PresentationFormat>
  <Paragraphs>196</Paragraphs>
  <Slides>22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Biology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275</cp:revision>
  <cp:lastPrinted>2019-04-23T17:20:35Z</cp:lastPrinted>
  <dcterms:created xsi:type="dcterms:W3CDTF">2005-04-19T02:46:41Z</dcterms:created>
  <dcterms:modified xsi:type="dcterms:W3CDTF">2019-04-23T17:30:45Z</dcterms:modified>
</cp:coreProperties>
</file>