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35"/>
  </p:notesMasterIdLst>
  <p:sldIdLst>
    <p:sldId id="331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273" r:id="rId34"/>
  </p:sldIdLst>
  <p:sldSz cx="9144000" cy="6858000" type="screen4x3"/>
  <p:notesSz cx="7010400" cy="9296400"/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576" autoAdjust="0"/>
    <p:restoredTop sz="93957" autoAdjust="0"/>
  </p:normalViewPr>
  <p:slideViewPr>
    <p:cSldViewPr>
      <p:cViewPr varScale="1">
        <p:scale>
          <a:sx n="57" d="100"/>
          <a:sy n="57" d="100"/>
        </p:scale>
        <p:origin x="84" y="14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5B80AB5-B3E8-439F-8C36-EC495DDD2A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C9AE4AD-F33F-430F-99A1-2273D1675D7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7B7DBCB1-98E9-4D68-AE50-1D996BD16A4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D161367-08F8-49A1-9B0E-B9BCB048AE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64BFDF6-B6AE-4471-B08F-F07507B4287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A756F35-0C63-4452-A4BC-86162C8BD5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1CFDA39-CC3C-4784-9ABE-5FB7A08257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E2AA218-AF9E-4861-9A50-27493AE2F7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C6C2F85-AF7F-4B06-857D-18ADAB26D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F9D7505-D5FB-45A7-BCF9-78D25671D7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2805D8-8710-4E27-91F3-A6EB8C4A31AD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256D44F-BB90-4809-9BB0-08E7BD3E9F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35FDCD7-B136-4172-80AB-44E1B9A02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1A5C1C37-9DC9-4251-93B3-0DFE9B409E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200BFC-858C-4C54-B99E-77311C6AB598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6655000B-3831-419E-832D-03682B1D50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C30F971-5C66-4C02-BC50-5AE770127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CF531BC5-C318-4813-BBDC-E59571CC2E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53F303-C336-40D9-A8BB-A40E3DEE3172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26B59E6-2F10-4661-A533-1594681738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BE1DD504-6360-40D7-8564-BED456A30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35FB9906-2A68-44E1-9657-6E571C1E73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65782D-D722-4C38-9DD0-570A8E03A6F0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FB4685F-D296-48B3-876B-F8E388F12F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60306349-CD45-4FEE-A315-4F86621BF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940FA47-4988-4805-BE72-7580EF337D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2B56EE-A1EB-417E-8DD5-AB505D9273F1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CE9A027-D22C-43D0-9D62-FEEC8F1360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FB4FAE8-3A54-4B64-AE79-A6249A046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355B094C-07E6-4203-9554-96C4B4F609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7ED3AF-FA03-4F17-91FD-1122BD029BA8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8003E13C-3F9D-453C-A090-3383F05171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AF09FF0-CBFB-4D70-AD2D-6DB12DE59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1EA4E01-E61E-491B-9A7C-618FACAE38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1B8354-5FED-4BAC-8EF6-179DEF253F0C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5182439E-95FF-43D6-9C89-D4DF6319A3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D249DEE-0652-459E-B938-7C8B8DAC0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6D323F7F-747F-42AD-A7B1-3DEF3D1682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2C5243-90D1-4A27-B689-CDCC3AF17D93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013C101-6992-4EE6-804C-493904C132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51C292E-85EB-4E05-A1B8-69BACBC99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26EFA49F-876C-4A14-B3B7-71FB744B6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BEA8F-58D1-418F-A49D-FE15FDFCBE4F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B40E55E-A273-44D0-987E-0E89D48289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F3C13CC5-1B49-4D20-8969-818FD0772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7755075-C416-498D-B7B7-24A1435719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D669D6-0B0B-424B-8E03-AD77D6855556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AF706B1-E3E1-497B-9222-6A63C9413F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840158F1-91B9-42F2-BE97-DAD44916A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8AA5185C-0015-486B-BCB8-BDE432334B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4C8D72-0BE8-4A60-92EE-25DC07786B53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10D6B83-2E51-4ED9-987A-15E086010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C7B9D25-A3DE-40D8-8A4C-5DF874C06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9A39232-0FC5-4CFE-B928-189D01906D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96D9F0-878C-40E1-A79E-A3E28D03A26A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8679F713-B539-44A1-9F09-CE95A29536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0A2C277-31DE-45E5-9E52-F325A9122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67B67260-D804-4227-A7F8-5ED10CC61B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93D1A0-A483-475E-A27C-910AE21A8746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A07DF28A-34DD-46D2-9B59-0DD11DD51B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232B245-2239-4ADA-AF30-016C888C6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E60B6210-B7BB-4621-BAC4-76FCF4051B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7CE48A-D4DA-406A-8E7E-E0B48F8D2313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6D15431E-311C-42FC-A005-9C1DF5B9C3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5878802C-F6BC-48E8-BF5B-B625C5EEF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50C8D83E-8CEB-468D-869C-69426B2CC8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8B53B5-C02D-4106-95AA-EFE2227D4396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DF9353DC-AD43-46D1-865B-B271CEB5DB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5CDCFB9-3B20-4D07-A5DD-891072337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873AC93D-18F2-4F55-8E27-F03FBBDE50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3EF2D0-879B-48B6-9B64-8EF39DBE07A4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53E23BE-412F-4AEC-844A-1EE7DE699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E54EE715-3BCF-4DFD-B49A-79B189BD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8595D18F-7772-43BD-967C-847ED5D38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789B4F-67BA-454B-A98E-B4650580A6BC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815DD284-0902-4748-8D76-C945C61430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9A05847-47BA-41D9-B94E-0DC856935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BA350E29-712D-4033-9C4D-2062772F13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2279DC-C10A-47C0-A325-881B2E00BF0E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4FD5EF6-0CA7-414C-BD1F-FE4373D3A6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D063F24A-BA89-4C63-8C04-456DF2D8E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B21040BA-05D3-421E-9FEF-8A424468D7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FE6B1D-FC84-4D4C-A6B9-6C81B2D48818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B64A9508-D347-48E0-87FE-FB1DCCE0EB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19994E27-493A-4757-A3A8-78AA95206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0B00489B-E8D7-4263-AFF8-4891AA7F8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3F25CD-9A33-4413-90BA-9659FE860392}" type="slidenum">
              <a:rPr lang="en-US" altLang="en-US" sz="1200" smtClean="0"/>
              <a:pPr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DD326D6D-055A-41D8-8E22-8D22AB0729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E46888F-695F-44F0-877F-C3D97D97A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BD5874B-BD7F-47B9-BBF5-D04CB367FC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E15387-1289-4B1A-B528-257B7A4BFC7B}" type="slidenum">
              <a:rPr lang="en-US" altLang="en-US" sz="1200" smtClean="0"/>
              <a:pPr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D5BAF63-DF4A-4CB5-BD3C-0FCA2CDA64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FF94A3F-0DC9-4793-A5B4-FB8E36676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BA171C0C-D8E3-40FD-954C-80FE40F590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AFB565-2305-4A19-9B70-7EC075181E1C}" type="slidenum">
              <a:rPr lang="en-US" altLang="en-US" sz="1200" smtClean="0"/>
              <a:pPr/>
              <a:t>31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829996EC-A209-4723-810B-FA344B4CC4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FEF6EB45-4796-4C7A-A81F-14382102E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11F2BECC-D008-4948-84E0-E1AB5581F9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099211-CFE9-48FB-A09C-5CB636933B0B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C2B85B46-D0BD-485C-B70A-895E625062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FE4326-87E9-433F-AF1D-B1950F1A33EC}" type="slidenum">
              <a:rPr lang="en-US" altLang="en-US" sz="1200" smtClean="0"/>
              <a:pPr/>
              <a:t>32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B6A7BEA8-1445-4D36-9CA2-797D20E549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296DA860-587A-4033-9742-0987669260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9E4B1E7-1577-4969-86BC-2609353AEE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7A9E4D6-D52F-4642-9EF0-0E230A7359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943E9D7D-546E-4DD0-AD34-EF269024FD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215A2C-1ECF-4D23-82D6-50093CB42D1C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58607D7F-AAC8-4441-BA5C-F90B1E9BB3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A0E5815B-B007-483B-92F3-657ABBF10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B8A10033-B76D-4255-9936-4DD9492079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B9AA6C-C65C-440C-A9F2-AD5769B5F2AA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1CBCB2F6-13D8-4224-9092-B308EC29D7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ADDD4B3F-6BFC-4984-A89F-FD99B1FB11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EA004842-C99F-4192-82AB-631879BA05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4752AF-BC7E-41BD-9D8F-2A331E0C46EB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3725A8D9-4686-4095-9E05-CDB3D02949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398BB69-7384-4214-8270-9DE1B56FE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E5D4B62E-9FBC-404A-8FE0-CAA25679C7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CFC2C3-54C0-4357-A671-C3C656CAB6C5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91364E09-8226-48B7-ACD3-0E4041D1DF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DB1F4F34-BFB8-4082-B31F-B73FB3C34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6BED43AD-A32C-4ADC-AE77-8313AEB2A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9470AA-7EDE-4BD7-A80D-1F7B02B6D0B1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C1BF639D-E1CC-4088-BA6C-86F4711BFA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32EF5DFA-BCC4-4C72-A497-D17920E89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88BC2D80-B13E-4F2F-A7C8-621B4F0B40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4F688A-B12F-4643-9063-0914C76BD127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FD664E50-179B-45AB-A2D5-0B916F8FABE1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17D908C7-B56B-428A-8BDE-B29CA0CF7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BB625ED2-03C1-4229-9D79-254AFE836A9C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3644D2CD-E7DD-436E-ABD3-095F5CEA52C3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27E325E-8E88-4A6D-A2C4-410A47241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35 h 1000"/>
                <a:gd name="T2" fmla="*/ 0 w 1000"/>
                <a:gd name="T3" fmla="*/ 63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30E3DD76-27A8-4D44-AA40-4C3F7AC35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481 h 1000"/>
                <a:gd name="T6" fmla="*/ 0 w 1000"/>
                <a:gd name="T7" fmla="*/ 481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58DCDF11-F8FA-4408-92A6-72FEA8B1DA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37168C22-1DA4-461A-A9C3-84835AB15E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2B3EB119-C2DA-477F-9657-4946C81B5E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55BDB-10D9-48CC-9CEF-7F8BAAE04F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32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71C5FC4-0A10-4D7B-967A-FABE3B2ABD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AAC666E-5BF7-4152-A2B5-E83935063A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285B8C0-11E6-4A0D-9223-3D65B9DBBF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E9DCA-160C-4885-990F-64DCCE3BFA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00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9297D97-5946-498E-ABC2-B1D5706740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D482BBF-FD2E-411D-A204-7925EFEC2A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2378F5F-8DEE-462A-B7AF-7FF719BBE8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44DF6-10D1-4084-942F-7BC839E060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137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1964F8AB-8DBE-447E-98B4-D68498A82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7CBEE5-3460-4D6B-ADA4-03E47C2AD60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29E106-B6CF-493D-AE88-D2789CF4C03B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B83B62D1-3803-40A9-9AE0-7E47CB3B6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FEDD4B3E-9C6A-441B-B3B8-E9AF29B5B1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C36D9ADA-61E9-4165-A316-F025E8CA25A1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283512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10576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421846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537345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751758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298093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43BE5868-E4DC-4C3A-AEF3-7793F8D6B240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B986D15-6879-4692-9731-2D701984013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8322621-97D6-43D5-9FAD-D6EA22DD7A87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9A084B1-B3EE-4C51-AC4F-0EA65234E5BD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3A9D8E0-132A-41E6-B376-1B449E081FA5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967794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50546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67C76C-8C6B-4491-A790-BD3560B69D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1721A1D-1A1F-4120-AFBC-40B523B3BA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A1FB497-150C-4AFD-83A5-ECAC388A28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43FA-B8A4-4621-905C-9D281F69B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9610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05367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482156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996505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885127-DB9B-453A-9360-39EF8F9E03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8E44E38-F314-4AD4-AEB9-7F4D5541ED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8A1704C-5070-4566-B2A4-E8EBC2BF17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ED22-AE98-4E4F-9635-5831E0689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61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7A3F70-D93F-4C3B-A062-E092B4F6F9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B641CF7-AF1C-42A7-8596-11C7DD9C52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A5E5B39-3E11-4CB3-AFFD-C9BD7E3402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5D0E9-D12D-413C-8517-86EB8E811E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012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2AFBF2-1AFA-446E-A145-FE3B0214CA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50A0FA-986F-4118-94BB-862899FEAA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2110A0-F0CC-4479-8237-DE133E91DA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F0B95-951E-429D-AC79-9D50A134E2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2281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B96DBC6-5C13-4006-809B-AE22C33523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32A058B-7E1A-4185-8902-391EF98726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B1A4E6F-C716-4AB8-8A1C-BDB033F6FA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45D4F-2278-4427-84BD-FAC413478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713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DEAA046-E55A-4BAD-8A32-54446BC9C1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B5C204C-BC08-4456-BD8B-6BA4E8842F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EAF7BB6-D4AE-4DD1-B062-810DB8EFE9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DB32D-A10D-422C-B85D-56272B190F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0367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A6B7DEE-3565-48DA-B27F-21BD8CF05C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C5DB38B-A7F2-40D1-B098-F5032356D6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7394846-CB40-4E54-87AA-54D60FE31F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D134F-13B0-45FD-8447-50C6E73A84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8483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B94C10-DE8C-430A-9227-32E89ACA39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BE40324-1B1F-415D-BF68-69D7D40A98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680F082-BE0F-46C8-9743-26D5D6050D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5D8A5-8050-49B8-92A0-54F18298D4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3529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74453BC-1731-4E55-AE37-6AA7181F1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12E041E-8D89-448B-8BCC-BBD9753DE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75E1772-1F87-4031-9B65-9CE42C459C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B441F28-AB16-429E-9A77-20C445E87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FD50C9D-8ACE-4804-8539-04D1D1132F3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4365159-E419-4AF7-8791-D542D56DC6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4D92A60-207C-402A-BAA9-7D550BDE63F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D71DE937-EEB8-432D-95DF-720CC05D3D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73E17A42-15F7-4F0B-AF08-CBEB8FBAE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EDBD0765-CBF5-4E39-91DF-33461FBB7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5CC44585-927D-4564-AA50-C54E334599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BD1A3E4-BB77-47A9-BA3C-2B03C252F8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5C154E1F-34F2-48CB-AF55-3A88EE31D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874CF6-CFCC-41F0-B91A-63B2CB056F1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4B9E4F-3A86-43A5-B397-FE74BD17D18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6CB97C29-A34D-4E4C-940D-28B1D81725C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8B5D5A84-E7F3-43D2-82D6-19AFE0619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269B6AF0-9577-4828-8B11-A1F0E223EC77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2D21E061-0AC8-4A37-8F1D-3DD45E6B0B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40" r:id="rId7"/>
    <p:sldLayoutId id="2147483934" r:id="rId8"/>
    <p:sldLayoutId id="2147483935" r:id="rId9"/>
    <p:sldLayoutId id="2147483936" r:id="rId10"/>
    <p:sldLayoutId id="21474839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189EBB-548D-46E1-8EA1-57014065C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8354E943-21D2-4BD9-A92A-F2101AE59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C4A3067F-72C7-455E-9CBF-666B67DDC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Cell Communication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E133A06-C753-4E3D-817C-28E6A2566F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109011CA-F987-4F00-91B2-CFADD2961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One protein kinase cascade begins with the phosphorylation of the RAS protein.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B245E537-324C-4BE5-9A9D-7BE334358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0BFC4B3-BE45-4B18-8158-22196826D7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Cardiac and epithelium cells are anchored together to resist tearing through mechanical stress by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Desmosomes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Gap junctions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Intermediate filaments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Hemidesmosomes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Tight junctions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FFE8D4B-ED0B-4FD5-AF9E-A5C837B718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1710CA6-2895-40D2-B138-6090D4BB2B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proteins that organize kinase cascades in the cytoplasm are ____ proteins.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Chaperone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Response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Scaffold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Transmembrane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Ligand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26A049F2-2CC1-441F-9703-5246869C35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A42FFD8-B6FB-4ECA-8901-48A685B21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	Norepinephrine is a hormone that is released into the blood when the adrenal gland is stimulated by the sympathetic preganglionic neurons. What type of signaling effect does this represent?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Endocrine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Paracrine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Synaptic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Direct contact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BC2873E-9BE8-49A7-AF31-2C017306CA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544C63B0-0AF0-47DE-A838-5C0A0E55E6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Autorhythmicity in cardiac muscle allows synchronization of the heart. This action causes a coordinated heart contraction. What type of connection would enable this to occur?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Plasmodesmata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Cadherin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Gap junction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Desmosomes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Tight junctions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7B8EFE35-DBBB-439A-AA87-28CE1DCDCD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D53FC607-96B2-4150-9F2C-F79F705BC6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Which one of these is </a:t>
            </a:r>
            <a:r>
              <a:rPr lang="en-US" altLang="en-US" sz="2400" u="sng"/>
              <a:t>not</a:t>
            </a:r>
            <a:r>
              <a:rPr lang="en-US" altLang="en-US" sz="2400"/>
              <a:t> matched correctly?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RTK - influences the cell cycle, cell migration  and cell proliferation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Protein kinases - alter protein function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MAP - stimulates cell division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GPCR - halts cell division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7C663FA3-25C7-4248-ACA8-311E96CB73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CA738C5C-2A65-41FC-AD34-FCFAE45EA9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Your stomach’s pH is ~2. Why don’t underlying tissues become damaged from the acidity?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Presence of gap junctions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Presence of tight junctions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Presence of desmosomes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Presence of connexons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Presence of cadherens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07EF1A8-1301-4BD6-A583-F147651E07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F128CBB6-104F-4748-89E4-6D5515365A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Which of the following statements about G-protein signaling pathways is false? </a:t>
            </a:r>
            <a:endParaRPr lang="en-US" altLang="en-US" sz="2400" i="1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cAMP is used in all cells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Most calcium mediated signal transduction cascades act through calmodulin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Inositol triphosphate (IP</a:t>
            </a:r>
            <a:r>
              <a:rPr lang="en-US" altLang="en-US" baseline="-25000"/>
              <a:t>3</a:t>
            </a:r>
            <a:r>
              <a:rPr lang="en-US" altLang="en-US"/>
              <a:t>) and diacylglyerol (DAG) act as a second messenger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Receptor serine directly activates G proteins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C537AD26-F423-4CDE-8075-AD70A352B1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9C377FEE-2E56-4858-BAA8-00EE79651A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_____________ rely on ___________, such as Ca</a:t>
            </a:r>
            <a:r>
              <a:rPr lang="en-US" sz="2400" baseline="30000" dirty="0"/>
              <a:t>2+</a:t>
            </a:r>
            <a:r>
              <a:rPr lang="en-US" sz="2400" dirty="0"/>
              <a:t>, cyclic GMP, and cyclic AMP, to activate (or inactivate) a variety of pathways within the cell.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Intracellular receptors; </a:t>
            </a:r>
            <a:r>
              <a:rPr lang="en-US" dirty="0" err="1"/>
              <a:t>ligands</a:t>
            </a:r>
            <a:endParaRPr lang="en-US" dirty="0"/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G protein-coupled receptors; secondary messengers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Receptor enzymes; G proteins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G protein-coupled receptors; G proteins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10B5259-1384-4A5A-9429-DA7C98B3EA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4C16A11B-1772-40EB-AD08-53461EA7FF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the GPCR receptor is turned on, what are the effects of </a:t>
            </a:r>
            <a:r>
              <a:rPr lang="en-US" sz="2400" dirty="0" err="1"/>
              <a:t>cAMP</a:t>
            </a:r>
            <a:r>
              <a:rPr lang="en-US" sz="2400" dirty="0"/>
              <a:t>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production rate remains the same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production rate is not related to GCPR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production rate decreases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production rate increases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4EA3B4A-3CBA-40FB-931F-B4D4DEB149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4749A10-8641-4967-922A-36AAB41D9A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CBCDCB2-6514-47F1-8E31-9C33F1DED1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1644DAC0-2909-49D5-BEF5-ED4D8DD9F4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Synaptic signaling is a specialized from of ________signals.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Endocrine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Paracrine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Direct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Autocrine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2135832-02F9-4890-A647-321B907056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F76CCCEA-C292-40C4-9607-CF7E2925CC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Adaptation in a cell is______.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Organelle response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Organismal response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Cellular response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Receptor response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Signaling response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F759916-CFAD-4B13-9E3E-4AA276E9FB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1FC54ED9-0CE1-4464-925A-49539E4E89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During signal transduction, the original signal is converted to a new signal inside the cell.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170E74D-DB02-4FF6-B6ED-27028EB6A1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DCEB303-3634-4879-8FD6-4103F0D433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Cellular responses can occur by</a:t>
            </a:r>
            <a:r>
              <a:rPr lang="en-US" altLang="en-US" sz="2400"/>
              <a:t>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Altering the cells metabolism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Altering cell shape or movement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Altering gene expression which can affect the proteins function or number of proteins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 and B are correct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A, B and C are correct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FB4F486-D531-4DCC-9C25-706B76916B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801B79A-59DD-445E-9135-B8F32A9503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Receptor tyrosine kinases are found in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Bacteria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Archaea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Animals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Plants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64BB543-249F-499B-B1D3-22F3E1E52E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2435585-5BFF-4E22-B50D-EE8C19EA9F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Small ions/molecules that relay signals inside the cell are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First messengers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Second messengers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Products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Phosphorylation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Cascades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ED59A58-B973-4A51-94B3-0E8BEB315D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E77C06C-F724-41A2-B98C-F45AA0944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Apoptosis is programmed cell death.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77535B5-9616-4D8D-A38E-DAA27C8C77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23EA291-8E03-4E3B-B9BA-2AC1A45826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Most enzyme linked receptors that phosphorylate proteins are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Ligand gates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G-Protein-Coupled Receptors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Protein kinases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can phosphorylate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None can phosphorylate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D20F5A4-7FF2-4CD5-B154-D5343A6D64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D69EC05-8E33-4E9E-86DF-E9D358A69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Cardiac cells contain ____which allow them to have direct signaling.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Desmosomes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Gap junctions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Intermediate filaments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Hemidesmosomes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Tight junctions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3E43150-7811-479A-A818-C0334C06A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27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755B5812-BB86-4564-B0A8-1B8DBFDAB8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When GDP is released from the GPCR, what immediately happens to the G protein?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signaling molecule disassociates from the GPCR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G protein separates into active alpha subunits and Beta/gamma dimers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GTP is hydrolyzed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alpha subunit and Beta/gamma dimer reassociate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36EE0BE-AFB2-4E11-AD5B-9BFB6B7412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8EB633FE-5910-4F72-B425-7ADE137DBA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Signals that have a direct effect on cells that are in the immediate area are ________ signals.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Endocrine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Paracrine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Direct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Synaptic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5B29D87-715B-48AB-A248-AD234BED0C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28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CFF2521E-4325-4DDD-AB1D-F509C2BF9D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/>
              <a:t>	</a:t>
            </a:r>
            <a:r>
              <a:rPr lang="en-US" altLang="en-US" sz="2400" dirty="0"/>
              <a:t>Which one of these is not matched correctly?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dirty="0"/>
              <a:t>Camp/secondary messenger that increases speed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dirty="0"/>
              <a:t>Protein kinases/alter protein function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dirty="0"/>
              <a:t>MAP/stimulates cell division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dirty="0" err="1"/>
              <a:t>Fas</a:t>
            </a:r>
            <a:r>
              <a:rPr lang="en-US" altLang="en-US" dirty="0"/>
              <a:t>/death receptors that lead to apoptosis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dirty="0"/>
              <a:t>All of the above are correct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12C846E4-450E-4E31-91BD-72748ED8FB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29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BD0769D6-B400-4F96-A9D6-4C4B5276F4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Put these descriptions of cellular response in order.</a:t>
            </a:r>
          </a:p>
          <a:p>
            <a:pPr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/>
              <a:t>Increase in secondary messenger</a:t>
            </a:r>
          </a:p>
          <a:p>
            <a:pPr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/>
              <a:t>Hormone binds to GPCR</a:t>
            </a:r>
          </a:p>
          <a:p>
            <a:pPr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/>
              <a:t>Activation of transcription factors</a:t>
            </a:r>
          </a:p>
          <a:p>
            <a:pPr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/>
              <a:t>Activation of a protein kinase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1, 2, 3, 4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1, 4, 3, 2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3, 1, 4, 2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2, 1, 4, 3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2, 3, 4, 1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BDEEB92D-87D8-48F3-8AAE-5D058E5151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089C6FD8-4DB7-446D-BBE9-4076E850A8B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4036" name="Rectangle 6">
            <a:extLst>
              <a:ext uri="{FF2B5EF4-FFF2-40B4-BE49-F238E27FC236}">
                <a16:creationId xmlns:a16="http://schemas.microsoft.com/office/drawing/2014/main" id="{715CB5C9-DC12-40FA-87C7-5FCD04175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876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589B37B-B272-44EB-9D28-1EEBF6F13B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D2565D1-2C98-4D3C-A66D-FC9135770B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Hormone receptor complexes can bind to DNA in intracellular receptors. This can inhibit the transcription of the DNA.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415FBF9-AEC9-40BF-832A-DB89B41490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4EB0E114-ECE3-4049-9BB7-B8DE0D46FA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Phosphorylation is versatile because it is reversible due to enzymes that can remove phosphate groups.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3736A4A-8CE8-45AD-A53D-08F9E674D3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B510A60-8766-497F-95D8-FDC0501403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 chemical that binds to a receptor with the channel directly on it is a(n)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 protein-coupled receptor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Chemically gated ion channel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Enzymatic receptor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Intracellular receptor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of these act in this manner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EB03C75-1B72-4B66-A68D-3FEA0D036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E61F6CC0-D391-47F4-99AE-AEBFAA042B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Because steroid hormones _________, they can bind to intracellular receptors.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Are hydrophilic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Are hydrophobic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Can cross the membrane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Are nonpolar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B, C and D are all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58CA767-621C-46B5-865F-432FF79B7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5FD49686-9167-4A0D-9DF2-9881070396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chemical that stimulates cell division by activating the normal pathways 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RAS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cAMP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MAP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RTK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cGMP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A598EAC-0A21-4857-99B0-5FB7D95AD1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8B75EE9-8901-4121-BBD7-1942C7B16E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MHC proteins and glycolipids are not important when individuals are considering an organ transplant.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8&quot; unique_id=&quot;10068&quot;&gt;&lt;/object&gt;&lt;object type=&quot;2&quot; unique_id=&quot;10069&quot;&gt;&lt;object type=&quot;3&quot; unique_id=&quot;10070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07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07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07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07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07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07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07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07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07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08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08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082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08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08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08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08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087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088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089&quot;&gt;&lt;property id=&quot;20148&quot; value=&quot;5&quot;/&gt;&lt;property id=&quot;20300&quot; value=&quot;Slide 20 - &amp;quot;Answer Key – Chapter 9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1030</TotalTime>
  <Words>388</Words>
  <Application>Microsoft Office PowerPoint</Application>
  <PresentationFormat>On-screen Show (4:3)</PresentationFormat>
  <Paragraphs>301</Paragraphs>
  <Slides>32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Question 27</vt:lpstr>
      <vt:lpstr>Question 28</vt:lpstr>
      <vt:lpstr>Question 29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180</cp:revision>
  <cp:lastPrinted>2013-01-15T15:56:42Z</cp:lastPrinted>
  <dcterms:created xsi:type="dcterms:W3CDTF">2005-04-19T02:46:41Z</dcterms:created>
  <dcterms:modified xsi:type="dcterms:W3CDTF">2019-05-01T18:05:31Z</dcterms:modified>
</cp:coreProperties>
</file>