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38" r:id="rId2"/>
  </p:sldMasterIdLst>
  <p:notesMasterIdLst>
    <p:notesMasterId r:id="rId23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273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1" autoAdjust="0"/>
    <p:restoredTop sz="87324" autoAdjust="0"/>
  </p:normalViewPr>
  <p:slideViewPr>
    <p:cSldViewPr>
      <p:cViewPr varScale="1">
        <p:scale>
          <a:sx n="84" d="100"/>
          <a:sy n="84" d="100"/>
        </p:scale>
        <p:origin x="96" y="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E00D2333-CF1B-451C-A0D9-7AF3EBAC61B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F5C1984A-D84E-4586-8362-D20A5CC1AE7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354DA9E-B009-48FC-8E40-E2AF52881C3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9F47F56-FD75-4DE5-A998-4B32B1EAD7F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D458366A-122F-4BB2-96A1-88208A75307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31F3CB36-B890-48B3-BCF1-D20A686306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D417C1A-3209-4E9E-881B-BA2018CD7F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6031CDFD-A350-4165-BF42-FFC9E7C620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8789B5-E574-4AAD-9535-B4AEB83E4BB7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31C42104-1DE1-4EDA-9A87-1217C3975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121CBC79-0B5B-49C7-9EE9-3BCD3C5FF1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A22B89D9-98B9-458A-9E0B-0EBAEEEA9F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F082D463-0C61-45A0-8E9D-E520C9A14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A65923FD-C7AC-4E08-A312-43965C9832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953329-425A-4866-84CA-3D5516684B65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A9A5EFC5-D74C-498C-96BA-7333CEF683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214FC34F-F1CA-43E0-8647-1DF166A091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8BA31B7-F9CA-4B9B-9603-F45CB335E8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35ADAA-46E5-4613-B9FA-E6FADB9541DE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7D35C6DB-4741-42AD-9802-D96BF4E91C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E354F0F4-21F4-4F15-A372-2BA3A851B6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C78F83A5-EFF6-4DAA-BA7C-D3E46A99CF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9005AF-5F8E-4499-9E50-F3722660AFAB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9B7EBD0B-91B5-45E8-80E1-A3A83AD9A0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3CFAC40-5058-4A71-89F6-D4DCCF022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EA47B19A-B3DD-4CE3-9CE4-1A5C0C1645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8BB998-5AD5-4CEA-9739-DE204C516178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05782C3-F7B1-42B0-86DF-D935D91DDB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731CCA39-91BC-425F-968F-D80DE6742C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FC48ACA1-42B3-4927-8762-836D43D2A0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4B5D6C-F986-450B-88E8-DFE06954F484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88CCFD3-D919-4627-8E5F-24005AE6D4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01243223-7F28-4FEF-9DBC-83A800765A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D828792C-FB96-42B0-84C1-B50A105C34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6BE707-D23F-4BCB-AB8A-905430DC07B6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51BC5C7D-289D-44C2-8463-628FACAD5B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F88D3915-A42A-43FA-849A-9D18C9905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0B5374E6-5888-46F3-BCAB-C567EB0E76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0C84D7-30F1-4017-B0F2-464E203BE34B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BD5DA9B8-928B-4B4D-BA79-62FFC2BC3A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F292DFC7-9C56-485B-8252-6DE81CE6A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9A8BADF6-6AFD-4969-A03C-2E2AB1433B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EDE9D4-452D-4690-A77C-920262E5CF33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B8BF6E1D-7C02-4037-ACE0-A9E3C4555F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A170F31C-F73E-45E6-92E4-6486687DB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334EDA79-F9FD-430E-B076-20037DE85B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55DDC1-E024-4EA3-A082-35E3B7555C27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8016BFDB-4528-4369-B70D-4C4068B201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424BA28-AFED-4EB7-95FE-3FDA7763A0AD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EB77F814-CB85-4243-BED6-6AC5AA3960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B7ACFFF5-C23E-4386-BF32-472EE4D83A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7685AD94-E176-4DC2-B2EE-2C3CD699BB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F8ABAE20-D121-4C3A-9FD8-C925069732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0136FE9D-A116-42D7-BA36-D6568CC5F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BAFAE1-0CAD-411B-BE6B-988E67CF38F3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FB8B98E4-6F12-4675-897B-D4528F34C2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2A380DAB-72C3-4CE8-B9B0-073DB1F1C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943BF62-B7B6-48C2-A505-F22C1CD401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C4EF5D9-1915-4884-8E0D-A4AB8CEF1952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CBD2A856-6F2A-4432-ADE8-CE9300F3E3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9EE57CA5-9796-4B12-8FFA-559C2914C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6624A4B2-B56A-4CF7-BEC3-6DF49A81E5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6F96C27-CA38-47B8-A2A1-C74862697AE0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EFB71030-9FF6-44DF-B753-661634DEB3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A093EB53-A06A-4939-B9A0-5B8BA555A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5EABECDA-A94B-4DB3-B0F2-ADE503916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2FCB14-7A22-4102-AAE3-95AFE2F66F8A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3CD606FA-1B4C-4CF7-A4C7-9952389DE2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08B01972-7726-497D-977B-9FFEA2434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C76B9A34-93C4-42E8-B514-C5E9551522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39FEBD-3587-4388-B31D-2833F8265C1B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E8BD12A-5DA6-4B59-B2E3-5B05D1E565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42503BB6-FF25-4637-8146-964C38303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41A03E2D-763D-4AF4-A048-1999EF8B17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5F3F9E-2EBB-4397-8842-C654F68CFC77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CA04A9B5-9756-41C2-80C6-8D8363D3B7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8E3D2C5A-A79B-4663-810B-44AE75EB9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4D3B5142-D6B0-4A63-8243-24AB22502B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DD4B6A-23CB-4B8F-87E5-C9CC176D15FE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AA52D355-BBD2-40D1-95C1-98E7DD1603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57DDE3E2-0A04-4A5F-9776-A53F9F62E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743D1A0D-70C6-4977-9615-8E22B6CD06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064887-1481-415E-B829-7FA13C4EF077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4D85B30-9B68-485D-A5D9-25828C742B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77EE127-123C-4EA4-9184-0E055869D5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EFA4CB3-97AE-419F-8274-7B08F025EF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8979C-FA28-4132-99F2-355A38C3EE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7495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0E1E2F7-E274-4868-87CC-5811D61BA3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56D5303-3E2C-430A-BCEC-DC404DB3B8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80D2AA9-4EC5-4A09-B815-2FC45DCA49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B0F8A-1A8C-4734-8D04-1DD5F2C16C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3270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3FE79-5902-49D2-88B0-37CA19270E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86D88A-1666-418F-AA63-DC54241A92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5405700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6C898-0EB1-4DEA-B0FF-56155957C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A4491-B57B-4275-9E83-1EF3605C5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261780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EE78D-EB69-4CD2-9238-2DE522DE4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C8D5A3-F5AF-45CB-858E-84138BA65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507930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41407-7081-413E-BCFB-7911B8961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F8107-1052-490E-9690-5F394184F4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2610B0-05C3-4384-B693-BC260A04CD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861201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F945D-CEFF-4F4A-9457-80F737E18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4875D8-336E-421F-A5B4-765212EC55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BED9D6-9D46-4539-8028-FDF47F0120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8DEFB0-1F54-43B7-8A1D-DBBCBDA5F7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30F8F8-910A-453F-AAD7-8730B8F503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43258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BE1FF-7294-44EB-9BF3-45B25F9E7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32222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41716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3216E-4175-4754-931B-8BD71640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29F3D-BA4F-4F75-81C3-9607AE557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783A08-88AD-45E9-9EDF-84ADACFC41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326813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B16DD-4F24-43DA-B78C-39A115E56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8CA21E-3ED6-4E7C-B673-D776FD4515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89DFF-F557-48ED-A5CB-0FF1B3B3D0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428798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76667FA-4168-4F02-A3F1-4A451ED025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D7A7D76-636D-48D4-9416-7F7381B734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FC676B6-FC87-4137-AA0A-DF7343AF62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119CA-4EFE-4DCA-B032-E94EC7405F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4276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D5B64-308A-4AE4-A761-AA418D42B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262B71-B0F3-4CDD-BB5F-9B701BB2E5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700328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B94C79-32A8-4515-B3E4-F67F4054C2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DF6789-3FCA-4FAC-A99D-B671D42AEF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618844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2FC1A22-4A32-4C0B-8A1F-811F901BB8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92D926A-CE61-47A1-AEF2-ABE32AE408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CD256F5-4DB4-41CC-B144-904DD6B5F3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2928C-E2A2-4644-94BA-B9ADE49770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125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D424D0-27C2-4A71-BDE5-98EABAF370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005F45-30C4-4548-B85C-715AFB5E6D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BCE90E-D143-4F5B-8843-7525BF5275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C97D2-05DF-4B79-9A8A-0AB7A36CDB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3591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B612574-049B-4DF3-9372-0808857999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BF31B82-1661-42BB-8944-2F37C7A449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4273B19-744E-4B5F-B62C-D018D6599C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123FF-3491-490F-A5F5-E5F581F917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0869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0F652FED-A08B-453B-99C9-5A96BEB95D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5F0B2210-6A70-4426-87EA-8447801EF3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C0317D38-6AB7-454C-912C-EF425C7014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0FF76-1D21-458E-BA1C-43309BF2D2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9797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77F169D-B4CD-4085-AAA5-174839F26C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9DB4284-2140-44D0-900C-51333B0ACA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1319B8B-6AB7-4895-8212-4CB3CB2587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3E2B4-43F8-470B-9A76-C052608F97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5147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3271C9A-7147-4D64-B64C-1C128ABF37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CDCA3E7-BEEE-414E-B989-62C5C4BF79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6B4A609-4421-41CA-AD9C-793ACAB4F9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E8A8B-05A4-478D-8A58-9012C12D05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5208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6C5F1AC-05BF-4292-91A4-6B8E1D0D15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9E95941-91F7-4F73-8460-BA2FB5E389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AD31E19-989B-4FB9-A141-999F988AC8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2D94C-EAAB-4DE8-98C2-BE75A2C648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2838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17306F3-3635-4523-90D2-1F4C443B0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4E71CFE-1CE5-4D7A-A757-1D4532144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42034B5-4E68-435B-91AA-366A61FC19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E456A82-217B-43C1-AF2E-E2A8A59656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5802374C-AE4F-49E3-9B4C-35D555F9C1A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A8D07A3D-419F-496B-A709-2B0BFE520C2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4521997-DD52-4373-8B54-044F0D63959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E6B1EFEA-7464-4F0A-8544-9BBD549AB4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2E6FA2B4-FED1-441A-A89F-8BC1973E4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4D76EC29-6FC1-4D32-9A60-B94A69142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C67B6148-1374-48A5-A105-6F395D240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AFA1D6-A141-4AB3-8B37-D02783E3F5CA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8DBCA5-1F51-452E-A108-FFDFF895500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E77C4332-D457-42D7-8AF9-A6489814DAD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9D89F18-4C30-4D43-933D-B1F2F0147F9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191D54D2-BF90-4A88-BB1E-0529E3FAE938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F0B39E55-9474-4594-9DAE-863363515D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59C432A4-0752-4923-BEE6-05AC5138C0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296166D3-D300-484B-BC20-D0573790A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600273"/>
            <a:ext cx="86868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3F07BDD6-E692-4F35-98BF-04779FF58103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BCC6D08E-734A-418A-B1FC-05415D386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Archaea &amp; Bacteria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25E97CB4-D8CC-4BFB-959E-A653AC1AED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FAF6A145-6DB6-48B4-BC11-448AF31478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thick peptidoglycan layer forms a gram-positive cell wall.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  <a:endParaRPr lang="en-US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703506A4-0986-4A5E-B6A5-36F42904C4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57F331C5-84DB-4996-B6CF-3CBE5DCFB6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Lipopolysaccharides are found 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Linked to peptidoglycans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Underlying a bacterial cell wall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Integrated in the plasma membrane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the Glycocalyx mucilage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 the outer surface of a gram-negative cell wall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4855AE5-6AA6-4EAC-B2D4-4F599706DD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8D34211E-CA7C-42AB-B0BD-A400FE9E5E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Binary fission involves the replication of nuclear DNA, elongation of the cell, and dividing the cell in half.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D9965A60-18FD-438D-9C95-EB55D40564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256F98B1-C0BD-4D1C-96E5-72AFEA7856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Cyanobacteria are photoautotrophs. What does this mean?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Organic compounds provide both energy and carbon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Light provides energy and organic molecules provide carbon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Inorganic compounds provide energy and CO</a:t>
            </a:r>
            <a:r>
              <a:rPr lang="en-US" altLang="en-US" baseline="-25000"/>
              <a:t>2 </a:t>
            </a:r>
            <a:r>
              <a:rPr lang="en-US" altLang="en-US"/>
              <a:t>provides carbon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Light provides energy and CO</a:t>
            </a:r>
            <a:r>
              <a:rPr lang="en-US" altLang="en-US" baseline="-25000"/>
              <a:t>2 </a:t>
            </a:r>
            <a:r>
              <a:rPr lang="en-US" altLang="en-US"/>
              <a:t>provides carbon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BB69CC99-147B-4379-8073-696C221321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38D8EA62-5E15-4A51-9D46-C437E47E12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i="1"/>
              <a:t>	Vibrio cholerae</a:t>
            </a:r>
            <a:r>
              <a:rPr lang="en-US" altLang="en-US" sz="2400"/>
              <a:t> is a bacterium that lives in water and is normally harmless to humans. If infected by a certain type of virus it acquires the genes to produce the cholera toxin and now can cause disease in humans. This acquisition of genes is an example of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Transformation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Transduction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Conjugation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Binary fission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Mutation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B8FBBD19-4B3D-453E-9A80-485911D5E6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F1D560F8-7353-459B-9DA3-F26A623637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r>
              <a:rPr lang="en-US" altLang="en-US" sz="2400" i="1"/>
              <a:t>Picrophilus oshimae</a:t>
            </a:r>
            <a:r>
              <a:rPr lang="en-US" altLang="en-US" sz="2400"/>
              <a:t> lives in sulfurous host springs where the water is 90 °C and the pH is 1. What type of organism is this?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Thermophile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Acidophile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Extremophile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Archaean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360FA98D-BD39-45E3-87D1-E5C14EC713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26FBEB33-6668-493C-B4F6-45F910BEF8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slide in a microbiology lab reads “Gram-positive Coccus”. What should the microbiology be looking for under the microscope?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Pink rods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Purple spirals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Pink bent rods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Purple spheres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C0636D71-AFD4-4D42-9F22-5C29AED3A7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CE1BB7F0-BC02-4887-AC89-F63E1C6C7F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Gas gangrene is a tissue destroying disease caused by an α-toxin produced by </a:t>
            </a:r>
            <a:r>
              <a:rPr lang="en-US" altLang="en-US" sz="2400" i="1"/>
              <a:t>Clostridium perfringens</a:t>
            </a:r>
            <a:r>
              <a:rPr lang="en-US" altLang="en-US" sz="2400"/>
              <a:t>. This is a common bacterium but only produces disease if introduced deep into tissues. Why is this the case?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Clostridium perfringens</a:t>
            </a:r>
            <a:r>
              <a:rPr lang="en-US" altLang="en-US"/>
              <a:t> is an acidophile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Clostridium perfringens</a:t>
            </a:r>
            <a:r>
              <a:rPr lang="en-US" altLang="en-US"/>
              <a:t> cannot tolerate warm temperatures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Clostridium perfringens</a:t>
            </a:r>
            <a:r>
              <a:rPr lang="en-US" altLang="en-US"/>
              <a:t> is a chemoheterotroph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Clostridium perfringens</a:t>
            </a:r>
            <a:r>
              <a:rPr lang="en-US" altLang="en-US"/>
              <a:t> is an obligate anaerobe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Clostridium perfringens</a:t>
            </a:r>
            <a:r>
              <a:rPr lang="en-US" altLang="en-US"/>
              <a:t> is a halophile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465D1DA5-A700-46E1-BC6E-A93D962FD3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90CE38A0-09A2-4DCE-B98D-A77EA9B4D1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cholera toxin produced by </a:t>
            </a:r>
            <a:r>
              <a:rPr lang="en-US" altLang="en-US" sz="2400" i="1"/>
              <a:t>Vibrio cholerae</a:t>
            </a:r>
            <a:r>
              <a:rPr lang="en-US" altLang="en-US" sz="2400"/>
              <a:t> helps the pathogen to spread by causing huge volume of diarrhea (up to 20 liters per day). This voluminous discharge rapidly leads to dehydration and a high probability of death for the human host. What type of relationship is this?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Mutualism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Commensalism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Parasitism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4A495EFB-5123-4301-9E67-AC8FD060EB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C87405B8-4782-4F14-BDC6-AF2757C456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proteobacteria</a:t>
            </a:r>
            <a:r>
              <a:rPr lang="en-US" altLang="en-US" sz="2400" i="1"/>
              <a:t> Nitrosomonas </a:t>
            </a:r>
            <a:r>
              <a:rPr lang="en-US" altLang="en-US" sz="2400"/>
              <a:t>and </a:t>
            </a:r>
            <a:r>
              <a:rPr lang="en-US" altLang="en-US" sz="2400" i="1"/>
              <a:t>Nitrobacter</a:t>
            </a:r>
            <a:r>
              <a:rPr lang="en-US" altLang="en-US" sz="2400"/>
              <a:t> play a critical role in terrestrial ecosystems by converting atmospheric nitrogen (N</a:t>
            </a:r>
            <a:r>
              <a:rPr lang="en-US" altLang="en-US" sz="2400" baseline="-25000"/>
              <a:t>2</a:t>
            </a:r>
            <a:r>
              <a:rPr lang="en-US" altLang="en-US" sz="2400"/>
              <a:t>) into nitrite and nitrate. Why is this important?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</a:t>
            </a:r>
            <a:r>
              <a:rPr lang="en-US" altLang="en-US" baseline="-25000"/>
              <a:t>2 </a:t>
            </a:r>
            <a:r>
              <a:rPr lang="en-US" altLang="en-US"/>
              <a:t>is toxic to most plants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Plants cannot use N</a:t>
            </a:r>
            <a:r>
              <a:rPr lang="en-US" altLang="en-US" baseline="-25000"/>
              <a:t>2</a:t>
            </a:r>
            <a:r>
              <a:rPr lang="en-US" altLang="en-US"/>
              <a:t> directly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Nitrogen exists in very limited quantities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Nitrogen is not necessary to promote plant growth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275CC3BA-6E31-4E65-9F4F-71934802E5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6EBFE27F-A7BB-4003-A378-67E8A8DF62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3AC3EC74-69C4-450F-AD4D-C29924E6FD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2DC7CD3B-EB66-496E-825C-1D23103D872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1988" name="Rectangle 6">
            <a:extLst>
              <a:ext uri="{FF2B5EF4-FFF2-40B4-BE49-F238E27FC236}">
                <a16:creationId xmlns:a16="http://schemas.microsoft.com/office/drawing/2014/main" id="{CE6F7B81-81B1-4E9A-985C-9979DDB1B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EB51B17-DAC6-4E04-813D-03E463A9B5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7954E396-8D7E-4F3A-BF89-A6B20C14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stress-resistant dormant form of a bacterium is called a(n)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Heterocyst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Endospore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Gnathostome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Kinetochore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Schist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F375092-7A37-40F0-A249-B0D4957544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9513DEC2-04EB-4605-AE58-35D2583E5D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a halophile?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bacterium that requires high heat to survive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bacterium that requires high salt concentrations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bacterium that requires low temperatures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bacterium that cannot tolerate oxygen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bacterium that requires low pH levels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160FCB9A-1522-4665-BA17-62E4104557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885F6FE-46D0-445E-AA61-E23F408E82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makes </a:t>
            </a:r>
            <a:r>
              <a:rPr lang="en-US" altLang="en-US" sz="2400" i="1"/>
              <a:t>Magnetospirillum magnetoacticum</a:t>
            </a:r>
            <a:r>
              <a:rPr lang="en-US" altLang="en-US" sz="2400"/>
              <a:t> special amongst bacteria?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It can sense light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It produces several commercially useful antibiotics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It has multiple polar flagella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It can detect the earth’s magnetic field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It is autotrophic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D0A83AA-3FE7-4DAD-A9AF-47B8481C64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49907627-DE0B-4870-B77E-ACC3039369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dental plaque forming on the surface of unbrushed teeth is due to the bacterial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Glycocalyx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Plasma membrane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Cell wall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Peptidoglycans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Endospores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3B67B5A-CEE1-4BE2-9D97-AA3549B5B6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30D5C456-6EF5-437F-9E93-94EBDD3565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Naturally competent bacteria are able to pick up fragments of DNA from the environment. This process is called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Conjugation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Saltation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Transformation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Flocculation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Transduction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8ED3B97E-7407-40A3-A52E-F3EDCCFDF1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D614F8C9-E617-44FB-A28C-163DB27DF8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Methanogens convert CO</a:t>
            </a:r>
            <a:r>
              <a:rPr lang="en-US" altLang="en-US" sz="2400" baseline="-25000"/>
              <a:t>2</a:t>
            </a:r>
            <a:r>
              <a:rPr lang="en-US" altLang="en-US" sz="2400"/>
              <a:t> into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Oxygen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Calcite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Nitrite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Phosphate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  <a:endParaRPr lang="en-US" altLang="en-US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E2ADED2-ACC0-4328-A425-BE7E3EE86C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2367434F-68B4-4C9A-9A4A-D5E1F99C33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altLang="en-US" sz="2400"/>
              <a:t>Which of the following steps are a part of Koch’s postulates?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suspected pathogen must be present in all cases of the disease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suspected pathogen must be isolated from the host and grown in pure culture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suspected pathogen must be able to causes the disease is a susceptible host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suspected pathogen must be isolated from the newly diseased host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part of Koch’s postulates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41"/>
  <p:tag name="MMPROD_UIDATA" val="&lt;database version=&quot;7.0&quot;&gt;&lt;object type=&quot;1&quot; unique_id=&quot;10001&quot;&gt;&lt;object type=&quot;2&quot; unique_id=&quot;11454&quot;&gt;&lt;object type=&quot;3&quot; unique_id=&quot;11455&quot;&gt;&lt;property id=&quot;20148&quot; value=&quot;5&quot;/&gt;&lt;property id=&quot;20300&quot; value=&quot;Slide 1&quot;/&gt;&lt;property id=&quot;20307&quot; value=&quot;317&quot;/&gt;&lt;/object&gt;&lt;object type=&quot;3&quot; unique_id=&quot;11456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457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458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459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460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461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1462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1463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1464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1465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1466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467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468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469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470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471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472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1473&quot;&gt;&lt;property id=&quot;20148&quot; value=&quot;5&quot;/&gt;&lt;property id=&quot;20300&quot; value=&quot;Slide 19 - &amp;quot;Question 17&amp;quot;&quot;/&gt;&lt;property id=&quot;20307&quot; value=&quot;331&quot;/&gt;&lt;/object&gt;&lt;object type=&quot;3&quot; unique_id=&quot;11474&quot;&gt;&lt;property id=&quot;20148&quot; value=&quot;5&quot;/&gt;&lt;property id=&quot;20300&quot; value=&quot;Slide 20 - &amp;quot;Answer Key – Chapter 27&amp;quot;&quot;/&gt;&lt;property id=&quot;20307&quot; value=&quot;273&quot;/&gt;&lt;/object&gt;&lt;/object&gt;&lt;object type=&quot;8&quot; unique_id=&quot;1149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2501</TotalTime>
  <Words>199</Words>
  <Application>Microsoft Office PowerPoint</Application>
  <PresentationFormat>On-screen Show (4:3)</PresentationFormat>
  <Paragraphs>193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238</cp:revision>
  <dcterms:created xsi:type="dcterms:W3CDTF">2005-04-19T02:46:41Z</dcterms:created>
  <dcterms:modified xsi:type="dcterms:W3CDTF">2019-05-02T21:27:56Z</dcterms:modified>
</cp:coreProperties>
</file>