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38" r:id="rId2"/>
  </p:sldMasterIdLst>
  <p:notesMasterIdLst>
    <p:notesMasterId r:id="rId25"/>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273" r:id="rId24"/>
  </p:sldIdLst>
  <p:sldSz cx="9144000" cy="6858000" type="screen4x3"/>
  <p:notesSz cx="6858000" cy="9144000"/>
  <p:custDataLst>
    <p:tags r:id="rId26"/>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728" autoAdjust="0"/>
    <p:restoredTop sz="87324" autoAdjust="0"/>
  </p:normalViewPr>
  <p:slideViewPr>
    <p:cSldViewPr>
      <p:cViewPr varScale="1">
        <p:scale>
          <a:sx n="77" d="100"/>
          <a:sy n="77" d="100"/>
        </p:scale>
        <p:origin x="102" y="8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04EDBF51-641A-452C-A8C2-DBEA616593E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95F7040-8505-4F5A-842C-3939ABBB06A2}"/>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5604" name="Rectangle 4">
            <a:extLst>
              <a:ext uri="{FF2B5EF4-FFF2-40B4-BE49-F238E27FC236}">
                <a16:creationId xmlns:a16="http://schemas.microsoft.com/office/drawing/2014/main" id="{6B143692-AE74-44A6-A156-951C75E2254D}"/>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8B07F1AF-9207-4833-BD0E-828EDE7F058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E5AFFD20-EF91-47B0-8CA8-2C7F7B01713D}"/>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895A8F3F-E958-4FAE-AAC3-A019C289118E}"/>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8E1C535E-81E1-4785-A142-1BA44D60CD6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F94F26AE-875B-49AF-8458-EFEDAD29303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999658A-5A48-4F09-BD87-98995F3C6F86}" type="slidenum">
              <a:rPr lang="en-US" altLang="en-US" sz="1200"/>
              <a:pPr/>
              <a:t>1</a:t>
            </a:fld>
            <a:endParaRPr lang="en-US" altLang="en-US" sz="1200"/>
          </a:p>
        </p:txBody>
      </p:sp>
      <p:sp>
        <p:nvSpPr>
          <p:cNvPr id="26627" name="Rectangle 2">
            <a:extLst>
              <a:ext uri="{FF2B5EF4-FFF2-40B4-BE49-F238E27FC236}">
                <a16:creationId xmlns:a16="http://schemas.microsoft.com/office/drawing/2014/main" id="{FB9CDBA5-08E3-4885-9897-C694BA31A1EF}"/>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063E2010-C54A-4231-83EC-43A01A2A0E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20F69A49-27D9-4D71-BDA9-FD357B5F5196}"/>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B98BE829-8A64-4C5B-8770-A53E25A5D8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5844" name="Slide Number Placeholder 3">
            <a:extLst>
              <a:ext uri="{FF2B5EF4-FFF2-40B4-BE49-F238E27FC236}">
                <a16:creationId xmlns:a16="http://schemas.microsoft.com/office/drawing/2014/main" id="{ADFA8155-FAF9-4D62-835E-E6864E3C68D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49941A5-5A07-41F0-B74E-44B785D7C45D}"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8C816884-E774-47A5-9CBB-CFE257987E3C}"/>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A54B5F16-6349-4308-9CCB-B102F31418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6868" name="Slide Number Placeholder 3">
            <a:extLst>
              <a:ext uri="{FF2B5EF4-FFF2-40B4-BE49-F238E27FC236}">
                <a16:creationId xmlns:a16="http://schemas.microsoft.com/office/drawing/2014/main" id="{A707A911-B6CE-466E-927A-CD888CF82B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5CE71F6-3123-4AC2-888C-E5ADD1E91A60}"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62293019-C0AE-4207-B7BD-3335765A1906}"/>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ABE85716-65BE-48DF-B5D6-6982DF6944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A0DFE7C0-731C-455C-ACE5-B44B2447EA6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B7488EC-28CD-42FA-A252-6FA619B593C4}"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A3D54CBF-5E4E-41BB-8B63-8220EA492D22}"/>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DA368547-2D2D-4622-A4DD-AFF18D83479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ED6E657C-67DB-4DAB-9A95-644CCFDAADF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086325B-7E6F-4E20-99E4-E4FD89179696}"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10AA616D-F479-477B-B6E9-2F22B93C9FA9}"/>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D76FC23A-7BBD-4952-9CAE-94F9912191C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9940" name="Slide Number Placeholder 3">
            <a:extLst>
              <a:ext uri="{FF2B5EF4-FFF2-40B4-BE49-F238E27FC236}">
                <a16:creationId xmlns:a16="http://schemas.microsoft.com/office/drawing/2014/main" id="{A9E1AF9A-238E-4E75-9237-7C1FE68533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91A95E6-CE05-448D-96BB-ADC30BAE958F}"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C124E513-39E8-429C-A46D-637912ABAFF3}"/>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3F8BAD36-1597-4EBF-97BB-B9824CD2F6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0964" name="Slide Number Placeholder 3">
            <a:extLst>
              <a:ext uri="{FF2B5EF4-FFF2-40B4-BE49-F238E27FC236}">
                <a16:creationId xmlns:a16="http://schemas.microsoft.com/office/drawing/2014/main" id="{BB9C9B78-9AE2-401A-AA2D-81B1B4F9601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CC00F46-D133-4903-A741-EDEAA64C5227}"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921EE7C6-88C5-4657-B582-B485044AAC6B}"/>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C2A9347A-122D-4A56-B6E6-A15C37352F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1988" name="Slide Number Placeholder 3">
            <a:extLst>
              <a:ext uri="{FF2B5EF4-FFF2-40B4-BE49-F238E27FC236}">
                <a16:creationId xmlns:a16="http://schemas.microsoft.com/office/drawing/2014/main" id="{6AD3D8FF-A57B-4D2E-BE9F-213A18ADA8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FB01245-08B8-46CA-B17C-3BBC23EF9BED}"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3AE0963E-C851-4956-9D9D-9EC97AB77B2D}"/>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20075394-0E55-48F2-B793-E0FE3B2EEB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3012" name="Slide Number Placeholder 3">
            <a:extLst>
              <a:ext uri="{FF2B5EF4-FFF2-40B4-BE49-F238E27FC236}">
                <a16:creationId xmlns:a16="http://schemas.microsoft.com/office/drawing/2014/main" id="{F7AA4632-5D62-4CEC-B847-64593DE88F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B4C5C75-D682-4B55-BF3F-37286355701D}"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14326C00-5034-4960-8F0C-7F7033D26897}"/>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C75A97F4-3082-46CF-BE56-998B6287B80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4036" name="Slide Number Placeholder 3">
            <a:extLst>
              <a:ext uri="{FF2B5EF4-FFF2-40B4-BE49-F238E27FC236}">
                <a16:creationId xmlns:a16="http://schemas.microsoft.com/office/drawing/2014/main" id="{090DFABB-58B3-4DE1-878C-E1B101E271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F7F3953-281F-43F0-BCDB-60C5CD96D99C}"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BA41F0A9-3440-40AC-AE93-029F28603C97}"/>
              </a:ext>
            </a:extLst>
          </p:cNvPr>
          <p:cNvSpPr>
            <a:spLocks noGrp="1" noRot="1" noChangeAspect="1" noTextEdit="1"/>
          </p:cNvSpPr>
          <p:nvPr>
            <p:ph type="sldImg"/>
          </p:nvPr>
        </p:nvSpPr>
        <p:spPr>
          <a:ln/>
        </p:spPr>
      </p:sp>
      <p:sp>
        <p:nvSpPr>
          <p:cNvPr id="45059" name="Notes Placeholder 2">
            <a:extLst>
              <a:ext uri="{FF2B5EF4-FFF2-40B4-BE49-F238E27FC236}">
                <a16:creationId xmlns:a16="http://schemas.microsoft.com/office/drawing/2014/main" id="{42C6EE79-A767-4BEE-B297-FC9EFB4FA86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5060" name="Slide Number Placeholder 3">
            <a:extLst>
              <a:ext uri="{FF2B5EF4-FFF2-40B4-BE49-F238E27FC236}">
                <a16:creationId xmlns:a16="http://schemas.microsoft.com/office/drawing/2014/main" id="{D6ADFC63-9B58-457F-B325-D8B128DDA61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C59F86B-0E5D-463E-9E0B-818DA8CC0A8D}"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FDD18276-029E-409D-93F3-3BEAA99FB317}"/>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2A413433-3FA1-4959-B5F8-9561C14C57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D84C2469-84A1-42F0-8DF8-7E0845F74B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8858CDB-DD95-4DB1-B8C1-8D2E44F96598}"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BFB5310A-02BA-4E54-B958-442F30BAF55C}"/>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AD18097-4F98-4B3C-9744-0C4B692993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6084" name="Slide Number Placeholder 3">
            <a:extLst>
              <a:ext uri="{FF2B5EF4-FFF2-40B4-BE49-F238E27FC236}">
                <a16:creationId xmlns:a16="http://schemas.microsoft.com/office/drawing/2014/main" id="{7F0FABD6-CB8A-46B3-880E-2546ED1DD88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12BAC72-3213-4AB3-8747-2152BB306CAA}"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60E34463-4B02-4171-9286-9F66BB59A1F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4226953-F133-4CFA-AE7D-435FD1C654FE}" type="slidenum">
              <a:rPr lang="en-US" altLang="en-US" sz="1200"/>
              <a:pPr/>
              <a:t>22</a:t>
            </a:fld>
            <a:endParaRPr lang="en-US" altLang="en-US" sz="1200"/>
          </a:p>
        </p:txBody>
      </p:sp>
      <p:sp>
        <p:nvSpPr>
          <p:cNvPr id="47107" name="Rectangle 2">
            <a:extLst>
              <a:ext uri="{FF2B5EF4-FFF2-40B4-BE49-F238E27FC236}">
                <a16:creationId xmlns:a16="http://schemas.microsoft.com/office/drawing/2014/main" id="{AC2BCC06-95C5-457D-8D68-0BDBEE0617B1}"/>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B9115051-B928-4BC4-B420-EEA23E36235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0FD6F4-3F4E-4DC0-8A0E-C89A6441B77C}"/>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BAF16D44-DC19-4CAB-8A74-3C141B0B7E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B7E32D23-F97E-4D4E-9500-AAF7B85C7FE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3C8E483-7165-4531-8C78-86D42F0BF8BF}"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785734D0-B1EB-4A29-87F5-7622DBF6711E}"/>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F1E81B5D-1CB7-4D29-ACC6-BE0436FF76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4B37ED90-C5F9-48EF-927E-A5D73C87A6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F72DF49-3B3D-4302-839C-4E56A707E3E7}"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4F0FBDED-A16C-4313-96A1-733C4F12128B}"/>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98C5282E-E56A-41CA-A0F1-1C689612507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B5A76DC1-1EF0-49F6-87BE-A8C0C3A2E59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778C8C3-F557-40F2-B44D-3F03BA00421A}"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443CE319-145A-4B93-9271-700FB0B07142}"/>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F963E31A-19B5-4F31-B226-81926F5C2F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45E84FDD-D191-4B88-BB1A-0FE8D7BF730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81D12F2-89D0-417B-A686-6F34B2F2A0D9}"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95DA8578-4A46-44D4-A719-C63A0FB5750C}"/>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63E1F121-08A0-4942-8AA9-42AC465FDC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DEAD3D11-5BCB-4EF1-A37F-AEEF0056B95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4084EDB-E732-459A-9015-80213C3AA19A}"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25E53A7F-98E9-4948-8423-CF74E3D5A34A}"/>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9E4A60D6-D474-4821-AAA4-4E32991A72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0A016B91-E985-4320-9D38-5F3DEC63B3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81F1BA5-7D57-4FE7-893F-B93857E3CF95}"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C34DB6A8-E59F-4D8F-B5C9-6503EC4427CE}"/>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58BB6F4A-4761-4D6D-A97C-8A9414F8D9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E1202618-6937-4074-AB4B-8BC82E508E1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8E5BFE2-C882-4FD5-908B-49CFA97F3D22}"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0D10E10-CD31-4FCD-867A-5EC8FF34962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773941E-8B0C-41BF-A68C-7AB967C783C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3C90130-C119-4255-9D1D-D327E6D05EF5}"/>
              </a:ext>
            </a:extLst>
          </p:cNvPr>
          <p:cNvSpPr>
            <a:spLocks noGrp="1" noChangeArrowheads="1"/>
          </p:cNvSpPr>
          <p:nvPr>
            <p:ph type="sldNum" sz="quarter" idx="12"/>
          </p:nvPr>
        </p:nvSpPr>
        <p:spPr>
          <a:ln/>
        </p:spPr>
        <p:txBody>
          <a:bodyPr/>
          <a:lstStyle>
            <a:lvl1pPr>
              <a:defRPr/>
            </a:lvl1pPr>
          </a:lstStyle>
          <a:p>
            <a:fld id="{D2C6007E-FF79-45FB-82EA-56BCEFA02074}" type="slidenum">
              <a:rPr lang="en-US" altLang="en-US"/>
              <a:pPr/>
              <a:t>‹#›</a:t>
            </a:fld>
            <a:endParaRPr lang="en-US" altLang="en-US"/>
          </a:p>
        </p:txBody>
      </p:sp>
    </p:spTree>
    <p:extLst>
      <p:ext uri="{BB962C8B-B14F-4D97-AF65-F5344CB8AC3E}">
        <p14:creationId xmlns:p14="http://schemas.microsoft.com/office/powerpoint/2010/main" val="3435807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2A16343-8BE9-4BB5-8DFB-7C501BCE819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D6F8BEF-4C49-4A21-8428-7282516AC8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A2FC51F-6EFE-4286-8612-8C4BC34BCC3C}"/>
              </a:ext>
            </a:extLst>
          </p:cNvPr>
          <p:cNvSpPr>
            <a:spLocks noGrp="1" noChangeArrowheads="1"/>
          </p:cNvSpPr>
          <p:nvPr>
            <p:ph type="sldNum" sz="quarter" idx="12"/>
          </p:nvPr>
        </p:nvSpPr>
        <p:spPr>
          <a:ln/>
        </p:spPr>
        <p:txBody>
          <a:bodyPr/>
          <a:lstStyle>
            <a:lvl1pPr>
              <a:defRPr/>
            </a:lvl1pPr>
          </a:lstStyle>
          <a:p>
            <a:fld id="{35C17C0F-DA78-4DDA-A68C-E36A642A9D52}" type="slidenum">
              <a:rPr lang="en-US" altLang="en-US"/>
              <a:pPr/>
              <a:t>‹#›</a:t>
            </a:fld>
            <a:endParaRPr lang="en-US" altLang="en-US"/>
          </a:p>
        </p:txBody>
      </p:sp>
    </p:spTree>
    <p:extLst>
      <p:ext uri="{BB962C8B-B14F-4D97-AF65-F5344CB8AC3E}">
        <p14:creationId xmlns:p14="http://schemas.microsoft.com/office/powerpoint/2010/main" val="231188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6172A-F8CE-4DF5-8EDF-19A2EDF67D8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137FB5-7A00-4545-B5CB-B77C5ED6C86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7853767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AE4FF-E580-4830-BBA3-B3D0A0C2AB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07E75C-4506-4CA6-9F96-A5724D91DEB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382186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7A382-8166-459D-9006-5BEB440E430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D2B80D3-3CEF-464C-95D6-16634C451055}"/>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53161524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38230-F3A0-4C63-A7C0-D17EC80E30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91B22C-638C-44EB-B178-A8B605FD9975}"/>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B370CB-8229-43A0-9303-6F16EB43D05C}"/>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559862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CC459-D9DA-4C82-A649-0567B7E8EDF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EF0659-A74B-4AE5-84EA-51E66C5164F5}"/>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B46C1DB-4530-453D-BB00-3D16B32F6924}"/>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C0C427-291D-4064-B40E-218725AA4D6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FEC5423-1E76-42DA-8446-4D8E3133FC7A}"/>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499485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B0EB3-8D11-454E-82AA-543E065D367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931942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997104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631A0-0686-487D-AD93-12B1BDFAD1E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5AB6CEC-D0CC-405E-A62C-A2ACC3A83DA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13C1E4-2F80-463C-9349-502E470367F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3943837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AF0F1-5778-4A4D-897A-3B742D158DC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683FC32-42D3-43AC-B459-716CD8DBFCFE}"/>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8D843F1-DE31-4FBA-B55B-598F01347B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1300342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CA463F13-019F-49A8-B019-1513E7E6FFF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89AB930-4142-4174-A208-00885097F80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FB4900E-5793-4E45-943D-F7AE0831CEDE}"/>
              </a:ext>
            </a:extLst>
          </p:cNvPr>
          <p:cNvSpPr>
            <a:spLocks noGrp="1" noChangeArrowheads="1"/>
          </p:cNvSpPr>
          <p:nvPr>
            <p:ph type="sldNum" sz="quarter" idx="12"/>
          </p:nvPr>
        </p:nvSpPr>
        <p:spPr>
          <a:ln/>
        </p:spPr>
        <p:txBody>
          <a:bodyPr/>
          <a:lstStyle>
            <a:lvl1pPr>
              <a:defRPr/>
            </a:lvl1pPr>
          </a:lstStyle>
          <a:p>
            <a:fld id="{A98B3827-3016-4C0F-9381-ECC5587A77F4}" type="slidenum">
              <a:rPr lang="en-US" altLang="en-US"/>
              <a:pPr/>
              <a:t>‹#›</a:t>
            </a:fld>
            <a:endParaRPr lang="en-US" altLang="en-US"/>
          </a:p>
        </p:txBody>
      </p:sp>
    </p:spTree>
    <p:extLst>
      <p:ext uri="{BB962C8B-B14F-4D97-AF65-F5344CB8AC3E}">
        <p14:creationId xmlns:p14="http://schemas.microsoft.com/office/powerpoint/2010/main" val="40131798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9ACC9-9F52-4C41-8CFA-287326149C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71AAB05-08DC-469F-ABC6-204340FB1EF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2161910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348E6C9-D6EB-4A86-9D81-C07168702F20}"/>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366C08F-7A7B-4056-A9DE-4BF8DE41D141}"/>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879899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9C94FD91-EA1E-487C-881A-1D2CAA0E980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69769B7-AFB6-4FC1-9E34-CFC46B2E47F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33F1E1D-A6C8-4DFF-B064-C2E0E56BD683}"/>
              </a:ext>
            </a:extLst>
          </p:cNvPr>
          <p:cNvSpPr>
            <a:spLocks noGrp="1" noChangeArrowheads="1"/>
          </p:cNvSpPr>
          <p:nvPr>
            <p:ph type="sldNum" sz="quarter" idx="12"/>
          </p:nvPr>
        </p:nvSpPr>
        <p:spPr>
          <a:ln/>
        </p:spPr>
        <p:txBody>
          <a:bodyPr/>
          <a:lstStyle>
            <a:lvl1pPr>
              <a:defRPr/>
            </a:lvl1pPr>
          </a:lstStyle>
          <a:p>
            <a:fld id="{15750053-6F8C-4306-B8CF-CFE70BC4AED8}" type="slidenum">
              <a:rPr lang="en-US" altLang="en-US"/>
              <a:pPr/>
              <a:t>‹#›</a:t>
            </a:fld>
            <a:endParaRPr lang="en-US" altLang="en-US"/>
          </a:p>
        </p:txBody>
      </p:sp>
    </p:spTree>
    <p:extLst>
      <p:ext uri="{BB962C8B-B14F-4D97-AF65-F5344CB8AC3E}">
        <p14:creationId xmlns:p14="http://schemas.microsoft.com/office/powerpoint/2010/main" val="1696208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EDD62240-8F35-4CEC-9096-583C9C349D2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91D550CD-6CBE-4F2E-A0FB-96E35842F21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6E7F6EFC-5535-4F14-A527-0AF4DC977916}"/>
              </a:ext>
            </a:extLst>
          </p:cNvPr>
          <p:cNvSpPr>
            <a:spLocks noGrp="1" noChangeArrowheads="1"/>
          </p:cNvSpPr>
          <p:nvPr>
            <p:ph type="sldNum" sz="quarter" idx="12"/>
          </p:nvPr>
        </p:nvSpPr>
        <p:spPr>
          <a:ln/>
        </p:spPr>
        <p:txBody>
          <a:bodyPr/>
          <a:lstStyle>
            <a:lvl1pPr>
              <a:defRPr/>
            </a:lvl1pPr>
          </a:lstStyle>
          <a:p>
            <a:fld id="{0DDCAA6C-3C6F-4235-BFCD-9FF39703900A}" type="slidenum">
              <a:rPr lang="en-US" altLang="en-US"/>
              <a:pPr/>
              <a:t>‹#›</a:t>
            </a:fld>
            <a:endParaRPr lang="en-US" altLang="en-US"/>
          </a:p>
        </p:txBody>
      </p:sp>
    </p:spTree>
    <p:extLst>
      <p:ext uri="{BB962C8B-B14F-4D97-AF65-F5344CB8AC3E}">
        <p14:creationId xmlns:p14="http://schemas.microsoft.com/office/powerpoint/2010/main" val="1194718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70F4541-EE50-4BEC-8E91-C8DE0C84901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C229CDAD-1751-446B-96F2-B216D453F24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85E01217-E6A0-44D7-ADA9-FB701C80549E}"/>
              </a:ext>
            </a:extLst>
          </p:cNvPr>
          <p:cNvSpPr>
            <a:spLocks noGrp="1" noChangeArrowheads="1"/>
          </p:cNvSpPr>
          <p:nvPr>
            <p:ph type="sldNum" sz="quarter" idx="12"/>
          </p:nvPr>
        </p:nvSpPr>
        <p:spPr>
          <a:ln/>
        </p:spPr>
        <p:txBody>
          <a:bodyPr/>
          <a:lstStyle>
            <a:lvl1pPr>
              <a:defRPr/>
            </a:lvl1pPr>
          </a:lstStyle>
          <a:p>
            <a:fld id="{F212883C-0490-4BD4-A452-57C2BE3B6E81}" type="slidenum">
              <a:rPr lang="en-US" altLang="en-US"/>
              <a:pPr/>
              <a:t>‹#›</a:t>
            </a:fld>
            <a:endParaRPr lang="en-US" altLang="en-US"/>
          </a:p>
        </p:txBody>
      </p:sp>
    </p:spTree>
    <p:extLst>
      <p:ext uri="{BB962C8B-B14F-4D97-AF65-F5344CB8AC3E}">
        <p14:creationId xmlns:p14="http://schemas.microsoft.com/office/powerpoint/2010/main" val="1212419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38B3EE67-F637-4853-81C3-0AB12FED26D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CA14C493-F0B9-4AD5-A35C-424225B5905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F5A403BA-897C-44D9-A090-345ACFB3F36B}"/>
              </a:ext>
            </a:extLst>
          </p:cNvPr>
          <p:cNvSpPr>
            <a:spLocks noGrp="1" noChangeArrowheads="1"/>
          </p:cNvSpPr>
          <p:nvPr>
            <p:ph type="sldNum" sz="quarter" idx="12"/>
          </p:nvPr>
        </p:nvSpPr>
        <p:spPr>
          <a:ln/>
        </p:spPr>
        <p:txBody>
          <a:bodyPr/>
          <a:lstStyle>
            <a:lvl1pPr>
              <a:defRPr/>
            </a:lvl1pPr>
          </a:lstStyle>
          <a:p>
            <a:fld id="{2AD69972-BBAA-41AA-9AD1-DAA6A091D968}" type="slidenum">
              <a:rPr lang="en-US" altLang="en-US"/>
              <a:pPr/>
              <a:t>‹#›</a:t>
            </a:fld>
            <a:endParaRPr lang="en-US" altLang="en-US"/>
          </a:p>
        </p:txBody>
      </p:sp>
    </p:spTree>
    <p:extLst>
      <p:ext uri="{BB962C8B-B14F-4D97-AF65-F5344CB8AC3E}">
        <p14:creationId xmlns:p14="http://schemas.microsoft.com/office/powerpoint/2010/main" val="1052315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587E451B-D512-4475-8FD7-454287A75AE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C8626A5-3A99-42F9-BFAA-4C288E774E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0A7C7A5-1FEB-4337-973D-D4E01163F440}"/>
              </a:ext>
            </a:extLst>
          </p:cNvPr>
          <p:cNvSpPr>
            <a:spLocks noGrp="1" noChangeArrowheads="1"/>
          </p:cNvSpPr>
          <p:nvPr>
            <p:ph type="sldNum" sz="quarter" idx="12"/>
          </p:nvPr>
        </p:nvSpPr>
        <p:spPr>
          <a:ln/>
        </p:spPr>
        <p:txBody>
          <a:bodyPr/>
          <a:lstStyle>
            <a:lvl1pPr>
              <a:defRPr/>
            </a:lvl1pPr>
          </a:lstStyle>
          <a:p>
            <a:fld id="{21DABC1F-828F-4302-8CC5-7EEEB2067A0C}" type="slidenum">
              <a:rPr lang="en-US" altLang="en-US"/>
              <a:pPr/>
              <a:t>‹#›</a:t>
            </a:fld>
            <a:endParaRPr lang="en-US" altLang="en-US"/>
          </a:p>
        </p:txBody>
      </p:sp>
    </p:spTree>
    <p:extLst>
      <p:ext uri="{BB962C8B-B14F-4D97-AF65-F5344CB8AC3E}">
        <p14:creationId xmlns:p14="http://schemas.microsoft.com/office/powerpoint/2010/main" val="3213411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A2A5834-A339-4AD2-8304-4DE1B096EA0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8A82053-702B-4281-9844-3D1DC537356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E90DAD7-3673-4611-9C55-F5E33696DE44}"/>
              </a:ext>
            </a:extLst>
          </p:cNvPr>
          <p:cNvSpPr>
            <a:spLocks noGrp="1" noChangeArrowheads="1"/>
          </p:cNvSpPr>
          <p:nvPr>
            <p:ph type="sldNum" sz="quarter" idx="12"/>
          </p:nvPr>
        </p:nvSpPr>
        <p:spPr>
          <a:ln/>
        </p:spPr>
        <p:txBody>
          <a:bodyPr/>
          <a:lstStyle>
            <a:lvl1pPr>
              <a:defRPr/>
            </a:lvl1pPr>
          </a:lstStyle>
          <a:p>
            <a:fld id="{10A19B61-E0BD-43DC-A61E-98461045DCB6}" type="slidenum">
              <a:rPr lang="en-US" altLang="en-US"/>
              <a:pPr/>
              <a:t>‹#›</a:t>
            </a:fld>
            <a:endParaRPr lang="en-US" altLang="en-US"/>
          </a:p>
        </p:txBody>
      </p:sp>
    </p:spTree>
    <p:extLst>
      <p:ext uri="{BB962C8B-B14F-4D97-AF65-F5344CB8AC3E}">
        <p14:creationId xmlns:p14="http://schemas.microsoft.com/office/powerpoint/2010/main" val="3850068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588E6B1-3C00-45A8-8081-527B986A852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FEDC721-BF01-412D-AF1E-1D2D1DB73E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DEC5D87-F7CA-47B9-A3CA-FA261843111D}"/>
              </a:ext>
            </a:extLst>
          </p:cNvPr>
          <p:cNvSpPr>
            <a:spLocks noGrp="1" noChangeArrowheads="1"/>
          </p:cNvSpPr>
          <p:nvPr>
            <p:ph type="sldNum" sz="quarter" idx="12"/>
          </p:nvPr>
        </p:nvSpPr>
        <p:spPr>
          <a:ln/>
        </p:spPr>
        <p:txBody>
          <a:bodyPr/>
          <a:lstStyle>
            <a:lvl1pPr>
              <a:defRPr/>
            </a:lvl1pPr>
          </a:lstStyle>
          <a:p>
            <a:fld id="{A1045BE3-C870-43CE-99EF-A24D66A4FA37}" type="slidenum">
              <a:rPr lang="en-US" altLang="en-US"/>
              <a:pPr/>
              <a:t>‹#›</a:t>
            </a:fld>
            <a:endParaRPr lang="en-US" altLang="en-US"/>
          </a:p>
        </p:txBody>
      </p:sp>
    </p:spTree>
    <p:extLst>
      <p:ext uri="{BB962C8B-B14F-4D97-AF65-F5344CB8AC3E}">
        <p14:creationId xmlns:p14="http://schemas.microsoft.com/office/powerpoint/2010/main" val="2952543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026C923-20EF-4EA2-874A-993FA93B9C2B}"/>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8BFB0845-E11F-48E7-9EDD-9C4163F9BDC1}"/>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37BA0604-6012-41F9-B295-85F0CA653F0F}"/>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47E90BCB-0567-4939-AEC0-9FCEC2359F42}"/>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1FFBC4DA-C6CE-4C33-9B13-55AE46764E74}"/>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BB1FE56D-8D92-4308-B736-7F51F95CBEDA}"/>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6A40477F-5EF9-433C-9C4A-4043C9F829D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C9C9BF07-A477-4F4D-B010-3604A19A6519}" type="slidenum">
              <a:rPr lang="en-US" altLang="en-US"/>
              <a:pPr/>
              <a:t>‹#›</a:t>
            </a:fld>
            <a:endParaRPr lang="en-US" altLang="en-US"/>
          </a:p>
        </p:txBody>
      </p:sp>
      <p:sp>
        <p:nvSpPr>
          <p:cNvPr id="20489" name="Freeform 9">
            <a:extLst>
              <a:ext uri="{FF2B5EF4-FFF2-40B4-BE49-F238E27FC236}">
                <a16:creationId xmlns:a16="http://schemas.microsoft.com/office/drawing/2014/main" id="{5268281B-C34A-4207-B2E4-AAFCF81EA1E1}"/>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6A557C7A-2EC4-4940-8D1E-679FEADB1E08}"/>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DEC95A1F-538C-4D3C-8642-4D41B7F26D71}"/>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24EB1482-EB38-49E8-B8F0-0DA2ABAE684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BE663527-D998-4DD9-BFBD-0FCDB3AD97F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61445" name="Picture 3" descr="MHE-red-RGB-email-logo.png">
            <a:extLst>
              <a:ext uri="{FF2B5EF4-FFF2-40B4-BE49-F238E27FC236}">
                <a16:creationId xmlns:a16="http://schemas.microsoft.com/office/drawing/2014/main" id="{7D6ECF0A-C0D9-4A29-A442-9A63049FCA0D}"/>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20831E4D-2AA7-41F3-8872-8207E299830E}"/>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144A5ED9-D11B-4BB7-B800-728075A37113}"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530C435E-D780-4B87-A9A7-66115F327BFC}"/>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EE070C7D-FFF7-4AC5-B033-34ADF3E65508}"/>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58203F60-4279-4384-A6BD-CC0B90B3C148}"/>
              </a:ext>
            </a:extLst>
          </p:cNvPr>
          <p:cNvSpPr txBox="1">
            <a:spLocks noChangeArrowheads="1"/>
          </p:cNvSpPr>
          <p:nvPr/>
        </p:nvSpPr>
        <p:spPr bwMode="auto">
          <a:xfrm>
            <a:off x="76200" y="6600273"/>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 name="Title 2">
            <a:extLst>
              <a:ext uri="{FF2B5EF4-FFF2-40B4-BE49-F238E27FC236}">
                <a16:creationId xmlns:a16="http://schemas.microsoft.com/office/drawing/2014/main" id="{A710AA29-D053-4277-9C21-44C92EAA3FFF}"/>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AC256A64-F25C-49BA-B31E-B7CB0AFE93D8}"/>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Animal Bodies and Homeostasis I</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195538B1-04E4-4EBC-8AB4-BE75E815A4E3}"/>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3B307C1C-48DD-4B86-9162-64C3760F9AD9}"/>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______ compares signals from the sensor to the set point.</a:t>
            </a:r>
          </a:p>
          <a:p>
            <a:pPr marL="1347788" lvl="2" indent="-457200">
              <a:buFont typeface="Arial" panose="020B0604020202020204" pitchFamily="34" charset="0"/>
              <a:buAutoNum type="alphaLcPeriod"/>
            </a:pPr>
            <a:r>
              <a:rPr lang="en-US" altLang="en-US"/>
              <a:t>Effector</a:t>
            </a:r>
          </a:p>
          <a:p>
            <a:pPr marL="1347788" lvl="2" indent="-457200">
              <a:buFont typeface="Arial" panose="020B0604020202020204" pitchFamily="34" charset="0"/>
              <a:buAutoNum type="alphaLcPeriod"/>
            </a:pPr>
            <a:r>
              <a:rPr lang="en-US" altLang="en-US"/>
              <a:t>Sensor</a:t>
            </a:r>
          </a:p>
          <a:p>
            <a:pPr marL="1347788" lvl="2" indent="-457200">
              <a:buFont typeface="Arial" panose="020B0604020202020204" pitchFamily="34" charset="0"/>
              <a:buAutoNum type="alphaLcPeriod"/>
            </a:pPr>
            <a:r>
              <a:rPr lang="en-US" altLang="en-US"/>
              <a:t>Integrator</a:t>
            </a:r>
          </a:p>
          <a:p>
            <a:pPr marL="1347788" lvl="2" indent="-457200">
              <a:buFont typeface="Arial" panose="020B0604020202020204" pitchFamily="34" charset="0"/>
              <a:buAutoNum type="alphaLcPeriod"/>
            </a:pPr>
            <a:r>
              <a:rPr lang="en-US" altLang="en-US"/>
              <a:t>Set point</a:t>
            </a:r>
          </a:p>
          <a:p>
            <a:pPr marL="1347788" lvl="2" indent="-457200">
              <a:buFont typeface="Arial" panose="020B0604020202020204" pitchFamily="34" charset="0"/>
              <a:buAutoNum type="alphaLcPeriod"/>
            </a:pPr>
            <a:r>
              <a:rPr lang="en-US" altLang="en-US"/>
              <a:t>Controlled condition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0EA6E73C-0FF0-4EEE-A821-B4E13F577F36}"/>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56B6781B-46E1-4E8D-882F-41F6467F1317}"/>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This tissue is found in tendons and ligaments.</a:t>
            </a:r>
          </a:p>
          <a:p>
            <a:pPr marL="1347788" lvl="2" indent="-457200">
              <a:buFont typeface="Arial" panose="020B0604020202020204" pitchFamily="34" charset="0"/>
              <a:buAutoNum type="alphaLcPeriod"/>
            </a:pPr>
            <a:r>
              <a:rPr lang="en-US" altLang="en-US"/>
              <a:t>Cartilage</a:t>
            </a:r>
          </a:p>
          <a:p>
            <a:pPr marL="1347788" lvl="2" indent="-457200">
              <a:buFont typeface="Arial" panose="020B0604020202020204" pitchFamily="34" charset="0"/>
              <a:buAutoNum type="alphaLcPeriod"/>
            </a:pPr>
            <a:r>
              <a:rPr lang="en-US" altLang="en-US"/>
              <a:t>Adipose</a:t>
            </a:r>
          </a:p>
          <a:p>
            <a:pPr marL="1347788" lvl="2" indent="-457200">
              <a:buFont typeface="Arial" panose="020B0604020202020204" pitchFamily="34" charset="0"/>
              <a:buAutoNum type="alphaLcPeriod"/>
            </a:pPr>
            <a:r>
              <a:rPr lang="en-US" altLang="en-US"/>
              <a:t>Blood</a:t>
            </a:r>
          </a:p>
          <a:p>
            <a:pPr marL="1347788" lvl="2" indent="-457200">
              <a:buFont typeface="Arial" panose="020B0604020202020204" pitchFamily="34" charset="0"/>
              <a:buAutoNum type="alphaLcPeriod"/>
            </a:pPr>
            <a:r>
              <a:rPr lang="en-US" altLang="en-US"/>
              <a:t>Loose connective</a:t>
            </a:r>
          </a:p>
          <a:p>
            <a:pPr marL="1347788" lvl="2" indent="-457200">
              <a:buFont typeface="Arial" panose="020B0604020202020204" pitchFamily="34" charset="0"/>
              <a:buAutoNum type="alphaLcPeriod"/>
            </a:pPr>
            <a:r>
              <a:rPr lang="en-US" altLang="en-US"/>
              <a:t>Dense connective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97BC891C-3F91-440D-BA04-68F4D0206F9E}"/>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A15A5528-E216-48DC-953A-381C265197C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shape of structures in the body are different depending on function so the correct surface area to volume ratio is present.</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6BE3F1F-7362-4853-AD91-7E6E4BC81083}"/>
              </a:ext>
            </a:extLst>
          </p:cNvPr>
          <p:cNvSpPr>
            <a:spLocks noGrp="1" noChangeArrowheads="1"/>
          </p:cNvSpPr>
          <p:nvPr>
            <p:ph type="title"/>
          </p:nvPr>
        </p:nvSpPr>
        <p:spPr/>
        <p:txBody>
          <a:bodyPr/>
          <a:lstStyle/>
          <a:p>
            <a:pPr eaLnBrk="1" hangingPunct="1"/>
            <a:r>
              <a:rPr lang="en-US" altLang="en-US"/>
              <a:t>Question 11</a:t>
            </a:r>
          </a:p>
        </p:txBody>
      </p:sp>
      <p:sp>
        <p:nvSpPr>
          <p:cNvPr id="15363" name="Rectangle 6">
            <a:extLst>
              <a:ext uri="{FF2B5EF4-FFF2-40B4-BE49-F238E27FC236}">
                <a16:creationId xmlns:a16="http://schemas.microsoft.com/office/drawing/2014/main" id="{97A18A26-B864-49F7-A672-CDBD6A321BC6}"/>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Cardiac and some smooth muscle have the ability to contract simultaneously. Which cell junction would allow an electrical flow between the cells?</a:t>
            </a:r>
          </a:p>
          <a:p>
            <a:pPr marL="1347788" lvl="2" indent="-457200">
              <a:buFont typeface="Arial" panose="020B0604020202020204" pitchFamily="34" charset="0"/>
              <a:buAutoNum type="alphaLcPeriod"/>
            </a:pPr>
            <a:r>
              <a:rPr lang="en-US" altLang="en-US"/>
              <a:t>Tight</a:t>
            </a:r>
          </a:p>
          <a:p>
            <a:pPr marL="1347788" lvl="2" indent="-457200">
              <a:buFont typeface="Arial" panose="020B0604020202020204" pitchFamily="34" charset="0"/>
              <a:buAutoNum type="alphaLcPeriod"/>
            </a:pPr>
            <a:r>
              <a:rPr lang="en-US" altLang="en-US"/>
              <a:t>Adherens</a:t>
            </a:r>
          </a:p>
          <a:p>
            <a:pPr marL="1347788" lvl="2" indent="-457200">
              <a:buFont typeface="Arial" panose="020B0604020202020204" pitchFamily="34" charset="0"/>
              <a:buAutoNum type="alphaLcPeriod"/>
            </a:pPr>
            <a:r>
              <a:rPr lang="en-US" altLang="en-US"/>
              <a:t>Desmosomes</a:t>
            </a:r>
          </a:p>
          <a:p>
            <a:pPr marL="1347788" lvl="2" indent="-457200">
              <a:buFont typeface="Arial" panose="020B0604020202020204" pitchFamily="34" charset="0"/>
              <a:buAutoNum type="alphaLcPeriod"/>
            </a:pPr>
            <a:r>
              <a:rPr lang="en-US" altLang="en-US"/>
              <a:t>Gap </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537A70C4-5A84-4BA5-8C0C-0C4984820033}"/>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2783570D-6388-4033-AF99-EB499EBA3E19}"/>
              </a:ext>
            </a:extLst>
          </p:cNvPr>
          <p:cNvSpPr>
            <a:spLocks noGrp="1" noChangeArrowheads="1"/>
          </p:cNvSpPr>
          <p:nvPr>
            <p:ph type="body" idx="1"/>
          </p:nvPr>
        </p:nvSpPr>
        <p:spPr>
          <a:xfrm>
            <a:off x="685800" y="1752600"/>
            <a:ext cx="8153400" cy="4114800"/>
          </a:xfrm>
        </p:spPr>
        <p:txBody>
          <a:bodyPr/>
          <a:lstStyle/>
          <a:p>
            <a:pPr>
              <a:buFont typeface="Wingdings" panose="05000000000000000000" pitchFamily="2" charset="2"/>
              <a:buNone/>
            </a:pPr>
            <a:r>
              <a:rPr lang="en-US" altLang="en-US" sz="2400"/>
              <a:t>	Which of these tissues is not matched correctly with its function and/or structure? </a:t>
            </a:r>
          </a:p>
          <a:p>
            <a:pPr marL="1347788" lvl="2" indent="-457200">
              <a:buFont typeface="Arial" panose="020B0604020202020204" pitchFamily="34" charset="0"/>
              <a:buAutoNum type="alphaLcPeriod"/>
            </a:pPr>
            <a:r>
              <a:rPr lang="en-US" altLang="en-US"/>
              <a:t>Transitional epithelial--lines bladder and allows stretching</a:t>
            </a:r>
          </a:p>
          <a:p>
            <a:pPr marL="1347788" lvl="2" indent="-457200">
              <a:buFont typeface="Arial" panose="020B0604020202020204" pitchFamily="34" charset="0"/>
              <a:buAutoNum type="alphaLcPeriod"/>
            </a:pPr>
            <a:r>
              <a:rPr lang="en-US" altLang="en-US"/>
              <a:t>Bone--solid connective tissue used for support and protection</a:t>
            </a:r>
          </a:p>
          <a:p>
            <a:pPr marL="1347788" lvl="2" indent="-457200">
              <a:buFont typeface="Arial" panose="020B0604020202020204" pitchFamily="34" charset="0"/>
              <a:buAutoNum type="alphaLcPeriod"/>
            </a:pPr>
            <a:r>
              <a:rPr lang="en-US" altLang="en-US"/>
              <a:t>Cardiac muscle--found in heart, voluntary muscle</a:t>
            </a:r>
          </a:p>
          <a:p>
            <a:pPr marL="1347788" lvl="2" indent="-457200">
              <a:buFont typeface="Arial" panose="020B0604020202020204" pitchFamily="34" charset="0"/>
              <a:buAutoNum type="alphaLcPeriod"/>
            </a:pPr>
            <a:r>
              <a:rPr lang="en-US" altLang="en-US"/>
              <a:t>Nervous--uses electrical signals for communication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3B9166FB-6E76-4518-8D2E-93B5A15823FC}"/>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79E41115-DC9D-40C0-A496-5D05F308EE94}"/>
              </a:ext>
            </a:extLst>
          </p:cNvPr>
          <p:cNvSpPr>
            <a:spLocks noGrp="1" noChangeArrowheads="1"/>
          </p:cNvSpPr>
          <p:nvPr>
            <p:ph type="body" idx="1"/>
          </p:nvPr>
        </p:nvSpPr>
        <p:spPr>
          <a:xfrm>
            <a:off x="381000" y="1676400"/>
            <a:ext cx="8194675" cy="4114800"/>
          </a:xfrm>
        </p:spPr>
        <p:txBody>
          <a:bodyPr/>
          <a:lstStyle/>
          <a:p>
            <a:pPr>
              <a:buFont typeface="Wingdings" panose="05000000000000000000" pitchFamily="2" charset="2"/>
              <a:buNone/>
            </a:pPr>
            <a:r>
              <a:rPr lang="en-US" altLang="en-US" sz="2400"/>
              <a:t>	Which system is matched incorrectly with its function and/or structure? </a:t>
            </a:r>
          </a:p>
          <a:p>
            <a:pPr marL="1347788" lvl="2" indent="-457200">
              <a:buFont typeface="Arial" panose="020B0604020202020204" pitchFamily="34" charset="0"/>
              <a:buAutoNum type="alphaLcPeriod"/>
            </a:pPr>
            <a:r>
              <a:rPr lang="en-US" altLang="en-US"/>
              <a:t>Circulatory--contractile elements used for gas/nutrient/waste exchange </a:t>
            </a:r>
          </a:p>
          <a:p>
            <a:pPr marL="1347788" lvl="2" indent="-457200">
              <a:buFont typeface="Arial" panose="020B0604020202020204" pitchFamily="34" charset="0"/>
              <a:buAutoNum type="alphaLcPeriod"/>
            </a:pPr>
            <a:r>
              <a:rPr lang="en-US" altLang="en-US"/>
              <a:t>Muscular--contractile structures used for locomotion and helps propel stuff through organs</a:t>
            </a:r>
          </a:p>
          <a:p>
            <a:pPr marL="1347788" lvl="2" indent="-457200">
              <a:buFont typeface="Arial" panose="020B0604020202020204" pitchFamily="34" charset="0"/>
              <a:buAutoNum type="alphaLcPeriod"/>
            </a:pPr>
            <a:r>
              <a:rPr lang="en-US" altLang="en-US"/>
              <a:t>Endocrine--circulates white blood cells to help protect the body</a:t>
            </a:r>
          </a:p>
          <a:p>
            <a:pPr marL="1347788" lvl="2" indent="-457200">
              <a:buFont typeface="Arial" panose="020B0604020202020204" pitchFamily="34" charset="0"/>
              <a:buAutoNum type="alphaLcPeriod"/>
            </a:pPr>
            <a:r>
              <a:rPr lang="en-US" altLang="en-US"/>
              <a:t>Respiratory--gas exchange sites and helps regulate pH</a:t>
            </a:r>
          </a:p>
          <a:p>
            <a:pPr marL="1347788" lvl="2" indent="-457200">
              <a:buFont typeface="Arial" panose="020B0604020202020204" pitchFamily="34" charset="0"/>
              <a:buAutoNum type="alphaLcPeriod"/>
            </a:pPr>
            <a:r>
              <a:rPr lang="en-US" altLang="en-US"/>
              <a:t>Nervous--processing and signal delivery to help produce movements and maintain body activities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8ED8F02A-C665-4C76-BBA3-AEB055FFD725}"/>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89230AD5-5CAE-432D-8FA8-3389B210BE4C}"/>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Anti-neutrophil cytoplasmic antibodies are responsible for the inflammation in Wegener's disease. What portion of the organism’s tissues are being affected?</a:t>
            </a:r>
          </a:p>
          <a:p>
            <a:pPr marL="1347788" lvl="2" indent="-457200">
              <a:buFont typeface="Arial" panose="020B0604020202020204" pitchFamily="34" charset="0"/>
              <a:buAutoNum type="alphaLcPeriod"/>
            </a:pPr>
            <a:r>
              <a:rPr lang="en-US" altLang="en-US"/>
              <a:t>Extracellular fluid</a:t>
            </a:r>
          </a:p>
          <a:p>
            <a:pPr marL="1347788" lvl="2" indent="-457200">
              <a:buFont typeface="Arial" panose="020B0604020202020204" pitchFamily="34" charset="0"/>
              <a:buAutoNum type="alphaLcPeriod"/>
            </a:pPr>
            <a:r>
              <a:rPr lang="en-US" altLang="en-US"/>
              <a:t>Intracellular fluid</a:t>
            </a:r>
          </a:p>
          <a:p>
            <a:pPr marL="1347788" lvl="2" indent="-457200">
              <a:buFont typeface="Arial" panose="020B0604020202020204" pitchFamily="34" charset="0"/>
              <a:buAutoNum type="alphaLcPeriod"/>
            </a:pPr>
            <a:r>
              <a:rPr lang="en-US" altLang="en-US"/>
              <a:t>Plasma</a:t>
            </a:r>
          </a:p>
          <a:p>
            <a:pPr marL="1347788" lvl="2" indent="-457200">
              <a:buFont typeface="Arial" panose="020B0604020202020204" pitchFamily="34" charset="0"/>
              <a:buAutoNum type="alphaLcPeriod"/>
            </a:pPr>
            <a:r>
              <a:rPr lang="en-US" altLang="en-US"/>
              <a:t>Interstitial fluid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152B19D-3BEF-4AC6-9E6A-E663C11A4AD2}"/>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A567FD59-DCAD-48A3-A79F-57D43F730C98}"/>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For cells to maintain an appropriate solute concentration, _____ will occur; for cells to maintain an appropriate water concentration, _____ will occur.</a:t>
            </a:r>
          </a:p>
          <a:p>
            <a:pPr marL="1347788" lvl="2" indent="-457200">
              <a:buFont typeface="Arial" panose="020B0604020202020204" pitchFamily="34" charset="0"/>
              <a:buAutoNum type="alphaLcPeriod"/>
            </a:pPr>
            <a:r>
              <a:rPr lang="en-US" altLang="en-US"/>
              <a:t>Diffusion, osmosis</a:t>
            </a:r>
          </a:p>
          <a:p>
            <a:pPr marL="1347788" lvl="2" indent="-457200">
              <a:buFont typeface="Arial" panose="020B0604020202020204" pitchFamily="34" charset="0"/>
              <a:buAutoNum type="alphaLcPeriod"/>
            </a:pPr>
            <a:r>
              <a:rPr lang="en-US" altLang="en-US"/>
              <a:t>Osmosis, diffusion</a:t>
            </a:r>
          </a:p>
          <a:p>
            <a:pPr marL="1347788" lvl="2" indent="-457200">
              <a:buFont typeface="Arial" panose="020B0604020202020204" pitchFamily="34" charset="0"/>
              <a:buAutoNum type="alphaLcPeriod"/>
            </a:pPr>
            <a:r>
              <a:rPr lang="en-US" altLang="en-US"/>
              <a:t>Diffusion, facilitated diffusion</a:t>
            </a:r>
          </a:p>
          <a:p>
            <a:pPr marL="1347788" lvl="2" indent="-457200">
              <a:buFont typeface="Arial" panose="020B0604020202020204" pitchFamily="34" charset="0"/>
              <a:buAutoNum type="alphaLcPeriod"/>
            </a:pPr>
            <a:r>
              <a:rPr lang="en-US" altLang="en-US"/>
              <a:t>Diffusion, active transport</a:t>
            </a:r>
          </a:p>
          <a:p>
            <a:pPr marL="1347788" lvl="2" indent="-457200">
              <a:buFont typeface="Arial" panose="020B0604020202020204" pitchFamily="34" charset="0"/>
              <a:buAutoNum type="alphaLcPeriod"/>
            </a:pPr>
            <a:r>
              <a:rPr lang="en-US" altLang="en-US"/>
              <a:t>Osmosis, active transport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C031244-8B90-44D8-AFEF-7BD8F471B4E1}"/>
              </a:ext>
            </a:extLst>
          </p:cNvPr>
          <p:cNvSpPr>
            <a:spLocks noGrp="1" noChangeArrowheads="1"/>
          </p:cNvSpPr>
          <p:nvPr>
            <p:ph type="title"/>
          </p:nvPr>
        </p:nvSpPr>
        <p:spPr/>
        <p:txBody>
          <a:bodyPr/>
          <a:lstStyle/>
          <a:p>
            <a:pPr eaLnBrk="1" hangingPunct="1"/>
            <a:r>
              <a:rPr lang="en-US" altLang="en-US"/>
              <a:t>Question 16</a:t>
            </a:r>
          </a:p>
        </p:txBody>
      </p:sp>
      <p:sp>
        <p:nvSpPr>
          <p:cNvPr id="20483" name="Rectangle 6">
            <a:extLst>
              <a:ext uri="{FF2B5EF4-FFF2-40B4-BE49-F238E27FC236}">
                <a16:creationId xmlns:a16="http://schemas.microsoft.com/office/drawing/2014/main" id="{27D2F9FA-4ECE-4397-A1E8-A3CCE5E8F7C1}"/>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Where would simple squamous most likely be found in an organism (think about structure and function)?</a:t>
            </a:r>
          </a:p>
          <a:p>
            <a:pPr marL="1347788" lvl="2" indent="-457200">
              <a:buFont typeface="Arial" panose="020B0604020202020204" pitchFamily="34" charset="0"/>
              <a:buAutoNum type="alphaLcPeriod"/>
            </a:pPr>
            <a:r>
              <a:rPr lang="en-US" altLang="en-US"/>
              <a:t>Urinary bladder</a:t>
            </a:r>
          </a:p>
          <a:p>
            <a:pPr marL="1347788" lvl="2" indent="-457200">
              <a:buFont typeface="Arial" panose="020B0604020202020204" pitchFamily="34" charset="0"/>
              <a:buAutoNum type="alphaLcPeriod"/>
            </a:pPr>
            <a:r>
              <a:rPr lang="en-US" altLang="en-US"/>
              <a:t>Biceps brachii (skeletal muscle)</a:t>
            </a:r>
          </a:p>
          <a:p>
            <a:pPr marL="1347788" lvl="2" indent="-457200">
              <a:buFont typeface="Arial" panose="020B0604020202020204" pitchFamily="34" charset="0"/>
              <a:buAutoNum type="alphaLcPeriod"/>
            </a:pPr>
            <a:r>
              <a:rPr lang="en-US" altLang="en-US"/>
              <a:t>Inside of the stomach</a:t>
            </a:r>
          </a:p>
          <a:p>
            <a:pPr marL="1347788" lvl="2" indent="-457200">
              <a:buFont typeface="Arial" panose="020B0604020202020204" pitchFamily="34" charset="0"/>
              <a:buAutoNum type="alphaLcPeriod"/>
            </a:pPr>
            <a:r>
              <a:rPr lang="en-US" altLang="en-US"/>
              <a:t>Hair</a:t>
            </a:r>
          </a:p>
          <a:p>
            <a:pPr marL="1347788" lvl="2" indent="-457200">
              <a:buFont typeface="Arial" panose="020B0604020202020204" pitchFamily="34" charset="0"/>
              <a:buAutoNum type="alphaLcPeriod"/>
            </a:pPr>
            <a:r>
              <a:rPr lang="en-US" altLang="en-US"/>
              <a:t>Blood vessels such as capillaries</a:t>
            </a:r>
          </a:p>
          <a:p>
            <a:pPr marL="1347788" lvl="2" indent="-457200">
              <a:buFont typeface="Wingdings" panose="05000000000000000000" pitchFamily="2" charset="2"/>
              <a:buNone/>
            </a:pPr>
            <a:endParaRPr lang="en-US" altLang="en-US"/>
          </a:p>
          <a:p>
            <a:pPr marL="1347788" lvl="2" indent="-457200">
              <a:buFont typeface="Wingdings" panose="05000000000000000000" pitchFamily="2" charset="2"/>
              <a:buNone/>
            </a:pPr>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BDDEA5F9-5749-4978-87E2-85E603F1D12C}"/>
              </a:ext>
            </a:extLst>
          </p:cNvPr>
          <p:cNvSpPr>
            <a:spLocks noGrp="1" noChangeArrowheads="1"/>
          </p:cNvSpPr>
          <p:nvPr>
            <p:ph type="title"/>
          </p:nvPr>
        </p:nvSpPr>
        <p:spPr/>
        <p:txBody>
          <a:bodyPr/>
          <a:lstStyle/>
          <a:p>
            <a:pPr eaLnBrk="1" hangingPunct="1"/>
            <a:r>
              <a:rPr lang="en-US" altLang="en-US"/>
              <a:t>Question 17</a:t>
            </a:r>
          </a:p>
        </p:txBody>
      </p:sp>
      <p:sp>
        <p:nvSpPr>
          <p:cNvPr id="20483" name="Rectangle 6">
            <a:extLst>
              <a:ext uri="{FF2B5EF4-FFF2-40B4-BE49-F238E27FC236}">
                <a16:creationId xmlns:a16="http://schemas.microsoft.com/office/drawing/2014/main" id="{7D757FC7-537E-4D0C-9402-9EDF6027A350}"/>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defRPr/>
            </a:pPr>
            <a:r>
              <a:rPr lang="en-US" sz="2400" dirty="0"/>
              <a:t>	When you arrive for your biology exam, the room is so cold you start to shiver. This response is a ___________ and the body system responsible for generating heat is the ________________.</a:t>
            </a:r>
          </a:p>
          <a:p>
            <a:pPr marL="1368425" lvl="2" indent="-514350">
              <a:buFont typeface="+mj-lt"/>
              <a:buAutoNum type="alphaLcPeriod"/>
              <a:defRPr/>
            </a:pPr>
            <a:r>
              <a:rPr lang="en-US" dirty="0"/>
              <a:t>negative feedback cycle; muscular system</a:t>
            </a:r>
          </a:p>
          <a:p>
            <a:pPr marL="1368425" lvl="2" indent="-514350">
              <a:buFont typeface="+mj-lt"/>
              <a:buAutoNum type="alphaLcPeriod"/>
              <a:defRPr/>
            </a:pPr>
            <a:r>
              <a:rPr lang="en-US" dirty="0"/>
              <a:t>negative feedback cycle; endocrine system</a:t>
            </a:r>
          </a:p>
          <a:p>
            <a:pPr marL="1368425" lvl="2" indent="-514350">
              <a:buFont typeface="+mj-lt"/>
              <a:buAutoNum type="alphaLcPeriod"/>
              <a:defRPr/>
            </a:pPr>
            <a:r>
              <a:rPr lang="en-US" dirty="0"/>
              <a:t>positive feedback cycle; nervous system</a:t>
            </a:r>
          </a:p>
          <a:p>
            <a:pPr marL="1368425" lvl="2" indent="-514350">
              <a:buFont typeface="+mj-lt"/>
              <a:buAutoNum type="alphaLcPeriod"/>
              <a:defRPr/>
            </a:pPr>
            <a:r>
              <a:rPr lang="en-US" dirty="0"/>
              <a:t>positive feedback cycle; muscular system</a:t>
            </a:r>
          </a:p>
          <a:p>
            <a:pPr marL="1347788" lvl="2" indent="-457200">
              <a:buFont typeface="Wingdings" panose="05000000000000000000" pitchFamily="2" charset="2"/>
              <a:buNone/>
              <a:defRPr/>
            </a:pPr>
            <a:endParaRPr lang="en-US" dirty="0"/>
          </a:p>
          <a:p>
            <a:pPr marL="1347788" lvl="2" indent="-457200">
              <a:buFont typeface="Wingdings" panose="05000000000000000000" pitchFamily="2" charset="2"/>
              <a:buNone/>
              <a:defRPr/>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9B292A13-DF7F-41AC-8F35-3E6E9BA6983E}"/>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9E9E5761-479A-40D9-958A-875F00074F2E}"/>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D1501644-7FE7-42FB-AFFD-8FB7B995F278}"/>
              </a:ext>
            </a:extLst>
          </p:cNvPr>
          <p:cNvSpPr>
            <a:spLocks noGrp="1" noChangeArrowheads="1"/>
          </p:cNvSpPr>
          <p:nvPr>
            <p:ph type="title"/>
          </p:nvPr>
        </p:nvSpPr>
        <p:spPr/>
        <p:txBody>
          <a:bodyPr/>
          <a:lstStyle/>
          <a:p>
            <a:pPr eaLnBrk="1" hangingPunct="1"/>
            <a:r>
              <a:rPr lang="en-US" altLang="en-US"/>
              <a:t>Question 18</a:t>
            </a:r>
          </a:p>
        </p:txBody>
      </p:sp>
      <p:sp>
        <p:nvSpPr>
          <p:cNvPr id="22531" name="Rectangle 6">
            <a:extLst>
              <a:ext uri="{FF2B5EF4-FFF2-40B4-BE49-F238E27FC236}">
                <a16:creationId xmlns:a16="http://schemas.microsoft.com/office/drawing/2014/main" id="{C7201B8C-6CB0-46DF-9E52-2A293842C426}"/>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Which of the following is not an example of negative feedback?  </a:t>
            </a:r>
          </a:p>
          <a:p>
            <a:pPr marL="1368425" lvl="2" indent="-514350">
              <a:buFont typeface="Arial" panose="020B0604020202020204" pitchFamily="34" charset="0"/>
              <a:buAutoNum type="alphaLcPeriod"/>
            </a:pPr>
            <a:r>
              <a:rPr lang="en-US" altLang="en-US"/>
              <a:t>Increased pressure in the aorta triggers a mechanism to lower blood pressure</a:t>
            </a:r>
          </a:p>
          <a:p>
            <a:pPr marL="1368425" lvl="2" indent="-514350">
              <a:buFont typeface="Arial" panose="020B0604020202020204" pitchFamily="34" charset="0"/>
              <a:buAutoNum type="alphaLcPeriod"/>
            </a:pPr>
            <a:r>
              <a:rPr lang="en-US" altLang="en-US"/>
              <a:t>A rise in blood calcium levels triggers the release of a hormone that lowers blood calcium levels</a:t>
            </a:r>
          </a:p>
          <a:p>
            <a:pPr marL="1368425" lvl="2" indent="-514350">
              <a:buFont typeface="Arial" panose="020B0604020202020204" pitchFamily="34" charset="0"/>
              <a:buAutoNum type="alphaLcPeriod"/>
            </a:pPr>
            <a:r>
              <a:rPr lang="en-US" altLang="en-US"/>
              <a:t>Contractions in the uterus increase due to oxytocin release during childbirth</a:t>
            </a:r>
          </a:p>
          <a:p>
            <a:pPr marL="1368425" lvl="2" indent="-514350">
              <a:buFont typeface="Arial" panose="020B0604020202020204" pitchFamily="34" charset="0"/>
              <a:buAutoNum type="alphaLcPeriod"/>
            </a:pPr>
            <a:r>
              <a:rPr lang="en-US" altLang="en-US"/>
              <a:t>Increased blood sugar stimulates a hormone from the pancreas that stimulates the liver to store blood sugar.</a:t>
            </a:r>
          </a:p>
          <a:p>
            <a:endParaRPr lang="en-US"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64F20914-F89E-4107-86D3-0B16110213AF}"/>
              </a:ext>
            </a:extLst>
          </p:cNvPr>
          <p:cNvSpPr>
            <a:spLocks noGrp="1" noChangeArrowheads="1"/>
          </p:cNvSpPr>
          <p:nvPr>
            <p:ph type="title"/>
          </p:nvPr>
        </p:nvSpPr>
        <p:spPr/>
        <p:txBody>
          <a:bodyPr/>
          <a:lstStyle/>
          <a:p>
            <a:pPr eaLnBrk="1" hangingPunct="1"/>
            <a:r>
              <a:rPr lang="en-US" altLang="en-US"/>
              <a:t>Question 19</a:t>
            </a:r>
          </a:p>
        </p:txBody>
      </p:sp>
      <p:sp>
        <p:nvSpPr>
          <p:cNvPr id="20483" name="Rectangle 6">
            <a:extLst>
              <a:ext uri="{FF2B5EF4-FFF2-40B4-BE49-F238E27FC236}">
                <a16:creationId xmlns:a16="http://schemas.microsoft.com/office/drawing/2014/main" id="{B45BD0C0-2002-4E75-8D4F-D90A701D129C}"/>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A break in a blood vessel occurs. Damaged cells release chemicals, which begins the process of blood clotting. As clotting gets under way, signals are sent for each step to release more chemicals that accelerate the process. Eventually the wall is patched and bleeding is stopped. While the cells are signaling, what type of feedback is occurring?</a:t>
            </a:r>
          </a:p>
          <a:p>
            <a:pPr marL="1347788" lvl="2" indent="-457200">
              <a:buFont typeface="Arial" panose="020B0604020202020204" pitchFamily="34" charset="0"/>
              <a:buAutoNum type="alphaLcPeriod"/>
            </a:pPr>
            <a:r>
              <a:rPr lang="en-US" altLang="en-US"/>
              <a:t>Positive feedback</a:t>
            </a:r>
          </a:p>
          <a:p>
            <a:pPr marL="1347788" lvl="2" indent="-457200">
              <a:buFont typeface="Arial" panose="020B0604020202020204" pitchFamily="34" charset="0"/>
              <a:buAutoNum type="alphaLcPeriod"/>
            </a:pPr>
            <a:r>
              <a:rPr lang="en-US" altLang="en-US"/>
              <a:t>Negative feedback</a:t>
            </a:r>
          </a:p>
          <a:p>
            <a:pPr marL="1347788" lvl="2" indent="-457200">
              <a:buFont typeface="Arial" panose="020B0604020202020204" pitchFamily="34" charset="0"/>
              <a:buAutoNum type="alphaLcPeriod"/>
            </a:pPr>
            <a:r>
              <a:rPr lang="en-US" altLang="en-US"/>
              <a:t>Positive and negative are occurring together</a:t>
            </a:r>
          </a:p>
          <a:p>
            <a:pPr marL="1347788" lvl="2" indent="-457200">
              <a:buFont typeface="Arial" panose="020B0604020202020204" pitchFamily="34" charset="0"/>
              <a:buAutoNum type="alphaLcPeriod"/>
            </a:pPr>
            <a:r>
              <a:rPr lang="en-US" altLang="en-US"/>
              <a:t>This process is not controlled through feedback</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DAD49F72-0D9E-4CF3-AD52-2A642B924564}"/>
              </a:ext>
            </a:extLst>
          </p:cNvPr>
          <p:cNvSpPr>
            <a:spLocks noGrp="1" noChangeArrowheads="1"/>
          </p:cNvSpPr>
          <p:nvPr>
            <p:ph type="title"/>
          </p:nvPr>
        </p:nvSpPr>
        <p:spPr/>
        <p:txBody>
          <a:bodyPr/>
          <a:lstStyle/>
          <a:p>
            <a:pPr eaLnBrk="1" hangingPunct="1"/>
            <a:r>
              <a:rPr lang="en-US" altLang="en-US" dirty="0"/>
              <a:t>Answer Key</a:t>
            </a:r>
          </a:p>
        </p:txBody>
      </p:sp>
      <p:sp>
        <p:nvSpPr>
          <p:cNvPr id="24579" name="Rectangle 3">
            <a:extLst>
              <a:ext uri="{FF2B5EF4-FFF2-40B4-BE49-F238E27FC236}">
                <a16:creationId xmlns:a16="http://schemas.microsoft.com/office/drawing/2014/main" id="{8F73D982-4B37-41C5-A1F9-6E9B61D8125B}"/>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r>
              <a:rPr lang="en-US" altLang="en-US" sz="2400"/>
              <a:t> </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24580" name="Rectangle 6">
            <a:extLst>
              <a:ext uri="{FF2B5EF4-FFF2-40B4-BE49-F238E27FC236}">
                <a16:creationId xmlns:a16="http://schemas.microsoft.com/office/drawing/2014/main" id="{58547B2D-2BEE-4296-989D-B6A30D0B38A1}"/>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BDAF8EED-7DAE-4142-B247-157642B22939}"/>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0DEB28DE-073E-4D31-90D8-1C56914EB0F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Anatomy is the study of function and physiology is the study of structure. </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78F6E01-85F9-41B2-806B-AC1A96A0E9B3}"/>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3880B4A1-C0D6-4231-A56E-129BF8C3D6BA}"/>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are the correct levels of organization from smallest to largest?</a:t>
            </a:r>
          </a:p>
          <a:p>
            <a:pPr marL="1347788" lvl="2" indent="-457200">
              <a:buFont typeface="Arial" panose="020B0604020202020204" pitchFamily="34" charset="0"/>
              <a:buAutoNum type="alphaLcPeriod"/>
            </a:pPr>
            <a:r>
              <a:rPr lang="en-US" altLang="en-US"/>
              <a:t>Cell, organ, tissue, organism, organ system</a:t>
            </a:r>
          </a:p>
          <a:p>
            <a:pPr marL="1347788" lvl="2" indent="-457200">
              <a:buFont typeface="Arial" panose="020B0604020202020204" pitchFamily="34" charset="0"/>
              <a:buAutoNum type="alphaLcPeriod"/>
            </a:pPr>
            <a:r>
              <a:rPr lang="en-US" altLang="en-US"/>
              <a:t>Cell, tissue, organ system, organ, organism</a:t>
            </a:r>
          </a:p>
          <a:p>
            <a:pPr marL="1347788" lvl="2" indent="-457200">
              <a:buFont typeface="Arial" panose="020B0604020202020204" pitchFamily="34" charset="0"/>
              <a:buAutoNum type="alphaLcPeriod"/>
            </a:pPr>
            <a:r>
              <a:rPr lang="en-US" altLang="en-US"/>
              <a:t>Organism, organ system, organ, tissue, cell</a:t>
            </a:r>
          </a:p>
          <a:p>
            <a:pPr marL="1347788" lvl="2" indent="-457200">
              <a:buFont typeface="Arial" panose="020B0604020202020204" pitchFamily="34" charset="0"/>
              <a:buAutoNum type="alphaLcPeriod"/>
            </a:pPr>
            <a:r>
              <a:rPr lang="en-US" altLang="en-US"/>
              <a:t>Cell, tissue, organ, organ system, organism</a:t>
            </a:r>
          </a:p>
          <a:p>
            <a:pPr marL="1347788" lvl="2" indent="-457200">
              <a:buFont typeface="Arial" panose="020B0604020202020204" pitchFamily="34" charset="0"/>
              <a:buAutoNum type="alphaLcPeriod"/>
            </a:pPr>
            <a:r>
              <a:rPr lang="en-US" altLang="en-US"/>
              <a:t>Organ system, organ, tissue, cell, organism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687B206-76D7-4C81-BCD9-8F89012C219B}"/>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E472B9A1-0BED-4818-8111-90112267F1A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Homeotic genes play a significant role in embryonic organ development.</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C577C35-25D5-4AD1-A9ED-E91C2E3AEA6E}"/>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70F64BD2-5DE8-4681-BCD8-97E35EB527E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ability to maintain a relatively stable internal environment is</a:t>
            </a:r>
          </a:p>
          <a:p>
            <a:pPr marL="1347788" lvl="2" indent="-457200">
              <a:buFont typeface="Arial" panose="020B0604020202020204" pitchFamily="34" charset="0"/>
              <a:buAutoNum type="alphaLcPeriod"/>
            </a:pPr>
            <a:r>
              <a:rPr lang="en-US" altLang="en-US"/>
              <a:t>Homeoregulation</a:t>
            </a:r>
          </a:p>
          <a:p>
            <a:pPr marL="1347788" lvl="2" indent="-457200">
              <a:buFont typeface="Arial" panose="020B0604020202020204" pitchFamily="34" charset="0"/>
              <a:buAutoNum type="alphaLcPeriod"/>
            </a:pPr>
            <a:r>
              <a:rPr lang="en-US" altLang="en-US"/>
              <a:t>Homeostasis</a:t>
            </a:r>
          </a:p>
          <a:p>
            <a:pPr marL="1347788" lvl="2" indent="-457200">
              <a:buFont typeface="Arial" panose="020B0604020202020204" pitchFamily="34" charset="0"/>
              <a:buAutoNum type="alphaLcPeriod"/>
            </a:pPr>
            <a:r>
              <a:rPr lang="en-US" altLang="en-US"/>
              <a:t>Equilibrium</a:t>
            </a:r>
          </a:p>
          <a:p>
            <a:pPr marL="1347788" lvl="2" indent="-457200">
              <a:buFont typeface="Arial" panose="020B0604020202020204" pitchFamily="34" charset="0"/>
              <a:buAutoNum type="alphaLcPeriod"/>
            </a:pPr>
            <a:r>
              <a:rPr lang="en-US" altLang="en-US"/>
              <a:t>Feedback</a:t>
            </a:r>
          </a:p>
          <a:p>
            <a:pPr marL="1347788" lvl="2" indent="-457200">
              <a:buFont typeface="Arial" panose="020B0604020202020204" pitchFamily="34" charset="0"/>
              <a:buAutoNum type="alphaLcPeriod"/>
            </a:pPr>
            <a:r>
              <a:rPr lang="en-US" altLang="en-US"/>
              <a:t>Homeophysiology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BD9BC6F-7EBD-4445-9F37-C6ECFF0335ED}"/>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8757BF0D-ADB1-46FD-9513-FBA168A030B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Negative feedback reinforces or enlarges the monitored homeostatic condition that initiated the cycle.</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a:p>
            <a:pPr>
              <a:buFont typeface="Wingdings" panose="05000000000000000000" pitchFamily="2" charset="2"/>
              <a:buNone/>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7B6E49D-7139-4EF9-AA49-71CA472FE793}"/>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EDBBD7AC-91CE-4536-82FF-8CF0C9644C8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Based on Pavlov’s feedforward experiment, animals’ physiological processes can be adapted through experience.</a:t>
            </a:r>
          </a:p>
          <a:p>
            <a:pPr marL="1347788" lvl="2" indent="-457200">
              <a:buFont typeface="Arial" panose="020B0604020202020204" pitchFamily="34" charset="0"/>
              <a:buAutoNum type="alphaLcPeriod"/>
            </a:pPr>
            <a:r>
              <a:rPr lang="en-US" altLang="en-US"/>
              <a:t>Yes, they can</a:t>
            </a:r>
          </a:p>
          <a:p>
            <a:pPr marL="1347788" lvl="2" indent="-457200">
              <a:buFont typeface="Arial" panose="020B0604020202020204" pitchFamily="34" charset="0"/>
              <a:buAutoNum type="alphaLcPeriod"/>
            </a:pPr>
            <a:r>
              <a:rPr lang="en-US" altLang="en-US"/>
              <a:t>No, they cannot</a:t>
            </a:r>
          </a:p>
          <a:p>
            <a:pPr marL="1347788" lvl="2" indent="-457200">
              <a:buFont typeface="Arial" panose="020B0604020202020204" pitchFamily="34" charset="0"/>
              <a:buAutoNum type="alphaLcPeriod"/>
            </a:pPr>
            <a:r>
              <a:rPr lang="en-US" altLang="en-US"/>
              <a:t>The experiment was inconclusive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46220D8B-5E54-40B5-8975-0ACDC232D84B}"/>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E3A36AC2-A3F3-46C0-83C3-B7009FB87686}"/>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Neurotransmitters are</a:t>
            </a:r>
          </a:p>
          <a:p>
            <a:pPr marL="1347788" lvl="2" indent="-457200">
              <a:buFont typeface="Arial" panose="020B0604020202020204" pitchFamily="34" charset="0"/>
              <a:buAutoNum type="alphaLcPeriod"/>
            </a:pPr>
            <a:r>
              <a:rPr lang="en-US" altLang="en-US"/>
              <a:t>Chemical signals</a:t>
            </a:r>
          </a:p>
          <a:p>
            <a:pPr marL="1347788" lvl="2" indent="-457200">
              <a:buFont typeface="Arial" panose="020B0604020202020204" pitchFamily="34" charset="0"/>
              <a:buAutoNum type="alphaLcPeriod"/>
            </a:pPr>
            <a:r>
              <a:rPr lang="en-US" altLang="en-US"/>
              <a:t>Used in paracrine signaling</a:t>
            </a:r>
          </a:p>
          <a:p>
            <a:pPr marL="1347788" lvl="2" indent="-457200">
              <a:buFont typeface="Arial" panose="020B0604020202020204" pitchFamily="34" charset="0"/>
              <a:buAutoNum type="alphaLcPeriod"/>
            </a:pPr>
            <a:r>
              <a:rPr lang="en-US" altLang="en-US"/>
              <a:t>Made in neurons</a:t>
            </a:r>
          </a:p>
          <a:p>
            <a:pPr marL="1347788" lvl="2" indent="-457200">
              <a:buFont typeface="Arial" panose="020B0604020202020204" pitchFamily="34" charset="0"/>
              <a:buAutoNum type="alphaLcPeriod"/>
            </a:pPr>
            <a:r>
              <a:rPr lang="en-US" altLang="en-US"/>
              <a:t>A and C</a:t>
            </a:r>
          </a:p>
          <a:p>
            <a:pPr marL="1347788" lvl="2" indent="-457200">
              <a:buFont typeface="Arial" panose="020B0604020202020204" pitchFamily="34" charset="0"/>
              <a:buAutoNum type="alphaLcPeriod"/>
            </a:pPr>
            <a:r>
              <a:rPr lang="en-US" altLang="en-US"/>
              <a:t>All of the above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8"/>
  <p:tag name="MMPROD_UIDATA" val="&lt;database version=&quot;7.0&quot;&gt;&lt;object type=&quot;1&quot; unique_id=&quot;10001&quot;&gt;&lt;object type=&quot;2&quot; unique_id=&quot;11789&quot;&gt;&lt;object type=&quot;3&quot; unique_id=&quot;11790&quot;&gt;&lt;property id=&quot;20148&quot; value=&quot;5&quot;/&gt;&lt;property id=&quot;20300&quot; value=&quot;Slide 1&quot;/&gt;&lt;property id=&quot;20307&quot; value=&quot;317&quot;/&gt;&lt;/object&gt;&lt;object type=&quot;3&quot; unique_id=&quot;11791&quot;&gt;&lt;property id=&quot;20148&quot; value=&quot;5&quot;/&gt;&lt;property id=&quot;20300&quot; value=&quot;Slide 2 - &amp;quot;Assessment&amp;quot;&quot;/&gt;&lt;property id=&quot;20307&quot; value=&quot;329&quot;/&gt;&lt;/object&gt;&lt;object type=&quot;3&quot; unique_id=&quot;11792&quot;&gt;&lt;property id=&quot;20148&quot; value=&quot;5&quot;/&gt;&lt;property id=&quot;20300&quot; value=&quot;Slide 3 - &amp;quot;Question 1&amp;quot;&quot;/&gt;&lt;property id=&quot;20307&quot; value=&quot;297&quot;/&gt;&lt;/object&gt;&lt;object type=&quot;3&quot; unique_id=&quot;11793&quot;&gt;&lt;property id=&quot;20148&quot; value=&quot;5&quot;/&gt;&lt;property id=&quot;20300&quot; value=&quot;Slide 4 - &amp;quot;Question 2&amp;quot;&quot;/&gt;&lt;property id=&quot;20307&quot; value=&quot;298&quot;/&gt;&lt;/object&gt;&lt;object type=&quot;3&quot; unique_id=&quot;11794&quot;&gt;&lt;property id=&quot;20148&quot; value=&quot;5&quot;/&gt;&lt;property id=&quot;20300&quot; value=&quot;Slide 5 - &amp;quot;Question 3&amp;quot;&quot;/&gt;&lt;property id=&quot;20307&quot; value=&quot;299&quot;/&gt;&lt;/object&gt;&lt;object type=&quot;3&quot; unique_id=&quot;11795&quot;&gt;&lt;property id=&quot;20148&quot; value=&quot;5&quot;/&gt;&lt;property id=&quot;20300&quot; value=&quot;Slide 6 - &amp;quot;Question 4&amp;quot;&quot;/&gt;&lt;property id=&quot;20307&quot; value=&quot;300&quot;/&gt;&lt;/object&gt;&lt;object type=&quot;3&quot; unique_id=&quot;11796&quot;&gt;&lt;property id=&quot;20148&quot; value=&quot;5&quot;/&gt;&lt;property id=&quot;20300&quot; value=&quot;Slide 7 - &amp;quot;Question 5&amp;quot;&quot;/&gt;&lt;property id=&quot;20307&quot; value=&quot;301&quot;/&gt;&lt;/object&gt;&lt;object type=&quot;3&quot; unique_id=&quot;11797&quot;&gt;&lt;property id=&quot;20148&quot; value=&quot;5&quot;/&gt;&lt;property id=&quot;20300&quot; value=&quot;Slide 8 - &amp;quot;Question 6&amp;quot;&quot;/&gt;&lt;property id=&quot;20307&quot; value=&quot;323&quot;/&gt;&lt;/object&gt;&lt;object type=&quot;3&quot; unique_id=&quot;11798&quot;&gt;&lt;property id=&quot;20148&quot; value=&quot;5&quot;/&gt;&lt;property id=&quot;20300&quot; value=&quot;Slide 9 - &amp;quot;Question 7&amp;quot;&quot;/&gt;&lt;property id=&quot;20307&quot; value=&quot;304&quot;/&gt;&lt;/object&gt;&lt;object type=&quot;3&quot; unique_id=&quot;11799&quot;&gt;&lt;property id=&quot;20148&quot; value=&quot;5&quot;/&gt;&lt;property id=&quot;20300&quot; value=&quot;Slide 10 - &amp;quot;Question 8&amp;quot;&quot;/&gt;&lt;property id=&quot;20307&quot; value=&quot;324&quot;/&gt;&lt;/object&gt;&lt;object type=&quot;3&quot; unique_id=&quot;11800&quot;&gt;&lt;property id=&quot;20148&quot; value=&quot;5&quot;/&gt;&lt;property id=&quot;20300&quot; value=&quot;Slide 11 - &amp;quot;Question 9&amp;quot;&quot;/&gt;&lt;property id=&quot;20307&quot; value=&quot;326&quot;/&gt;&lt;/object&gt;&lt;object type=&quot;3&quot; unique_id=&quot;11801&quot;&gt;&lt;property id=&quot;20148&quot; value=&quot;5&quot;/&gt;&lt;property id=&quot;20300&quot; value=&quot;Slide 12 - &amp;quot;Question 10&amp;quot;&quot;/&gt;&lt;property id=&quot;20307&quot; value=&quot;325&quot;/&gt;&lt;/object&gt;&lt;object type=&quot;3&quot; unique_id=&quot;11802&quot;&gt;&lt;property id=&quot;20148&quot; value=&quot;5&quot;/&gt;&lt;property id=&quot;20300&quot; value=&quot;Slide 13 - &amp;quot;Question 11&amp;quot;&quot;/&gt;&lt;property id=&quot;20307&quot; value=&quot;307&quot;/&gt;&lt;/object&gt;&lt;object type=&quot;3&quot; unique_id=&quot;11803&quot;&gt;&lt;property id=&quot;20148&quot; value=&quot;5&quot;/&gt;&lt;property id=&quot;20300&quot; value=&quot;Slide 14 - &amp;quot;Question 12&amp;quot;&quot;/&gt;&lt;property id=&quot;20307&quot; value=&quot;308&quot;/&gt;&lt;/object&gt;&lt;object type=&quot;3&quot; unique_id=&quot;11804&quot;&gt;&lt;property id=&quot;20148&quot; value=&quot;5&quot;/&gt;&lt;property id=&quot;20300&quot; value=&quot;Slide 15 - &amp;quot;Question 13&amp;quot;&quot;/&gt;&lt;property id=&quot;20307&quot; value=&quot;309&quot;/&gt;&lt;/object&gt;&lt;object type=&quot;3&quot; unique_id=&quot;11805&quot;&gt;&lt;property id=&quot;20148&quot; value=&quot;5&quot;/&gt;&lt;property id=&quot;20300&quot; value=&quot;Slide 16 - &amp;quot;Question 14&amp;quot;&quot;/&gt;&lt;property id=&quot;20307&quot; value=&quot;310&quot;/&gt;&lt;/object&gt;&lt;object type=&quot;3&quot; unique_id=&quot;11806&quot;&gt;&lt;property id=&quot;20148&quot; value=&quot;5&quot;/&gt;&lt;property id=&quot;20300&quot; value=&quot;Slide 17 - &amp;quot;Question 15&amp;quot;&quot;/&gt;&lt;property id=&quot;20307&quot; value=&quot;311&quot;/&gt;&lt;/object&gt;&lt;object type=&quot;3&quot; unique_id=&quot;11807&quot;&gt;&lt;property id=&quot;20148&quot; value=&quot;5&quot;/&gt;&lt;property id=&quot;20300&quot; value=&quot;Slide 18 - &amp;quot;Question 16&amp;quot;&quot;/&gt;&lt;property id=&quot;20307&quot; value=&quot;330&quot;/&gt;&lt;/object&gt;&lt;object type=&quot;3&quot; unique_id=&quot;11808&quot;&gt;&lt;property id=&quot;20148&quot; value=&quot;5&quot;/&gt;&lt;property id=&quot;20300&quot; value=&quot;Slide 19 - &amp;quot;Question 17&amp;quot;&quot;/&gt;&lt;property id=&quot;20307&quot; value=&quot;331&quot;/&gt;&lt;/object&gt;&lt;object type=&quot;3&quot; unique_id=&quot;11809&quot;&gt;&lt;property id=&quot;20148&quot; value=&quot;5&quot;/&gt;&lt;property id=&quot;20300&quot; value=&quot;Slide 20 - &amp;quot;Question 18&amp;quot;&quot;/&gt;&lt;property id=&quot;20307&quot; value=&quot;332&quot;/&gt;&lt;/object&gt;&lt;object type=&quot;3&quot; unique_id=&quot;11810&quot;&gt;&lt;property id=&quot;20148&quot; value=&quot;5&quot;/&gt;&lt;property id=&quot;20300&quot; value=&quot;Slide 21 - &amp;quot;Question 19&amp;quot;&quot;/&gt;&lt;property id=&quot;20307&quot; value=&quot;333&quot;/&gt;&lt;/object&gt;&lt;object type=&quot;3&quot; unique_id=&quot;11811&quot;&gt;&lt;property id=&quot;20148&quot; value=&quot;5&quot;/&gt;&lt;property id=&quot;20300&quot; value=&quot;Slide 22 - &amp;quot;Answer Key – Chapter 40&amp;quot;&quot;/&gt;&lt;property id=&quot;20307&quot; value=&quot;273&quot;/&gt;&lt;/object&gt;&lt;/object&gt;&lt;object type=&quot;8&quot; unique_id=&quot;1183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2642</TotalTime>
  <Words>221</Words>
  <Application>Microsoft Office PowerPoint</Application>
  <PresentationFormat>On-screen Show (4:3)</PresentationFormat>
  <Paragraphs>197</Paragraphs>
  <Slides>22</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259</cp:revision>
  <dcterms:created xsi:type="dcterms:W3CDTF">2005-04-19T02:46:41Z</dcterms:created>
  <dcterms:modified xsi:type="dcterms:W3CDTF">2019-04-18T16:08:43Z</dcterms:modified>
</cp:coreProperties>
</file>