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30" r:id="rId2"/>
  </p:sldMasterIdLst>
  <p:notesMasterIdLst>
    <p:notesMasterId r:id="rId24"/>
  </p:notesMasterIdLst>
  <p:sldIdLst>
    <p:sldId id="317" r:id="rId3"/>
    <p:sldId id="346" r:id="rId4"/>
    <p:sldId id="334" r:id="rId5"/>
    <p:sldId id="318" r:id="rId6"/>
    <p:sldId id="345" r:id="rId7"/>
    <p:sldId id="344" r:id="rId8"/>
    <p:sldId id="322" r:id="rId9"/>
    <p:sldId id="338" r:id="rId10"/>
    <p:sldId id="339" r:id="rId11"/>
    <p:sldId id="340" r:id="rId12"/>
    <p:sldId id="341" r:id="rId13"/>
    <p:sldId id="342" r:id="rId14"/>
    <p:sldId id="343" r:id="rId15"/>
    <p:sldId id="347" r:id="rId16"/>
    <p:sldId id="321" r:id="rId17"/>
    <p:sldId id="348" r:id="rId18"/>
    <p:sldId id="320" r:id="rId19"/>
    <p:sldId id="335" r:id="rId20"/>
    <p:sldId id="337" r:id="rId21"/>
    <p:sldId id="349" r:id="rId22"/>
    <p:sldId id="350" r:id="rId23"/>
  </p:sldIdLst>
  <p:sldSz cx="9144000" cy="6858000" type="screen4x3"/>
  <p:notesSz cx="6858000" cy="9144000"/>
  <p:custDataLst>
    <p:tags r:id="rId25"/>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FCC2EA5-B7E2-4094-A9A7-7254B2A4589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6A5DD068-BBC0-4DB0-A8DF-5FCFACAF22FD}"/>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4798A1EA-BFC4-4345-B0FF-D7AA2DDE7A29}"/>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C0282EAD-1935-438E-9671-ACE085F3545D}"/>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5DD4C73-3979-4935-8B54-292D926D15B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CA60C07-1DE4-493B-BCC6-7EA6F05EE60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2935A35-9423-479A-87A2-B5CB27D266E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72462953-887B-48DC-8366-7CF048FB33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06F6C4B-E0E6-4202-B20B-8A711D166C31}" type="slidenum">
              <a:rPr lang="en-US" altLang="en-US" sz="1200"/>
              <a:pPr/>
              <a:t>1</a:t>
            </a:fld>
            <a:endParaRPr lang="en-US" altLang="en-US" sz="1200"/>
          </a:p>
        </p:txBody>
      </p:sp>
      <p:sp>
        <p:nvSpPr>
          <p:cNvPr id="5123" name="Rectangle 2">
            <a:extLst>
              <a:ext uri="{FF2B5EF4-FFF2-40B4-BE49-F238E27FC236}">
                <a16:creationId xmlns:a16="http://schemas.microsoft.com/office/drawing/2014/main" id="{EE73B1E6-911D-4AA7-88AB-C27A49D63081}"/>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839D7494-BD3A-457F-B951-61FB463DBE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4681F2F-E504-4911-81EA-A1E8977AB84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42F0CA5-8E54-42D3-9B7B-85AAD24ED6E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3AB6812-C2D2-4095-B7F3-E5B2E633B483}"/>
              </a:ext>
            </a:extLst>
          </p:cNvPr>
          <p:cNvSpPr>
            <a:spLocks noGrp="1" noChangeArrowheads="1"/>
          </p:cNvSpPr>
          <p:nvPr>
            <p:ph type="sldNum" sz="quarter" idx="12"/>
          </p:nvPr>
        </p:nvSpPr>
        <p:spPr>
          <a:ln/>
        </p:spPr>
        <p:txBody>
          <a:bodyPr/>
          <a:lstStyle>
            <a:lvl1pPr>
              <a:defRPr/>
            </a:lvl1pPr>
          </a:lstStyle>
          <a:p>
            <a:pPr>
              <a:defRPr/>
            </a:pPr>
            <a:fld id="{D8746B36-5A1C-4745-9C7D-7F0ADE98A725}" type="slidenum">
              <a:rPr lang="en-US" altLang="en-US"/>
              <a:pPr>
                <a:defRPr/>
              </a:pPr>
              <a:t>‹#›</a:t>
            </a:fld>
            <a:endParaRPr lang="en-US" altLang="en-US"/>
          </a:p>
        </p:txBody>
      </p:sp>
    </p:spTree>
    <p:extLst>
      <p:ext uri="{BB962C8B-B14F-4D97-AF65-F5344CB8AC3E}">
        <p14:creationId xmlns:p14="http://schemas.microsoft.com/office/powerpoint/2010/main" val="3788583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8CE936F-1100-4F78-A8A7-90CE6FBA713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3CFEE17-64D3-4A4B-8ADC-FC4278ED9F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4F23F29-5757-49B1-A019-3A442AF780FE}"/>
              </a:ext>
            </a:extLst>
          </p:cNvPr>
          <p:cNvSpPr>
            <a:spLocks noGrp="1" noChangeArrowheads="1"/>
          </p:cNvSpPr>
          <p:nvPr>
            <p:ph type="sldNum" sz="quarter" idx="12"/>
          </p:nvPr>
        </p:nvSpPr>
        <p:spPr>
          <a:ln/>
        </p:spPr>
        <p:txBody>
          <a:bodyPr/>
          <a:lstStyle>
            <a:lvl1pPr>
              <a:defRPr/>
            </a:lvl1pPr>
          </a:lstStyle>
          <a:p>
            <a:pPr>
              <a:defRPr/>
            </a:pPr>
            <a:fld id="{776544C1-70F1-49ED-A2D0-350D0F6B5CE5}" type="slidenum">
              <a:rPr lang="en-US" altLang="en-US"/>
              <a:pPr>
                <a:defRPr/>
              </a:pPr>
              <a:t>‹#›</a:t>
            </a:fld>
            <a:endParaRPr lang="en-US" altLang="en-US"/>
          </a:p>
        </p:txBody>
      </p:sp>
    </p:spTree>
    <p:extLst>
      <p:ext uri="{BB962C8B-B14F-4D97-AF65-F5344CB8AC3E}">
        <p14:creationId xmlns:p14="http://schemas.microsoft.com/office/powerpoint/2010/main" val="373735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36E56-D816-4B71-BA57-1EFE756DC20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BE01A7-5117-4122-B423-3A0105AB0DD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6565664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0F0F82-F1AA-4601-8793-273F95F1F1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3D661B-8F76-490D-8F07-390CED9265A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730238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5AB27-8EE0-4283-8161-7D60A7AB56A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5BECE5-F59B-4257-BC6B-91403DD9069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061007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E10CC-F54E-4B51-A49C-09D048BDD5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D07784-ECAD-499B-ABDB-FA514BA8EE02}"/>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A47451-CFA3-4A84-8370-C219EE47EAED}"/>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28030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65238-77E4-44D3-818D-178F6B697E1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DEA415-8883-4175-AABB-E2EB631EE87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101A6FF-ED30-4014-B76D-037B22AB61D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6A26F6A-0033-40C8-9BB4-3BC74F0F1DF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3C8DB37-F09D-4FFF-882D-38F13CA5687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013262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1D27C-A624-4DC3-9F42-B0684B6A3C9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7827192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766869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73080-9273-44E6-B874-A17E14B5A46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B70712-AFE6-4A75-B30E-AECCBAD7958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E6182-4459-48FB-9663-30D7169CBEB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67776768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B8988-E9EB-45F6-B46E-BB3553EE712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7845CE-0C74-42E6-A41F-BC67CF698FE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FDCDF052-E04B-4CA5-8A21-E5BCC8AEEB5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73859510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A827606-99AD-4279-B5E5-27E65B0BF0F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F2438B9-ECB4-472B-B8BC-F8875BAC7DE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587D61C-EA76-4123-BB76-2CDE74A2AA0C}"/>
              </a:ext>
            </a:extLst>
          </p:cNvPr>
          <p:cNvSpPr>
            <a:spLocks noGrp="1" noChangeArrowheads="1"/>
          </p:cNvSpPr>
          <p:nvPr>
            <p:ph type="sldNum" sz="quarter" idx="12"/>
          </p:nvPr>
        </p:nvSpPr>
        <p:spPr>
          <a:ln/>
        </p:spPr>
        <p:txBody>
          <a:bodyPr/>
          <a:lstStyle>
            <a:lvl1pPr>
              <a:defRPr/>
            </a:lvl1pPr>
          </a:lstStyle>
          <a:p>
            <a:pPr>
              <a:defRPr/>
            </a:pPr>
            <a:fld id="{53E60ADC-9C59-45E3-B399-33BA34B3FDC4}" type="slidenum">
              <a:rPr lang="en-US" altLang="en-US"/>
              <a:pPr>
                <a:defRPr/>
              </a:pPr>
              <a:t>‹#›</a:t>
            </a:fld>
            <a:endParaRPr lang="en-US" altLang="en-US"/>
          </a:p>
        </p:txBody>
      </p:sp>
    </p:spTree>
    <p:extLst>
      <p:ext uri="{BB962C8B-B14F-4D97-AF65-F5344CB8AC3E}">
        <p14:creationId xmlns:p14="http://schemas.microsoft.com/office/powerpoint/2010/main" val="4283336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208D-F5E5-4E82-8D46-894EAF3ADC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F0DE963-110C-4DD3-85A4-CAC3FCEF4C1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723416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DFA555A-048C-427B-B5A3-58DB42F6D80B}"/>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9B6DC58-E116-49B5-B95C-1F5C888A8E78}"/>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746011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76E0B2B-D74A-49F0-B15D-7B75FFF0819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7163868-AFFA-490F-8FE0-821BEE57DB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D6CAE3C-B764-463F-937D-1B773E7BE9DA}"/>
              </a:ext>
            </a:extLst>
          </p:cNvPr>
          <p:cNvSpPr>
            <a:spLocks noGrp="1" noChangeArrowheads="1"/>
          </p:cNvSpPr>
          <p:nvPr>
            <p:ph type="sldNum" sz="quarter" idx="12"/>
          </p:nvPr>
        </p:nvSpPr>
        <p:spPr>
          <a:ln/>
        </p:spPr>
        <p:txBody>
          <a:bodyPr/>
          <a:lstStyle>
            <a:lvl1pPr>
              <a:defRPr/>
            </a:lvl1pPr>
          </a:lstStyle>
          <a:p>
            <a:pPr>
              <a:defRPr/>
            </a:pPr>
            <a:fld id="{A88C694D-211F-465C-AF56-C969CEE72C4B}" type="slidenum">
              <a:rPr lang="en-US" altLang="en-US"/>
              <a:pPr>
                <a:defRPr/>
              </a:pPr>
              <a:t>‹#›</a:t>
            </a:fld>
            <a:endParaRPr lang="en-US" altLang="en-US"/>
          </a:p>
        </p:txBody>
      </p:sp>
    </p:spTree>
    <p:extLst>
      <p:ext uri="{BB962C8B-B14F-4D97-AF65-F5344CB8AC3E}">
        <p14:creationId xmlns:p14="http://schemas.microsoft.com/office/powerpoint/2010/main" val="1114106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9536210-FEBF-4DF5-8CBF-5853CDCC235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D79565D7-79AF-41E9-910D-8ED3A4B60DC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4396A071-7CC3-441C-BF85-45E53EE4FBD2}"/>
              </a:ext>
            </a:extLst>
          </p:cNvPr>
          <p:cNvSpPr>
            <a:spLocks noGrp="1" noChangeArrowheads="1"/>
          </p:cNvSpPr>
          <p:nvPr>
            <p:ph type="sldNum" sz="quarter" idx="12"/>
          </p:nvPr>
        </p:nvSpPr>
        <p:spPr>
          <a:ln/>
        </p:spPr>
        <p:txBody>
          <a:bodyPr/>
          <a:lstStyle>
            <a:lvl1pPr>
              <a:defRPr/>
            </a:lvl1pPr>
          </a:lstStyle>
          <a:p>
            <a:pPr>
              <a:defRPr/>
            </a:pPr>
            <a:fld id="{E670E578-F260-442F-BDCC-DCAAE9227451}" type="slidenum">
              <a:rPr lang="en-US" altLang="en-US"/>
              <a:pPr>
                <a:defRPr/>
              </a:pPr>
              <a:t>‹#›</a:t>
            </a:fld>
            <a:endParaRPr lang="en-US" altLang="en-US"/>
          </a:p>
        </p:txBody>
      </p:sp>
    </p:spTree>
    <p:extLst>
      <p:ext uri="{BB962C8B-B14F-4D97-AF65-F5344CB8AC3E}">
        <p14:creationId xmlns:p14="http://schemas.microsoft.com/office/powerpoint/2010/main" val="2510528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C8AC4C9A-4F08-43F7-8008-364F41E76AE4}"/>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4FEA7D27-EB80-46B8-BE78-19D0AD1635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567A939A-CF9F-415A-A62F-DBE5DE3712B7}"/>
              </a:ext>
            </a:extLst>
          </p:cNvPr>
          <p:cNvSpPr>
            <a:spLocks noGrp="1" noChangeArrowheads="1"/>
          </p:cNvSpPr>
          <p:nvPr>
            <p:ph type="sldNum" sz="quarter" idx="12"/>
          </p:nvPr>
        </p:nvSpPr>
        <p:spPr>
          <a:ln/>
        </p:spPr>
        <p:txBody>
          <a:bodyPr/>
          <a:lstStyle>
            <a:lvl1pPr>
              <a:defRPr/>
            </a:lvl1pPr>
          </a:lstStyle>
          <a:p>
            <a:pPr>
              <a:defRPr/>
            </a:pPr>
            <a:fld id="{B4330529-BB6F-419D-A543-B51AFEA6A7F2}" type="slidenum">
              <a:rPr lang="en-US" altLang="en-US"/>
              <a:pPr>
                <a:defRPr/>
              </a:pPr>
              <a:t>‹#›</a:t>
            </a:fld>
            <a:endParaRPr lang="en-US" altLang="en-US"/>
          </a:p>
        </p:txBody>
      </p:sp>
    </p:spTree>
    <p:extLst>
      <p:ext uri="{BB962C8B-B14F-4D97-AF65-F5344CB8AC3E}">
        <p14:creationId xmlns:p14="http://schemas.microsoft.com/office/powerpoint/2010/main" val="1882203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3AEDBDB-1E48-4314-B8D9-D44F65F0A645}"/>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147E8C2-2012-4700-A582-17522EB81D2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8D243346-91EC-4480-BDE3-F0907477D6FB}"/>
              </a:ext>
            </a:extLst>
          </p:cNvPr>
          <p:cNvSpPr>
            <a:spLocks noGrp="1" noChangeArrowheads="1"/>
          </p:cNvSpPr>
          <p:nvPr>
            <p:ph type="sldNum" sz="quarter" idx="12"/>
          </p:nvPr>
        </p:nvSpPr>
        <p:spPr>
          <a:ln/>
        </p:spPr>
        <p:txBody>
          <a:bodyPr/>
          <a:lstStyle>
            <a:lvl1pPr>
              <a:defRPr/>
            </a:lvl1pPr>
          </a:lstStyle>
          <a:p>
            <a:pPr>
              <a:defRPr/>
            </a:pPr>
            <a:fld id="{6558A7CE-5D53-4B4F-8DFF-B46343E89FE9}" type="slidenum">
              <a:rPr lang="en-US" altLang="en-US"/>
              <a:pPr>
                <a:defRPr/>
              </a:pPr>
              <a:t>‹#›</a:t>
            </a:fld>
            <a:endParaRPr lang="en-US" altLang="en-US"/>
          </a:p>
        </p:txBody>
      </p:sp>
    </p:spTree>
    <p:extLst>
      <p:ext uri="{BB962C8B-B14F-4D97-AF65-F5344CB8AC3E}">
        <p14:creationId xmlns:p14="http://schemas.microsoft.com/office/powerpoint/2010/main" val="3551929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74D0AB5-163E-4659-AE3C-48F735F38F5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AA85CE9-A848-416F-97D6-0235F899218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25D8499-1BEE-437A-B967-345C40ACA115}"/>
              </a:ext>
            </a:extLst>
          </p:cNvPr>
          <p:cNvSpPr>
            <a:spLocks noGrp="1" noChangeArrowheads="1"/>
          </p:cNvSpPr>
          <p:nvPr>
            <p:ph type="sldNum" sz="quarter" idx="12"/>
          </p:nvPr>
        </p:nvSpPr>
        <p:spPr>
          <a:ln/>
        </p:spPr>
        <p:txBody>
          <a:bodyPr/>
          <a:lstStyle>
            <a:lvl1pPr>
              <a:defRPr/>
            </a:lvl1pPr>
          </a:lstStyle>
          <a:p>
            <a:pPr>
              <a:defRPr/>
            </a:pPr>
            <a:fld id="{120A6710-8313-4C1F-A0E0-432E1B509D1C}" type="slidenum">
              <a:rPr lang="en-US" altLang="en-US"/>
              <a:pPr>
                <a:defRPr/>
              </a:pPr>
              <a:t>‹#›</a:t>
            </a:fld>
            <a:endParaRPr lang="en-US" altLang="en-US"/>
          </a:p>
        </p:txBody>
      </p:sp>
    </p:spTree>
    <p:extLst>
      <p:ext uri="{BB962C8B-B14F-4D97-AF65-F5344CB8AC3E}">
        <p14:creationId xmlns:p14="http://schemas.microsoft.com/office/powerpoint/2010/main" val="590498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E1035A0-AB3B-4AA8-BAFE-558C988C1AC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8090D20-233B-4635-AD6E-7832665BB9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80FEC8A-11D4-4294-BE49-4869787531DB}"/>
              </a:ext>
            </a:extLst>
          </p:cNvPr>
          <p:cNvSpPr>
            <a:spLocks noGrp="1" noChangeArrowheads="1"/>
          </p:cNvSpPr>
          <p:nvPr>
            <p:ph type="sldNum" sz="quarter" idx="12"/>
          </p:nvPr>
        </p:nvSpPr>
        <p:spPr>
          <a:ln/>
        </p:spPr>
        <p:txBody>
          <a:bodyPr/>
          <a:lstStyle>
            <a:lvl1pPr>
              <a:defRPr/>
            </a:lvl1pPr>
          </a:lstStyle>
          <a:p>
            <a:pPr>
              <a:defRPr/>
            </a:pPr>
            <a:fld id="{478D778F-3350-4F42-816A-3C0081F81873}" type="slidenum">
              <a:rPr lang="en-US" altLang="en-US"/>
              <a:pPr>
                <a:defRPr/>
              </a:pPr>
              <a:t>‹#›</a:t>
            </a:fld>
            <a:endParaRPr lang="en-US" altLang="en-US"/>
          </a:p>
        </p:txBody>
      </p:sp>
    </p:spTree>
    <p:extLst>
      <p:ext uri="{BB962C8B-B14F-4D97-AF65-F5344CB8AC3E}">
        <p14:creationId xmlns:p14="http://schemas.microsoft.com/office/powerpoint/2010/main" val="494401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CE6FF8F-8D75-44D0-8131-F11C035E6FD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BEF36F5-0BAC-4FF5-8054-344E8E0B0DD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4C8F1E9-7947-42EE-BD30-7976599BD2BE}"/>
              </a:ext>
            </a:extLst>
          </p:cNvPr>
          <p:cNvSpPr>
            <a:spLocks noGrp="1" noChangeArrowheads="1"/>
          </p:cNvSpPr>
          <p:nvPr>
            <p:ph type="sldNum" sz="quarter" idx="12"/>
          </p:nvPr>
        </p:nvSpPr>
        <p:spPr>
          <a:ln/>
        </p:spPr>
        <p:txBody>
          <a:bodyPr/>
          <a:lstStyle>
            <a:lvl1pPr>
              <a:defRPr/>
            </a:lvl1pPr>
          </a:lstStyle>
          <a:p>
            <a:pPr>
              <a:defRPr/>
            </a:pPr>
            <a:fld id="{B05FF41D-6E36-4417-97A4-D145493B28DF}" type="slidenum">
              <a:rPr lang="en-US" altLang="en-US"/>
              <a:pPr>
                <a:defRPr/>
              </a:pPr>
              <a:t>‹#›</a:t>
            </a:fld>
            <a:endParaRPr lang="en-US" altLang="en-US"/>
          </a:p>
        </p:txBody>
      </p:sp>
    </p:spTree>
    <p:extLst>
      <p:ext uri="{BB962C8B-B14F-4D97-AF65-F5344CB8AC3E}">
        <p14:creationId xmlns:p14="http://schemas.microsoft.com/office/powerpoint/2010/main" val="2758981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5C6DF8F-8CF9-4ACD-B9FD-D6B058450BFD}"/>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4F70AA22-86EB-4487-ACD4-37886388C9A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569DC39F-1F1C-4559-830C-D7137A368C45}"/>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4982CBB-9937-4386-A98C-AC351B651095}"/>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CD55F79B-615A-4FB9-8EEE-E79647BE8B8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6D03CFB-97D6-4850-8DD9-EC7660FCEEA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53D30A54-5A1F-4457-8B33-B6369B48587C}"/>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473E15F4-92E6-4027-AD22-0F9DE4110B89}" type="slidenum">
              <a:rPr lang="en-US" altLang="en-US"/>
              <a:pPr>
                <a:defRPr/>
              </a:pPr>
              <a:t>‹#›</a:t>
            </a:fld>
            <a:endParaRPr lang="en-US" altLang="en-US"/>
          </a:p>
        </p:txBody>
      </p:sp>
      <p:sp>
        <p:nvSpPr>
          <p:cNvPr id="1033" name="Freeform 9">
            <a:extLst>
              <a:ext uri="{FF2B5EF4-FFF2-40B4-BE49-F238E27FC236}">
                <a16:creationId xmlns:a16="http://schemas.microsoft.com/office/drawing/2014/main" id="{CD008345-CF5E-47B3-A106-610BB520B680}"/>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D5737EB5-21D6-4B30-A1D0-3A71BBE59093}"/>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BF4D38BE-EEFC-4F9C-9EB6-D8792C4BA84E}"/>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87323EF6-9F9C-4F15-94AD-43C2BA3D5421}"/>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07BC6A8B-FF90-46FA-9D84-D6558873730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52E10CB8-9997-437E-8DD0-244F5F065C0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FB10AABC-B891-49F6-9834-16C02D0A842C}"/>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9A5C62BA-BF54-40A1-8E1F-D19E192C2B63}"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DA4150C7-F167-465E-8195-D67B70DBEA79}"/>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08318084-22A6-4763-AF74-288083A691EB}"/>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01E037F8-0788-41E4-AE5E-FEA1216C7044}"/>
              </a:ext>
            </a:extLst>
          </p:cNvPr>
          <p:cNvSpPr txBox="1">
            <a:spLocks noChangeArrowheads="1"/>
          </p:cNvSpPr>
          <p:nvPr/>
        </p:nvSpPr>
        <p:spPr bwMode="auto">
          <a:xfrm>
            <a:off x="152400" y="6527800"/>
            <a:ext cx="87630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000" i="1"/>
              <a:t>Copyright © 2020 McGraw-Hill Education. All rights reserved. No reproduction or distribution without the prior written consent of McGraw-Hill Education</a:t>
            </a:r>
            <a:r>
              <a:rPr lang="en-US" altLang="en-US" sz="1000"/>
              <a:t>.</a:t>
            </a:r>
          </a:p>
        </p:txBody>
      </p:sp>
      <p:sp>
        <p:nvSpPr>
          <p:cNvPr id="4099" name="Title 2">
            <a:extLst>
              <a:ext uri="{FF2B5EF4-FFF2-40B4-BE49-F238E27FC236}">
                <a16:creationId xmlns:a16="http://schemas.microsoft.com/office/drawing/2014/main" id="{6012A53A-3118-494C-AAC2-0FD1B99B41E3}"/>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0C40997A-9A48-4F3A-B7E4-64CAADF0225C}"/>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Metabolism</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451D6D8-AFA4-430E-9661-4EBBA47CDC41}"/>
              </a:ext>
            </a:extLst>
          </p:cNvPr>
          <p:cNvSpPr>
            <a:spLocks noGrp="1" noChangeArrowheads="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44EE5551-C13D-4A97-81F7-6D034464D6F5}"/>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autophagy, autophagosomes and how the cells benefits from these processes/structures?</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BAA9AC37-44C7-422F-A5EA-01A07FB2DAD6}"/>
              </a:ext>
            </a:extLst>
          </p:cNvPr>
          <p:cNvSpPr>
            <a:spLocks noGrp="1" noChangeArrowheads="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E1E25D65-8401-4093-B6AC-DDF1AD2AB630}"/>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Use the terms anabolism and catabolism to the describe the ATP cycle. </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77B4C2C0-8B10-4C2C-AA61-6E35177FEF06}"/>
              </a:ext>
            </a:extLst>
          </p:cNvPr>
          <p:cNvSpPr>
            <a:spLocks noGrp="1" noChangeArrowheads="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840BB0C2-7E02-4C88-A8DC-85C1AC95AC3F}"/>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Compare and contrast competitive and non-competitive inhibition.</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EFD7AE9-DF1C-431E-A5AC-40ECD5F2ED89}"/>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4936FAA0-ED10-4CB5-AC0E-D90938B071F9}"/>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How is an enzyme able to increase the rate of a chemical reaction?</a:t>
            </a:r>
          </a:p>
          <a:p>
            <a:pPr eaLnBrk="1" hangingPunct="1">
              <a:buFont typeface="Wingdings" panose="05000000000000000000" pitchFamily="2" charset="2"/>
              <a:buNone/>
              <a:defRPr/>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9B11BCF3-AD5E-412E-BE1B-A50109446ED7}"/>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9BAB2315-C54C-4FC5-A186-177388B94EF6}"/>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is feedback inhibition almost always non-competitive?</a:t>
            </a:r>
          </a:p>
          <a:p>
            <a:pPr eaLnBrk="1" hangingPunct="1">
              <a:buFont typeface="Wingdings" panose="05000000000000000000" pitchFamily="2" charset="2"/>
              <a:buNone/>
              <a:defRPr/>
            </a:pP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CF1CBA4-129B-49CE-A724-3871B9432EDC}"/>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90F72489-AADB-4CC1-A210-53AF0FD6DF09}"/>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Compare and contrast potential and kinetic energy. Give an example of each.</a:t>
            </a:r>
          </a:p>
          <a:p>
            <a:pPr eaLnBrk="1" hangingPunct="1">
              <a:buFont typeface="Wingdings" panose="05000000000000000000" pitchFamily="2" charset="2"/>
              <a:buNone/>
              <a:defRPr/>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562E605-3077-4F8F-A618-02B5E8A02DE8}"/>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B90BC3AF-00CA-4F6B-B40A-6B880C03931B}"/>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Describe the structure of an ATP molecule and where is the energy stored?</a:t>
            </a:r>
            <a:endParaRPr lang="en-US" sz="2000" dirty="0"/>
          </a:p>
          <a:p>
            <a:pPr eaLnBrk="1" hangingPunct="1">
              <a:buFont typeface="Wingdings" panose="05000000000000000000" pitchFamily="2" charset="2"/>
              <a:buNone/>
              <a:defRPr/>
            </a:pP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F1A09420-CEEA-4B4A-8912-3DA2654F3D78}"/>
              </a:ext>
            </a:extLst>
          </p:cNvPr>
          <p:cNvSpPr>
            <a:spLocks noGrp="1" noChangeArrowheads="1"/>
          </p:cNvSpPr>
          <p:nvPr>
            <p:ph type="title"/>
          </p:nvPr>
        </p:nvSpPr>
        <p:spPr/>
        <p:txBody>
          <a:bodyPr/>
          <a:lstStyle/>
          <a:p>
            <a:pPr eaLnBrk="1" hangingPunct="1"/>
            <a:r>
              <a:rPr lang="en-US" altLang="en-US"/>
              <a:t>1-minute paper topics</a:t>
            </a:r>
          </a:p>
        </p:txBody>
      </p:sp>
      <p:sp>
        <p:nvSpPr>
          <p:cNvPr id="21507" name="Content Placeholder 2">
            <a:extLst>
              <a:ext uri="{FF2B5EF4-FFF2-40B4-BE49-F238E27FC236}">
                <a16:creationId xmlns:a16="http://schemas.microsoft.com/office/drawing/2014/main" id="{6BF52951-2DF6-4980-B82E-72883051E855}"/>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the ATP cycle in a cell.</a:t>
            </a:r>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B9B18D07-2061-421A-BAE2-187BCC4F8FD2}"/>
              </a:ext>
            </a:extLst>
          </p:cNvPr>
          <p:cNvSpPr>
            <a:spLocks noGrp="1" noChangeArrowheads="1"/>
          </p:cNvSpPr>
          <p:nvPr>
            <p:ph type="title"/>
          </p:nvPr>
        </p:nvSpPr>
        <p:spPr/>
        <p:txBody>
          <a:bodyPr/>
          <a:lstStyle/>
          <a:p>
            <a:pPr eaLnBrk="1" hangingPunct="1"/>
            <a:r>
              <a:rPr lang="en-US" altLang="en-US"/>
              <a:t>1-minute paper topics</a:t>
            </a:r>
          </a:p>
        </p:txBody>
      </p:sp>
      <p:sp>
        <p:nvSpPr>
          <p:cNvPr id="22531" name="Content Placeholder 2">
            <a:extLst>
              <a:ext uri="{FF2B5EF4-FFF2-40B4-BE49-F238E27FC236}">
                <a16:creationId xmlns:a16="http://schemas.microsoft.com/office/drawing/2014/main" id="{6DC92E05-E731-4D7D-9BFE-6D5D2E55B9C9}"/>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Explain how feedback inhibition allows for the self-regulation of a biochemical pathway. </a:t>
            </a:r>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9C17FE68-8E1A-4B6A-9326-876643EBFFD5}"/>
              </a:ext>
            </a:extLst>
          </p:cNvPr>
          <p:cNvSpPr>
            <a:spLocks noGrp="1" noChangeArrowheads="1"/>
          </p:cNvSpPr>
          <p:nvPr>
            <p:ph type="title"/>
          </p:nvPr>
        </p:nvSpPr>
        <p:spPr/>
        <p:txBody>
          <a:bodyPr/>
          <a:lstStyle/>
          <a:p>
            <a:pPr eaLnBrk="1" hangingPunct="1"/>
            <a:r>
              <a:rPr lang="en-US" altLang="en-US"/>
              <a:t>1-minute paper topics</a:t>
            </a:r>
          </a:p>
        </p:txBody>
      </p:sp>
      <p:sp>
        <p:nvSpPr>
          <p:cNvPr id="23555" name="Content Placeholder 2">
            <a:extLst>
              <a:ext uri="{FF2B5EF4-FFF2-40B4-BE49-F238E27FC236}">
                <a16:creationId xmlns:a16="http://schemas.microsoft.com/office/drawing/2014/main" id="{20F8EDDB-75F6-44CD-BB1A-7E930DDE5EB2}"/>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an advantage to cells using multi-enzyme complexes?</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66096E8-C886-4123-A5B5-8406F0D66AF3}"/>
              </a:ext>
            </a:extLst>
          </p:cNvPr>
          <p:cNvSpPr>
            <a:spLocks noGrp="1" noChangeArrowheads="1"/>
          </p:cNvSpPr>
          <p:nvPr>
            <p:ph type="title"/>
          </p:nvPr>
        </p:nvSpPr>
        <p:spPr/>
        <p:txBody>
          <a:bodyPr/>
          <a:lstStyle/>
          <a:p>
            <a:r>
              <a:rPr lang="en-US" altLang="en-US"/>
              <a:t>Minute Paper Goal</a:t>
            </a:r>
          </a:p>
        </p:txBody>
      </p:sp>
      <p:sp>
        <p:nvSpPr>
          <p:cNvPr id="6147" name="Content Placeholder 2">
            <a:extLst>
              <a:ext uri="{FF2B5EF4-FFF2-40B4-BE49-F238E27FC236}">
                <a16:creationId xmlns:a16="http://schemas.microsoft.com/office/drawing/2014/main" id="{04631E97-795F-4977-BD71-2468609B2A5D}"/>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4630737E-526D-410A-ABEE-852F93BD5CE6}"/>
              </a:ext>
            </a:extLst>
          </p:cNvPr>
          <p:cNvSpPr>
            <a:spLocks noGrp="1" noChangeArrowheads="1"/>
          </p:cNvSpPr>
          <p:nvPr>
            <p:ph type="title"/>
          </p:nvPr>
        </p:nvSpPr>
        <p:spPr/>
        <p:txBody>
          <a:bodyPr/>
          <a:lstStyle/>
          <a:p>
            <a:pPr eaLnBrk="1" hangingPunct="1"/>
            <a:r>
              <a:rPr lang="en-US" altLang="en-US"/>
              <a:t>1-minute paper topics</a:t>
            </a:r>
          </a:p>
        </p:txBody>
      </p:sp>
      <p:sp>
        <p:nvSpPr>
          <p:cNvPr id="24579" name="Content Placeholder 2">
            <a:extLst>
              <a:ext uri="{FF2B5EF4-FFF2-40B4-BE49-F238E27FC236}">
                <a16:creationId xmlns:a16="http://schemas.microsoft.com/office/drawing/2014/main" id="{E9EAE436-EDD3-4EFD-92AA-F918B865AD4A}"/>
              </a:ext>
            </a:extLst>
          </p:cNvPr>
          <p:cNvSpPr>
            <a:spLocks noGrp="1" noChangeArrowheads="1"/>
          </p:cNvSpPr>
          <p:nvPr>
            <p:ph sz="half" idx="1"/>
          </p:nvPr>
        </p:nvSpPr>
        <p:spPr>
          <a:xfrm>
            <a:off x="914400" y="1981200"/>
            <a:ext cx="7280275" cy="4114800"/>
          </a:xfrm>
        </p:spPr>
        <p:txBody>
          <a:bodyPr/>
          <a:lstStyle/>
          <a:p>
            <a:pPr marL="457200" indent="-457200" eaLnBrk="1" hangingPunct="1">
              <a:buFont typeface="Courier New" panose="02070309020205020404" pitchFamily="49" charset="0"/>
              <a:buChar char="o"/>
            </a:pPr>
            <a:r>
              <a:rPr lang="en-US" altLang="en-US" sz="2400"/>
              <a:t>How do entropy and enthalpy relate to each other?</a:t>
            </a:r>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AEDFB481-7FC9-4DBA-AEF6-89B82BB468C4}"/>
              </a:ext>
            </a:extLst>
          </p:cNvPr>
          <p:cNvSpPr>
            <a:spLocks noGrp="1" noChangeArrowheads="1"/>
          </p:cNvSpPr>
          <p:nvPr>
            <p:ph type="title"/>
          </p:nvPr>
        </p:nvSpPr>
        <p:spPr/>
        <p:txBody>
          <a:bodyPr/>
          <a:lstStyle/>
          <a:p>
            <a:pPr eaLnBrk="1" hangingPunct="1"/>
            <a:r>
              <a:rPr lang="en-US" altLang="en-US"/>
              <a:t>1-minute paper topics</a:t>
            </a:r>
          </a:p>
        </p:txBody>
      </p:sp>
      <p:sp>
        <p:nvSpPr>
          <p:cNvPr id="25603" name="Content Placeholder 2">
            <a:extLst>
              <a:ext uri="{FF2B5EF4-FFF2-40B4-BE49-F238E27FC236}">
                <a16:creationId xmlns:a16="http://schemas.microsoft.com/office/drawing/2014/main" id="{D9CAF399-88D7-4827-8027-DA8E686DCFF1}"/>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Could a machine be built that produces more energy than it takes in? Explain your answer.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23CD58B-F28B-4751-883D-88987C16AEE7}"/>
              </a:ext>
            </a:extLst>
          </p:cNvPr>
          <p:cNvSpPr>
            <a:spLocks noGrp="1" noChangeArrowheads="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500E33B4-D509-4C83-818F-A2F70AC2D0B3}"/>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27076D2-9FDF-4930-8045-91D5D2CF8724}"/>
              </a:ext>
            </a:extLst>
          </p:cNvPr>
          <p:cNvSpPr>
            <a:spLocks noGrp="1" noChangeArrowheads="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6B87F585-7626-45E9-94B6-79A59E5C3274}"/>
              </a:ext>
            </a:extLst>
          </p:cNvPr>
          <p:cNvSpPr>
            <a:spLocks noGrp="1" noChangeArrowheads="1"/>
          </p:cNvSpPr>
          <p:nvPr>
            <p:ph sz="half" idx="1"/>
          </p:nvPr>
        </p:nvSpPr>
        <p:spPr>
          <a:xfrm>
            <a:off x="914400" y="1981200"/>
            <a:ext cx="7280275" cy="4114800"/>
          </a:xfrm>
        </p:spPr>
        <p:txBody>
          <a:bodyPr/>
          <a:lstStyle/>
          <a:p>
            <a:pPr marL="457200" indent="-457200">
              <a:buFont typeface="Courier New" panose="02070309020205020404" pitchFamily="49" charset="0"/>
              <a:buChar char="o"/>
            </a:pPr>
            <a:r>
              <a:rPr lang="en-US" altLang="en-US" sz="2400"/>
              <a:t>Suggest a reason why adequate mineral nutrition (e.g., iron intake or Mg2+ concentrate) is important in terms of energy flow?</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041176A-C53A-41C0-BF16-4F133F1C1A7A}"/>
              </a:ext>
            </a:extLst>
          </p:cNvPr>
          <p:cNvSpPr>
            <a:spLocks noGrp="1" noChangeArrowheads="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AF436E81-6D7D-42E7-A267-F1CD43C2F550}"/>
              </a:ext>
            </a:extLst>
          </p:cNvPr>
          <p:cNvSpPr>
            <a:spLocks noGrp="1" noChangeArrowheads="1"/>
          </p:cNvSpPr>
          <p:nvPr>
            <p:ph sz="half" idx="1"/>
          </p:nvPr>
        </p:nvSpPr>
        <p:spPr>
          <a:xfrm>
            <a:off x="914400" y="1981200"/>
            <a:ext cx="7280275" cy="4114800"/>
          </a:xfrm>
        </p:spPr>
        <p:txBody>
          <a:bodyPr/>
          <a:lstStyle/>
          <a:p>
            <a:pPr marL="457200" indent="-457200">
              <a:buFont typeface="Courier New" panose="02070309020205020404" pitchFamily="49" charset="0"/>
              <a:buChar char="o"/>
            </a:pPr>
            <a:r>
              <a:rPr lang="en-US" altLang="en-US" sz="2400"/>
              <a:t>An alcoholic can be treated with Antabuse. This drug causes the accumulation of acetaldehyde, an alcohol byproduct, resulting in chest pains, headaches, vomiting, anxiety, and other symptoms, causing the patient to cease alcohol consumption. Acetaldehyde, is normally degraded by the enzyme aldehyde oxidase. The Antabuse molecule resembles acetaldehyde. Use your knowledge of enzymes to speculate as to how the drug may work.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EEC2430-782C-48D1-BA9C-BDD1CA529A2D}"/>
              </a:ext>
            </a:extLst>
          </p:cNvPr>
          <p:cNvSpPr>
            <a:spLocks noGrp="1" noChangeArrowheads="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2ED3B16E-ACF4-4EE7-99EB-E7332D3D4686}"/>
              </a:ext>
            </a:extLst>
          </p:cNvPr>
          <p:cNvSpPr>
            <a:spLocks noGrp="1" noChangeArrowheads="1"/>
          </p:cNvSpPr>
          <p:nvPr>
            <p:ph sz="half" idx="1"/>
          </p:nvPr>
        </p:nvSpPr>
        <p:spPr>
          <a:xfrm>
            <a:off x="949325" y="1981200"/>
            <a:ext cx="7280275" cy="4114800"/>
          </a:xfrm>
        </p:spPr>
        <p:txBody>
          <a:bodyPr/>
          <a:lstStyle/>
          <a:p>
            <a:pPr marL="457200" indent="-457200">
              <a:buFont typeface="Courier New" panose="02070309020205020404" pitchFamily="49" charset="0"/>
              <a:buChar char="o"/>
            </a:pPr>
            <a:r>
              <a:rPr lang="en-US" altLang="en-US" sz="2400"/>
              <a:t>How does the structure of an enzyme affect its function in a cell?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004FA2F-5364-49C3-B3CE-4B7055A59973}"/>
              </a:ext>
            </a:extLst>
          </p:cNvPr>
          <p:cNvSpPr>
            <a:spLocks noGrp="1" noChangeArrowheads="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E2E09F48-51D3-409D-80DF-942BE0AB51A2}"/>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Your car runs on a combination of kinetic and potential energy.  For the following items, explain if it is kinetic or potential energy.</a:t>
            </a:r>
          </a:p>
          <a:p>
            <a:pPr lvl="1">
              <a:buFont typeface="Wingdings" panose="05000000000000000000" pitchFamily="2" charset="2"/>
              <a:buChar char="§"/>
            </a:pPr>
            <a:r>
              <a:rPr lang="en-US" altLang="en-US"/>
              <a:t>Gasoline in the gas tank.  </a:t>
            </a:r>
          </a:p>
          <a:p>
            <a:pPr lvl="1">
              <a:buFont typeface="Wingdings" panose="05000000000000000000" pitchFamily="2" charset="2"/>
              <a:buChar char="§"/>
            </a:pPr>
            <a:r>
              <a:rPr lang="en-US" altLang="en-US"/>
              <a:t>Gasoline being burned and the pistons moving up and down</a:t>
            </a:r>
          </a:p>
          <a:p>
            <a:pPr lvl="1">
              <a:buFont typeface="Wingdings" panose="05000000000000000000" pitchFamily="2" charset="2"/>
              <a:buChar char="§"/>
            </a:pPr>
            <a:r>
              <a:rPr lang="en-US" altLang="en-US"/>
              <a:t>Battery.</a:t>
            </a:r>
          </a:p>
          <a:p>
            <a:pPr marL="457200" indent="-457200" eaLnBrk="1" hangingPunct="1">
              <a:buFont typeface="Wingdings" panose="05000000000000000000" pitchFamily="2" charset="2"/>
              <a:buNone/>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1FA8DAA-5AA8-443C-A46C-00603D11A93C}"/>
              </a:ext>
            </a:extLst>
          </p:cNvPr>
          <p:cNvSpPr>
            <a:spLocks noGrp="1" noChangeArrowheads="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D4771E23-988F-45D7-BEE9-12E8AA857AEA}"/>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When you exercise your body gets hotter.  Stored chemical energy in the form of glucose and muscle glycogen is burned to provide your muscles with ATP so they can move.  How is this an example of the second law of thermodynamics?</a:t>
            </a: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7A57720-5648-40C1-8F07-1018B8D9091C}"/>
              </a:ext>
            </a:extLst>
          </p:cNvPr>
          <p:cNvSpPr>
            <a:spLocks noGrp="1" noChangeArrowheads="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2B3CAE53-1AB1-45C4-9AA1-D40DC6133391}"/>
              </a:ext>
            </a:extLst>
          </p:cNvPr>
          <p:cNvSpPr>
            <a:spLocks noGrp="1" noChangeArrowheads="1"/>
          </p:cNvSpPr>
          <p:nvPr>
            <p:ph sz="half" idx="1"/>
          </p:nvPr>
        </p:nvSpPr>
        <p:spPr>
          <a:xfrm>
            <a:off x="949325" y="1981200"/>
            <a:ext cx="7280275" cy="4114800"/>
          </a:xfrm>
        </p:spPr>
        <p:txBody>
          <a:bodyPr/>
          <a:lstStyle/>
          <a:p>
            <a:pPr marL="457200" indent="-457200">
              <a:buFont typeface="Courier New" panose="02070309020205020404" pitchFamily="49" charset="0"/>
              <a:buChar char="o"/>
            </a:pPr>
            <a:r>
              <a:rPr lang="en-US" altLang="en-US" sz="2400"/>
              <a:t>What are some differences between exosomes and exonucleases?</a:t>
            </a: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1"/>
  <p:tag name="MMPROD_UIDATA" val="&lt;database version=&quot;7.0&quot;&gt;&lt;object type=&quot;1&quot; unique_id=&quot;10001&quot;&gt;&lt;object type=&quot;2&quot; unique_id=&quot;10593&quot;&gt;&lt;object type=&quot;3&quot; unique_id=&quot;10594&quot;&gt;&lt;property id=&quot;20148&quot; value=&quot;5&quot;/&gt;&lt;property id=&quot;20300&quot; value=&quot;Slide 1&quot;/&gt;&lt;property id=&quot;20307&quot; value=&quot;317&quot;/&gt;&lt;/object&gt;&lt;object type=&quot;3&quot; unique_id=&quot;10595&quot;&gt;&lt;property id=&quot;20148&quot; value=&quot;5&quot;/&gt;&lt;property id=&quot;20300&quot; value=&quot;Slide 2 - &amp;quot;Minute Paper Goal&amp;quot;&quot;/&gt;&lt;property id=&quot;20307&quot; value=&quot;346&quot;/&gt;&lt;/object&gt;&lt;object type=&quot;3&quot; unique_id=&quot;10596&quot;&gt;&lt;property id=&quot;20148&quot; value=&quot;5&quot;/&gt;&lt;property id=&quot;20300&quot; value=&quot;Slide 3 - &amp;quot;Assessment&amp;quot;&quot;/&gt;&lt;property id=&quot;20307&quot; value=&quot;334&quot;/&gt;&lt;/object&gt;&lt;object type=&quot;3&quot; unique_id=&quot;10597&quot;&gt;&lt;property id=&quot;20148&quot; value=&quot;5&quot;/&gt;&lt;property id=&quot;20300&quot; value=&quot;Slide 4 - &amp;quot;1-minute paper topics&amp;quot;&quot;/&gt;&lt;property id=&quot;20307&quot; value=&quot;318&quot;/&gt;&lt;/object&gt;&lt;object type=&quot;3&quot; unique_id=&quot;10598&quot;&gt;&lt;property id=&quot;20148&quot; value=&quot;5&quot;/&gt;&lt;property id=&quot;20300&quot; value=&quot;Slide 5 - &amp;quot;1-minute paper topics&amp;quot;&quot;/&gt;&lt;property id=&quot;20307&quot; value=&quot;345&quot;/&gt;&lt;/object&gt;&lt;object type=&quot;3&quot; unique_id=&quot;10599&quot;&gt;&lt;property id=&quot;20148&quot; value=&quot;5&quot;/&gt;&lt;property id=&quot;20300&quot; value=&quot;Slide 6 - &amp;quot;1-minute paper topics&amp;quot;&quot;/&gt;&lt;property id=&quot;20307&quot; value=&quot;344&quot;/&gt;&lt;/object&gt;&lt;object type=&quot;3&quot; unique_id=&quot;10600&quot;&gt;&lt;property id=&quot;20148&quot; value=&quot;5&quot;/&gt;&lt;property id=&quot;20300&quot; value=&quot;Slide 7 - &amp;quot;1-minute paper topics&amp;quot;&quot;/&gt;&lt;property id=&quot;20307&quot; value=&quot;322&quot;/&gt;&lt;/object&gt;&lt;object type=&quot;3&quot; unique_id=&quot;10601&quot;&gt;&lt;property id=&quot;20148&quot; value=&quot;5&quot;/&gt;&lt;property id=&quot;20300&quot; value=&quot;Slide 8 - &amp;quot;1-minute paper topics&amp;quot;&quot;/&gt;&lt;property id=&quot;20307&quot; value=&quot;338&quot;/&gt;&lt;/object&gt;&lt;object type=&quot;3&quot; unique_id=&quot;10602&quot;&gt;&lt;property id=&quot;20148&quot; value=&quot;5&quot;/&gt;&lt;property id=&quot;20300&quot; value=&quot;Slide 9 - &amp;quot;1-minute paper topics&amp;quot;&quot;/&gt;&lt;property id=&quot;20307&quot; value=&quot;339&quot;/&gt;&lt;/object&gt;&lt;object type=&quot;3&quot; unique_id=&quot;10603&quot;&gt;&lt;property id=&quot;20148&quot; value=&quot;5&quot;/&gt;&lt;property id=&quot;20300&quot; value=&quot;Slide 10 - &amp;quot;1-minute paper topics&amp;quot;&quot;/&gt;&lt;property id=&quot;20307&quot; value=&quot;340&quot;/&gt;&lt;/object&gt;&lt;object type=&quot;3&quot; unique_id=&quot;10604&quot;&gt;&lt;property id=&quot;20148&quot; value=&quot;5&quot;/&gt;&lt;property id=&quot;20300&quot; value=&quot;Slide 11 - &amp;quot;1-minute paper topics&amp;quot;&quot;/&gt;&lt;property id=&quot;20307&quot; value=&quot;341&quot;/&gt;&lt;/object&gt;&lt;object type=&quot;3&quot; unique_id=&quot;10605&quot;&gt;&lt;property id=&quot;20148&quot; value=&quot;5&quot;/&gt;&lt;property id=&quot;20300&quot; value=&quot;Slide 12 - &amp;quot;1-minute paper topics&amp;quot;&quot;/&gt;&lt;property id=&quot;20307&quot; value=&quot;342&quot;/&gt;&lt;/object&gt;&lt;object type=&quot;3&quot; unique_id=&quot;10606&quot;&gt;&lt;property id=&quot;20148&quot; value=&quot;5&quot;/&gt;&lt;property id=&quot;20300&quot; value=&quot;Slide 13 - &amp;quot;1-minute paper topics&amp;quot;&quot;/&gt;&lt;property id=&quot;20307&quot; value=&quot;343&quot;/&gt;&lt;/object&gt;&lt;/object&gt;&lt;object type=&quot;8&quot; unique_id=&quot;1062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1725</TotalTime>
  <Words>445</Words>
  <Application>Microsoft Office PowerPoint</Application>
  <PresentationFormat>On-screen Show (4:3)</PresentationFormat>
  <Paragraphs>51</Paragraphs>
  <Slides>21</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179</cp:revision>
  <dcterms:created xsi:type="dcterms:W3CDTF">2005-04-19T02:46:41Z</dcterms:created>
  <dcterms:modified xsi:type="dcterms:W3CDTF">2019-04-23T20:20:00Z</dcterms:modified>
</cp:coreProperties>
</file>