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78" r:id="rId2"/>
  </p:sldMasterIdLst>
  <p:notesMasterIdLst>
    <p:notesMasterId r:id="rId21"/>
  </p:notesMasterIdLst>
  <p:sldIdLst>
    <p:sldId id="317" r:id="rId3"/>
    <p:sldId id="334" r:id="rId4"/>
    <p:sldId id="336" r:id="rId5"/>
    <p:sldId id="318" r:id="rId6"/>
    <p:sldId id="337" r:id="rId7"/>
    <p:sldId id="338" r:id="rId8"/>
    <p:sldId id="339" r:id="rId9"/>
    <p:sldId id="340" r:id="rId10"/>
    <p:sldId id="341" r:id="rId11"/>
    <p:sldId id="342" r:id="rId12"/>
    <p:sldId id="343" r:id="rId13"/>
    <p:sldId id="344" r:id="rId14"/>
    <p:sldId id="345" r:id="rId15"/>
    <p:sldId id="322" r:id="rId16"/>
    <p:sldId id="328" r:id="rId17"/>
    <p:sldId id="329" r:id="rId18"/>
    <p:sldId id="335" r:id="rId19"/>
    <p:sldId id="346"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8BCEBA2-A36D-42BD-BD3A-95B5C93DAFD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1B8F3F9-E791-45AC-A671-908B2F07A2F5}"/>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2E0FCDE6-70AE-49F7-9D34-48903720DC19}"/>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5F3C4040-6085-4D25-A59C-3AA4037512F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24159A5-B25D-4485-BE4B-4558572AD0CB}"/>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C98BB69B-A556-41F8-BFC7-4737ABCD829E}"/>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A5A8ABA-0701-4EE0-8BA4-115AFF485DF7}"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8E717895-2A5E-4021-B983-99724F06C4C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1E98CD0-BD0C-4664-B2A1-292B02C92F6D}" type="slidenum">
              <a:rPr lang="en-US" altLang="en-US" sz="1200"/>
              <a:pPr/>
              <a:t>1</a:t>
            </a:fld>
            <a:endParaRPr lang="en-US" altLang="en-US" sz="1200"/>
          </a:p>
        </p:txBody>
      </p:sp>
      <p:sp>
        <p:nvSpPr>
          <p:cNvPr id="16387" name="Rectangle 2">
            <a:extLst>
              <a:ext uri="{FF2B5EF4-FFF2-40B4-BE49-F238E27FC236}">
                <a16:creationId xmlns:a16="http://schemas.microsoft.com/office/drawing/2014/main" id="{21F80FFA-DB41-47B0-82FE-A5E454ECA76F}"/>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76BBD662-A839-436E-8EBE-459DBB8A84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A5FC37E-2C50-4DB6-8CBB-581175A3B36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D8C61ED-AB9C-493A-AF20-E542457D15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8516C3C-AB00-4DF3-AE6A-27034593CEF4}"/>
              </a:ext>
            </a:extLst>
          </p:cNvPr>
          <p:cNvSpPr>
            <a:spLocks noGrp="1" noChangeArrowheads="1"/>
          </p:cNvSpPr>
          <p:nvPr>
            <p:ph type="sldNum" sz="quarter" idx="12"/>
          </p:nvPr>
        </p:nvSpPr>
        <p:spPr>
          <a:ln/>
        </p:spPr>
        <p:txBody>
          <a:bodyPr/>
          <a:lstStyle>
            <a:lvl1pPr>
              <a:defRPr/>
            </a:lvl1pPr>
          </a:lstStyle>
          <a:p>
            <a:fld id="{57EF374F-1377-45E2-AF68-EBA46D4A5371}" type="slidenum">
              <a:rPr lang="en-US" altLang="en-US"/>
              <a:pPr/>
              <a:t>‹#›</a:t>
            </a:fld>
            <a:endParaRPr lang="en-US" altLang="en-US"/>
          </a:p>
        </p:txBody>
      </p:sp>
    </p:spTree>
    <p:extLst>
      <p:ext uri="{BB962C8B-B14F-4D97-AF65-F5344CB8AC3E}">
        <p14:creationId xmlns:p14="http://schemas.microsoft.com/office/powerpoint/2010/main" val="206072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85BF500-AB4C-4D6D-8838-3E9472793EA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D941237-C45B-407E-9CE5-72CDE805588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7B6CA14-352D-4647-99CC-8AD9F329AB8D}"/>
              </a:ext>
            </a:extLst>
          </p:cNvPr>
          <p:cNvSpPr>
            <a:spLocks noGrp="1" noChangeArrowheads="1"/>
          </p:cNvSpPr>
          <p:nvPr>
            <p:ph type="sldNum" sz="quarter" idx="12"/>
          </p:nvPr>
        </p:nvSpPr>
        <p:spPr>
          <a:ln/>
        </p:spPr>
        <p:txBody>
          <a:bodyPr/>
          <a:lstStyle>
            <a:lvl1pPr>
              <a:defRPr/>
            </a:lvl1pPr>
          </a:lstStyle>
          <a:p>
            <a:fld id="{7C73F36C-B102-4DA4-AD1F-D88964F36652}" type="slidenum">
              <a:rPr lang="en-US" altLang="en-US"/>
              <a:pPr/>
              <a:t>‹#›</a:t>
            </a:fld>
            <a:endParaRPr lang="en-US" altLang="en-US"/>
          </a:p>
        </p:txBody>
      </p:sp>
    </p:spTree>
    <p:extLst>
      <p:ext uri="{BB962C8B-B14F-4D97-AF65-F5344CB8AC3E}">
        <p14:creationId xmlns:p14="http://schemas.microsoft.com/office/powerpoint/2010/main" val="658043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45658-9D63-4344-87EB-5126B618DC2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7AE4B4-35EE-4FD3-BFF3-59A0B735EC9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4748326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55D76-3BF0-4CA9-B9B2-7012227101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69B9BA-67D9-4FCC-BDE7-DD619DDA16C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660310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62A5C-08AF-44C8-A1AC-EC3E3D0AC82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F143C9A-5F1C-4710-B35F-2326FC01C5C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08373152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6210E-EFA7-4C7E-8A11-4B330CF6D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D1495B-6287-4F6E-8226-AF672B705F9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C0CBC8-C602-4031-84A0-14CEABB9715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883214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CA4DD-7142-44A7-A50D-F06595C1932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3AACBD-4255-4889-8A72-16A0372B604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C7B1900-50B4-40A7-8C69-7F99BAC91F0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E251B50-3E71-4E76-BA2C-DEA871C9853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49912D2-0BD3-4C62-AD2E-38F628ED6D1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849989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6406C-836A-4FEA-B85C-7A3FC458EE9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1882511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60562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30278-2F84-48B4-A298-0F51E01913A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FEAF0A-37B6-4FFD-AEE3-D75D9E5523C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4CCE72-ED3F-4EC7-97A0-86E2FBE5D10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032310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A79B6-2B05-48AB-9012-09D31A530F3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6E2BBC-4DE8-4D88-AA51-101CA9CC1E2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AB5C2B-6973-4724-8439-FEE58EE84D4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61603623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40936F6-328A-4269-8A7E-A8D1051945B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7DCFD7A-EC48-4150-A73D-971594FDA2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AA5F826-C0B5-4D4B-A945-10E8C9D2E60C}"/>
              </a:ext>
            </a:extLst>
          </p:cNvPr>
          <p:cNvSpPr>
            <a:spLocks noGrp="1" noChangeArrowheads="1"/>
          </p:cNvSpPr>
          <p:nvPr>
            <p:ph type="sldNum" sz="quarter" idx="12"/>
          </p:nvPr>
        </p:nvSpPr>
        <p:spPr>
          <a:ln/>
        </p:spPr>
        <p:txBody>
          <a:bodyPr/>
          <a:lstStyle>
            <a:lvl1pPr>
              <a:defRPr/>
            </a:lvl1pPr>
          </a:lstStyle>
          <a:p>
            <a:fld id="{4E1A6EEE-E086-4D5E-A0EE-8302522AED3C}" type="slidenum">
              <a:rPr lang="en-US" altLang="en-US"/>
              <a:pPr/>
              <a:t>‹#›</a:t>
            </a:fld>
            <a:endParaRPr lang="en-US" altLang="en-US"/>
          </a:p>
        </p:txBody>
      </p:sp>
    </p:spTree>
    <p:extLst>
      <p:ext uri="{BB962C8B-B14F-4D97-AF65-F5344CB8AC3E}">
        <p14:creationId xmlns:p14="http://schemas.microsoft.com/office/powerpoint/2010/main" val="24357287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1BFE1-72B7-4A2F-9269-B161EF7BBA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107324-C856-4794-BCD9-30654688572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045740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72E2AD-A42C-4D77-8CA0-E7DDEB00790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64CBB4C-C87C-478B-852E-BF93C814C52E}"/>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432173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A064BA3-3434-409C-B7E3-00479EB2E6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D659A49-2961-4BFE-91A4-91C774AEC6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F9054D1-5283-4829-AFDB-4A354DF094A3}"/>
              </a:ext>
            </a:extLst>
          </p:cNvPr>
          <p:cNvSpPr>
            <a:spLocks noGrp="1" noChangeArrowheads="1"/>
          </p:cNvSpPr>
          <p:nvPr>
            <p:ph type="sldNum" sz="quarter" idx="12"/>
          </p:nvPr>
        </p:nvSpPr>
        <p:spPr>
          <a:ln/>
        </p:spPr>
        <p:txBody>
          <a:bodyPr/>
          <a:lstStyle>
            <a:lvl1pPr>
              <a:defRPr/>
            </a:lvl1pPr>
          </a:lstStyle>
          <a:p>
            <a:fld id="{87DDCE63-A0F4-44FA-AD82-F1A236610DE2}" type="slidenum">
              <a:rPr lang="en-US" altLang="en-US"/>
              <a:pPr/>
              <a:t>‹#›</a:t>
            </a:fld>
            <a:endParaRPr lang="en-US" altLang="en-US"/>
          </a:p>
        </p:txBody>
      </p:sp>
    </p:spTree>
    <p:extLst>
      <p:ext uri="{BB962C8B-B14F-4D97-AF65-F5344CB8AC3E}">
        <p14:creationId xmlns:p14="http://schemas.microsoft.com/office/powerpoint/2010/main" val="2026119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A9440285-D8EB-404A-9BD2-4D56945CBC8E}"/>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E330B0D-14E6-4D6D-8901-CDDEF11CEB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99B90D1-7ADD-4C96-99EE-80D96D039A7C}"/>
              </a:ext>
            </a:extLst>
          </p:cNvPr>
          <p:cNvSpPr>
            <a:spLocks noGrp="1" noChangeArrowheads="1"/>
          </p:cNvSpPr>
          <p:nvPr>
            <p:ph type="sldNum" sz="quarter" idx="12"/>
          </p:nvPr>
        </p:nvSpPr>
        <p:spPr>
          <a:ln/>
        </p:spPr>
        <p:txBody>
          <a:bodyPr/>
          <a:lstStyle>
            <a:lvl1pPr>
              <a:defRPr/>
            </a:lvl1pPr>
          </a:lstStyle>
          <a:p>
            <a:fld id="{BCD47831-75CD-45F4-8B6D-CEAB97156B40}" type="slidenum">
              <a:rPr lang="en-US" altLang="en-US"/>
              <a:pPr/>
              <a:t>‹#›</a:t>
            </a:fld>
            <a:endParaRPr lang="en-US" altLang="en-US"/>
          </a:p>
        </p:txBody>
      </p:sp>
    </p:spTree>
    <p:extLst>
      <p:ext uri="{BB962C8B-B14F-4D97-AF65-F5344CB8AC3E}">
        <p14:creationId xmlns:p14="http://schemas.microsoft.com/office/powerpoint/2010/main" val="3076671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C8CA7B05-22E2-4794-B606-A13572BE1D5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1ADF735-5FCB-44CB-A66B-73A25A2876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663CFD6-A321-4417-B3BC-9F1B89D1ECA3}"/>
              </a:ext>
            </a:extLst>
          </p:cNvPr>
          <p:cNvSpPr>
            <a:spLocks noGrp="1" noChangeArrowheads="1"/>
          </p:cNvSpPr>
          <p:nvPr>
            <p:ph type="sldNum" sz="quarter" idx="12"/>
          </p:nvPr>
        </p:nvSpPr>
        <p:spPr>
          <a:ln/>
        </p:spPr>
        <p:txBody>
          <a:bodyPr/>
          <a:lstStyle>
            <a:lvl1pPr>
              <a:defRPr/>
            </a:lvl1pPr>
          </a:lstStyle>
          <a:p>
            <a:fld id="{3AC96D94-0EF2-4F60-9B60-5FAB78FEB28A}" type="slidenum">
              <a:rPr lang="en-US" altLang="en-US"/>
              <a:pPr/>
              <a:t>‹#›</a:t>
            </a:fld>
            <a:endParaRPr lang="en-US" altLang="en-US"/>
          </a:p>
        </p:txBody>
      </p:sp>
    </p:spTree>
    <p:extLst>
      <p:ext uri="{BB962C8B-B14F-4D97-AF65-F5344CB8AC3E}">
        <p14:creationId xmlns:p14="http://schemas.microsoft.com/office/powerpoint/2010/main" val="2546701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29A760D-256C-43EA-A116-C994CD167D4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FECC7BF-0425-414B-8F71-74035BAAD7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3E00C91-D7BB-4F97-A47F-65EB416CCBB7}"/>
              </a:ext>
            </a:extLst>
          </p:cNvPr>
          <p:cNvSpPr>
            <a:spLocks noGrp="1" noChangeArrowheads="1"/>
          </p:cNvSpPr>
          <p:nvPr>
            <p:ph type="sldNum" sz="quarter" idx="12"/>
          </p:nvPr>
        </p:nvSpPr>
        <p:spPr>
          <a:ln/>
        </p:spPr>
        <p:txBody>
          <a:bodyPr/>
          <a:lstStyle>
            <a:lvl1pPr>
              <a:defRPr/>
            </a:lvl1pPr>
          </a:lstStyle>
          <a:p>
            <a:fld id="{44D25046-8431-4EF4-BDD9-BD92AE9A56E8}" type="slidenum">
              <a:rPr lang="en-US" altLang="en-US"/>
              <a:pPr/>
              <a:t>‹#›</a:t>
            </a:fld>
            <a:endParaRPr lang="en-US" altLang="en-US"/>
          </a:p>
        </p:txBody>
      </p:sp>
    </p:spTree>
    <p:extLst>
      <p:ext uri="{BB962C8B-B14F-4D97-AF65-F5344CB8AC3E}">
        <p14:creationId xmlns:p14="http://schemas.microsoft.com/office/powerpoint/2010/main" val="4061745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A0B3FBB-0D27-4633-AADD-79777876310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8D1225B-3CE5-43FB-96E2-E6C6435BEF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AA56F18-D652-4D23-9B78-5ADB27998014}"/>
              </a:ext>
            </a:extLst>
          </p:cNvPr>
          <p:cNvSpPr>
            <a:spLocks noGrp="1" noChangeArrowheads="1"/>
          </p:cNvSpPr>
          <p:nvPr>
            <p:ph type="sldNum" sz="quarter" idx="12"/>
          </p:nvPr>
        </p:nvSpPr>
        <p:spPr>
          <a:ln/>
        </p:spPr>
        <p:txBody>
          <a:bodyPr/>
          <a:lstStyle>
            <a:lvl1pPr>
              <a:defRPr/>
            </a:lvl1pPr>
          </a:lstStyle>
          <a:p>
            <a:fld id="{ACEF5FB2-FB53-4800-9E49-8A323C274A7C}" type="slidenum">
              <a:rPr lang="en-US" altLang="en-US"/>
              <a:pPr/>
              <a:t>‹#›</a:t>
            </a:fld>
            <a:endParaRPr lang="en-US" altLang="en-US"/>
          </a:p>
        </p:txBody>
      </p:sp>
    </p:spTree>
    <p:extLst>
      <p:ext uri="{BB962C8B-B14F-4D97-AF65-F5344CB8AC3E}">
        <p14:creationId xmlns:p14="http://schemas.microsoft.com/office/powerpoint/2010/main" val="488876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99D06F2-ED6C-4CA1-BA60-DE1FCFBBB66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D3FC99F-C5D4-4EEE-9414-306514E05FE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F4BD8B6-1C88-430B-91F0-A04B3400EF45}"/>
              </a:ext>
            </a:extLst>
          </p:cNvPr>
          <p:cNvSpPr>
            <a:spLocks noGrp="1" noChangeArrowheads="1"/>
          </p:cNvSpPr>
          <p:nvPr>
            <p:ph type="sldNum" sz="quarter" idx="12"/>
          </p:nvPr>
        </p:nvSpPr>
        <p:spPr>
          <a:ln/>
        </p:spPr>
        <p:txBody>
          <a:bodyPr/>
          <a:lstStyle>
            <a:lvl1pPr>
              <a:defRPr/>
            </a:lvl1pPr>
          </a:lstStyle>
          <a:p>
            <a:fld id="{83F9CCDF-3386-467F-8B47-ACC046B9F03C}" type="slidenum">
              <a:rPr lang="en-US" altLang="en-US"/>
              <a:pPr/>
              <a:t>‹#›</a:t>
            </a:fld>
            <a:endParaRPr lang="en-US" altLang="en-US"/>
          </a:p>
        </p:txBody>
      </p:sp>
    </p:spTree>
    <p:extLst>
      <p:ext uri="{BB962C8B-B14F-4D97-AF65-F5344CB8AC3E}">
        <p14:creationId xmlns:p14="http://schemas.microsoft.com/office/powerpoint/2010/main" val="628809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B7D8949-E935-4FF2-9E23-C297D79F292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5DDAEB5-DE5A-4A7B-B6B5-A629F9BF09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6B16352-EC50-40F2-A223-CA1CF016F2B3}"/>
              </a:ext>
            </a:extLst>
          </p:cNvPr>
          <p:cNvSpPr>
            <a:spLocks noGrp="1" noChangeArrowheads="1"/>
          </p:cNvSpPr>
          <p:nvPr>
            <p:ph type="sldNum" sz="quarter" idx="12"/>
          </p:nvPr>
        </p:nvSpPr>
        <p:spPr>
          <a:ln/>
        </p:spPr>
        <p:txBody>
          <a:bodyPr/>
          <a:lstStyle>
            <a:lvl1pPr>
              <a:defRPr/>
            </a:lvl1pPr>
          </a:lstStyle>
          <a:p>
            <a:fld id="{CAE6F175-F656-47EC-98F2-7A0A4AF40C51}" type="slidenum">
              <a:rPr lang="en-US" altLang="en-US"/>
              <a:pPr/>
              <a:t>‹#›</a:t>
            </a:fld>
            <a:endParaRPr lang="en-US" altLang="en-US"/>
          </a:p>
        </p:txBody>
      </p:sp>
    </p:spTree>
    <p:extLst>
      <p:ext uri="{BB962C8B-B14F-4D97-AF65-F5344CB8AC3E}">
        <p14:creationId xmlns:p14="http://schemas.microsoft.com/office/powerpoint/2010/main" val="3025252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3D28858-CDB1-46E7-996E-F476E7607136}"/>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23168A10-5192-4C96-AB32-B64DDEE7665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B45F032C-5A93-4A4C-AEE8-647FCE00A7E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B62995E-FBD7-4640-A22B-95DBB164FAB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10894C6-0510-4FCC-A8B7-7EE88D244B43}"/>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74E13535-AA67-4336-BC90-7CCE55734FED}"/>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46BF2730-3C0E-4978-AD93-EBBCDADBEB5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5C03EE2-A323-4636-9691-606E89C435B7}" type="slidenum">
              <a:rPr lang="en-US" altLang="en-US"/>
              <a:pPr/>
              <a:t>‹#›</a:t>
            </a:fld>
            <a:endParaRPr lang="en-US" altLang="en-US"/>
          </a:p>
        </p:txBody>
      </p:sp>
      <p:sp>
        <p:nvSpPr>
          <p:cNvPr id="20489" name="Freeform 9">
            <a:extLst>
              <a:ext uri="{FF2B5EF4-FFF2-40B4-BE49-F238E27FC236}">
                <a16:creationId xmlns:a16="http://schemas.microsoft.com/office/drawing/2014/main" id="{73E75F52-2BA0-42DB-A73C-D004756AE2B3}"/>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1EA1576E-6806-4171-8B05-650E611B4D7C}"/>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88" r:id="rId1"/>
    <p:sldLayoutId id="2147483887" r:id="rId2"/>
    <p:sldLayoutId id="2147483886" r:id="rId3"/>
    <p:sldLayoutId id="2147483885" r:id="rId4"/>
    <p:sldLayoutId id="2147483884" r:id="rId5"/>
    <p:sldLayoutId id="2147483883" r:id="rId6"/>
    <p:sldLayoutId id="2147483882" r:id="rId7"/>
    <p:sldLayoutId id="2147483881" r:id="rId8"/>
    <p:sldLayoutId id="2147483880" r:id="rId9"/>
    <p:sldLayoutId id="214748387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5773128F-6FAC-4718-8343-90B641F8F010}"/>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F6B9F4A-6FDA-43F7-A56B-680957FC2783}"/>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CC85543-BED6-42C2-A2E8-5D76E1BF48C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66872BE5-DE06-497B-B38E-59EC85EB3CE6}"/>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8E330C2-8081-4B17-8FD9-8F56876733B6}"/>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FCCB4FAC-97F8-4B6C-B343-7358DCE0386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426086CD-741C-4EF8-B514-75AE1DB826C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FF5C702-324C-4050-AD24-C017F12C2FC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B3328D89-6BF5-4DEC-AB7D-81ACF9AC4C7A}"/>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AC64D71A-8798-4102-AB66-254B347BEB11}"/>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61B834D9-16F6-4C0E-9C63-F215799E5F2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Inheritance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BFDDB46-6D12-4821-B89F-5B19FCD292E7}"/>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45666EF-3862-4736-B0B3-CAA8AE9915E5}"/>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why the 3:1 ratio is really just masking the 1:2:1 ratio in monohybrid crosses. </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F5E72FE-27DF-4B15-9846-F7DBC6813F27}"/>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85773401-CE74-44C4-BF23-60C4392E16AE}"/>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sz="2400"/>
              <a:t>A child having two heterozygous parents that carry the alleles for a recessive genetic disorder has what chance of inheriting that disorder? Explain your answer.</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35BEDF7-8930-4182-B94F-942A8F818FA7}"/>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B5F8CC2-05D2-455A-95EF-B3986B73D0A5}"/>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sz="2400"/>
              <a:t>Explain why sex linked traits are most often inherited by males.</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0259C41-4426-4FC4-8A8D-8B099E374E9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47D04D9C-4939-40EA-85AB-C7D84923CCE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Could a person with blood type AB be transfused with blood type B cells? Explain.</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D18C68B-6682-40A5-AB8D-115029261ACB}"/>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AC2F6279-18A2-4F2C-82B1-2A17FA27A50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the two probability rules help predict cross results. </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24FC8DC-18B3-4BFC-9E6D-7491EC5CBDCB}"/>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78D39877-0396-4B79-9C16-217945CD2F7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law of independent assortment and how it relates to a dihybrid cross.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60E2362-C626-4C40-9083-6176A2CDCE39}"/>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05D054A6-B36F-4F5E-B1F7-B69C0C44E312}"/>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sz="2400"/>
              <a:t>A child having two heterozygous parents with a dominant genetic disorder has what chance of inheriting that disorder? Explain your answer.</a:t>
            </a: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51DCE2C-EA08-4067-931F-536A590E58C9}"/>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3B3C81AD-E4A8-46CB-AEBC-5C1A9A6A56BD}"/>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can the environment influence the expression of genes?</a:t>
            </a:r>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806734D-EB53-4E33-80B4-B2C08AC8B7E9}"/>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820728CA-75BE-4979-8EF2-591F76386F35}"/>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dirty="0"/>
              <a:t>Susan has excess cholesterol in the bloodstream due to an allele inherited as incomplete dominance. Her father has a more severe form of the disease, and her mother is healthy. What are the genotypes of Susan, her father, and her mother?</a:t>
            </a:r>
          </a:p>
          <a:p>
            <a:pPr marL="457200" indent="-457200" eaLnBrk="1" hangingPunct="1">
              <a:buFont typeface="Wingdings" panose="05000000000000000000" pitchFamily="2" charset="2"/>
              <a:buNone/>
            </a:pPr>
            <a:r>
              <a:rPr lang="en-US" altLang="en-US" sz="2400" dirty="0"/>
              <a:t>	K (normal) K* (affected)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CA96BAF3-39F1-4D81-847C-72A0E43ABF6D}"/>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39B1573E-8D35-4924-BA9E-E45849875811}"/>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ED9F002-F87E-4D96-97A5-EE12CB70754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7AD789A5-4647-421A-8346-B9341495253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D0BDB39-943F-4320-A7E2-8D0301BB527E}"/>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352F8E5F-4B4E-4583-BD77-8EBC80329D9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List 3 of the principles included in the chromosome theory of inheritance.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595DEA7-F714-4F54-B955-9D0435A8292A}"/>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0427A4DA-87B2-4DE9-9818-C14CA70CB65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the two probability rules help predict cross results. </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4FA1DDA-5375-4DD2-842A-241E15431ED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EB7CFAEC-9650-4E67-B805-CACECFE010A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Assume that you are blood group O, and your mother is blood group A. Your father could be any blood group </a:t>
            </a:r>
            <a:r>
              <a:rPr lang="en-US" altLang="en-US" sz="2400" i="1"/>
              <a:t>except which one?  </a:t>
            </a:r>
            <a:r>
              <a:rPr lang="en-US" altLang="en-US" sz="2400"/>
              <a:t>Use a Punnett square to work out the various possibilities for the genes for blood groups.</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81C1799-E8AD-4D76-9541-45A0D78D447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4D8C90D-670F-485B-8442-078771FE9AED}"/>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ABO blood type is both an example of multiple alleles and codominance. Briefly explain how this is possible and give an example of each.</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EC60C4E-3AD3-418E-819F-2BA7AC59CD1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3EDC19E8-9156-4224-8FB8-9E2EDDAC848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the difference between the sum rule and the product rule.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02F1DC4-64DC-4F71-9899-FD49C8967AFC}"/>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AA057F6-2090-482C-AD0C-72CD3355300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testcrosses can be used to figure out a genotype.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1"/>
  <p:tag name="MMPROD_UIDATA" val="&lt;database version=&quot;7.0&quot;&gt;&lt;object type=&quot;1&quot; unique_id=&quot;10001&quot;&gt;&lt;object type=&quot;2&quot; unique_id=&quot;10314&quot;&gt;&lt;object type=&quot;3&quot; unique_id=&quot;10315&quot;&gt;&lt;property id=&quot;20148&quot; value=&quot;5&quot;/&gt;&lt;property id=&quot;20300&quot; value=&quot;Slide 1&quot;/&gt;&lt;property id=&quot;20307&quot; value=&quot;317&quot;/&gt;&lt;/object&gt;&lt;object type=&quot;3&quot; unique_id=&quot;10316&quot;&gt;&lt;property id=&quot;20148&quot; value=&quot;5&quot;/&gt;&lt;property id=&quot;20300&quot; value=&quot;Slide 2 - &amp;quot;Minute Paper Goal&amp;quot;&quot;/&gt;&lt;property id=&quot;20307&quot; value=&quot;334&quot;/&gt;&lt;/object&gt;&lt;object type=&quot;3&quot; unique_id=&quot;10317&quot;&gt;&lt;property id=&quot;20148&quot; value=&quot;5&quot;/&gt;&lt;property id=&quot;20300&quot; value=&quot;Slide 3 - &amp;quot;Assessment&amp;quot;&quot;/&gt;&lt;property id=&quot;20307&quot; value=&quot;336&quot;/&gt;&lt;/object&gt;&lt;object type=&quot;3&quot; unique_id=&quot;10318&quot;&gt;&lt;property id=&quot;20148&quot; value=&quot;5&quot;/&gt;&lt;property id=&quot;20300&quot; value=&quot;Slide 4 - &amp;quot;1-minute paper topics&amp;quot;&quot;/&gt;&lt;property id=&quot;20307&quot; value=&quot;318&quot;/&gt;&lt;/object&gt;&lt;object type=&quot;3&quot; unique_id=&quot;10319&quot;&gt;&lt;property id=&quot;20148&quot; value=&quot;5&quot;/&gt;&lt;property id=&quot;20300&quot; value=&quot;Slide 5 - &amp;quot;1-minute paper topics&amp;quot;&quot;/&gt;&lt;property id=&quot;20307&quot; value=&quot;337&quot;/&gt;&lt;/object&gt;&lt;object type=&quot;3&quot; unique_id=&quot;10320&quot;&gt;&lt;property id=&quot;20148&quot; value=&quot;5&quot;/&gt;&lt;property id=&quot;20300&quot; value=&quot;Slide 6 - &amp;quot;1-minute paper topics&amp;quot;&quot;/&gt;&lt;property id=&quot;20307&quot; value=&quot;338&quot;/&gt;&lt;/object&gt;&lt;object type=&quot;3&quot; unique_id=&quot;10321&quot;&gt;&lt;property id=&quot;20148&quot; value=&quot;5&quot;/&gt;&lt;property id=&quot;20300&quot; value=&quot;Slide 7 - &amp;quot;1-minute paper topics&amp;quot;&quot;/&gt;&lt;property id=&quot;20307&quot; value=&quot;339&quot;/&gt;&lt;/object&gt;&lt;object type=&quot;3&quot; unique_id=&quot;10322&quot;&gt;&lt;property id=&quot;20148&quot; value=&quot;5&quot;/&gt;&lt;property id=&quot;20300&quot; value=&quot;Slide 8 - &amp;quot;1-minute paper topics&amp;quot;&quot;/&gt;&lt;property id=&quot;20307&quot; value=&quot;340&quot;/&gt;&lt;/object&gt;&lt;object type=&quot;3&quot; unique_id=&quot;10323&quot;&gt;&lt;property id=&quot;20148&quot; value=&quot;5&quot;/&gt;&lt;property id=&quot;20300&quot; value=&quot;Slide 9 - &amp;quot;1-minute paper topics&amp;quot;&quot;/&gt;&lt;property id=&quot;20307&quot; value=&quot;341&quot;/&gt;&lt;/object&gt;&lt;object type=&quot;3&quot; unique_id=&quot;10324&quot;&gt;&lt;property id=&quot;20148&quot; value=&quot;5&quot;/&gt;&lt;property id=&quot;20300&quot; value=&quot;Slide 10 - &amp;quot;1-minute paper topics&amp;quot;&quot;/&gt;&lt;property id=&quot;20307&quot; value=&quot;342&quot;/&gt;&lt;/object&gt;&lt;object type=&quot;3&quot; unique_id=&quot;10325&quot;&gt;&lt;property id=&quot;20148&quot; value=&quot;5&quot;/&gt;&lt;property id=&quot;20300&quot; value=&quot;Slide 11 - &amp;quot;1-minute paper topics&amp;quot;&quot;/&gt;&lt;property id=&quot;20307&quot; value=&quot;343&quot;/&gt;&lt;/object&gt;&lt;object type=&quot;3&quot; unique_id=&quot;10326&quot;&gt;&lt;property id=&quot;20148&quot; value=&quot;5&quot;/&gt;&lt;property id=&quot;20300&quot; value=&quot;Slide 12 - &amp;quot;1-minute paper topics&amp;quot;&quot;/&gt;&lt;property id=&quot;20307&quot; value=&quot;344&quot;/&gt;&lt;/object&gt;&lt;/object&gt;&lt;object type=&quot;8&quot; unique_id=&quot;1034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1272</TotalTime>
  <Words>374</Words>
  <Application>Microsoft Office PowerPoint</Application>
  <PresentationFormat>On-screen Show (4:3)</PresentationFormat>
  <Paragraphs>43</Paragraphs>
  <Slides>18</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199</cp:revision>
  <dcterms:created xsi:type="dcterms:W3CDTF">2005-04-19T02:46:41Z</dcterms:created>
  <dcterms:modified xsi:type="dcterms:W3CDTF">2019-04-24T17:07:13Z</dcterms:modified>
</cp:coreProperties>
</file>