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26" r:id="rId2"/>
  </p:sldMasterIdLst>
  <p:notesMasterIdLst>
    <p:notesMasterId r:id="rId28"/>
  </p:notesMasterIdLst>
  <p:sldIdLst>
    <p:sldId id="317" r:id="rId3"/>
    <p:sldId id="334" r:id="rId4"/>
    <p:sldId id="336" r:id="rId5"/>
    <p:sldId id="318" r:id="rId6"/>
    <p:sldId id="339" r:id="rId7"/>
    <p:sldId id="340" r:id="rId8"/>
    <p:sldId id="345" r:id="rId9"/>
    <p:sldId id="338" r:id="rId10"/>
    <p:sldId id="341" r:id="rId11"/>
    <p:sldId id="342" r:id="rId12"/>
    <p:sldId id="343" r:id="rId13"/>
    <p:sldId id="344" r:id="rId14"/>
    <p:sldId id="346" r:id="rId15"/>
    <p:sldId id="322" r:id="rId16"/>
    <p:sldId id="321" r:id="rId17"/>
    <p:sldId id="320" r:id="rId18"/>
    <p:sldId id="337" r:id="rId19"/>
    <p:sldId id="328" r:id="rId20"/>
    <p:sldId id="347" r:id="rId21"/>
    <p:sldId id="348" r:id="rId22"/>
    <p:sldId id="349" r:id="rId23"/>
    <p:sldId id="350" r:id="rId24"/>
    <p:sldId id="351" r:id="rId25"/>
    <p:sldId id="352" r:id="rId26"/>
    <p:sldId id="353" r:id="rId27"/>
  </p:sldIdLst>
  <p:sldSz cx="9144000" cy="6858000" type="screen4x3"/>
  <p:notesSz cx="6858000" cy="9144000"/>
  <p:custDataLst>
    <p:tags r:id="rId2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35B11BE-50F3-4015-BAC1-E59D5268351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50786DF-E655-4C4B-8879-E2E2C7C7EDB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AF769F11-E742-4741-9425-EE6108D30EC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72987E12-D044-4EC2-A203-57CC0793477F}"/>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BBB30C08-2E5E-4BA4-98DE-64539265BA6D}"/>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773A7622-7249-4033-A5B9-E0ABABE450B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02206136-5A36-4F94-B169-81BEFCAE0FB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AC2C1BE0-51DC-4BA6-962D-D6DEBDCCEDD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5C23A32-AE82-40EE-9F30-FCB70957CC24}" type="slidenum">
              <a:rPr lang="en-US" altLang="en-US" sz="1200"/>
              <a:pPr/>
              <a:t>1</a:t>
            </a:fld>
            <a:endParaRPr lang="en-US" altLang="en-US" sz="1200"/>
          </a:p>
        </p:txBody>
      </p:sp>
      <p:sp>
        <p:nvSpPr>
          <p:cNvPr id="15363" name="Rectangle 2">
            <a:extLst>
              <a:ext uri="{FF2B5EF4-FFF2-40B4-BE49-F238E27FC236}">
                <a16:creationId xmlns:a16="http://schemas.microsoft.com/office/drawing/2014/main" id="{49AEA584-91A9-4ECD-91D5-76F2B3FB2C01}"/>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BAF92335-91C2-4E06-8F87-F0118B07952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25E8FF2-B1A2-4811-B243-43DCE43BD0C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A13334B-40C7-4A4D-AEA2-851A59CAF9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CEC334C-086F-439C-81C7-A941E12F8E7F}"/>
              </a:ext>
            </a:extLst>
          </p:cNvPr>
          <p:cNvSpPr>
            <a:spLocks noGrp="1" noChangeArrowheads="1"/>
          </p:cNvSpPr>
          <p:nvPr>
            <p:ph type="sldNum" sz="quarter" idx="12"/>
          </p:nvPr>
        </p:nvSpPr>
        <p:spPr>
          <a:ln/>
        </p:spPr>
        <p:txBody>
          <a:bodyPr/>
          <a:lstStyle>
            <a:lvl1pPr>
              <a:defRPr/>
            </a:lvl1pPr>
          </a:lstStyle>
          <a:p>
            <a:fld id="{1897AA93-B1EA-4183-AC1D-0553AA2F87F3}" type="slidenum">
              <a:rPr lang="en-US" altLang="en-US"/>
              <a:pPr/>
              <a:t>‹#›</a:t>
            </a:fld>
            <a:endParaRPr lang="en-US" altLang="en-US"/>
          </a:p>
        </p:txBody>
      </p:sp>
    </p:spTree>
    <p:extLst>
      <p:ext uri="{BB962C8B-B14F-4D97-AF65-F5344CB8AC3E}">
        <p14:creationId xmlns:p14="http://schemas.microsoft.com/office/powerpoint/2010/main" val="806821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BECDEB-7E8C-4471-A656-DA6E3236989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CB681D2-2F50-4DE7-95DB-143F885D82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DC46FF0-7913-4523-A6B3-5B97B1C19A6B}"/>
              </a:ext>
            </a:extLst>
          </p:cNvPr>
          <p:cNvSpPr>
            <a:spLocks noGrp="1" noChangeArrowheads="1"/>
          </p:cNvSpPr>
          <p:nvPr>
            <p:ph type="sldNum" sz="quarter" idx="12"/>
          </p:nvPr>
        </p:nvSpPr>
        <p:spPr>
          <a:ln/>
        </p:spPr>
        <p:txBody>
          <a:bodyPr/>
          <a:lstStyle>
            <a:lvl1pPr>
              <a:defRPr/>
            </a:lvl1pPr>
          </a:lstStyle>
          <a:p>
            <a:fld id="{3BB5E774-330B-4016-A884-9B704B3B46F9}" type="slidenum">
              <a:rPr lang="en-US" altLang="en-US"/>
              <a:pPr/>
              <a:t>‹#›</a:t>
            </a:fld>
            <a:endParaRPr lang="en-US" altLang="en-US"/>
          </a:p>
        </p:txBody>
      </p:sp>
    </p:spTree>
    <p:extLst>
      <p:ext uri="{BB962C8B-B14F-4D97-AF65-F5344CB8AC3E}">
        <p14:creationId xmlns:p14="http://schemas.microsoft.com/office/powerpoint/2010/main" val="2541769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FD896-F8BF-46E7-8E2B-7BEE9A459DE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FE3D63E-4F72-4151-915A-FD631CB683F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101979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1DE43-3205-4FA6-9926-22ADA953C1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50F124-2EC2-48FE-A8D5-0DFB24F3B8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03914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74B77-59BA-406C-A16B-D6B31C532DF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67A903-D636-4A98-8A0B-17129433F73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418123628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25D8C-8247-462D-929B-520CA019F6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56F215-6E7D-4EEA-A23E-D6609A001163}"/>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A02D4E-D6ED-49D5-B167-C608B63C875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65172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678B8-2BD2-4F76-9A6A-93D2D4BD8E7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EBA7957-B59A-4056-829D-7D9BC0F9FD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4B5A569-0846-41E3-9BAE-E891C207D305}"/>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B4A43DE-930A-4460-8670-BF1CE90F4C22}"/>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F08C7D9-F8DC-4D30-B1B5-27C69CECC064}"/>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907069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9C0D3-A2E1-4E57-81D5-AA67D6C1998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7859230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52668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B9DF9-BE2C-4FF2-B33C-2F130825A47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226AE2A-43E6-4E57-B618-FD53388FCA7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2C5BF3-9697-48B9-B37D-56099127DDC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31903242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81C8D-7B2D-4C56-B317-206CD2ED300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E21F95-3C5A-41F7-AF5F-A522C3D80FC5}"/>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2067F12-EF0A-4528-9FDF-F8B527E579B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0933566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DFF64FE-F4CD-4613-BE16-46431F41B9D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E432F23-2100-4E20-ADFF-8FB70F395C3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14328B0-85D1-4BDA-8545-8650BE2412F5}"/>
              </a:ext>
            </a:extLst>
          </p:cNvPr>
          <p:cNvSpPr>
            <a:spLocks noGrp="1" noChangeArrowheads="1"/>
          </p:cNvSpPr>
          <p:nvPr>
            <p:ph type="sldNum" sz="quarter" idx="12"/>
          </p:nvPr>
        </p:nvSpPr>
        <p:spPr>
          <a:ln/>
        </p:spPr>
        <p:txBody>
          <a:bodyPr/>
          <a:lstStyle>
            <a:lvl1pPr>
              <a:defRPr/>
            </a:lvl1pPr>
          </a:lstStyle>
          <a:p>
            <a:fld id="{791D8B31-45AA-48E5-91EE-017913E7587B}" type="slidenum">
              <a:rPr lang="en-US" altLang="en-US"/>
              <a:pPr/>
              <a:t>‹#›</a:t>
            </a:fld>
            <a:endParaRPr lang="en-US" altLang="en-US"/>
          </a:p>
        </p:txBody>
      </p:sp>
    </p:spTree>
    <p:extLst>
      <p:ext uri="{BB962C8B-B14F-4D97-AF65-F5344CB8AC3E}">
        <p14:creationId xmlns:p14="http://schemas.microsoft.com/office/powerpoint/2010/main" val="41909427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B7B1A-6930-42C3-B187-BB3E0E6E73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AC940B-4203-4189-9D70-107541E453A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721607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7E77AF-2B1B-4D46-91D8-5534FFFA75CC}"/>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E406B85-86DF-4DD1-845D-1F033920BBA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640739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C69782A4-E279-4CF5-97DC-C3866B32EEB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156B380-4266-4777-9BBC-6B473910CE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B9E0E8E-ED3F-45FB-ADFC-632FFAA773E3}"/>
              </a:ext>
            </a:extLst>
          </p:cNvPr>
          <p:cNvSpPr>
            <a:spLocks noGrp="1" noChangeArrowheads="1"/>
          </p:cNvSpPr>
          <p:nvPr>
            <p:ph type="sldNum" sz="quarter" idx="12"/>
          </p:nvPr>
        </p:nvSpPr>
        <p:spPr>
          <a:ln/>
        </p:spPr>
        <p:txBody>
          <a:bodyPr/>
          <a:lstStyle>
            <a:lvl1pPr>
              <a:defRPr/>
            </a:lvl1pPr>
          </a:lstStyle>
          <a:p>
            <a:fld id="{59080098-2C88-4671-9BCD-CDB0A6D48B05}" type="slidenum">
              <a:rPr lang="en-US" altLang="en-US"/>
              <a:pPr/>
              <a:t>‹#›</a:t>
            </a:fld>
            <a:endParaRPr lang="en-US" altLang="en-US"/>
          </a:p>
        </p:txBody>
      </p:sp>
    </p:spTree>
    <p:extLst>
      <p:ext uri="{BB962C8B-B14F-4D97-AF65-F5344CB8AC3E}">
        <p14:creationId xmlns:p14="http://schemas.microsoft.com/office/powerpoint/2010/main" val="4124386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386428C-6D17-4CA0-A447-C1503C46F9C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8875607B-2D59-4762-B2D9-168AA21BCE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2FB7CB1C-B040-4F6B-B02D-13B2E46DFA76}"/>
              </a:ext>
            </a:extLst>
          </p:cNvPr>
          <p:cNvSpPr>
            <a:spLocks noGrp="1" noChangeArrowheads="1"/>
          </p:cNvSpPr>
          <p:nvPr>
            <p:ph type="sldNum" sz="quarter" idx="12"/>
          </p:nvPr>
        </p:nvSpPr>
        <p:spPr>
          <a:ln/>
        </p:spPr>
        <p:txBody>
          <a:bodyPr/>
          <a:lstStyle>
            <a:lvl1pPr>
              <a:defRPr/>
            </a:lvl1pPr>
          </a:lstStyle>
          <a:p>
            <a:fld id="{EEA62FD4-5105-4CA6-9D85-29CAA872908F}" type="slidenum">
              <a:rPr lang="en-US" altLang="en-US"/>
              <a:pPr/>
              <a:t>‹#›</a:t>
            </a:fld>
            <a:endParaRPr lang="en-US" altLang="en-US"/>
          </a:p>
        </p:txBody>
      </p:sp>
    </p:spTree>
    <p:extLst>
      <p:ext uri="{BB962C8B-B14F-4D97-AF65-F5344CB8AC3E}">
        <p14:creationId xmlns:p14="http://schemas.microsoft.com/office/powerpoint/2010/main" val="1473712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019DD81-EFFE-47CA-B1B2-21B04E6FF65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EFB81FED-DB7D-4531-A795-2A81726595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4E4CCD4A-37C2-4324-99EE-1FD7176F6D34}"/>
              </a:ext>
            </a:extLst>
          </p:cNvPr>
          <p:cNvSpPr>
            <a:spLocks noGrp="1" noChangeArrowheads="1"/>
          </p:cNvSpPr>
          <p:nvPr>
            <p:ph type="sldNum" sz="quarter" idx="12"/>
          </p:nvPr>
        </p:nvSpPr>
        <p:spPr>
          <a:ln/>
        </p:spPr>
        <p:txBody>
          <a:bodyPr/>
          <a:lstStyle>
            <a:lvl1pPr>
              <a:defRPr/>
            </a:lvl1pPr>
          </a:lstStyle>
          <a:p>
            <a:fld id="{A87B9A5F-32FB-4829-83FF-1979ED0C2EC6}" type="slidenum">
              <a:rPr lang="en-US" altLang="en-US"/>
              <a:pPr/>
              <a:t>‹#›</a:t>
            </a:fld>
            <a:endParaRPr lang="en-US" altLang="en-US"/>
          </a:p>
        </p:txBody>
      </p:sp>
    </p:spTree>
    <p:extLst>
      <p:ext uri="{BB962C8B-B14F-4D97-AF65-F5344CB8AC3E}">
        <p14:creationId xmlns:p14="http://schemas.microsoft.com/office/powerpoint/2010/main" val="3048737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611CBCD-BA27-4EE5-A0E3-7DFC799E5E4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9A899AB-8DDF-486D-A263-F75A1609A8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33E134A-30DE-4E94-A377-0B00E07B706D}"/>
              </a:ext>
            </a:extLst>
          </p:cNvPr>
          <p:cNvSpPr>
            <a:spLocks noGrp="1" noChangeArrowheads="1"/>
          </p:cNvSpPr>
          <p:nvPr>
            <p:ph type="sldNum" sz="quarter" idx="12"/>
          </p:nvPr>
        </p:nvSpPr>
        <p:spPr>
          <a:ln/>
        </p:spPr>
        <p:txBody>
          <a:bodyPr/>
          <a:lstStyle>
            <a:lvl1pPr>
              <a:defRPr/>
            </a:lvl1pPr>
          </a:lstStyle>
          <a:p>
            <a:fld id="{08E76B7A-AA23-4D43-B958-03E78FF81AD1}" type="slidenum">
              <a:rPr lang="en-US" altLang="en-US"/>
              <a:pPr/>
              <a:t>‹#›</a:t>
            </a:fld>
            <a:endParaRPr lang="en-US" altLang="en-US"/>
          </a:p>
        </p:txBody>
      </p:sp>
    </p:spTree>
    <p:extLst>
      <p:ext uri="{BB962C8B-B14F-4D97-AF65-F5344CB8AC3E}">
        <p14:creationId xmlns:p14="http://schemas.microsoft.com/office/powerpoint/2010/main" val="3527890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C40C878-DD72-4DE3-8E03-2153BEC252A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06B66D2-37A0-4425-9F18-6831AD8D91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EF9AF99-5CD4-4F2E-9BE0-CCAD3B35D226}"/>
              </a:ext>
            </a:extLst>
          </p:cNvPr>
          <p:cNvSpPr>
            <a:spLocks noGrp="1" noChangeArrowheads="1"/>
          </p:cNvSpPr>
          <p:nvPr>
            <p:ph type="sldNum" sz="quarter" idx="12"/>
          </p:nvPr>
        </p:nvSpPr>
        <p:spPr>
          <a:ln/>
        </p:spPr>
        <p:txBody>
          <a:bodyPr/>
          <a:lstStyle>
            <a:lvl1pPr>
              <a:defRPr/>
            </a:lvl1pPr>
          </a:lstStyle>
          <a:p>
            <a:fld id="{68BC7B24-B516-4809-82DA-FC69EEB88E9F}" type="slidenum">
              <a:rPr lang="en-US" altLang="en-US"/>
              <a:pPr/>
              <a:t>‹#›</a:t>
            </a:fld>
            <a:endParaRPr lang="en-US" altLang="en-US"/>
          </a:p>
        </p:txBody>
      </p:sp>
    </p:spTree>
    <p:extLst>
      <p:ext uri="{BB962C8B-B14F-4D97-AF65-F5344CB8AC3E}">
        <p14:creationId xmlns:p14="http://schemas.microsoft.com/office/powerpoint/2010/main" val="2638091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58A8821-F561-4AC8-8266-1229E75663B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A552F72-1113-49D7-B486-F1E41F08A81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19B8BE5-9EB3-4A7F-B946-A75556FD08D0}"/>
              </a:ext>
            </a:extLst>
          </p:cNvPr>
          <p:cNvSpPr>
            <a:spLocks noGrp="1" noChangeArrowheads="1"/>
          </p:cNvSpPr>
          <p:nvPr>
            <p:ph type="sldNum" sz="quarter" idx="12"/>
          </p:nvPr>
        </p:nvSpPr>
        <p:spPr>
          <a:ln/>
        </p:spPr>
        <p:txBody>
          <a:bodyPr/>
          <a:lstStyle>
            <a:lvl1pPr>
              <a:defRPr/>
            </a:lvl1pPr>
          </a:lstStyle>
          <a:p>
            <a:fld id="{8C33B4CC-E2D4-41CE-85EF-13C3BA4B96A0}" type="slidenum">
              <a:rPr lang="en-US" altLang="en-US"/>
              <a:pPr/>
              <a:t>‹#›</a:t>
            </a:fld>
            <a:endParaRPr lang="en-US" altLang="en-US"/>
          </a:p>
        </p:txBody>
      </p:sp>
    </p:spTree>
    <p:extLst>
      <p:ext uri="{BB962C8B-B14F-4D97-AF65-F5344CB8AC3E}">
        <p14:creationId xmlns:p14="http://schemas.microsoft.com/office/powerpoint/2010/main" val="30226129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C8382AF-A0AA-4F71-AB8F-ADD321D07E1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E69E6C1-F89C-45E1-9EF8-574EC26255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4ACAF2B-B723-4D64-8727-24B9E64AAD3C}"/>
              </a:ext>
            </a:extLst>
          </p:cNvPr>
          <p:cNvSpPr>
            <a:spLocks noGrp="1" noChangeArrowheads="1"/>
          </p:cNvSpPr>
          <p:nvPr>
            <p:ph type="sldNum" sz="quarter" idx="12"/>
          </p:nvPr>
        </p:nvSpPr>
        <p:spPr>
          <a:ln/>
        </p:spPr>
        <p:txBody>
          <a:bodyPr/>
          <a:lstStyle>
            <a:lvl1pPr>
              <a:defRPr/>
            </a:lvl1pPr>
          </a:lstStyle>
          <a:p>
            <a:fld id="{112BA0F4-F8D8-4720-A17E-2F46DE5620EC}" type="slidenum">
              <a:rPr lang="en-US" altLang="en-US"/>
              <a:pPr/>
              <a:t>‹#›</a:t>
            </a:fld>
            <a:endParaRPr lang="en-US" altLang="en-US"/>
          </a:p>
        </p:txBody>
      </p:sp>
    </p:spTree>
    <p:extLst>
      <p:ext uri="{BB962C8B-B14F-4D97-AF65-F5344CB8AC3E}">
        <p14:creationId xmlns:p14="http://schemas.microsoft.com/office/powerpoint/2010/main" val="4253106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BC55F668-5E23-440F-BAB0-523C36CF1257}"/>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296EFBA5-BE82-4B73-8519-254DAB3DB65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A8FC590-6F97-467E-82F3-74D04A8D96C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8F3738F-09B8-421C-8958-9F92E873C65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6E13AD1-FC44-4A8A-9E9C-1A54F5FDFA7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196B80B2-F382-44ED-975C-FCBCF5F2C73F}"/>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2DD20F4-903F-4A49-8D65-5D92A9CE9A1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07292602-CBC6-4833-B633-640AE114DBC1}" type="slidenum">
              <a:rPr lang="en-US" altLang="en-US"/>
              <a:pPr/>
              <a:t>‹#›</a:t>
            </a:fld>
            <a:endParaRPr lang="en-US" altLang="en-US"/>
          </a:p>
        </p:txBody>
      </p:sp>
      <p:sp>
        <p:nvSpPr>
          <p:cNvPr id="20489" name="Freeform 9">
            <a:extLst>
              <a:ext uri="{FF2B5EF4-FFF2-40B4-BE49-F238E27FC236}">
                <a16:creationId xmlns:a16="http://schemas.microsoft.com/office/drawing/2014/main" id="{D4750F4D-FCBC-4A9F-9085-8CCF51405A1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089B38D-4A9F-49A0-B37E-41EEE2BA46E7}"/>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B9091FF-7E47-4307-87E7-A033819390A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3230CE9-FBDA-4F44-9C8F-C843E9542AA3}"/>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954EACF-35B8-4D16-9040-FA1CE3367300}"/>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5D114BD4-6F1A-4115-BA28-62B5E280A449}"/>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06C13677-9AF0-48E4-BDA5-8C82024B81B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225BFC6E-9CC0-44FB-8580-415350075180}"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DE4F0DF-5A52-433C-AACE-BD76B6BFD5E1}"/>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3F406AFE-A472-46F1-9F57-D65C6BCE69E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BE416B3-5D44-4C16-BB85-1D016C1D05FC}"/>
              </a:ext>
            </a:extLst>
          </p:cNvPr>
          <p:cNvSpPr txBox="1">
            <a:spLocks noChangeArrowheads="1"/>
          </p:cNvSpPr>
          <p:nvPr/>
        </p:nvSpPr>
        <p:spPr bwMode="auto">
          <a:xfrm>
            <a:off x="2286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4CCAFA44-4197-4744-B123-AB77CDF4738E}"/>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BC36B8C3-5422-416A-8A9F-D1720BE56C2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Genomics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311D5AD-95C8-4FBF-B42B-F135B7A2A057}"/>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D7B4E7F-6FE7-42BA-9039-746D693FDF21}"/>
              </a:ext>
            </a:extLst>
          </p:cNvPr>
          <p:cNvSpPr>
            <a:spLocks noGrp="1"/>
          </p:cNvSpPr>
          <p:nvPr>
            <p:ph sz="half" idx="1"/>
          </p:nvPr>
        </p:nvSpPr>
        <p:spPr>
          <a:xfrm>
            <a:off x="914400" y="1981200"/>
            <a:ext cx="7280275" cy="4114800"/>
          </a:xfrm>
        </p:spPr>
        <p:txBody>
          <a:bodyPr/>
          <a:lstStyle/>
          <a:p>
            <a:pPr marL="457200" indent="-457200" eaLnBrk="1" hangingPunct="1">
              <a:buFont typeface="Courier New" panose="02070309020205020404" pitchFamily="49" charset="0"/>
              <a:buChar char="o"/>
            </a:pPr>
            <a:r>
              <a:rPr lang="en-US" altLang="en-US" sz="2400"/>
              <a:t>What is the main difference between paralogs and orthologs?</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36BA310-32EA-4689-8F02-AC412BA6096D}"/>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0314008-D696-4315-9739-F79CC7D6200D}"/>
              </a:ext>
            </a:extLst>
          </p:cNvPr>
          <p:cNvSpPr>
            <a:spLocks noGrp="1"/>
          </p:cNvSpPr>
          <p:nvPr>
            <p:ph sz="half" idx="1"/>
          </p:nvPr>
        </p:nvSpPr>
        <p:spPr>
          <a:xfrm>
            <a:off x="914400" y="1981200"/>
            <a:ext cx="7280275" cy="4114800"/>
          </a:xfrm>
        </p:spPr>
        <p:txBody>
          <a:bodyPr/>
          <a:lstStyle/>
          <a:p>
            <a:pPr marL="457200" indent="-457200" eaLnBrk="1" hangingPunct="1">
              <a:buFont typeface="Courier New" panose="02070309020205020404" pitchFamily="49" charset="0"/>
              <a:buChar char="o"/>
            </a:pPr>
            <a:r>
              <a:rPr lang="en-US" altLang="en-US" sz="2400"/>
              <a:t>How do gene families increase evolution of traits?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ED7ACC3-0B75-4914-BDF6-4AC1D3C27EA5}"/>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C83244B-D139-4CE4-8A9E-E7A240032A13}"/>
              </a:ext>
            </a:extLst>
          </p:cNvPr>
          <p:cNvSpPr>
            <a:spLocks noGrp="1"/>
          </p:cNvSpPr>
          <p:nvPr>
            <p:ph sz="half" idx="1"/>
          </p:nvPr>
        </p:nvSpPr>
        <p:spPr>
          <a:xfrm>
            <a:off x="914400" y="1981200"/>
            <a:ext cx="7280275" cy="4114800"/>
          </a:xfrm>
        </p:spPr>
        <p:txBody>
          <a:bodyPr/>
          <a:lstStyle/>
          <a:p>
            <a:pPr marL="457200" indent="-457200" eaLnBrk="1" hangingPunct="1">
              <a:buFont typeface="Courier New" panose="02070309020205020404" pitchFamily="49" charset="0"/>
              <a:buChar char="o"/>
            </a:pPr>
            <a:r>
              <a:rPr lang="en-US" altLang="en-US" sz="2400"/>
              <a:t>Why is it useful to identify homology between different genes?</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B86A529-64ED-4D7D-A998-B62FD7D40FA3}"/>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F600E36F-4181-42CD-A5CF-5FA2C463987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can genomics help us improve nutrition throughout the world?</a:t>
            </a:r>
          </a:p>
          <a:p>
            <a:pPr>
              <a:buFont typeface="Courier New" panose="02070309020205020404" pitchFamily="49" charset="0"/>
              <a:buChar char="o"/>
            </a:pP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FD874E6-B62E-4EFE-B4CB-967A0C73CEE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51FA2E6-44C3-494E-80BC-448D49012AA1}"/>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Why haven’t scientists been able to further proteomics at the same rate as genomics?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D880033-75FE-46D4-906C-7310EBFFFBAF}"/>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6E07547A-7E61-4355-8AD3-54E11D6794B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potential concerns over discovering more information about the genomes of organisms?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5C48909-BF24-40DF-B816-E11C3249520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F5A08B77-AE00-4BCA-8CF7-28B9F7F6DDA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Briefly explain the differences between functional genomics and comparative genomics.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7ADD5C5-2496-4117-B96E-D81D74FA2307}"/>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C88FE286-AAF7-40A0-AA4A-02EDC386CA6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Briefly explain how to make a protein microarray.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8462A1F-F01D-432C-8D3D-8F65D3373095}"/>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870E587C-F686-4078-89E9-601A9C17571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are microarrays helping further the study of cancer?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29F7BAE-1323-4837-AFAB-A554BF840E44}"/>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676EE085-5D36-44D0-8714-70D938913D0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can comparative genomics help in drug development?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2830AEA-ECBB-45CF-B93C-4ED4A4C74F5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32A162D-3594-45EE-95E0-B388BCEBE7C7}"/>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1F2017F-F580-479C-9C8D-60876C078396}"/>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8363E0D0-121D-4F5E-91B8-94C15CBE1C3D}"/>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Describe the differences between synonymous and non-synonymous changes.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05B464B-2D0F-4965-A23F-6CDB03674B25}"/>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DC3F5BF-859F-481B-B316-029C8BE3A7E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autopolyploids and allopolyploids.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B1935F3-B624-4DB6-A00D-0829A9593529}"/>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6FAA4F1-EBD2-4BE7-846E-9F0C1C3B9CA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does DNA/RNA hybridization provide information about which genes are being expressed in an organism?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7A55B51-AF1E-47A3-8594-19462DBE62D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71B0D5BD-44FC-4664-B20B-34E97F9C049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why a reduction in selection pressure on a set of genes may lead to the formation of pseudogenes.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68AEFD5-5634-4577-8214-1706FF90107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F7EA05C5-BB8F-43B9-9924-EBA7D67E2A7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the relationship between the size of an organism and the size of its genome.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0D27987-9146-4C8E-B9F5-E8DE53833AEA}"/>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8187128-3693-43D9-A5A1-656E89281BD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a transposable element and what is its function?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F83764F-2BC9-4D34-96A4-BF24D706461C}"/>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EE24D807-A18B-4658-B669-25BB0FF167F6}"/>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4582DDE-F690-46B1-A31F-58414EF0079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F39B0636-C6ED-4033-804C-C607A244AC1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studying prokaryotic genomes help researchers?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AF404EA0-6E7E-43FA-A61D-6917D1F803CA}"/>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989FDFA-12D6-4D99-AED0-0AEAFA37D60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are proteomes for species larger than their genomes?</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59B1FB5-4AA3-48E9-8A88-A483BD3797FA}"/>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99ED27B-6BA9-4A08-82B0-4895E955281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Discuss the two processes that help increase the size of the proteome in comparison to the genome.</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27C1144-0E12-4AFF-9633-F7D43A639AAD}"/>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9100D368-E54C-44E3-AD7A-C7683A90028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difference between genomics and functional genomics?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F41CB8A-830A-470F-9F40-FDF252425EBA}"/>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D50FB0C5-FA51-45E0-9977-64DBA71A2C77}"/>
              </a:ext>
            </a:extLst>
          </p:cNvPr>
          <p:cNvSpPr>
            <a:spLocks noGrp="1"/>
          </p:cNvSpPr>
          <p:nvPr>
            <p:ph sz="half" idx="1"/>
          </p:nvPr>
        </p:nvSpPr>
        <p:spPr>
          <a:xfrm>
            <a:off x="914400" y="1981200"/>
            <a:ext cx="7280275" cy="4114800"/>
          </a:xfrm>
        </p:spPr>
        <p:txBody>
          <a:bodyPr/>
          <a:lstStyle/>
          <a:p>
            <a:pPr marL="457200" indent="-457200" eaLnBrk="1" hangingPunct="1">
              <a:buFont typeface="Courier New" panose="02070309020205020404" pitchFamily="49" charset="0"/>
              <a:buChar char="o"/>
            </a:pPr>
            <a:r>
              <a:rPr lang="en-US" altLang="en-US" sz="2400"/>
              <a:t>What is a benefit and a drawback to using shotgun DNA sequencing?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2A954D9-61B6-4687-9686-F7D116020DA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3DC0619-98BE-49D1-8F22-18D98BBF2400}"/>
              </a:ext>
            </a:extLst>
          </p:cNvPr>
          <p:cNvSpPr>
            <a:spLocks noGrp="1"/>
          </p:cNvSpPr>
          <p:nvPr>
            <p:ph sz="half" idx="1"/>
          </p:nvPr>
        </p:nvSpPr>
        <p:spPr>
          <a:xfrm>
            <a:off x="914400" y="2057400"/>
            <a:ext cx="7280275" cy="4114800"/>
          </a:xfrm>
        </p:spPr>
        <p:txBody>
          <a:bodyPr/>
          <a:lstStyle/>
          <a:p>
            <a:pPr marL="457200" indent="-457200" eaLnBrk="1" hangingPunct="1">
              <a:buFont typeface="Courier New" panose="02070309020205020404" pitchFamily="49" charset="0"/>
              <a:buChar char="o"/>
            </a:pPr>
            <a:r>
              <a:rPr lang="en-US" altLang="en-US" sz="2400"/>
              <a:t>What are some roles of transposable elements?</a:t>
            </a:r>
          </a:p>
          <a:p>
            <a:pPr marL="457200" indent="-457200" eaLnBrk="1" hangingPunct="1">
              <a:buFont typeface="Courier New" panose="02070309020205020404" pitchFamily="49" charset="0"/>
              <a:buChar char="o"/>
            </a:pPr>
            <a:endParaRPr lang="en-US" altLang="en-US" sz="2400"/>
          </a:p>
          <a:p>
            <a:pPr marL="457200" indent="-457200" eaLnBrk="1" hangingPunct="1">
              <a:buFont typeface="Wingdings" panose="05000000000000000000" pitchFamily="2" charset="2"/>
              <a:buNone/>
            </a:pPr>
            <a:endParaRPr lang="en-US" altLang="en-US" sz="2400"/>
          </a:p>
          <a:p>
            <a:pPr marL="457200" indent="-457200" eaLnBrk="1" hangingPunct="1">
              <a:buFont typeface="Wingdings" panose="05000000000000000000" pitchFamily="2" charset="2"/>
              <a:buNone/>
            </a:pPr>
            <a:endParaRPr lang="en-US" altLang="en-US" sz="24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6"/>
  <p:tag name="MMPROD_UIDATA" val="&lt;database version=&quot;7.0&quot;&gt;&lt;object type=&quot;1&quot; unique_id=&quot;10001&quot;&gt;&lt;object type=&quot;2&quot; unique_id=&quot;10191&quot;&gt;&lt;object type=&quot;3&quot; unique_id=&quot;10192&quot;&gt;&lt;property id=&quot;20148&quot; value=&quot;5&quot;/&gt;&lt;property id=&quot;20300&quot; value=&quot;Slide 1&quot;/&gt;&lt;property id=&quot;20307&quot; value=&quot;317&quot;/&gt;&lt;/object&gt;&lt;object type=&quot;3&quot; unique_id=&quot;10193&quot;&gt;&lt;property id=&quot;20148&quot; value=&quot;5&quot;/&gt;&lt;property id=&quot;20300&quot; value=&quot;Slide 2 - &amp;quot;Minute Paper Goal&amp;quot;&quot;/&gt;&lt;property id=&quot;20307&quot; value=&quot;334&quot;/&gt;&lt;/object&gt;&lt;object type=&quot;3&quot; unique_id=&quot;10194&quot;&gt;&lt;property id=&quot;20148&quot; value=&quot;5&quot;/&gt;&lt;property id=&quot;20300&quot; value=&quot;Slide 3 - &amp;quot;Assessment&amp;quot;&quot;/&gt;&lt;property id=&quot;20307&quot; value=&quot;336&quot;/&gt;&lt;/object&gt;&lt;object type=&quot;3&quot; unique_id=&quot;10195&quot;&gt;&lt;property id=&quot;20148&quot; value=&quot;5&quot;/&gt;&lt;property id=&quot;20300&quot; value=&quot;Slide 4 - &amp;quot;1-minute paper topics&amp;quot;&quot;/&gt;&lt;property id=&quot;20307&quot; value=&quot;318&quot;/&gt;&lt;/object&gt;&lt;object type=&quot;3&quot; unique_id=&quot;10196&quot;&gt;&lt;property id=&quot;20148&quot; value=&quot;5&quot;/&gt;&lt;property id=&quot;20300&quot; value=&quot;Slide 5 - &amp;quot;1-minute paper topics&amp;quot;&quot;/&gt;&lt;property id=&quot;20307&quot; value=&quot;339&quot;/&gt;&lt;/object&gt;&lt;object type=&quot;3&quot; unique_id=&quot;10197&quot;&gt;&lt;property id=&quot;20148&quot; value=&quot;5&quot;/&gt;&lt;property id=&quot;20300&quot; value=&quot;Slide 6 - &amp;quot;1-minute paper topics&amp;quot;&quot;/&gt;&lt;property id=&quot;20307&quot; value=&quot;340&quot;/&gt;&lt;/object&gt;&lt;object type=&quot;3&quot; unique_id=&quot;10198&quot;&gt;&lt;property id=&quot;20148&quot; value=&quot;5&quot;/&gt;&lt;property id=&quot;20300&quot; value=&quot;Slide 7 - &amp;quot;1-minute paper topics&amp;quot;&quot;/&gt;&lt;property id=&quot;20307&quot; value=&quot;338&quot;/&gt;&lt;/object&gt;&lt;object type=&quot;3&quot; unique_id=&quot;10199&quot;&gt;&lt;property id=&quot;20148&quot; value=&quot;5&quot;/&gt;&lt;property id=&quot;20300&quot; value=&quot;Slide 8 - &amp;quot;1-minute paper topics&amp;quot;&quot;/&gt;&lt;property id=&quot;20307&quot; value=&quot;341&quot;/&gt;&lt;/object&gt;&lt;object type=&quot;3&quot; unique_id=&quot;10200&quot;&gt;&lt;property id=&quot;20148&quot; value=&quot;5&quot;/&gt;&lt;property id=&quot;20300&quot; value=&quot;Slide 9 - &amp;quot;1-minute paper topics&amp;quot;&quot;/&gt;&lt;property id=&quot;20307&quot; value=&quot;342&quot;/&gt;&lt;/object&gt;&lt;object type=&quot;3&quot; unique_id=&quot;10201&quot;&gt;&lt;property id=&quot;20148&quot; value=&quot;5&quot;/&gt;&lt;property id=&quot;20300&quot; value=&quot;Slide 10 - &amp;quot;1-minute paper topics&amp;quot;&quot;/&gt;&lt;property id=&quot;20307&quot; value=&quot;343&quot;/&gt;&lt;/object&gt;&lt;object type=&quot;3&quot; unique_id=&quot;10202&quot;&gt;&lt;property id=&quot;20148&quot; value=&quot;5&quot;/&gt;&lt;property id=&quot;20300&quot; value=&quot;Slide 11 - &amp;quot;1-minute paper topics&amp;quot;&quot;/&gt;&lt;property id=&quot;20307&quot; value=&quot;344&quot;/&gt;&lt;/object&gt;&lt;/object&gt;&lt;object type=&quot;8&quot; unique_id=&quot;1021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2204</TotalTime>
  <Words>357</Words>
  <Application>Microsoft Office PowerPoint</Application>
  <PresentationFormat>On-screen Show (4:3)</PresentationFormat>
  <Paragraphs>59</Paragraphs>
  <Slides>25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Courier New</vt:lpstr>
      <vt:lpstr>Symbol</vt:lpstr>
      <vt:lpstr>Tahoma</vt:lpstr>
      <vt:lpstr>Times New Roman</vt:lpstr>
      <vt:lpstr>Wingdings</vt:lpstr>
      <vt:lpstr>ヒラギノ角ゴ Pro W3</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231</cp:revision>
  <dcterms:created xsi:type="dcterms:W3CDTF">2005-04-19T02:46:41Z</dcterms:created>
  <dcterms:modified xsi:type="dcterms:W3CDTF">2019-04-24T18:59:21Z</dcterms:modified>
</cp:coreProperties>
</file>