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18" r:id="rId2"/>
  </p:sldMasterIdLst>
  <p:notesMasterIdLst>
    <p:notesMasterId r:id="rId22"/>
  </p:notesMasterIdLst>
  <p:sldIdLst>
    <p:sldId id="317" r:id="rId3"/>
    <p:sldId id="334" r:id="rId4"/>
    <p:sldId id="336" r:id="rId5"/>
    <p:sldId id="318" r:id="rId6"/>
    <p:sldId id="322" r:id="rId7"/>
    <p:sldId id="321" r:id="rId8"/>
    <p:sldId id="320" r:id="rId9"/>
    <p:sldId id="328" r:id="rId10"/>
    <p:sldId id="329" r:id="rId11"/>
    <p:sldId id="335" r:id="rId12"/>
    <p:sldId id="337" r:id="rId13"/>
    <p:sldId id="338" r:id="rId14"/>
    <p:sldId id="339" r:id="rId15"/>
    <p:sldId id="340" r:id="rId16"/>
    <p:sldId id="341" r:id="rId17"/>
    <p:sldId id="342" r:id="rId18"/>
    <p:sldId id="343" r:id="rId19"/>
    <p:sldId id="344" r:id="rId20"/>
    <p:sldId id="345"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0F43FE3D-2E2D-485B-949F-083B32480E4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797155F7-6B07-4511-A89F-1A2016B82DC5}"/>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71D6C186-55AB-4F78-880E-108FEA7010C0}"/>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B9426E0-91D5-4F50-A74E-B95218FF821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AB7C7DD-7215-4FB4-BC97-1491619B6B6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FEB55B3-0CEF-4B71-A38A-34DEFDFA987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A430FCD-4C8E-437B-A168-0A2D630B0BD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D7154B0-864A-4450-A9D8-54C5F35A815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BA200B1-3353-4101-B610-1A8609B58015}" type="slidenum">
              <a:rPr lang="en-US" altLang="en-US" sz="1200"/>
              <a:pPr/>
              <a:t>1</a:t>
            </a:fld>
            <a:endParaRPr lang="en-US" altLang="en-US" sz="1200"/>
          </a:p>
        </p:txBody>
      </p:sp>
      <p:sp>
        <p:nvSpPr>
          <p:cNvPr id="14339" name="Rectangle 2">
            <a:extLst>
              <a:ext uri="{FF2B5EF4-FFF2-40B4-BE49-F238E27FC236}">
                <a16:creationId xmlns:a16="http://schemas.microsoft.com/office/drawing/2014/main" id="{52C90935-8E4E-4078-B0EC-BC3DDEE640E7}"/>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4ECBED85-4AE5-4718-9EAA-1F4968F1791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1645A5FB-6986-4A00-82E1-6ED203601891}"/>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0D2507F7-9859-48E7-A5E3-305B75982A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25FD440A-3402-4461-82EB-A0EA97BC9CC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B567FB8-66D8-44E3-BC3A-0E51F6F376D0}" type="slidenum">
              <a:rPr lang="en-US" altLang="en-US" sz="1200"/>
              <a:pPr/>
              <a:t>16</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855A780-7E67-4C6E-A851-9ED530F7F97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BBBB422-6390-4A46-A783-76642FB8E0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98F7587-6D17-433D-8E03-61FFFE282221}"/>
              </a:ext>
            </a:extLst>
          </p:cNvPr>
          <p:cNvSpPr>
            <a:spLocks noGrp="1" noChangeArrowheads="1"/>
          </p:cNvSpPr>
          <p:nvPr>
            <p:ph type="sldNum" sz="quarter" idx="12"/>
          </p:nvPr>
        </p:nvSpPr>
        <p:spPr>
          <a:ln/>
        </p:spPr>
        <p:txBody>
          <a:bodyPr/>
          <a:lstStyle>
            <a:lvl1pPr>
              <a:defRPr/>
            </a:lvl1pPr>
          </a:lstStyle>
          <a:p>
            <a:fld id="{D365887E-EABF-420D-9E40-DF1A3B912B21}" type="slidenum">
              <a:rPr lang="en-US" altLang="en-US"/>
              <a:pPr/>
              <a:t>‹#›</a:t>
            </a:fld>
            <a:endParaRPr lang="en-US" altLang="en-US"/>
          </a:p>
        </p:txBody>
      </p:sp>
    </p:spTree>
    <p:extLst>
      <p:ext uri="{BB962C8B-B14F-4D97-AF65-F5344CB8AC3E}">
        <p14:creationId xmlns:p14="http://schemas.microsoft.com/office/powerpoint/2010/main" val="2110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10F75B0-4FFE-4DE6-946E-41B7A0F55BC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681D481-FF14-4E38-A532-7CD735BDDF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27483F0-3213-4D4B-9BC4-212DA415BD0B}"/>
              </a:ext>
            </a:extLst>
          </p:cNvPr>
          <p:cNvSpPr>
            <a:spLocks noGrp="1" noChangeArrowheads="1"/>
          </p:cNvSpPr>
          <p:nvPr>
            <p:ph type="sldNum" sz="quarter" idx="12"/>
          </p:nvPr>
        </p:nvSpPr>
        <p:spPr>
          <a:ln/>
        </p:spPr>
        <p:txBody>
          <a:bodyPr/>
          <a:lstStyle>
            <a:lvl1pPr>
              <a:defRPr/>
            </a:lvl1pPr>
          </a:lstStyle>
          <a:p>
            <a:fld id="{7159D168-5F70-4FA4-8E1F-F0E1FCDAE7B6}" type="slidenum">
              <a:rPr lang="en-US" altLang="en-US"/>
              <a:pPr/>
              <a:t>‹#›</a:t>
            </a:fld>
            <a:endParaRPr lang="en-US" altLang="en-US"/>
          </a:p>
        </p:txBody>
      </p:sp>
    </p:spTree>
    <p:extLst>
      <p:ext uri="{BB962C8B-B14F-4D97-AF65-F5344CB8AC3E}">
        <p14:creationId xmlns:p14="http://schemas.microsoft.com/office/powerpoint/2010/main" val="574528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723A9-CDF4-43CC-A39A-DC1F49ACF95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410BAF-E25B-4542-8497-D4A0D238722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6211573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8B904-22B9-46EF-8DE7-1AF3DEF527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DEBEA3-C62D-44AE-8E17-4A04FBE9E33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354834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B76FF-950B-44C4-9C78-8B2519DD781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9AB467-5BA7-4697-AD6E-8B102F72E98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4695909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4807F-AE5D-4743-90CD-F0E74C2C13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D0B24C-D3E8-4502-9B2A-0B37A8F0AC76}"/>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735927-A944-4082-B971-2BF9E9FD67E1}"/>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743853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E2A43-9891-4862-AC47-107CF36727C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8E9A2F-2EAB-40CC-AEE3-093D4AF5386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4347D9E-0A30-46B6-8C4B-2CBF0B38379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C8BA3B-07BC-4332-B21B-E4D65A171ED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F5F2F7A-2299-4655-9D9D-71E8B6760557}"/>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976431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F4D95-DEA1-454F-8491-863A66BB5C6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203936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51673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67DB2-20AB-4440-833F-963915F563A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1CE996-72C4-45A4-BC2F-395EA887D01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ECF6EB-A09B-43AB-93C6-35178EED9B3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1410010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54AD0-646C-45C9-818A-EE0113BB701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42EF66-4F60-4885-8EA6-8BE610EBF22D}"/>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050EFB-DA78-4D69-9506-64CC256B52D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6266254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1BBB66F-B9EC-4253-A23B-C33216F6BD8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E426064-7D70-44D0-B51F-D8A6EC1281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EDFD572-9F90-49D6-AEF8-2C722E72413E}"/>
              </a:ext>
            </a:extLst>
          </p:cNvPr>
          <p:cNvSpPr>
            <a:spLocks noGrp="1" noChangeArrowheads="1"/>
          </p:cNvSpPr>
          <p:nvPr>
            <p:ph type="sldNum" sz="quarter" idx="12"/>
          </p:nvPr>
        </p:nvSpPr>
        <p:spPr>
          <a:ln/>
        </p:spPr>
        <p:txBody>
          <a:bodyPr/>
          <a:lstStyle>
            <a:lvl1pPr>
              <a:defRPr/>
            </a:lvl1pPr>
          </a:lstStyle>
          <a:p>
            <a:fld id="{272529D8-D6E8-4F2D-8644-71D2D4944978}" type="slidenum">
              <a:rPr lang="en-US" altLang="en-US"/>
              <a:pPr/>
              <a:t>‹#›</a:t>
            </a:fld>
            <a:endParaRPr lang="en-US" altLang="en-US"/>
          </a:p>
        </p:txBody>
      </p:sp>
    </p:spTree>
    <p:extLst>
      <p:ext uri="{BB962C8B-B14F-4D97-AF65-F5344CB8AC3E}">
        <p14:creationId xmlns:p14="http://schemas.microsoft.com/office/powerpoint/2010/main" val="1759889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92029-E796-46DA-8A5F-89B985EDEDD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45CBC0-DDBC-4F60-BFE2-2563B3C8FB1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175134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E260CB-6BED-4CD8-A237-B0CBA8866D0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78438E-B7FA-4852-9400-971BBB4760E8}"/>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64376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865C648-913F-4CF3-854F-9D54F9A116E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4E1C4F3-B756-4B48-9950-BB71C4C11A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63CA569-7051-4A56-97F8-F9D3379B5BDC}"/>
              </a:ext>
            </a:extLst>
          </p:cNvPr>
          <p:cNvSpPr>
            <a:spLocks noGrp="1" noChangeArrowheads="1"/>
          </p:cNvSpPr>
          <p:nvPr>
            <p:ph type="sldNum" sz="quarter" idx="12"/>
          </p:nvPr>
        </p:nvSpPr>
        <p:spPr>
          <a:ln/>
        </p:spPr>
        <p:txBody>
          <a:bodyPr/>
          <a:lstStyle>
            <a:lvl1pPr>
              <a:defRPr/>
            </a:lvl1pPr>
          </a:lstStyle>
          <a:p>
            <a:fld id="{C83D2AA0-3B69-4021-B5E0-FD1A77018C64}" type="slidenum">
              <a:rPr lang="en-US" altLang="en-US"/>
              <a:pPr/>
              <a:t>‹#›</a:t>
            </a:fld>
            <a:endParaRPr lang="en-US" altLang="en-US"/>
          </a:p>
        </p:txBody>
      </p:sp>
    </p:spTree>
    <p:extLst>
      <p:ext uri="{BB962C8B-B14F-4D97-AF65-F5344CB8AC3E}">
        <p14:creationId xmlns:p14="http://schemas.microsoft.com/office/powerpoint/2010/main" val="254912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51176A0-DDF7-4EB7-A732-F4C93A8D702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E04C3435-BDE1-471B-9CA3-179F2C0E18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E56B870-3C00-4E29-B9D6-F0D51DA8C889}"/>
              </a:ext>
            </a:extLst>
          </p:cNvPr>
          <p:cNvSpPr>
            <a:spLocks noGrp="1" noChangeArrowheads="1"/>
          </p:cNvSpPr>
          <p:nvPr>
            <p:ph type="sldNum" sz="quarter" idx="12"/>
          </p:nvPr>
        </p:nvSpPr>
        <p:spPr>
          <a:ln/>
        </p:spPr>
        <p:txBody>
          <a:bodyPr/>
          <a:lstStyle>
            <a:lvl1pPr>
              <a:defRPr/>
            </a:lvl1pPr>
          </a:lstStyle>
          <a:p>
            <a:fld id="{0EB94B45-8BA2-491C-8E47-670E03A62345}" type="slidenum">
              <a:rPr lang="en-US" altLang="en-US"/>
              <a:pPr/>
              <a:t>‹#›</a:t>
            </a:fld>
            <a:endParaRPr lang="en-US" altLang="en-US"/>
          </a:p>
        </p:txBody>
      </p:sp>
    </p:spTree>
    <p:extLst>
      <p:ext uri="{BB962C8B-B14F-4D97-AF65-F5344CB8AC3E}">
        <p14:creationId xmlns:p14="http://schemas.microsoft.com/office/powerpoint/2010/main" val="2063397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346218A-576E-49DA-A25F-DD3F2B8D4BB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14D96EF-CE48-4932-B690-97D67BB844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8EF3DED-305E-4D06-89D4-F2DFBB9F5216}"/>
              </a:ext>
            </a:extLst>
          </p:cNvPr>
          <p:cNvSpPr>
            <a:spLocks noGrp="1" noChangeArrowheads="1"/>
          </p:cNvSpPr>
          <p:nvPr>
            <p:ph type="sldNum" sz="quarter" idx="12"/>
          </p:nvPr>
        </p:nvSpPr>
        <p:spPr>
          <a:ln/>
        </p:spPr>
        <p:txBody>
          <a:bodyPr/>
          <a:lstStyle>
            <a:lvl1pPr>
              <a:defRPr/>
            </a:lvl1pPr>
          </a:lstStyle>
          <a:p>
            <a:fld id="{1E54604A-D047-42FA-AA60-2B6E6BB9356B}" type="slidenum">
              <a:rPr lang="en-US" altLang="en-US"/>
              <a:pPr/>
              <a:t>‹#›</a:t>
            </a:fld>
            <a:endParaRPr lang="en-US" altLang="en-US"/>
          </a:p>
        </p:txBody>
      </p:sp>
    </p:spTree>
    <p:extLst>
      <p:ext uri="{BB962C8B-B14F-4D97-AF65-F5344CB8AC3E}">
        <p14:creationId xmlns:p14="http://schemas.microsoft.com/office/powerpoint/2010/main" val="248016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6F99126-1AF6-47D1-AC1B-2DF2807698A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FACFB592-A722-4856-96EC-B86A508C11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2608559C-5755-4C84-AEC3-491FF6B7EB15}"/>
              </a:ext>
            </a:extLst>
          </p:cNvPr>
          <p:cNvSpPr>
            <a:spLocks noGrp="1" noChangeArrowheads="1"/>
          </p:cNvSpPr>
          <p:nvPr>
            <p:ph type="sldNum" sz="quarter" idx="12"/>
          </p:nvPr>
        </p:nvSpPr>
        <p:spPr>
          <a:ln/>
        </p:spPr>
        <p:txBody>
          <a:bodyPr/>
          <a:lstStyle>
            <a:lvl1pPr>
              <a:defRPr/>
            </a:lvl1pPr>
          </a:lstStyle>
          <a:p>
            <a:fld id="{76469509-8FA9-4F78-865E-F8A1F208DE4B}" type="slidenum">
              <a:rPr lang="en-US" altLang="en-US"/>
              <a:pPr/>
              <a:t>‹#›</a:t>
            </a:fld>
            <a:endParaRPr lang="en-US" altLang="en-US"/>
          </a:p>
        </p:txBody>
      </p:sp>
    </p:spTree>
    <p:extLst>
      <p:ext uri="{BB962C8B-B14F-4D97-AF65-F5344CB8AC3E}">
        <p14:creationId xmlns:p14="http://schemas.microsoft.com/office/powerpoint/2010/main" val="1320418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30217E7-BB78-48C7-9FC4-B4AD322C0C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6E2D72C-3A89-4283-AA71-5A240C6551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2A53E1D-AAB6-4B07-AC14-CA7B7616D775}"/>
              </a:ext>
            </a:extLst>
          </p:cNvPr>
          <p:cNvSpPr>
            <a:spLocks noGrp="1" noChangeArrowheads="1"/>
          </p:cNvSpPr>
          <p:nvPr>
            <p:ph type="sldNum" sz="quarter" idx="12"/>
          </p:nvPr>
        </p:nvSpPr>
        <p:spPr>
          <a:ln/>
        </p:spPr>
        <p:txBody>
          <a:bodyPr/>
          <a:lstStyle>
            <a:lvl1pPr>
              <a:defRPr/>
            </a:lvl1pPr>
          </a:lstStyle>
          <a:p>
            <a:fld id="{A194BA1A-4B29-4BC9-96EE-868D6DCE183E}" type="slidenum">
              <a:rPr lang="en-US" altLang="en-US"/>
              <a:pPr/>
              <a:t>‹#›</a:t>
            </a:fld>
            <a:endParaRPr lang="en-US" altLang="en-US"/>
          </a:p>
        </p:txBody>
      </p:sp>
    </p:spTree>
    <p:extLst>
      <p:ext uri="{BB962C8B-B14F-4D97-AF65-F5344CB8AC3E}">
        <p14:creationId xmlns:p14="http://schemas.microsoft.com/office/powerpoint/2010/main" val="1644985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AA92191-B544-4C60-9FD7-C19E677D2FC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4CF2D01-590C-4894-9A2A-2B854E7905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4E18052-7FBE-46CD-88FE-EFE477676711}"/>
              </a:ext>
            </a:extLst>
          </p:cNvPr>
          <p:cNvSpPr>
            <a:spLocks noGrp="1" noChangeArrowheads="1"/>
          </p:cNvSpPr>
          <p:nvPr>
            <p:ph type="sldNum" sz="quarter" idx="12"/>
          </p:nvPr>
        </p:nvSpPr>
        <p:spPr>
          <a:ln/>
        </p:spPr>
        <p:txBody>
          <a:bodyPr/>
          <a:lstStyle>
            <a:lvl1pPr>
              <a:defRPr/>
            </a:lvl1pPr>
          </a:lstStyle>
          <a:p>
            <a:fld id="{44A73141-790D-4521-BA33-8D16A72E9062}" type="slidenum">
              <a:rPr lang="en-US" altLang="en-US"/>
              <a:pPr/>
              <a:t>‹#›</a:t>
            </a:fld>
            <a:endParaRPr lang="en-US" altLang="en-US"/>
          </a:p>
        </p:txBody>
      </p:sp>
    </p:spTree>
    <p:extLst>
      <p:ext uri="{BB962C8B-B14F-4D97-AF65-F5344CB8AC3E}">
        <p14:creationId xmlns:p14="http://schemas.microsoft.com/office/powerpoint/2010/main" val="87678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4C9BBEC-B147-40EF-BEB9-E1B3513B227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EE8AFD4-F422-421D-997D-2BC424870D2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9736DE9-9AE0-4EEA-81C9-7C27C6324D3D}"/>
              </a:ext>
            </a:extLst>
          </p:cNvPr>
          <p:cNvSpPr>
            <a:spLocks noGrp="1" noChangeArrowheads="1"/>
          </p:cNvSpPr>
          <p:nvPr>
            <p:ph type="sldNum" sz="quarter" idx="12"/>
          </p:nvPr>
        </p:nvSpPr>
        <p:spPr>
          <a:ln/>
        </p:spPr>
        <p:txBody>
          <a:bodyPr/>
          <a:lstStyle>
            <a:lvl1pPr>
              <a:defRPr/>
            </a:lvl1pPr>
          </a:lstStyle>
          <a:p>
            <a:fld id="{63F669C3-2A41-47D4-A4BD-350F99ABD3BC}" type="slidenum">
              <a:rPr lang="en-US" altLang="en-US"/>
              <a:pPr/>
              <a:t>‹#›</a:t>
            </a:fld>
            <a:endParaRPr lang="en-US" altLang="en-US"/>
          </a:p>
        </p:txBody>
      </p:sp>
    </p:spTree>
    <p:extLst>
      <p:ext uri="{BB962C8B-B14F-4D97-AF65-F5344CB8AC3E}">
        <p14:creationId xmlns:p14="http://schemas.microsoft.com/office/powerpoint/2010/main" val="1235560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6AC0D6BE-7DE6-4BD4-9003-902D52F2FDEC}"/>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319884D-1AAF-4282-979B-2869BDFE65C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4A3C63CA-719A-4E49-BA13-8771D0D8001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DB58AE8-D8DB-4119-BDBB-466970759FA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9EA04C7-2409-45BB-82CC-F014F2FA077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E9C7B4D-CFA4-4369-A6F4-6896B4586F6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4057AEC-261A-44B6-9F0D-6C445B70AB6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8E84F159-1904-466A-869C-41787786951D}" type="slidenum">
              <a:rPr lang="en-US" altLang="en-US"/>
              <a:pPr/>
              <a:t>‹#›</a:t>
            </a:fld>
            <a:endParaRPr lang="en-US" altLang="en-US"/>
          </a:p>
        </p:txBody>
      </p:sp>
      <p:sp>
        <p:nvSpPr>
          <p:cNvPr id="20489" name="Freeform 9">
            <a:extLst>
              <a:ext uri="{FF2B5EF4-FFF2-40B4-BE49-F238E27FC236}">
                <a16:creationId xmlns:a16="http://schemas.microsoft.com/office/drawing/2014/main" id="{320CD16D-FE7B-40BA-BC4B-FC5B3815025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628438C8-BC08-4CDA-B1F4-AA287BDA37D8}"/>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28" r:id="rId1"/>
    <p:sldLayoutId id="2147483827" r:id="rId2"/>
    <p:sldLayoutId id="2147483826" r:id="rId3"/>
    <p:sldLayoutId id="2147483825" r:id="rId4"/>
    <p:sldLayoutId id="2147483824" r:id="rId5"/>
    <p:sldLayoutId id="2147483823" r:id="rId6"/>
    <p:sldLayoutId id="2147483822" r:id="rId7"/>
    <p:sldLayoutId id="2147483821" r:id="rId8"/>
    <p:sldLayoutId id="2147483820" r:id="rId9"/>
    <p:sldLayoutId id="214748381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CD4B3CD-66EC-4D3A-AF9F-5BE701CAD24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0652530C-F656-412A-8923-B47FAC96B7C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70E5A57-2CBC-40FA-B9AE-8511FEA60B3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4650BC47-6A43-41E5-A283-3C409F7125A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F236503A-8EF5-4859-8534-7D7BDC5E37D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86ECD35-59C8-4E28-A057-D89D2AE5D6E4}"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C7A073C2-EB6E-4591-A204-B83C5E1A2AB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E00E5C4-021D-4544-A8C4-4195DA50B76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B599107A-4128-4372-9051-CCA324105690}"/>
              </a:ext>
            </a:extLst>
          </p:cNvPr>
          <p:cNvSpPr txBox="1">
            <a:spLocks noChangeArrowheads="1"/>
          </p:cNvSpPr>
          <p:nvPr/>
        </p:nvSpPr>
        <p:spPr bwMode="auto">
          <a:xfrm>
            <a:off x="1524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49D330F4-BB63-4BA9-853A-27840CD073D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F2D3A1F3-9A9D-4953-B446-6697117F0AD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Gene Regulation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62AA93E6-F9F3-46E5-B3AA-DA587DE4EA4B}"/>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A6B8E25-47D3-4550-8349-2540A11925D0}"/>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dirty="0"/>
              <a:t>What are the functions of the </a:t>
            </a:r>
            <a:r>
              <a:rPr lang="en-US" altLang="en-US" i="1" dirty="0"/>
              <a:t>Lac</a:t>
            </a:r>
            <a:r>
              <a:rPr lang="en-US" altLang="en-US" dirty="0"/>
              <a:t>-operon genes?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B6AA7A6-1D83-4B64-9E1D-2D5B0699F0F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00BCF3CA-C11F-4DAB-96E7-9D12875E7F07}"/>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Explain the difference between negative and positive transcriptional control.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1E12EFD-9273-402A-8079-5706D563A069}"/>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87A024E5-38AD-4BB5-9838-871F06B596F1}"/>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role of ubiquitin and proteasomes?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C962B09-DC17-4638-9F8D-034D06188C0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368BA7D0-CB5B-4856-905E-52139EA5867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is transcriptional control more effective in prokaryotes?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8D427B8-F314-457A-9FEC-FC2332471457}"/>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F3C768C2-EAC7-4D18-B47E-B447E166B85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Structural genes coding for enzymes of a certain metabolic pathway are often grouped together in the same operon.  What is the advantage of this arrangement?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47ED052-4A22-4171-A812-052DB5D2B0C1}"/>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D4C0B246-F201-4EBC-9C04-564B342E607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is the control of gene expression  more complex in eukaryotes than in prokaryotes?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F1E7554-CD87-4D92-A7D3-98362733E05C}"/>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10796251-10E7-47E3-A698-85BB8AFD73DD}"/>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What are the roles of DNA binding motifs? Give an example of one.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3EC2AFB-DA13-4F42-9905-C6F3EE06DC61}"/>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603B802-9B76-4A3E-AABD-73737CC77CE1}"/>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the function and the types of RNA interference molecules.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C13DC85-23EF-4E30-8180-0512A741C7B0}"/>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500D0A7A-4628-46FC-B3DD-9E5F7872BD6D}"/>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How can methylation affect DNA and histones?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93B69E4-EA04-448C-9FE7-0E7EA62E0532}"/>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728EAB7-A94A-4CFE-9021-2E6B17D7E55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Where does translation occur? How can translation be controlled in eukaryotic cells?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70F8C431-52BE-42A3-9DC8-9B7641749B26}"/>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06A15EAB-D55A-4EE1-870B-CC87F7E77430}"/>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3652F05-01D4-4C4E-9EC5-32E29CEC907D}"/>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0BE67D01-591A-44BF-BB93-E1699BB1E1F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2BA6FE0-3793-414C-A628-E22A8E15D452}"/>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4B963A4-3E95-42E1-B7EE-59F4809CA72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advantage of regulation of gene expression during transcription? Explain your answer.</a:t>
            </a:r>
          </a:p>
          <a:p>
            <a:pPr marL="457200" indent="-457200" eaLnBrk="1" hangingPunct="1">
              <a:buFont typeface="Courier New" panose="02070309020205020404" pitchFamily="49" charset="0"/>
              <a:buChar char="o"/>
            </a:pP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566BC73-C5D4-4818-9A4C-BAB3D0DEA706}"/>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E819E332-1E83-40CC-AB36-ECD175E5AC0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advantage of regulation of gene expression during translation? Explain your answer.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757A6A1F-6230-4A69-93A1-ACC8F32B4DB1}"/>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AC6A075D-EB2C-45B5-90E3-C95A35B4194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the role of a mediator protein in the regulation of eukaryotic gene transcription.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B445AEF-C8FB-44B0-A62B-2CFE17E00020}"/>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D383BB69-D846-41D7-B8BF-29FC00D7C632}"/>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a TATA box, where is it found, and what is its function?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4B898D-EC63-4642-97EC-58D6829AA86D}"/>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BB09649D-F040-475C-8469-3E60EAB5798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Give an example of a small effector molecule and explain its particular function in regulation of gene expression.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4A67CB3-5B30-4B15-936A-98041E88AA5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6C901012-2791-428E-A7C3-DDABAC3811F7}"/>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Explain the difference between inducible and repressible operons.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4"/>
  <p:tag name="MMPROD_UIDATA" val="&lt;database version=&quot;7.0&quot;&gt;&lt;object type=&quot;1&quot; unique_id=&quot;10001&quot;&gt;&lt;object type=&quot;2&quot; unique_id=&quot;10395&quot;&gt;&lt;object type=&quot;3&quot; unique_id=&quot;10396&quot;&gt;&lt;property id=&quot;20148&quot; value=&quot;5&quot;/&gt;&lt;property id=&quot;20300&quot; value=&quot;Slide 1&quot;/&gt;&lt;property id=&quot;20307&quot; value=&quot;317&quot;/&gt;&lt;/object&gt;&lt;object type=&quot;3&quot; unique_id=&quot;10397&quot;&gt;&lt;property id=&quot;20148&quot; value=&quot;5&quot;/&gt;&lt;property id=&quot;20300&quot; value=&quot;Slide 2 - &amp;quot;Minute Paper Goal&amp;quot;&quot;/&gt;&lt;property id=&quot;20307&quot; value=&quot;334&quot;/&gt;&lt;/object&gt;&lt;object type=&quot;3&quot; unique_id=&quot;10398&quot;&gt;&lt;property id=&quot;20148&quot; value=&quot;5&quot;/&gt;&lt;property id=&quot;20300&quot; value=&quot;Slide 3 - &amp;quot;Assessment&amp;quot;&quot;/&gt;&lt;property id=&quot;20307&quot; value=&quot;336&quot;/&gt;&lt;/object&gt;&lt;object type=&quot;3&quot; unique_id=&quot;10399&quot;&gt;&lt;property id=&quot;20148&quot; value=&quot;5&quot;/&gt;&lt;property id=&quot;20300&quot; value=&quot;Slide 4 - &amp;quot;1-minute paper topics&amp;quot;&quot;/&gt;&lt;property id=&quot;20307&quot; value=&quot;318&quot;/&gt;&lt;/object&gt;&lt;object type=&quot;3&quot; unique_id=&quot;10400&quot;&gt;&lt;property id=&quot;20148&quot; value=&quot;5&quot;/&gt;&lt;property id=&quot;20300&quot; value=&quot;Slide 5 - &amp;quot;1-minute paper topics&amp;quot;&quot;/&gt;&lt;property id=&quot;20307&quot; value=&quot;322&quot;/&gt;&lt;/object&gt;&lt;object type=&quot;3&quot; unique_id=&quot;10401&quot;&gt;&lt;property id=&quot;20148&quot; value=&quot;5&quot;/&gt;&lt;property id=&quot;20300&quot; value=&quot;Slide 6 - &amp;quot;1-minute paper topics&amp;quot;&quot;/&gt;&lt;property id=&quot;20307&quot; value=&quot;321&quot;/&gt;&lt;/object&gt;&lt;object type=&quot;3&quot; unique_id=&quot;10402&quot;&gt;&lt;property id=&quot;20148&quot; value=&quot;5&quot;/&gt;&lt;property id=&quot;20300&quot; value=&quot;Slide 7 - &amp;quot;1-minute paper topics&amp;quot;&quot;/&gt;&lt;property id=&quot;20307&quot; value=&quot;320&quot;/&gt;&lt;/object&gt;&lt;object type=&quot;3&quot; unique_id=&quot;10403&quot;&gt;&lt;property id=&quot;20148&quot; value=&quot;5&quot;/&gt;&lt;property id=&quot;20300&quot; value=&quot;Slide 8 - &amp;quot;1-minute paper topics&amp;quot;&quot;/&gt;&lt;property id=&quot;20307&quot; value=&quot;328&quot;/&gt;&lt;/object&gt;&lt;object type=&quot;3&quot; unique_id=&quot;10404&quot;&gt;&lt;property id=&quot;20148&quot; value=&quot;5&quot;/&gt;&lt;property id=&quot;20300&quot; value=&quot;Slide 9 - &amp;quot;1-minute paper topics&amp;quot;&quot;/&gt;&lt;property id=&quot;20307&quot; value=&quot;329&quot;/&gt;&lt;/object&gt;&lt;object type=&quot;3&quot; unique_id=&quot;10405&quot;&gt;&lt;property id=&quot;20148&quot; value=&quot;5&quot;/&gt;&lt;property id=&quot;20300&quot; value=&quot;Slide 10 - &amp;quot;1-minute paper topics&amp;quot;&quot;/&gt;&lt;property id=&quot;20307&quot; value=&quot;335&quot;/&gt;&lt;/object&gt;&lt;/object&gt;&lt;object type=&quot;8&quot; unique_id=&quot;1041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1092</TotalTime>
  <Words>302</Words>
  <Application>Microsoft Office PowerPoint</Application>
  <PresentationFormat>On-screen Show (4:3)</PresentationFormat>
  <Paragraphs>45</Paragraphs>
  <Slides>19</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180</cp:revision>
  <dcterms:created xsi:type="dcterms:W3CDTF">2005-04-19T02:46:41Z</dcterms:created>
  <dcterms:modified xsi:type="dcterms:W3CDTF">2019-04-23T20:58:22Z</dcterms:modified>
</cp:coreProperties>
</file>