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94" r:id="rId2"/>
  </p:sldMasterIdLst>
  <p:notesMasterIdLst>
    <p:notesMasterId r:id="rId20"/>
  </p:notesMasterIdLst>
  <p:sldIdLst>
    <p:sldId id="317" r:id="rId3"/>
    <p:sldId id="334" r:id="rId4"/>
    <p:sldId id="336"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Lst>
  <p:sldSz cx="9144000" cy="6858000" type="screen4x3"/>
  <p:notesSz cx="6858000" cy="9144000"/>
  <p:custDataLst>
    <p:tags r:id="rId2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57706A40-6608-45F7-96DD-1AC44FFAF23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BD964A57-BA8B-40F3-83A6-0332A65BB777}"/>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0484" name="Rectangle 4">
            <a:extLst>
              <a:ext uri="{FF2B5EF4-FFF2-40B4-BE49-F238E27FC236}">
                <a16:creationId xmlns:a16="http://schemas.microsoft.com/office/drawing/2014/main" id="{75E01524-4F07-432C-A084-2D24BFB82FBA}"/>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94DC9EA8-04BE-4DB4-8386-91D198FD415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15A36336-7E56-4C08-A28A-04C273941057}"/>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7BD8805-35CB-4590-BD94-D7A4EF56E42E}"/>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4793F3AC-10DC-41B5-A095-09C29DBDAEA4}"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DBAD2C8A-4820-40EE-AA23-34B6A73B2A9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4D61700-9824-4FFD-BD7C-49B79CC48B92}" type="slidenum">
              <a:rPr lang="en-US" altLang="en-US" sz="1200"/>
              <a:pPr/>
              <a:t>1</a:t>
            </a:fld>
            <a:endParaRPr lang="en-US" altLang="en-US" sz="1200"/>
          </a:p>
        </p:txBody>
      </p:sp>
      <p:sp>
        <p:nvSpPr>
          <p:cNvPr id="21507" name="Rectangle 2">
            <a:extLst>
              <a:ext uri="{FF2B5EF4-FFF2-40B4-BE49-F238E27FC236}">
                <a16:creationId xmlns:a16="http://schemas.microsoft.com/office/drawing/2014/main" id="{EF0C7C7C-62EF-42EA-872A-4523050B76A7}"/>
              </a:ext>
            </a:extLst>
          </p:cNvPr>
          <p:cNvSpPr>
            <a:spLocks noRot="1" noChangeArrowheads="1" noTextEdit="1"/>
          </p:cNvSpPr>
          <p:nvPr>
            <p:ph type="sldImg"/>
          </p:nvPr>
        </p:nvSpPr>
        <p:spPr>
          <a:ln/>
        </p:spPr>
      </p:sp>
      <p:sp>
        <p:nvSpPr>
          <p:cNvPr id="21508" name="Rectangle 3">
            <a:extLst>
              <a:ext uri="{FF2B5EF4-FFF2-40B4-BE49-F238E27FC236}">
                <a16:creationId xmlns:a16="http://schemas.microsoft.com/office/drawing/2014/main" id="{A3CBF1AB-690A-405E-873E-12CED23CB7C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D3C32DD-10DF-4C42-9E7D-80EF8B2BFB3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7BDDEFD-D6AB-4E07-83BC-543B9075605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FBF3897-1044-45AB-9B56-8FE1850C5932}"/>
              </a:ext>
            </a:extLst>
          </p:cNvPr>
          <p:cNvSpPr>
            <a:spLocks noGrp="1" noChangeArrowheads="1"/>
          </p:cNvSpPr>
          <p:nvPr>
            <p:ph type="sldNum" sz="quarter" idx="12"/>
          </p:nvPr>
        </p:nvSpPr>
        <p:spPr>
          <a:ln/>
        </p:spPr>
        <p:txBody>
          <a:bodyPr/>
          <a:lstStyle>
            <a:lvl1pPr>
              <a:defRPr/>
            </a:lvl1pPr>
          </a:lstStyle>
          <a:p>
            <a:fld id="{41CFF8E5-4D68-440C-A6C8-FE2B79A03846}" type="slidenum">
              <a:rPr lang="en-US" altLang="en-US"/>
              <a:pPr/>
              <a:t>‹#›</a:t>
            </a:fld>
            <a:endParaRPr lang="en-US" altLang="en-US"/>
          </a:p>
        </p:txBody>
      </p:sp>
    </p:spTree>
    <p:extLst>
      <p:ext uri="{BB962C8B-B14F-4D97-AF65-F5344CB8AC3E}">
        <p14:creationId xmlns:p14="http://schemas.microsoft.com/office/powerpoint/2010/main" val="3442390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04A57B6-0C7D-411F-A774-9C36DD178A1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CDD20EF-EFF2-4E86-B150-17FDCFCEC8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746DEFC-65D0-4E3D-BC59-0307D28465A6}"/>
              </a:ext>
            </a:extLst>
          </p:cNvPr>
          <p:cNvSpPr>
            <a:spLocks noGrp="1" noChangeArrowheads="1"/>
          </p:cNvSpPr>
          <p:nvPr>
            <p:ph type="sldNum" sz="quarter" idx="12"/>
          </p:nvPr>
        </p:nvSpPr>
        <p:spPr>
          <a:ln/>
        </p:spPr>
        <p:txBody>
          <a:bodyPr/>
          <a:lstStyle>
            <a:lvl1pPr>
              <a:defRPr/>
            </a:lvl1pPr>
          </a:lstStyle>
          <a:p>
            <a:fld id="{7410AD13-D6F3-4C6F-87DE-2D7A46F16FA9}" type="slidenum">
              <a:rPr lang="en-US" altLang="en-US"/>
              <a:pPr/>
              <a:t>‹#›</a:t>
            </a:fld>
            <a:endParaRPr lang="en-US" altLang="en-US"/>
          </a:p>
        </p:txBody>
      </p:sp>
    </p:spTree>
    <p:extLst>
      <p:ext uri="{BB962C8B-B14F-4D97-AF65-F5344CB8AC3E}">
        <p14:creationId xmlns:p14="http://schemas.microsoft.com/office/powerpoint/2010/main" val="448430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BC663-0367-41DC-BB8E-47B400318AF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4DC516-D88C-44B2-8B6C-0EA429A1F15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7456634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7626-2939-4EAD-A5D3-45B78E10BD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494338-CA8B-4822-808A-E1DD924B743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47962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83138-562A-4C16-B22D-491189575E8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CB5AC8-64CF-4CED-A960-B47E2B963D5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43341597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80D5A-2A44-44FB-BF3D-7469CD81CA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3113CB-B23E-4D35-AF10-BE8656BBE1F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03CB6BE-8076-4604-A3A4-ACE57CB5769F}"/>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241401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6AD0D-2B12-47B3-ADB3-3B170BB1285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96A87D-8BCA-4F3B-828D-645CC8C9E76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B4E442B-F5AC-4B6D-A70E-4FBEAAFBF80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E49F30-7088-47FB-B7E0-7D6095D9708F}"/>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692E1B5-E1E9-443C-8262-30AE96C48BCA}"/>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883077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D6B1B-F22A-41BC-A37E-422BE6F5BFF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8111857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93229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EAEEE-508A-4865-B656-14270A36608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197B98-5C72-44AC-B5F8-91F7CDFF7F0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828E7A-F9F1-4FF8-BC60-D91991E89A8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20372585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88AF2-7A94-4146-9741-E7C661F4FC4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B6D6540-4681-4D4C-A0FE-68D2CA6F356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84129A-45CF-45BA-98DD-5CDAFD05074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268372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13B8015-7829-41E5-B822-320B7CDBA0E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C6E357C-3A34-4673-A203-E21FBD475E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ADC703E-BCB1-4A9F-91FF-E1D49B7F211D}"/>
              </a:ext>
            </a:extLst>
          </p:cNvPr>
          <p:cNvSpPr>
            <a:spLocks noGrp="1" noChangeArrowheads="1"/>
          </p:cNvSpPr>
          <p:nvPr>
            <p:ph type="sldNum" sz="quarter" idx="12"/>
          </p:nvPr>
        </p:nvSpPr>
        <p:spPr>
          <a:ln/>
        </p:spPr>
        <p:txBody>
          <a:bodyPr/>
          <a:lstStyle>
            <a:lvl1pPr>
              <a:defRPr/>
            </a:lvl1pPr>
          </a:lstStyle>
          <a:p>
            <a:fld id="{B13CD1CB-F9E6-4E65-87FB-CD833059F35C}" type="slidenum">
              <a:rPr lang="en-US" altLang="en-US"/>
              <a:pPr/>
              <a:t>‹#›</a:t>
            </a:fld>
            <a:endParaRPr lang="en-US" altLang="en-US"/>
          </a:p>
        </p:txBody>
      </p:sp>
    </p:spTree>
    <p:extLst>
      <p:ext uri="{BB962C8B-B14F-4D97-AF65-F5344CB8AC3E}">
        <p14:creationId xmlns:p14="http://schemas.microsoft.com/office/powerpoint/2010/main" val="42770750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5C3EF-4094-4EE2-BDAE-65FFD99033D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984E7E-2584-489C-BB20-A8775E7611B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222810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3F370F-CEF8-4AB3-8CB1-A383CA3FB39C}"/>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87C675-F8E7-4992-B7EE-0E241B12BBCA}"/>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41403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A08C9D1-2DC9-49B8-A662-9016C253DC0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6CA307B-8AAB-4D86-8F95-45280EE511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360ADF6-F318-40A1-A28D-41E5B44FF0D1}"/>
              </a:ext>
            </a:extLst>
          </p:cNvPr>
          <p:cNvSpPr>
            <a:spLocks noGrp="1" noChangeArrowheads="1"/>
          </p:cNvSpPr>
          <p:nvPr>
            <p:ph type="sldNum" sz="quarter" idx="12"/>
          </p:nvPr>
        </p:nvSpPr>
        <p:spPr>
          <a:ln/>
        </p:spPr>
        <p:txBody>
          <a:bodyPr/>
          <a:lstStyle>
            <a:lvl1pPr>
              <a:defRPr/>
            </a:lvl1pPr>
          </a:lstStyle>
          <a:p>
            <a:fld id="{628469F8-905E-42F4-AACE-C42E6BC47BE4}" type="slidenum">
              <a:rPr lang="en-US" altLang="en-US"/>
              <a:pPr/>
              <a:t>‹#›</a:t>
            </a:fld>
            <a:endParaRPr lang="en-US" altLang="en-US"/>
          </a:p>
        </p:txBody>
      </p:sp>
    </p:spTree>
    <p:extLst>
      <p:ext uri="{BB962C8B-B14F-4D97-AF65-F5344CB8AC3E}">
        <p14:creationId xmlns:p14="http://schemas.microsoft.com/office/powerpoint/2010/main" val="539985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90A0794-4AAA-417C-A350-BF01FE6BFE3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BA1E7D8A-F355-4356-9538-FB76B1501F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6FBDBE5-418E-431A-B071-8631398D704F}"/>
              </a:ext>
            </a:extLst>
          </p:cNvPr>
          <p:cNvSpPr>
            <a:spLocks noGrp="1" noChangeArrowheads="1"/>
          </p:cNvSpPr>
          <p:nvPr>
            <p:ph type="sldNum" sz="quarter" idx="12"/>
          </p:nvPr>
        </p:nvSpPr>
        <p:spPr>
          <a:ln/>
        </p:spPr>
        <p:txBody>
          <a:bodyPr/>
          <a:lstStyle>
            <a:lvl1pPr>
              <a:defRPr/>
            </a:lvl1pPr>
          </a:lstStyle>
          <a:p>
            <a:fld id="{36C26259-0D14-4CE2-AA3E-9B572320C2E2}" type="slidenum">
              <a:rPr lang="en-US" altLang="en-US"/>
              <a:pPr/>
              <a:t>‹#›</a:t>
            </a:fld>
            <a:endParaRPr lang="en-US" altLang="en-US"/>
          </a:p>
        </p:txBody>
      </p:sp>
    </p:spTree>
    <p:extLst>
      <p:ext uri="{BB962C8B-B14F-4D97-AF65-F5344CB8AC3E}">
        <p14:creationId xmlns:p14="http://schemas.microsoft.com/office/powerpoint/2010/main" val="2265167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6A1B321-7BA1-4925-9252-48BCDA40D37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E2DAF60E-3C72-4424-8757-FE3CE81060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AD1CB129-3E1A-4F79-A8DE-B0128A88EB93}"/>
              </a:ext>
            </a:extLst>
          </p:cNvPr>
          <p:cNvSpPr>
            <a:spLocks noGrp="1" noChangeArrowheads="1"/>
          </p:cNvSpPr>
          <p:nvPr>
            <p:ph type="sldNum" sz="quarter" idx="12"/>
          </p:nvPr>
        </p:nvSpPr>
        <p:spPr>
          <a:ln/>
        </p:spPr>
        <p:txBody>
          <a:bodyPr/>
          <a:lstStyle>
            <a:lvl1pPr>
              <a:defRPr/>
            </a:lvl1pPr>
          </a:lstStyle>
          <a:p>
            <a:fld id="{AE85A8E9-7175-4402-BEC6-5CAD862595BE}" type="slidenum">
              <a:rPr lang="en-US" altLang="en-US"/>
              <a:pPr/>
              <a:t>‹#›</a:t>
            </a:fld>
            <a:endParaRPr lang="en-US" altLang="en-US"/>
          </a:p>
        </p:txBody>
      </p:sp>
    </p:spTree>
    <p:extLst>
      <p:ext uri="{BB962C8B-B14F-4D97-AF65-F5344CB8AC3E}">
        <p14:creationId xmlns:p14="http://schemas.microsoft.com/office/powerpoint/2010/main" val="1443258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F230CBF-CFFB-49CA-8C5D-EA0488CB497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F0F68BF1-3252-4966-B892-314F7224DB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808FFB1-6E17-40DD-917C-504C480B0E44}"/>
              </a:ext>
            </a:extLst>
          </p:cNvPr>
          <p:cNvSpPr>
            <a:spLocks noGrp="1" noChangeArrowheads="1"/>
          </p:cNvSpPr>
          <p:nvPr>
            <p:ph type="sldNum" sz="quarter" idx="12"/>
          </p:nvPr>
        </p:nvSpPr>
        <p:spPr>
          <a:ln/>
        </p:spPr>
        <p:txBody>
          <a:bodyPr/>
          <a:lstStyle>
            <a:lvl1pPr>
              <a:defRPr/>
            </a:lvl1pPr>
          </a:lstStyle>
          <a:p>
            <a:fld id="{3EBA6C7F-0E75-456F-8435-082165F7D540}" type="slidenum">
              <a:rPr lang="en-US" altLang="en-US"/>
              <a:pPr/>
              <a:t>‹#›</a:t>
            </a:fld>
            <a:endParaRPr lang="en-US" altLang="en-US"/>
          </a:p>
        </p:txBody>
      </p:sp>
    </p:spTree>
    <p:extLst>
      <p:ext uri="{BB962C8B-B14F-4D97-AF65-F5344CB8AC3E}">
        <p14:creationId xmlns:p14="http://schemas.microsoft.com/office/powerpoint/2010/main" val="3393653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39FC9ED-ED18-434E-A6E7-40667BDFBB3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3F0FFFD-5E93-44BC-890F-8DDBA83928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ABC651B-E6C6-48B5-A885-A67D792EDB4F}"/>
              </a:ext>
            </a:extLst>
          </p:cNvPr>
          <p:cNvSpPr>
            <a:spLocks noGrp="1" noChangeArrowheads="1"/>
          </p:cNvSpPr>
          <p:nvPr>
            <p:ph type="sldNum" sz="quarter" idx="12"/>
          </p:nvPr>
        </p:nvSpPr>
        <p:spPr>
          <a:ln/>
        </p:spPr>
        <p:txBody>
          <a:bodyPr/>
          <a:lstStyle>
            <a:lvl1pPr>
              <a:defRPr/>
            </a:lvl1pPr>
          </a:lstStyle>
          <a:p>
            <a:fld id="{11C60C72-BB87-4638-8D9E-54DFED6F8842}" type="slidenum">
              <a:rPr lang="en-US" altLang="en-US"/>
              <a:pPr/>
              <a:t>‹#›</a:t>
            </a:fld>
            <a:endParaRPr lang="en-US" altLang="en-US"/>
          </a:p>
        </p:txBody>
      </p:sp>
    </p:spTree>
    <p:extLst>
      <p:ext uri="{BB962C8B-B14F-4D97-AF65-F5344CB8AC3E}">
        <p14:creationId xmlns:p14="http://schemas.microsoft.com/office/powerpoint/2010/main" val="1201888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B78B5C8-F320-4C99-A44C-F717B6FA6D5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47E0D0B-3FCA-4C78-ACC2-5CB225B56D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587E273-EEB5-4E0A-A1C5-3272C396ACAD}"/>
              </a:ext>
            </a:extLst>
          </p:cNvPr>
          <p:cNvSpPr>
            <a:spLocks noGrp="1" noChangeArrowheads="1"/>
          </p:cNvSpPr>
          <p:nvPr>
            <p:ph type="sldNum" sz="quarter" idx="12"/>
          </p:nvPr>
        </p:nvSpPr>
        <p:spPr>
          <a:ln/>
        </p:spPr>
        <p:txBody>
          <a:bodyPr/>
          <a:lstStyle>
            <a:lvl1pPr>
              <a:defRPr/>
            </a:lvl1pPr>
          </a:lstStyle>
          <a:p>
            <a:fld id="{3EB0ECB4-2036-4912-9A25-F5246C88986C}" type="slidenum">
              <a:rPr lang="en-US" altLang="en-US"/>
              <a:pPr/>
              <a:t>‹#›</a:t>
            </a:fld>
            <a:endParaRPr lang="en-US" altLang="en-US"/>
          </a:p>
        </p:txBody>
      </p:sp>
    </p:spTree>
    <p:extLst>
      <p:ext uri="{BB962C8B-B14F-4D97-AF65-F5344CB8AC3E}">
        <p14:creationId xmlns:p14="http://schemas.microsoft.com/office/powerpoint/2010/main" val="881257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2AB8C0A-1265-4BAF-86C2-E6C08A02594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3AF0A29-8096-4C3D-B6F2-3052E761B8F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391198B-757E-47F8-AA6F-9CC45B3E9BD8}"/>
              </a:ext>
            </a:extLst>
          </p:cNvPr>
          <p:cNvSpPr>
            <a:spLocks noGrp="1" noChangeArrowheads="1"/>
          </p:cNvSpPr>
          <p:nvPr>
            <p:ph type="sldNum" sz="quarter" idx="12"/>
          </p:nvPr>
        </p:nvSpPr>
        <p:spPr>
          <a:ln/>
        </p:spPr>
        <p:txBody>
          <a:bodyPr/>
          <a:lstStyle>
            <a:lvl1pPr>
              <a:defRPr/>
            </a:lvl1pPr>
          </a:lstStyle>
          <a:p>
            <a:fld id="{54655DE1-97AB-473A-935B-298687D99516}" type="slidenum">
              <a:rPr lang="en-US" altLang="en-US"/>
              <a:pPr/>
              <a:t>‹#›</a:t>
            </a:fld>
            <a:endParaRPr lang="en-US" altLang="en-US"/>
          </a:p>
        </p:txBody>
      </p:sp>
    </p:spTree>
    <p:extLst>
      <p:ext uri="{BB962C8B-B14F-4D97-AF65-F5344CB8AC3E}">
        <p14:creationId xmlns:p14="http://schemas.microsoft.com/office/powerpoint/2010/main" val="1640709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F70AACDF-42B7-4897-851A-45D49D375E14}"/>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2B10C21F-7B5A-4166-8749-9A01B898F47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26681D1D-F21F-45DC-A8E6-899F94FE5AA3}"/>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628B9650-CF57-4890-9EA9-49DFE39784B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51FBF3F7-D41F-431B-87B5-D327E0E9FB8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AF7D3D31-AD44-45A9-8192-A2390031A54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874AB52A-A599-4F06-8994-794A8B3D982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6DEB48D-799A-4EB0-8A9F-CA93F9C8CCE1}" type="slidenum">
              <a:rPr lang="en-US" altLang="en-US"/>
              <a:pPr/>
              <a:t>‹#›</a:t>
            </a:fld>
            <a:endParaRPr lang="en-US" altLang="en-US"/>
          </a:p>
        </p:txBody>
      </p:sp>
      <p:sp>
        <p:nvSpPr>
          <p:cNvPr id="20489" name="Freeform 9">
            <a:extLst>
              <a:ext uri="{FF2B5EF4-FFF2-40B4-BE49-F238E27FC236}">
                <a16:creationId xmlns:a16="http://schemas.microsoft.com/office/drawing/2014/main" id="{42F17D85-1EC9-4118-AEAE-354F49E10FC5}"/>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B3EF961-9113-445F-B51E-CD572B4E5C2B}"/>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95" r:id="rId1"/>
    <p:sldLayoutId id="2147484096" r:id="rId2"/>
    <p:sldLayoutId id="2147484097" r:id="rId3"/>
    <p:sldLayoutId id="2147484098" r:id="rId4"/>
    <p:sldLayoutId id="2147484099" r:id="rId5"/>
    <p:sldLayoutId id="2147484100" r:id="rId6"/>
    <p:sldLayoutId id="2147484101" r:id="rId7"/>
    <p:sldLayoutId id="2147484102" r:id="rId8"/>
    <p:sldLayoutId id="2147484103" r:id="rId9"/>
    <p:sldLayoutId id="214748410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2B8B33CD-26F5-42B0-833F-B397CBE7721A}"/>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B2C46B9-E13E-4D59-BFA8-773FEFF04802}"/>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834EEAC-A0AC-4147-BB13-D499AE1D39C9}"/>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5845" name="Picture 3" descr="MHE-red-RGB-email-logo.png">
            <a:extLst>
              <a:ext uri="{FF2B5EF4-FFF2-40B4-BE49-F238E27FC236}">
                <a16:creationId xmlns:a16="http://schemas.microsoft.com/office/drawing/2014/main" id="{90DD432C-6983-47FC-A154-C61C3519A9A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923BB9EB-D714-48E4-B083-370DC86F128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EED3FD59-58F4-45B4-80B7-2F6DE1C94D3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56F88736-B166-43B2-A51E-B4CF31707AC8}"/>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22AEDC4D-A562-4132-AF59-1323813E6857}"/>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B34F0467-6AC2-472C-A2F2-328DC50B5460}"/>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2BBBB28B-9416-4359-95E7-2194E703F091}"/>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8F60E70B-9B4C-42A4-ADFB-01230FB939C3}"/>
              </a:ext>
            </a:extLst>
          </p:cNvPr>
          <p:cNvSpPr txBox="1">
            <a:spLocks noChangeArrowheads="1"/>
          </p:cNvSpPr>
          <p:nvPr/>
        </p:nvSpPr>
        <p:spPr bwMode="auto">
          <a:xfrm>
            <a:off x="0" y="3657600"/>
            <a:ext cx="9144000" cy="153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Energy Balance, Metabolic Rate, &amp; Body Temperature</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E811261-DCB5-45DB-9BC6-1F4EC1A6E722}"/>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6B00312-008D-4798-A25C-0535DB04F8A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glucose sparing? Why is it important?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AD608FC5-B688-4BD4-BDBC-D7290D84807B}"/>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D8DAD479-8FA5-41B4-BB51-0FB7C66C93D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direct calorimetry? What is indirect calorimetry?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8836F19-2600-42E9-B013-F07F6552A09C}"/>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B9550936-912A-4961-953F-CE6F324FE8A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Which organs have a higher metabolic rate during exercise? What about during digestion?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5363D8B6-B075-4F40-A70E-C4E3AFEA8C02}"/>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E7CC10DC-A871-43F9-B56A-5F53419DA12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i="1" dirty="0" err="1"/>
              <a:t>Wt</a:t>
            </a:r>
            <a:r>
              <a:rPr lang="en-US" altLang="en-US" sz="2400" dirty="0"/>
              <a:t> mice lose weight when parabiosis was performed with </a:t>
            </a:r>
            <a:r>
              <a:rPr lang="en-US" altLang="en-US" sz="2400" i="1" dirty="0" err="1"/>
              <a:t>db</a:t>
            </a:r>
            <a:r>
              <a:rPr lang="en-US" altLang="en-US" sz="2400" dirty="0"/>
              <a:t> mice; but, </a:t>
            </a:r>
            <a:r>
              <a:rPr lang="en-US" altLang="en-US" sz="2400" i="1" dirty="0" err="1"/>
              <a:t>wt</a:t>
            </a:r>
            <a:r>
              <a:rPr lang="en-US" altLang="en-US" sz="2400" dirty="0"/>
              <a:t> mice maintained their weight when they were </a:t>
            </a:r>
            <a:r>
              <a:rPr lang="en-US" altLang="en-US" sz="2400" dirty="0" err="1"/>
              <a:t>parabiosed</a:t>
            </a:r>
            <a:r>
              <a:rPr lang="en-US" altLang="en-US" sz="2400" dirty="0"/>
              <a:t> to </a:t>
            </a:r>
            <a:r>
              <a:rPr lang="en-US" altLang="en-US" sz="2400" i="1" dirty="0" err="1"/>
              <a:t>ob</a:t>
            </a:r>
            <a:r>
              <a:rPr lang="en-US" altLang="en-US" sz="2400" dirty="0"/>
              <a:t> mice. What hormone is responsible and why did this occur?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827AD9E2-6510-4648-B10A-9E3FC03E04A1}"/>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1B99562A-25A9-4D75-8CA7-379EF0612CF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concurrent heat exchange help organisms keep warm?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9D0B048-4B81-419D-A9D9-879103C35FD0}"/>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4A7DFC90-3D38-4344-B4AC-6D9BCC0A613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your skin so clammy during exercise during a humid day?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F2124D9-BDC7-47B6-99A0-4BBCC4306BF3}"/>
              </a:ext>
            </a:extLst>
          </p:cNvPr>
          <p:cNvSpPr>
            <a:spLocks noGrp="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C4AEDA08-FBC1-4A42-B4AD-F6A29D36C92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might brown fat be of interest in obesity research?</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256D0356-4E69-4F47-BE31-5F5DF712746F}"/>
              </a:ext>
            </a:extLst>
          </p:cNvPr>
          <p:cNvSpPr>
            <a:spLocks noGrp="1"/>
          </p:cNvSpPr>
          <p:nvPr>
            <p:ph type="title"/>
          </p:nvPr>
        </p:nvSpPr>
        <p:spPr/>
        <p:txBody>
          <a:bodyPr/>
          <a:lstStyle/>
          <a:p>
            <a:pPr eaLnBrk="1" hangingPunct="1"/>
            <a:r>
              <a:rPr lang="en-US" altLang="en-US"/>
              <a:t>1-minute paper topics</a:t>
            </a:r>
          </a:p>
        </p:txBody>
      </p:sp>
      <p:sp>
        <p:nvSpPr>
          <p:cNvPr id="19459" name="Content Placeholder 2">
            <a:extLst>
              <a:ext uri="{FF2B5EF4-FFF2-40B4-BE49-F238E27FC236}">
                <a16:creationId xmlns:a16="http://schemas.microsoft.com/office/drawing/2014/main" id="{F45D75C8-620F-43DC-9DF8-06D9DC5970B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Name three ways your body regulates temperature.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948C0D5-A6DA-457E-BF87-66BF0F1FBB41}"/>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68682D15-AAD1-4DE2-BC6E-2D07C3045C5E}"/>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5247D1A-1DAE-43EB-AE1B-A6FCA575985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462B966C-8B01-4173-B778-2308D826948E}"/>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FFEB4C0-DD1A-44AC-8E2C-C5A43F609510}"/>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D8090516-795B-4358-8A4B-5AAB1BE72F9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List the categories of nutrients absorbed during absorptive state.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C1E5C9E-0683-45B4-A669-94B832528814}"/>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EB5B99B3-B984-471A-9870-7FDDDD2A307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In what form are digested carbohydrates, lipids, and proteins absorbed?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0199804-6004-4840-BA1A-AD7C5D8CAF5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39686E99-8E8A-49FF-98CC-7A4E59B3114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glucose is made from triglycerides.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0FE01FD-EB95-40DC-9764-8D4EDA8A11CA}"/>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18D2E233-98A4-460E-BB80-97466B73B94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Compare glycogenolysis and gluconeogenesis.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61DDF12-5A30-4A5F-BBC1-76068C08D11D}"/>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09E9D357-6C79-4217-989B-4D3B6ABF43F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the body maintain blood glucose levels?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6ADC33E-3EE7-4924-9299-DA924A5B3D97}"/>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B2F304F-7ADA-4DE3-B2CF-24DA2A7968A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ketones important in energy use?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9"/>
  <p:tag name="MMPROD_UIDATA" val="&lt;database version=&quot;7.0&quot;&gt;&lt;object type=&quot;1&quot; unique_id=&quot;10001&quot;&gt;&lt;object type=&quot;8&quot; unique_id=&quot;11252&quot;&gt;&lt;/object&gt;&lt;object type=&quot;2&quot; unique_id=&quot;11253&quot;&gt;&lt;object type=&quot;3&quot; unique_id=&quot;11254&quot;&gt;&lt;property id=&quot;20148&quot; value=&quot;5&quot;/&gt;&lt;property id=&quot;20300&quot; value=&quot;Slide 1&quot;/&gt;&lt;property id=&quot;20307&quot; value=&quot;317&quot;/&gt;&lt;/object&gt;&lt;object type=&quot;3&quot; unique_id=&quot;11255&quot;&gt;&lt;property id=&quot;20148&quot; value=&quot;5&quot;/&gt;&lt;property id=&quot;20300&quot; value=&quot;Slide 2 - &amp;quot;Minute Paper Goal&amp;quot;&quot;/&gt;&lt;property id=&quot;20307&quot; value=&quot;334&quot;/&gt;&lt;/object&gt;&lt;object type=&quot;3&quot; unique_id=&quot;11256&quot;&gt;&lt;property id=&quot;20148&quot; value=&quot;5&quot;/&gt;&lt;property id=&quot;20300&quot; value=&quot;Slide 3 - &amp;quot;Assessment&amp;quot;&quot;/&gt;&lt;property id=&quot;20307&quot; value=&quot;336&quot;/&gt;&lt;/object&gt;&lt;object type=&quot;3&quot; unique_id=&quot;11257&quot;&gt;&lt;property id=&quot;20148&quot; value=&quot;5&quot;/&gt;&lt;property id=&quot;20300&quot; value=&quot;Slide 4 - &amp;quot;1-minute paper topics&amp;quot;&quot;/&gt;&lt;property id=&quot;20307&quot; value=&quot;343&quot;/&gt;&lt;/object&gt;&lt;object type=&quot;3&quot; unique_id=&quot;11258&quot;&gt;&lt;property id=&quot;20148&quot; value=&quot;5&quot;/&gt;&lt;property id=&quot;20300&quot; value=&quot;Slide 5 - &amp;quot;1-minute paper topics&amp;quot;&quot;/&gt;&lt;property id=&quot;20307&quot; value=&quot;344&quot;/&gt;&lt;/object&gt;&lt;object type=&quot;3&quot; unique_id=&quot;11259&quot;&gt;&lt;property id=&quot;20148&quot; value=&quot;5&quot;/&gt;&lt;property id=&quot;20300&quot; value=&quot;Slide 6 - &amp;quot;1-minute paper topics&amp;quot;&quot;/&gt;&lt;property id=&quot;20307&quot; value=&quot;345&quot;/&gt;&lt;/object&gt;&lt;object type=&quot;3&quot; unique_id=&quot;11260&quot;&gt;&lt;property id=&quot;20148&quot; value=&quot;5&quot;/&gt;&lt;property id=&quot;20300&quot; value=&quot;Slide 7 - &amp;quot;1-minute paper topics&amp;quot;&quot;/&gt;&lt;property id=&quot;20307&quot; value=&quot;346&quot;/&gt;&lt;/object&gt;&lt;object type=&quot;3&quot; unique_id=&quot;11261&quot;&gt;&lt;property id=&quot;20148&quot; value=&quot;5&quot;/&gt;&lt;property id=&quot;20300&quot; value=&quot;Slide 8 - &amp;quot;1-minute paper topics&amp;quot;&quot;/&gt;&lt;property id=&quot;20307&quot; value=&quot;347&quot;/&gt;&lt;/object&gt;&lt;object type=&quot;3&quot; unique_id=&quot;11262&quot;&gt;&lt;property id=&quot;20148&quot; value=&quot;5&quot;/&gt;&lt;property id=&quot;20300&quot; value=&quot;Slide 9 - &amp;quot;1-minute paper topics&amp;quot;&quot;/&gt;&lt;property id=&quot;20307&quot; value=&quot;348&quot;/&gt;&lt;/object&gt;&lt;object type=&quot;3&quot; unique_id=&quot;11263&quot;&gt;&lt;property id=&quot;20148&quot; value=&quot;5&quot;/&gt;&lt;property id=&quot;20300&quot; value=&quot;Slide 10 - &amp;quot;1-minute paper topics&amp;quot;&quot;/&gt;&lt;property id=&quot;20307&quot; value=&quot;349&quot;/&gt;&lt;/object&gt;&lt;object type=&quot;3&quot; unique_id=&quot;11264&quot;&gt;&lt;property id=&quot;20148&quot; value=&quot;5&quot;/&gt;&lt;property id=&quot;20300&quot; value=&quot;Slide 11 - &amp;quot;1-minute paper topics&amp;quot;&quot;/&gt;&lt;property id=&quot;20307&quot; value=&quot;350&quot;/&gt;&lt;/object&gt;&lt;object type=&quot;3&quot; unique_id=&quot;11265&quot;&gt;&lt;property id=&quot;20148&quot; value=&quot;5&quot;/&gt;&lt;property id=&quot;20300&quot; value=&quot;Slide 12 - &amp;quot;1-minute paper topics&amp;quot;&quot;/&gt;&lt;property id=&quot;20307&quot; value=&quot;351&quot;/&gt;&lt;/object&gt;&lt;object type=&quot;3&quot; unique_id=&quot;11266&quot;&gt;&lt;property id=&quot;20148&quot; value=&quot;5&quot;/&gt;&lt;property id=&quot;20300&quot; value=&quot;Slide 13 - &amp;quot;1-minute paper topics&amp;quot;&quot;/&gt;&lt;property id=&quot;20307&quot; value=&quot;352&quot;/&gt;&lt;/object&gt;&lt;object type=&quot;3&quot; unique_id=&quot;11267&quot;&gt;&lt;property id=&quot;20148&quot; value=&quot;5&quot;/&gt;&lt;property id=&quot;20300&quot; value=&quot;Slide 14 - &amp;quot;1-minute paper topics&amp;quot;&quot;/&gt;&lt;property id=&quot;20307&quot; value=&quot;353&quot;/&gt;&lt;/object&gt;&lt;object type=&quot;3&quot; unique_id=&quot;11268&quot;&gt;&lt;property id=&quot;20148&quot; value=&quot;5&quot;/&gt;&lt;property id=&quot;20300&quot; value=&quot;Slide 15 - &amp;quot;1-minute paper topics&amp;quot;&quot;/&gt;&lt;property id=&quot;20307&quot; value=&quot;354&quot;/&gt;&lt;/object&gt;&lt;object type=&quot;3&quot; unique_id=&quot;11269&quot;&gt;&lt;property id=&quot;20148&quot; value=&quot;5&quot;/&gt;&lt;property id=&quot;20300&quot; value=&quot;Slide 16 - &amp;quot;1-minute paper topics&amp;quot;&quot;/&gt;&lt;property id=&quot;20307&quot; value=&quot;355&quot;/&gt;&lt;/object&gt;&lt;object type=&quot;3&quot; unique_id=&quot;11270&quot;&gt;&lt;property id=&quot;20148&quot; value=&quot;5&quot;/&gt;&lt;property id=&quot;20300&quot; value=&quot;Slide 17 - &amp;quot;1-minute paper topics&amp;quot;&quot;/&gt;&lt;property id=&quot;20307&quot; value=&quot;356&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5899</TotalTime>
  <Words>250</Words>
  <Application>Microsoft Office PowerPoint</Application>
  <PresentationFormat>On-screen Show (4:3)</PresentationFormat>
  <Paragraphs>40</Paragraphs>
  <Slides>17</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312</cp:revision>
  <dcterms:created xsi:type="dcterms:W3CDTF">2005-04-19T02:46:41Z</dcterms:created>
  <dcterms:modified xsi:type="dcterms:W3CDTF">2019-04-25T16:14:47Z</dcterms:modified>
</cp:coreProperties>
</file>