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058" r:id="rId2"/>
  </p:sldMasterIdLst>
  <p:notesMasterIdLst>
    <p:notesMasterId r:id="rId20"/>
  </p:notesMasterIdLst>
  <p:sldIdLst>
    <p:sldId id="317" r:id="rId3"/>
    <p:sldId id="334" r:id="rId4"/>
    <p:sldId id="336" r:id="rId5"/>
    <p:sldId id="343" r:id="rId6"/>
    <p:sldId id="345" r:id="rId7"/>
    <p:sldId id="348" r:id="rId8"/>
    <p:sldId id="350" r:id="rId9"/>
    <p:sldId id="352" r:id="rId10"/>
    <p:sldId id="353" r:id="rId11"/>
    <p:sldId id="355" r:id="rId12"/>
    <p:sldId id="354" r:id="rId13"/>
    <p:sldId id="356" r:id="rId14"/>
    <p:sldId id="344" r:id="rId15"/>
    <p:sldId id="346" r:id="rId16"/>
    <p:sldId id="347" r:id="rId17"/>
    <p:sldId id="349" r:id="rId18"/>
    <p:sldId id="351" r:id="rId19"/>
  </p:sldIdLst>
  <p:sldSz cx="9144000" cy="6858000" type="screen4x3"/>
  <p:notesSz cx="6858000" cy="9144000"/>
  <p:custDataLst>
    <p:tags r:id="rId21"/>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825ACF64-7D9C-412B-A8B3-EED3468F7014}"/>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FDEA1D59-C156-47D4-B6FF-1EB6FD24681A}"/>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5364" name="Rectangle 4">
            <a:extLst>
              <a:ext uri="{FF2B5EF4-FFF2-40B4-BE49-F238E27FC236}">
                <a16:creationId xmlns:a16="http://schemas.microsoft.com/office/drawing/2014/main" id="{15107F12-153B-4B69-A35B-D328D3776A25}"/>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11E39E7D-EAB8-4578-AB84-E5A3AFF7D2C8}"/>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D676CEDA-C017-4A84-8D28-033C50C0BE60}"/>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73D79917-9E77-4C35-915A-5FBFE3B3CE49}"/>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27B650B7-B61F-4224-87E4-A4D075B4B478}"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57E1C29E-E264-44A8-820A-E9EA72C46BC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9107F55-AAE2-4DC6-8C1D-699B425065A3}" type="slidenum">
              <a:rPr lang="en-US" altLang="en-US" sz="1200"/>
              <a:pPr/>
              <a:t>1</a:t>
            </a:fld>
            <a:endParaRPr lang="en-US" altLang="en-US" sz="1200"/>
          </a:p>
        </p:txBody>
      </p:sp>
      <p:sp>
        <p:nvSpPr>
          <p:cNvPr id="16387" name="Rectangle 2">
            <a:extLst>
              <a:ext uri="{FF2B5EF4-FFF2-40B4-BE49-F238E27FC236}">
                <a16:creationId xmlns:a16="http://schemas.microsoft.com/office/drawing/2014/main" id="{1C28AC14-38A1-449D-A1CF-169C5F8F8BB3}"/>
              </a:ext>
            </a:extLst>
          </p:cNvPr>
          <p:cNvSpPr>
            <a:spLocks noRot="1" noChangeArrowheads="1" noTextEdit="1"/>
          </p:cNvSpPr>
          <p:nvPr>
            <p:ph type="sldImg"/>
          </p:nvPr>
        </p:nvSpPr>
        <p:spPr>
          <a:ln/>
        </p:spPr>
      </p:sp>
      <p:sp>
        <p:nvSpPr>
          <p:cNvPr id="16388" name="Rectangle 3">
            <a:extLst>
              <a:ext uri="{FF2B5EF4-FFF2-40B4-BE49-F238E27FC236}">
                <a16:creationId xmlns:a16="http://schemas.microsoft.com/office/drawing/2014/main" id="{85C8B796-FC44-4BF6-8C1C-04CA1A875A1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56334E71-4D1E-4D45-A70D-3A78CCBFD44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C9A9B62-8379-4806-AD58-5295033CF9D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972FC4B2-C3C5-4E2B-B4BE-C8259F3A1F9F}"/>
              </a:ext>
            </a:extLst>
          </p:cNvPr>
          <p:cNvSpPr>
            <a:spLocks noGrp="1" noChangeArrowheads="1"/>
          </p:cNvSpPr>
          <p:nvPr>
            <p:ph type="sldNum" sz="quarter" idx="12"/>
          </p:nvPr>
        </p:nvSpPr>
        <p:spPr>
          <a:ln/>
        </p:spPr>
        <p:txBody>
          <a:bodyPr/>
          <a:lstStyle>
            <a:lvl1pPr>
              <a:defRPr/>
            </a:lvl1pPr>
          </a:lstStyle>
          <a:p>
            <a:fld id="{F6F372FA-75D0-42FC-A77A-5B0DE6145860}" type="slidenum">
              <a:rPr lang="en-US" altLang="en-US"/>
              <a:pPr/>
              <a:t>‹#›</a:t>
            </a:fld>
            <a:endParaRPr lang="en-US" altLang="en-US"/>
          </a:p>
        </p:txBody>
      </p:sp>
    </p:spTree>
    <p:extLst>
      <p:ext uri="{BB962C8B-B14F-4D97-AF65-F5344CB8AC3E}">
        <p14:creationId xmlns:p14="http://schemas.microsoft.com/office/powerpoint/2010/main" val="27938410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76BACEB-4B73-4477-BB68-02503D85791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74B1D19-32F9-4D1E-8557-0734AB5671C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D15B999-BE2E-47F4-993D-443D301BD158}"/>
              </a:ext>
            </a:extLst>
          </p:cNvPr>
          <p:cNvSpPr>
            <a:spLocks noGrp="1" noChangeArrowheads="1"/>
          </p:cNvSpPr>
          <p:nvPr>
            <p:ph type="sldNum" sz="quarter" idx="12"/>
          </p:nvPr>
        </p:nvSpPr>
        <p:spPr>
          <a:ln/>
        </p:spPr>
        <p:txBody>
          <a:bodyPr/>
          <a:lstStyle>
            <a:lvl1pPr>
              <a:defRPr/>
            </a:lvl1pPr>
          </a:lstStyle>
          <a:p>
            <a:fld id="{59ABFE4F-0380-4014-9033-994628FABBAC}" type="slidenum">
              <a:rPr lang="en-US" altLang="en-US"/>
              <a:pPr/>
              <a:t>‹#›</a:t>
            </a:fld>
            <a:endParaRPr lang="en-US" altLang="en-US"/>
          </a:p>
        </p:txBody>
      </p:sp>
    </p:spTree>
    <p:extLst>
      <p:ext uri="{BB962C8B-B14F-4D97-AF65-F5344CB8AC3E}">
        <p14:creationId xmlns:p14="http://schemas.microsoft.com/office/powerpoint/2010/main" val="12387641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ECE4F-AE6E-4AE8-8D7A-9FD523835B5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58615C4-5D86-4C70-A32F-BA53A450A09A}"/>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7375195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1480E-44E3-4A31-8E94-0DD9348EA2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CC3E71-2217-4848-AE25-51AE4D570C5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8072739"/>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35F71B-532B-4552-BEBC-0672DDA81D30}"/>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937F20D-B75C-47AA-8DE1-5701125F26A8}"/>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69467098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3B577-5415-4BC4-BA9F-55DC8BB897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2212727-B721-46FA-9108-6D6645DE8F4D}"/>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D021F3F-7448-42B0-9A09-34273F0BB537}"/>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1230988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DA597-75F1-4084-886A-31F5AC4B036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00DB9FD-4F7E-43A4-B842-033CC3D7575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9A8B275-5044-4960-A046-BE5A61D2B593}"/>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F7AD59B-061B-43DB-82D2-35A4BDFB0982}"/>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EC3621A-E42C-4BEC-8FD8-714A4E4CFA1C}"/>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0722722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A9488-9C04-41C3-828A-B9E9F1530AA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4952727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58584301"/>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1999E-4BC7-4BD8-B958-4B9BE9373F7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AABEBFC-1684-42A6-9799-93FAC0B17E43}"/>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5DF826D-BFB0-4D08-8427-A4586593D18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39115118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024E2-0945-43C6-8DE9-595F09043A37}"/>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3A780B9-0253-494B-836E-CB46C75D2DAE}"/>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B755989-12E8-4379-B95E-2358514CDCD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39844874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418F379F-8186-45C4-BFB6-24B6240A09A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14576C7-73EF-42C2-BF05-E591708B4EB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1AB9E04-6FA7-4FC8-868B-9E56224E80F5}"/>
              </a:ext>
            </a:extLst>
          </p:cNvPr>
          <p:cNvSpPr>
            <a:spLocks noGrp="1" noChangeArrowheads="1"/>
          </p:cNvSpPr>
          <p:nvPr>
            <p:ph type="sldNum" sz="quarter" idx="12"/>
          </p:nvPr>
        </p:nvSpPr>
        <p:spPr>
          <a:ln/>
        </p:spPr>
        <p:txBody>
          <a:bodyPr/>
          <a:lstStyle>
            <a:lvl1pPr>
              <a:defRPr/>
            </a:lvl1pPr>
          </a:lstStyle>
          <a:p>
            <a:fld id="{1D7805E8-64B8-416E-9AB2-190DF7A04506}" type="slidenum">
              <a:rPr lang="en-US" altLang="en-US"/>
              <a:pPr/>
              <a:t>‹#›</a:t>
            </a:fld>
            <a:endParaRPr lang="en-US" altLang="en-US"/>
          </a:p>
        </p:txBody>
      </p:sp>
    </p:spTree>
    <p:extLst>
      <p:ext uri="{BB962C8B-B14F-4D97-AF65-F5344CB8AC3E}">
        <p14:creationId xmlns:p14="http://schemas.microsoft.com/office/powerpoint/2010/main" val="38887073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3C6E3-C9B0-496F-A67B-ACE693F24C8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A140C04-B256-406A-8051-4023605969B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40011211"/>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5D4F63-FF1D-43D9-9B4A-52C68AA83D6E}"/>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10AEAC2-A04B-4013-A61E-95258AE2687D}"/>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9494932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1F4D1BCD-7B20-412F-B7DF-5CD7747D7B7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E5864C18-17F4-4545-BBA2-D01A408BBC1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67509918-224F-4ED0-A588-2B9AE89B2AAD}"/>
              </a:ext>
            </a:extLst>
          </p:cNvPr>
          <p:cNvSpPr>
            <a:spLocks noGrp="1" noChangeArrowheads="1"/>
          </p:cNvSpPr>
          <p:nvPr>
            <p:ph type="sldNum" sz="quarter" idx="12"/>
          </p:nvPr>
        </p:nvSpPr>
        <p:spPr>
          <a:ln/>
        </p:spPr>
        <p:txBody>
          <a:bodyPr/>
          <a:lstStyle>
            <a:lvl1pPr>
              <a:defRPr/>
            </a:lvl1pPr>
          </a:lstStyle>
          <a:p>
            <a:fld id="{CB8EAA32-7E13-4F6D-B6E0-3249F292D83A}" type="slidenum">
              <a:rPr lang="en-US" altLang="en-US"/>
              <a:pPr/>
              <a:t>‹#›</a:t>
            </a:fld>
            <a:endParaRPr lang="en-US" altLang="en-US"/>
          </a:p>
        </p:txBody>
      </p:sp>
    </p:spTree>
    <p:extLst>
      <p:ext uri="{BB962C8B-B14F-4D97-AF65-F5344CB8AC3E}">
        <p14:creationId xmlns:p14="http://schemas.microsoft.com/office/powerpoint/2010/main" val="163125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101F44E7-9820-46D7-BB30-876B8EDA28FF}"/>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3811A052-5B65-4B4F-8890-0C32FF9943B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09BEEB28-EE46-4BCE-A5A6-692CAECF2873}"/>
              </a:ext>
            </a:extLst>
          </p:cNvPr>
          <p:cNvSpPr>
            <a:spLocks noGrp="1" noChangeArrowheads="1"/>
          </p:cNvSpPr>
          <p:nvPr>
            <p:ph type="sldNum" sz="quarter" idx="12"/>
          </p:nvPr>
        </p:nvSpPr>
        <p:spPr>
          <a:ln/>
        </p:spPr>
        <p:txBody>
          <a:bodyPr/>
          <a:lstStyle>
            <a:lvl1pPr>
              <a:defRPr/>
            </a:lvl1pPr>
          </a:lstStyle>
          <a:p>
            <a:fld id="{A082CC7B-1920-4A26-B055-9AB088366F95}" type="slidenum">
              <a:rPr lang="en-US" altLang="en-US"/>
              <a:pPr/>
              <a:t>‹#›</a:t>
            </a:fld>
            <a:endParaRPr lang="en-US" altLang="en-US"/>
          </a:p>
        </p:txBody>
      </p:sp>
    </p:spTree>
    <p:extLst>
      <p:ext uri="{BB962C8B-B14F-4D97-AF65-F5344CB8AC3E}">
        <p14:creationId xmlns:p14="http://schemas.microsoft.com/office/powerpoint/2010/main" val="40209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A9444FAC-5C94-4A87-96C7-65EEA9EA0030}"/>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8C970600-A003-4286-A18C-AA46BE1D352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CEAD9AB7-5B18-43F4-AD6C-D813DB436DD8}"/>
              </a:ext>
            </a:extLst>
          </p:cNvPr>
          <p:cNvSpPr>
            <a:spLocks noGrp="1" noChangeArrowheads="1"/>
          </p:cNvSpPr>
          <p:nvPr>
            <p:ph type="sldNum" sz="quarter" idx="12"/>
          </p:nvPr>
        </p:nvSpPr>
        <p:spPr>
          <a:ln/>
        </p:spPr>
        <p:txBody>
          <a:bodyPr/>
          <a:lstStyle>
            <a:lvl1pPr>
              <a:defRPr/>
            </a:lvl1pPr>
          </a:lstStyle>
          <a:p>
            <a:fld id="{2BD6F8DB-0109-48CC-BB87-F2E38E117B95}" type="slidenum">
              <a:rPr lang="en-US" altLang="en-US"/>
              <a:pPr/>
              <a:t>‹#›</a:t>
            </a:fld>
            <a:endParaRPr lang="en-US" altLang="en-US"/>
          </a:p>
        </p:txBody>
      </p:sp>
    </p:spTree>
    <p:extLst>
      <p:ext uri="{BB962C8B-B14F-4D97-AF65-F5344CB8AC3E}">
        <p14:creationId xmlns:p14="http://schemas.microsoft.com/office/powerpoint/2010/main" val="798214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EA5D9EB9-F88B-4B97-8C50-3346AD73C916}"/>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340E111C-6B6B-41BA-A846-B1908EFA6FF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1C5C28D8-9763-41AF-B2E1-58B9F84D7BBA}"/>
              </a:ext>
            </a:extLst>
          </p:cNvPr>
          <p:cNvSpPr>
            <a:spLocks noGrp="1" noChangeArrowheads="1"/>
          </p:cNvSpPr>
          <p:nvPr>
            <p:ph type="sldNum" sz="quarter" idx="12"/>
          </p:nvPr>
        </p:nvSpPr>
        <p:spPr>
          <a:ln/>
        </p:spPr>
        <p:txBody>
          <a:bodyPr/>
          <a:lstStyle>
            <a:lvl1pPr>
              <a:defRPr/>
            </a:lvl1pPr>
          </a:lstStyle>
          <a:p>
            <a:fld id="{12277941-1313-45FC-8E5B-A9BB4E26EAFB}" type="slidenum">
              <a:rPr lang="en-US" altLang="en-US"/>
              <a:pPr/>
              <a:t>‹#›</a:t>
            </a:fld>
            <a:endParaRPr lang="en-US" altLang="en-US"/>
          </a:p>
        </p:txBody>
      </p:sp>
    </p:spTree>
    <p:extLst>
      <p:ext uri="{BB962C8B-B14F-4D97-AF65-F5344CB8AC3E}">
        <p14:creationId xmlns:p14="http://schemas.microsoft.com/office/powerpoint/2010/main" val="823926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86548505-E5DC-4105-B43E-72362224DBF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0FFE7AFF-CA2F-4CA7-A09C-533783B19E8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08FB4184-BC4B-4B47-AD0F-244551664976}"/>
              </a:ext>
            </a:extLst>
          </p:cNvPr>
          <p:cNvSpPr>
            <a:spLocks noGrp="1" noChangeArrowheads="1"/>
          </p:cNvSpPr>
          <p:nvPr>
            <p:ph type="sldNum" sz="quarter" idx="12"/>
          </p:nvPr>
        </p:nvSpPr>
        <p:spPr>
          <a:ln/>
        </p:spPr>
        <p:txBody>
          <a:bodyPr/>
          <a:lstStyle>
            <a:lvl1pPr>
              <a:defRPr/>
            </a:lvl1pPr>
          </a:lstStyle>
          <a:p>
            <a:fld id="{F423DAF5-61B1-479D-BDDA-E48ED43E8695}" type="slidenum">
              <a:rPr lang="en-US" altLang="en-US"/>
              <a:pPr/>
              <a:t>‹#›</a:t>
            </a:fld>
            <a:endParaRPr lang="en-US" altLang="en-US"/>
          </a:p>
        </p:txBody>
      </p:sp>
    </p:spTree>
    <p:extLst>
      <p:ext uri="{BB962C8B-B14F-4D97-AF65-F5344CB8AC3E}">
        <p14:creationId xmlns:p14="http://schemas.microsoft.com/office/powerpoint/2010/main" val="3412995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216F6457-19A6-49D2-A2FE-C75C057B93B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019B76A9-A8A3-4C80-9832-90650853100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08851EB4-FDE4-443D-9784-4E3D3C64A95E}"/>
              </a:ext>
            </a:extLst>
          </p:cNvPr>
          <p:cNvSpPr>
            <a:spLocks noGrp="1" noChangeArrowheads="1"/>
          </p:cNvSpPr>
          <p:nvPr>
            <p:ph type="sldNum" sz="quarter" idx="12"/>
          </p:nvPr>
        </p:nvSpPr>
        <p:spPr>
          <a:ln/>
        </p:spPr>
        <p:txBody>
          <a:bodyPr/>
          <a:lstStyle>
            <a:lvl1pPr>
              <a:defRPr/>
            </a:lvl1pPr>
          </a:lstStyle>
          <a:p>
            <a:fld id="{72D14743-CE7D-4D64-9726-058661413B77}" type="slidenum">
              <a:rPr lang="en-US" altLang="en-US"/>
              <a:pPr/>
              <a:t>‹#›</a:t>
            </a:fld>
            <a:endParaRPr lang="en-US" altLang="en-US"/>
          </a:p>
        </p:txBody>
      </p:sp>
    </p:spTree>
    <p:extLst>
      <p:ext uri="{BB962C8B-B14F-4D97-AF65-F5344CB8AC3E}">
        <p14:creationId xmlns:p14="http://schemas.microsoft.com/office/powerpoint/2010/main" val="41670807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435709D-90C7-477D-891A-82901F6FDE1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810CE21-8621-4831-85E7-F49EBAC3770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F4360BE-FFE4-4D83-AF5E-EE9918A839C0}"/>
              </a:ext>
            </a:extLst>
          </p:cNvPr>
          <p:cNvSpPr>
            <a:spLocks noGrp="1" noChangeArrowheads="1"/>
          </p:cNvSpPr>
          <p:nvPr>
            <p:ph type="sldNum" sz="quarter" idx="12"/>
          </p:nvPr>
        </p:nvSpPr>
        <p:spPr>
          <a:ln/>
        </p:spPr>
        <p:txBody>
          <a:bodyPr/>
          <a:lstStyle>
            <a:lvl1pPr>
              <a:defRPr/>
            </a:lvl1pPr>
          </a:lstStyle>
          <a:p>
            <a:fld id="{93B792C7-A865-4924-A13D-BFCEA12209BA}" type="slidenum">
              <a:rPr lang="en-US" altLang="en-US"/>
              <a:pPr/>
              <a:t>‹#›</a:t>
            </a:fld>
            <a:endParaRPr lang="en-US" altLang="en-US"/>
          </a:p>
        </p:txBody>
      </p:sp>
    </p:spTree>
    <p:extLst>
      <p:ext uri="{BB962C8B-B14F-4D97-AF65-F5344CB8AC3E}">
        <p14:creationId xmlns:p14="http://schemas.microsoft.com/office/powerpoint/2010/main" val="18441769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4A6181BE-4A8A-4951-B834-05F4DF69A975}"/>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5FFD5A03-823B-45AE-9A5D-227F454B2D18}"/>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67A1C897-EDE9-4A29-83CB-66EFBE8287E4}"/>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298D91F5-6FD2-4618-BC63-3A5DA4FDC549}"/>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67BFF3BE-1650-450A-8ACF-6FC886DF8FEB}"/>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14BC2FAE-06C4-4BDE-99E6-F70B16CD1E83}"/>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B864186C-CB0B-4530-A723-43E43D827E83}"/>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C358BF7C-6F2D-4B10-A159-FC41B560BE65}" type="slidenum">
              <a:rPr lang="en-US" altLang="en-US"/>
              <a:pPr/>
              <a:t>‹#›</a:t>
            </a:fld>
            <a:endParaRPr lang="en-US" altLang="en-US"/>
          </a:p>
        </p:txBody>
      </p:sp>
      <p:sp>
        <p:nvSpPr>
          <p:cNvPr id="20489" name="Freeform 9">
            <a:extLst>
              <a:ext uri="{FF2B5EF4-FFF2-40B4-BE49-F238E27FC236}">
                <a16:creationId xmlns:a16="http://schemas.microsoft.com/office/drawing/2014/main" id="{76BD6B17-5272-4A83-9C8F-C5784F415CBE}"/>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A94AA887-25BA-4E0F-B69E-9AE419CCD3AB}"/>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068" r:id="rId1"/>
    <p:sldLayoutId id="2147484067" r:id="rId2"/>
    <p:sldLayoutId id="2147484066" r:id="rId3"/>
    <p:sldLayoutId id="2147484065" r:id="rId4"/>
    <p:sldLayoutId id="2147484064" r:id="rId5"/>
    <p:sldLayoutId id="2147484063" r:id="rId6"/>
    <p:sldLayoutId id="2147484062" r:id="rId7"/>
    <p:sldLayoutId id="2147484061" r:id="rId8"/>
    <p:sldLayoutId id="2147484060" r:id="rId9"/>
    <p:sldLayoutId id="2147484059"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F5B5FF24-030E-4A71-BE34-EDD2F49DE504}"/>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52E446E3-82CF-4115-83F3-F50ADBA8DDCE}"/>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CE732E6F-CFF5-4141-B04C-A908DFADBBC7}"/>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30725" name="Picture 3" descr="MHE-red-RGB-email-logo.png">
            <a:extLst>
              <a:ext uri="{FF2B5EF4-FFF2-40B4-BE49-F238E27FC236}">
                <a16:creationId xmlns:a16="http://schemas.microsoft.com/office/drawing/2014/main" id="{0E8EF6FB-6668-4214-8087-26F871FB1DA4}"/>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73243257-4B5A-4D23-B225-C5672B53CC13}"/>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9AC84652-6B96-4681-8ED5-464CEBE10B1A}"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45031A3A-9747-4E2E-8D7E-C6F517970A35}"/>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286F45F0-6293-465A-8520-9F374B52FEF9}"/>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44650829-4091-4C46-95F4-4297AC622964}"/>
              </a:ext>
            </a:extLst>
          </p:cNvPr>
          <p:cNvSpPr txBox="1">
            <a:spLocks noChangeArrowheads="1"/>
          </p:cNvSpPr>
          <p:nvPr/>
        </p:nvSpPr>
        <p:spPr bwMode="auto">
          <a:xfrm>
            <a:off x="76200" y="6527800"/>
            <a:ext cx="89916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2F4AE10D-A0C2-4B83-B7FB-E3FE96966D5D}"/>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19C42870-7C1A-4169-9BE1-B880A04B39A3}"/>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Endocrine System</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68AAB80-0CB1-466C-AA07-F02A063E27CF}"/>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C1A94A0A-05BF-4F7A-8DC1-4FBB668E54D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ADH is used to regulate the amount of blood volume. What negative consequences might result if the blood volume was too low or too high?</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6D1F6352-3693-460F-B716-3BBC7A55CE08}"/>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35336010-ABD7-4B49-8F7C-95A2D00312F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The meerkats at the zoo are going to be caught so the veterinarians can measure normal glucocorticoid levels by sampling their blood. Why might the results be misleading?</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0F4C744D-6536-4DE3-9753-5889F74A28C2}"/>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91E62172-0B11-48EE-A041-4D35B2C00E5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Is the pancreas an endocrine or an exocrine gland? Explain your answer.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96FA92-5DC8-46FF-9175-88263D5B3B9B}"/>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8D4AD52B-DFEB-4962-AE86-31F7500A9E4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how a molecule can act as both a hormone and a neurotransmitter. Give an example.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299C68E8-8F30-4BC6-BA01-126CD137EE51}"/>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986AFF1D-2883-4151-B5F8-659D2EF2F754}"/>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Briefly describe the pathway of lipophilic hormone action.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67797D4E-65F9-4406-B052-AB1D96AC0B5C}"/>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CBA56E25-4E7C-42DC-A611-EDBE4308FEB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 lipophilic hormones travel through the blood (blood’s plasma is mostly water)?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45461833-D26F-4E7A-A72E-05CC56A2F02D}"/>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E1F80A23-6FA3-49DF-B84F-E98F62F25D6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Summers in Alaska have anywhere from 15-21 hours of daylight. Some individuals may have trouble falling asleep. What might an explanation be?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5896CC5-274A-4488-842C-084A1C13560D}"/>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8D09858A-CB5A-4693-BF80-DDED1FB924B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Turtles are considered gravid when they contain eggs they have not laid. If a turtle was given oxytocin, what effect would the oxytocin have? Which cells in their body would respond to the injection?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9CB5AFAB-4313-4F40-A2B9-FF3992AB1923}"/>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5219FFEB-4ECA-4BFC-BB0B-174777E6FBDB}"/>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165331FB-9CC9-4AA7-B47A-7C55A08650AD}"/>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5D194249-9915-4136-821A-163048200682}"/>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12CC2DAE-D6F4-478A-B6D4-935B05BFADFC}"/>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152867B6-AAA3-4DFC-84FA-F6C505A8BE7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can lipophilic hormones enter the cells and hydrophilic hormones cannot?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250D518E-5C7B-4B93-A469-6D8DFFD429A2}"/>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B36D582F-0806-419D-A871-19130C49787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are the three chemical categories of hormones? Briefly describe each.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8161FD03-B51F-47C6-BC21-944A61D3FE14}"/>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77589E1F-55FC-4FAC-93D3-C96A0718089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An individual that is usually hot, has a rapid heart rate, and continually loses weight probably has a defect in this structure. What might you diagnose the patient with?</a:t>
            </a:r>
          </a:p>
          <a:p>
            <a:pPr>
              <a:buFont typeface="Wingdings" panose="05000000000000000000" pitchFamily="2" charset="2"/>
              <a:buNone/>
            </a:pPr>
            <a:endParaRPr lang="en-US" altLang="en-US" sz="24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D74A26EB-3729-4590-A5B3-EC65F6B3F775}"/>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1D30337C-B3FD-46FD-9311-71E77EB1019C}"/>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Describe the relationship between insulin and glucagon? What type of feedback mechanism is represented by these hormones?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627FD8C-29B1-45E0-B164-86BF96DD7EE1}"/>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8FD206DC-4018-4DD6-9956-75392BC027E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Glucocorticoids raise blood glucose levels but are often used as anti-inflammatory drugs. Should a person with arthritis and diabetes mellitus take glucocorticoids? Explain your answer.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307CBAF0-CDF9-4EF1-81D1-0F98E72C66EA}"/>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E8A24904-A22C-49DE-BE84-B41D546B05A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Describe the feedback cycle involved with low blood serum calcium levels.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45"/>
  <p:tag name="MMPROD_UIDATA" val="&lt;database version=&quot;7.0&quot;&gt;&lt;object type=&quot;1&quot; unique_id=&quot;10001&quot;&gt;&lt;object type=&quot;2&quot; unique_id=&quot;11098&quot;&gt;&lt;object type=&quot;3&quot; unique_id=&quot;11099&quot;&gt;&lt;property id=&quot;20148&quot; value=&quot;5&quot;/&gt;&lt;property id=&quot;20300&quot; value=&quot;Slide 1&quot;/&gt;&lt;property id=&quot;20307&quot; value=&quot;317&quot;/&gt;&lt;/object&gt;&lt;object type=&quot;3&quot; unique_id=&quot;11100&quot;&gt;&lt;property id=&quot;20148&quot; value=&quot;5&quot;/&gt;&lt;property id=&quot;20300&quot; value=&quot;Slide 2 - &amp;quot;Minute Paper Goal&amp;quot;&quot;/&gt;&lt;property id=&quot;20307&quot; value=&quot;334&quot;/&gt;&lt;/object&gt;&lt;object type=&quot;3&quot; unique_id=&quot;11101&quot;&gt;&lt;property id=&quot;20148&quot; value=&quot;5&quot;/&gt;&lt;property id=&quot;20300&quot; value=&quot;Slide 3 - &amp;quot;Assessment&amp;quot;&quot;/&gt;&lt;property id=&quot;20307&quot; value=&quot;336&quot;/&gt;&lt;/object&gt;&lt;object type=&quot;3&quot; unique_id=&quot;11102&quot;&gt;&lt;property id=&quot;20148&quot; value=&quot;5&quot;/&gt;&lt;property id=&quot;20300&quot; value=&quot;Slide 4 - &amp;quot;1-minute paper topics&amp;quot;&quot;/&gt;&lt;property id=&quot;20307&quot; value=&quot;343&quot;/&gt;&lt;/object&gt;&lt;object type=&quot;3&quot; unique_id=&quot;11103&quot;&gt;&lt;property id=&quot;20148&quot; value=&quot;5&quot;/&gt;&lt;property id=&quot;20300&quot; value=&quot;Slide 5 - &amp;quot;1-minute paper topics&amp;quot;&quot;/&gt;&lt;property id=&quot;20307&quot; value=&quot;345&quot;/&gt;&lt;/object&gt;&lt;object type=&quot;3&quot; unique_id=&quot;11104&quot;&gt;&lt;property id=&quot;20148&quot; value=&quot;5&quot;/&gt;&lt;property id=&quot;20300&quot; value=&quot;Slide 6 - &amp;quot;1-minute paper topics&amp;quot;&quot;/&gt;&lt;property id=&quot;20307&quot; value=&quot;348&quot;/&gt;&lt;/object&gt;&lt;object type=&quot;3&quot; unique_id=&quot;11105&quot;&gt;&lt;property id=&quot;20148&quot; value=&quot;5&quot;/&gt;&lt;property id=&quot;20300&quot; value=&quot;Slide 7 - &amp;quot;1-minute paper topics&amp;quot;&quot;/&gt;&lt;property id=&quot;20307&quot; value=&quot;350&quot;/&gt;&lt;/object&gt;&lt;object type=&quot;3&quot; unique_id=&quot;11106&quot;&gt;&lt;property id=&quot;20148&quot; value=&quot;5&quot;/&gt;&lt;property id=&quot;20300&quot; value=&quot;Slide 8 - &amp;quot;1-minute paper topics&amp;quot;&quot;/&gt;&lt;property id=&quot;20307&quot; value=&quot;352&quot;/&gt;&lt;/object&gt;&lt;object type=&quot;3&quot; unique_id=&quot;11107&quot;&gt;&lt;property id=&quot;20148&quot; value=&quot;5&quot;/&gt;&lt;property id=&quot;20300&quot; value=&quot;Slide 9 - &amp;quot;1-minute paper topics&amp;quot;&quot;/&gt;&lt;property id=&quot;20307&quot; value=&quot;353&quot;/&gt;&lt;/object&gt;&lt;object type=&quot;3&quot; unique_id=&quot;11108&quot;&gt;&lt;property id=&quot;20148&quot; value=&quot;5&quot;/&gt;&lt;property id=&quot;20300&quot; value=&quot;Slide 10 - &amp;quot;1-minute paper topics&amp;quot;&quot;/&gt;&lt;property id=&quot;20307&quot; value=&quot;355&quot;/&gt;&lt;/object&gt;&lt;object type=&quot;3&quot; unique_id=&quot;11109&quot;&gt;&lt;property id=&quot;20148&quot; value=&quot;5&quot;/&gt;&lt;property id=&quot;20300&quot; value=&quot;Slide 11 - &amp;quot;1-minute paper topics&amp;quot;&quot;/&gt;&lt;property id=&quot;20307&quot; value=&quot;354&quot;/&gt;&lt;/object&gt;&lt;object type=&quot;3&quot; unique_id=&quot;11110&quot;&gt;&lt;property id=&quot;20148&quot; value=&quot;5&quot;/&gt;&lt;property id=&quot;20300&quot; value=&quot;Slide 12 - &amp;quot;1-minute paper topics&amp;quot;&quot;/&gt;&lt;property id=&quot;20307&quot; value=&quot;356&quot;/&gt;&lt;/object&gt;&lt;/object&gt;&lt;object type=&quot;8&quot; unique_id=&quot;11124&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5309</TotalTime>
  <Words>369</Words>
  <Application>Microsoft Office PowerPoint</Application>
  <PresentationFormat>On-screen Show (4:3)</PresentationFormat>
  <Paragraphs>40</Paragraphs>
  <Slides>17</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17</vt:i4>
      </vt:variant>
    </vt:vector>
  </HeadingPairs>
  <TitlesOfParts>
    <vt:vector size="26"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280</cp:revision>
  <dcterms:created xsi:type="dcterms:W3CDTF">2005-04-19T02:46:41Z</dcterms:created>
  <dcterms:modified xsi:type="dcterms:W3CDTF">2019-04-25T16:20:05Z</dcterms:modified>
</cp:coreProperties>
</file>