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154" r:id="rId2"/>
  </p:sldMasterIdLst>
  <p:notesMasterIdLst>
    <p:notesMasterId r:id="rId20"/>
  </p:notesMasterIdLst>
  <p:sldIdLst>
    <p:sldId id="317" r:id="rId3"/>
    <p:sldId id="334" r:id="rId4"/>
    <p:sldId id="336" r:id="rId5"/>
    <p:sldId id="343" r:id="rId6"/>
    <p:sldId id="357" r:id="rId7"/>
    <p:sldId id="358" r:id="rId8"/>
    <p:sldId id="359" r:id="rId9"/>
    <p:sldId id="360" r:id="rId10"/>
    <p:sldId id="361" r:id="rId11"/>
    <p:sldId id="362" r:id="rId12"/>
    <p:sldId id="363" r:id="rId13"/>
    <p:sldId id="364" r:id="rId14"/>
    <p:sldId id="365" r:id="rId15"/>
    <p:sldId id="366" r:id="rId16"/>
    <p:sldId id="345" r:id="rId17"/>
    <p:sldId id="348" r:id="rId18"/>
    <p:sldId id="367" r:id="rId19"/>
  </p:sldIdLst>
  <p:sldSz cx="9144000" cy="6858000" type="screen4x3"/>
  <p:notesSz cx="6858000" cy="9144000"/>
  <p:custDataLst>
    <p:tags r:id="rId21"/>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576" autoAdjust="0"/>
    <p:restoredTop sz="81162" autoAdjust="0"/>
  </p:normalViewPr>
  <p:slideViewPr>
    <p:cSldViewPr>
      <p:cViewPr varScale="1">
        <p:scale>
          <a:sx n="57" d="100"/>
          <a:sy n="57" d="100"/>
        </p:scale>
        <p:origin x="84"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71776531-0597-4EDE-A6AE-90222808B295}"/>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6AE59816-93BC-48A6-8997-302AA1B56F0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388" name="Rectangle 4">
            <a:extLst>
              <a:ext uri="{FF2B5EF4-FFF2-40B4-BE49-F238E27FC236}">
                <a16:creationId xmlns:a16="http://schemas.microsoft.com/office/drawing/2014/main" id="{5E3DE337-412A-4C0F-9023-05DBD58D46AE}"/>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B473BBB3-3A9D-43BF-A6A9-59EDEC8D814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4723C2FB-5936-4AB6-9BFB-9629D4D625C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FFB2F89-3A23-4042-8FB2-C0A902FA8534}"/>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026AB611-3A06-410D-A6C9-844FC6DB63D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8105ACC3-0386-4A2D-BD59-C604BF28DBB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F317A5A-5F03-4651-B5BD-72777C2BF129}" type="slidenum">
              <a:rPr lang="en-US" altLang="en-US" sz="1200"/>
              <a:pPr/>
              <a:t>1</a:t>
            </a:fld>
            <a:endParaRPr lang="en-US" altLang="en-US" sz="1200"/>
          </a:p>
        </p:txBody>
      </p:sp>
      <p:sp>
        <p:nvSpPr>
          <p:cNvPr id="17411" name="Rectangle 2">
            <a:extLst>
              <a:ext uri="{FF2B5EF4-FFF2-40B4-BE49-F238E27FC236}">
                <a16:creationId xmlns:a16="http://schemas.microsoft.com/office/drawing/2014/main" id="{B7C000E1-9239-4EF9-B67A-0388DC035ABC}"/>
              </a:ext>
            </a:extLst>
          </p:cNvPr>
          <p:cNvSpPr>
            <a:spLocks noRot="1" noChangeArrowheads="1" noTextEdit="1"/>
          </p:cNvSpPr>
          <p:nvPr>
            <p:ph type="sldImg"/>
          </p:nvPr>
        </p:nvSpPr>
        <p:spPr>
          <a:ln/>
        </p:spPr>
      </p:sp>
      <p:sp>
        <p:nvSpPr>
          <p:cNvPr id="17412" name="Rectangle 3">
            <a:extLst>
              <a:ext uri="{FF2B5EF4-FFF2-40B4-BE49-F238E27FC236}">
                <a16:creationId xmlns:a16="http://schemas.microsoft.com/office/drawing/2014/main" id="{B45D163F-1F7E-4189-865C-4BCB8575D7A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3DA1D865-18F9-4123-B33B-716C35F4350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F3AA822-BDE3-4A20-81B0-454F31CD99C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28D2D33-611E-458F-BB4A-1B43891F52B4}"/>
              </a:ext>
            </a:extLst>
          </p:cNvPr>
          <p:cNvSpPr>
            <a:spLocks noGrp="1" noChangeArrowheads="1"/>
          </p:cNvSpPr>
          <p:nvPr>
            <p:ph type="sldNum" sz="quarter" idx="12"/>
          </p:nvPr>
        </p:nvSpPr>
        <p:spPr>
          <a:ln/>
        </p:spPr>
        <p:txBody>
          <a:bodyPr/>
          <a:lstStyle>
            <a:lvl1pPr>
              <a:defRPr/>
            </a:lvl1pPr>
          </a:lstStyle>
          <a:p>
            <a:fld id="{39A4FC46-88FE-4723-A404-D61DA959D81B}" type="slidenum">
              <a:rPr lang="en-US" altLang="en-US"/>
              <a:pPr/>
              <a:t>‹#›</a:t>
            </a:fld>
            <a:endParaRPr lang="en-US" altLang="en-US"/>
          </a:p>
        </p:txBody>
      </p:sp>
    </p:spTree>
    <p:extLst>
      <p:ext uri="{BB962C8B-B14F-4D97-AF65-F5344CB8AC3E}">
        <p14:creationId xmlns:p14="http://schemas.microsoft.com/office/powerpoint/2010/main" val="1306041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6CA295A-EF74-406A-99F1-33CD175569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80992A-CF52-4259-82E3-7597C8EE61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FFD671F-8CED-4D9A-8B24-607A8834A134}"/>
              </a:ext>
            </a:extLst>
          </p:cNvPr>
          <p:cNvSpPr>
            <a:spLocks noGrp="1" noChangeArrowheads="1"/>
          </p:cNvSpPr>
          <p:nvPr>
            <p:ph type="sldNum" sz="quarter" idx="12"/>
          </p:nvPr>
        </p:nvSpPr>
        <p:spPr>
          <a:ln/>
        </p:spPr>
        <p:txBody>
          <a:bodyPr/>
          <a:lstStyle>
            <a:lvl1pPr>
              <a:defRPr/>
            </a:lvl1pPr>
          </a:lstStyle>
          <a:p>
            <a:fld id="{528BEC4B-36AF-41B8-B94E-097704FB2ACE}" type="slidenum">
              <a:rPr lang="en-US" altLang="en-US"/>
              <a:pPr/>
              <a:t>‹#›</a:t>
            </a:fld>
            <a:endParaRPr lang="en-US" altLang="en-US"/>
          </a:p>
        </p:txBody>
      </p:sp>
    </p:spTree>
    <p:extLst>
      <p:ext uri="{BB962C8B-B14F-4D97-AF65-F5344CB8AC3E}">
        <p14:creationId xmlns:p14="http://schemas.microsoft.com/office/powerpoint/2010/main" val="4078657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EC10C-328A-4C80-872D-ED4FCA1CC2C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627413-1491-472A-BC03-65998395798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1263688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F5622-E527-41F4-B806-2D91A9F845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4BFDA1-8300-454F-92AD-ADEEE315E45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134755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21BE5-FD22-4CAF-A4ED-316CDA262E7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7C65FA-9EDB-4AA1-8856-44FD12B7D04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28698689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39AB5-B994-47B5-A1E6-9000F31624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1F064A-7441-43A0-91E2-F1F5A1F4DEE3}"/>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66C348-EE65-4CD8-B6C7-DCEC1DDA0C5B}"/>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978069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CBFCD-6628-420B-880C-36AA366D351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0DB2F3-D556-4B6A-9010-2599FC08661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74391A1-0112-4897-B4F6-BBCA9018EF3A}"/>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9EA292-BA08-4C17-97D9-1F62D1F80A8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587B4-3841-4387-AF2A-89FEF008062B}"/>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050441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8C795-D99F-4265-81CB-0922BB6A2CE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9262358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89046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5A01A-B4C1-47BF-90E5-4EF1D1A0D1B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A594432-BD49-4133-8973-C0008D35276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7EABE25-A063-4207-B652-9D9F6CD3462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5689698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A8B64-EBF4-4947-9DA3-2BE348EA4A0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65993C1-8BD6-45D8-AA13-27F546D2B74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41194D-7FA7-4A27-AB91-537F8E632E0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6671401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AE5E23B-6AA8-4DC8-BCAF-9F7DBF34689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A2EC27A-1FD1-4B01-AD9B-96CE877722C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29ED316-DF43-4D99-95FA-D4FF2DD8C063}"/>
              </a:ext>
            </a:extLst>
          </p:cNvPr>
          <p:cNvSpPr>
            <a:spLocks noGrp="1" noChangeArrowheads="1"/>
          </p:cNvSpPr>
          <p:nvPr>
            <p:ph type="sldNum" sz="quarter" idx="12"/>
          </p:nvPr>
        </p:nvSpPr>
        <p:spPr>
          <a:ln/>
        </p:spPr>
        <p:txBody>
          <a:bodyPr/>
          <a:lstStyle>
            <a:lvl1pPr>
              <a:defRPr/>
            </a:lvl1pPr>
          </a:lstStyle>
          <a:p>
            <a:fld id="{592C9783-B406-44B4-ABA2-61E1FD7DE578}" type="slidenum">
              <a:rPr lang="en-US" altLang="en-US"/>
              <a:pPr/>
              <a:t>‹#›</a:t>
            </a:fld>
            <a:endParaRPr lang="en-US" altLang="en-US"/>
          </a:p>
        </p:txBody>
      </p:sp>
    </p:spTree>
    <p:extLst>
      <p:ext uri="{BB962C8B-B14F-4D97-AF65-F5344CB8AC3E}">
        <p14:creationId xmlns:p14="http://schemas.microsoft.com/office/powerpoint/2010/main" val="5453184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6CDEE-E3E2-43D5-BB58-A97DC2E2A4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B621EA-6F07-43DE-B6CE-B5362F24DB8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992461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5727B8-5543-48C7-A7E8-C0B6E0F265DD}"/>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A08F4D-1079-4607-B5F3-1DA60A6AE87F}"/>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783248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7049DC35-5257-4725-9911-F52B4268037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AA03F6CC-99FC-473E-AC5B-D1A0A5AADE1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83F7898-E813-4E96-A45C-AA943A0F9CA9}"/>
              </a:ext>
            </a:extLst>
          </p:cNvPr>
          <p:cNvSpPr>
            <a:spLocks noGrp="1" noChangeArrowheads="1"/>
          </p:cNvSpPr>
          <p:nvPr>
            <p:ph type="sldNum" sz="quarter" idx="12"/>
          </p:nvPr>
        </p:nvSpPr>
        <p:spPr>
          <a:ln/>
        </p:spPr>
        <p:txBody>
          <a:bodyPr/>
          <a:lstStyle>
            <a:lvl1pPr>
              <a:defRPr/>
            </a:lvl1pPr>
          </a:lstStyle>
          <a:p>
            <a:fld id="{80B2BC7A-9BC1-4767-991F-DBDB7AA787A7}" type="slidenum">
              <a:rPr lang="en-US" altLang="en-US"/>
              <a:pPr/>
              <a:t>‹#›</a:t>
            </a:fld>
            <a:endParaRPr lang="en-US" altLang="en-US"/>
          </a:p>
        </p:txBody>
      </p:sp>
    </p:spTree>
    <p:extLst>
      <p:ext uri="{BB962C8B-B14F-4D97-AF65-F5344CB8AC3E}">
        <p14:creationId xmlns:p14="http://schemas.microsoft.com/office/powerpoint/2010/main" val="2905822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80800EFB-5317-4473-9DA8-CA9D638EF4C9}"/>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7C05562A-A6A1-4AE9-8062-2CC8A68242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35525822-7C6E-480D-9F6F-580FDE9BBE9B}"/>
              </a:ext>
            </a:extLst>
          </p:cNvPr>
          <p:cNvSpPr>
            <a:spLocks noGrp="1" noChangeArrowheads="1"/>
          </p:cNvSpPr>
          <p:nvPr>
            <p:ph type="sldNum" sz="quarter" idx="12"/>
          </p:nvPr>
        </p:nvSpPr>
        <p:spPr>
          <a:ln/>
        </p:spPr>
        <p:txBody>
          <a:bodyPr/>
          <a:lstStyle>
            <a:lvl1pPr>
              <a:defRPr/>
            </a:lvl1pPr>
          </a:lstStyle>
          <a:p>
            <a:fld id="{792DD139-9E58-44DF-BC7E-518EC97BF64A}" type="slidenum">
              <a:rPr lang="en-US" altLang="en-US"/>
              <a:pPr/>
              <a:t>‹#›</a:t>
            </a:fld>
            <a:endParaRPr lang="en-US" altLang="en-US"/>
          </a:p>
        </p:txBody>
      </p:sp>
    </p:spTree>
    <p:extLst>
      <p:ext uri="{BB962C8B-B14F-4D97-AF65-F5344CB8AC3E}">
        <p14:creationId xmlns:p14="http://schemas.microsoft.com/office/powerpoint/2010/main" val="2807246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2416CF2A-F5C5-4EA2-9642-09CCEEBF6C4B}"/>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B8C2BC24-8B41-43D2-9A1F-B8CABF13DD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6E831678-845F-4062-928A-581A15984F5E}"/>
              </a:ext>
            </a:extLst>
          </p:cNvPr>
          <p:cNvSpPr>
            <a:spLocks noGrp="1" noChangeArrowheads="1"/>
          </p:cNvSpPr>
          <p:nvPr>
            <p:ph type="sldNum" sz="quarter" idx="12"/>
          </p:nvPr>
        </p:nvSpPr>
        <p:spPr>
          <a:ln/>
        </p:spPr>
        <p:txBody>
          <a:bodyPr/>
          <a:lstStyle>
            <a:lvl1pPr>
              <a:defRPr/>
            </a:lvl1pPr>
          </a:lstStyle>
          <a:p>
            <a:fld id="{10B0A876-22CC-4856-B584-C897E60855B7}" type="slidenum">
              <a:rPr lang="en-US" altLang="en-US"/>
              <a:pPr/>
              <a:t>‹#›</a:t>
            </a:fld>
            <a:endParaRPr lang="en-US" altLang="en-US"/>
          </a:p>
        </p:txBody>
      </p:sp>
    </p:spTree>
    <p:extLst>
      <p:ext uri="{BB962C8B-B14F-4D97-AF65-F5344CB8AC3E}">
        <p14:creationId xmlns:p14="http://schemas.microsoft.com/office/powerpoint/2010/main" val="2757900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EF46C08-D7DF-4FF3-9627-68BAA19246C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AB1713B6-88D9-4019-9CD9-47D6E85B72C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7EA3302E-0B33-40F5-A5E1-81E8B8213414}"/>
              </a:ext>
            </a:extLst>
          </p:cNvPr>
          <p:cNvSpPr>
            <a:spLocks noGrp="1" noChangeArrowheads="1"/>
          </p:cNvSpPr>
          <p:nvPr>
            <p:ph type="sldNum" sz="quarter" idx="12"/>
          </p:nvPr>
        </p:nvSpPr>
        <p:spPr>
          <a:ln/>
        </p:spPr>
        <p:txBody>
          <a:bodyPr/>
          <a:lstStyle>
            <a:lvl1pPr>
              <a:defRPr/>
            </a:lvl1pPr>
          </a:lstStyle>
          <a:p>
            <a:fld id="{7D4B233D-C962-43A5-857F-64CF0CB4F87B}" type="slidenum">
              <a:rPr lang="en-US" altLang="en-US"/>
              <a:pPr/>
              <a:t>‹#›</a:t>
            </a:fld>
            <a:endParaRPr lang="en-US" altLang="en-US"/>
          </a:p>
        </p:txBody>
      </p:sp>
    </p:spTree>
    <p:extLst>
      <p:ext uri="{BB962C8B-B14F-4D97-AF65-F5344CB8AC3E}">
        <p14:creationId xmlns:p14="http://schemas.microsoft.com/office/powerpoint/2010/main" val="3325649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AE585FA4-B618-4A04-842D-F0E85559C3A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1FE2326D-809D-49DB-B17A-321D43A4D4D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75C80E0-16F8-4A7A-82D2-7C9009266B67}"/>
              </a:ext>
            </a:extLst>
          </p:cNvPr>
          <p:cNvSpPr>
            <a:spLocks noGrp="1" noChangeArrowheads="1"/>
          </p:cNvSpPr>
          <p:nvPr>
            <p:ph type="sldNum" sz="quarter" idx="12"/>
          </p:nvPr>
        </p:nvSpPr>
        <p:spPr>
          <a:ln/>
        </p:spPr>
        <p:txBody>
          <a:bodyPr/>
          <a:lstStyle>
            <a:lvl1pPr>
              <a:defRPr/>
            </a:lvl1pPr>
          </a:lstStyle>
          <a:p>
            <a:fld id="{A0A57DF8-0A1E-4A81-A8A3-805B9112C595}" type="slidenum">
              <a:rPr lang="en-US" altLang="en-US"/>
              <a:pPr/>
              <a:t>‹#›</a:t>
            </a:fld>
            <a:endParaRPr lang="en-US" altLang="en-US"/>
          </a:p>
        </p:txBody>
      </p:sp>
    </p:spTree>
    <p:extLst>
      <p:ext uri="{BB962C8B-B14F-4D97-AF65-F5344CB8AC3E}">
        <p14:creationId xmlns:p14="http://schemas.microsoft.com/office/powerpoint/2010/main" val="58095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C0F67B9-89FD-4332-B302-9CC9495597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196360D-4A26-44B8-A599-2F04FD3332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1B68B8E-4C7E-42BD-9739-C3DE4721C733}"/>
              </a:ext>
            </a:extLst>
          </p:cNvPr>
          <p:cNvSpPr>
            <a:spLocks noGrp="1" noChangeArrowheads="1"/>
          </p:cNvSpPr>
          <p:nvPr>
            <p:ph type="sldNum" sz="quarter" idx="12"/>
          </p:nvPr>
        </p:nvSpPr>
        <p:spPr>
          <a:ln/>
        </p:spPr>
        <p:txBody>
          <a:bodyPr/>
          <a:lstStyle>
            <a:lvl1pPr>
              <a:defRPr/>
            </a:lvl1pPr>
          </a:lstStyle>
          <a:p>
            <a:fld id="{D746C4CF-0C3A-4633-AF06-A4B650BA7A8E}" type="slidenum">
              <a:rPr lang="en-US" altLang="en-US"/>
              <a:pPr/>
              <a:t>‹#›</a:t>
            </a:fld>
            <a:endParaRPr lang="en-US" altLang="en-US"/>
          </a:p>
        </p:txBody>
      </p:sp>
    </p:spTree>
    <p:extLst>
      <p:ext uri="{BB962C8B-B14F-4D97-AF65-F5344CB8AC3E}">
        <p14:creationId xmlns:p14="http://schemas.microsoft.com/office/powerpoint/2010/main" val="924805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99F0476-BDE4-472C-83DA-7CF60818E8D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4F95DA6-216C-4CF3-A299-688954D67E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F1FE5DC9-2178-4F87-93BE-856712C3F0FA}"/>
              </a:ext>
            </a:extLst>
          </p:cNvPr>
          <p:cNvSpPr>
            <a:spLocks noGrp="1" noChangeArrowheads="1"/>
          </p:cNvSpPr>
          <p:nvPr>
            <p:ph type="sldNum" sz="quarter" idx="12"/>
          </p:nvPr>
        </p:nvSpPr>
        <p:spPr>
          <a:ln/>
        </p:spPr>
        <p:txBody>
          <a:bodyPr/>
          <a:lstStyle>
            <a:lvl1pPr>
              <a:defRPr/>
            </a:lvl1pPr>
          </a:lstStyle>
          <a:p>
            <a:fld id="{DFE1F66B-BC56-4E40-8CFA-6414C40BC102}" type="slidenum">
              <a:rPr lang="en-US" altLang="en-US"/>
              <a:pPr/>
              <a:t>‹#›</a:t>
            </a:fld>
            <a:endParaRPr lang="en-US" altLang="en-US"/>
          </a:p>
        </p:txBody>
      </p:sp>
    </p:spTree>
    <p:extLst>
      <p:ext uri="{BB962C8B-B14F-4D97-AF65-F5344CB8AC3E}">
        <p14:creationId xmlns:p14="http://schemas.microsoft.com/office/powerpoint/2010/main" val="35521834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D26110F-652F-4730-A72C-F196D438D901}"/>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C6F295FB-C1D9-490B-B43D-967F0006BAD2}"/>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B4DFEF3-CB88-41E7-9DC5-43CD5187E374}"/>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C29435F9-134C-4D98-9AB9-880948DA6271}"/>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E7EEE59-35FE-4CD1-B534-0932320D2CB8}"/>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A36E61A6-72A2-4CC6-834E-CEE5D69655BD}"/>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860D15C-1869-42A4-97F8-EFF8DB4FBD18}"/>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1B89C33-1DAC-4B96-A1B2-35A9CBB3C715}" type="slidenum">
              <a:rPr lang="en-US" altLang="en-US"/>
              <a:pPr/>
              <a:t>‹#›</a:t>
            </a:fld>
            <a:endParaRPr lang="en-US" altLang="en-US"/>
          </a:p>
        </p:txBody>
      </p:sp>
      <p:sp>
        <p:nvSpPr>
          <p:cNvPr id="20489" name="Freeform 9">
            <a:extLst>
              <a:ext uri="{FF2B5EF4-FFF2-40B4-BE49-F238E27FC236}">
                <a16:creationId xmlns:a16="http://schemas.microsoft.com/office/drawing/2014/main" id="{EA15D0B0-16D6-4620-97DA-072C0AD2BE00}"/>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92592EE-F95E-471A-962B-A42E5E2F5E24}"/>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64" r:id="rId1"/>
    <p:sldLayoutId id="2147484163" r:id="rId2"/>
    <p:sldLayoutId id="2147484162" r:id="rId3"/>
    <p:sldLayoutId id="2147484161" r:id="rId4"/>
    <p:sldLayoutId id="2147484160" r:id="rId5"/>
    <p:sldLayoutId id="2147484159" r:id="rId6"/>
    <p:sldLayoutId id="2147484158" r:id="rId7"/>
    <p:sldLayoutId id="2147484157" r:id="rId8"/>
    <p:sldLayoutId id="2147484156" r:id="rId9"/>
    <p:sldLayoutId id="214748415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AADD5476-59A0-4E54-B6A9-7256DCE92401}"/>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900DB2FE-1511-4A29-9AF9-8A56390DF4B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A62264C8-03E0-4922-9791-645772E2E5BC}"/>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1749" name="Picture 3" descr="MHE-red-RGB-email-logo.png">
            <a:extLst>
              <a:ext uri="{FF2B5EF4-FFF2-40B4-BE49-F238E27FC236}">
                <a16:creationId xmlns:a16="http://schemas.microsoft.com/office/drawing/2014/main" id="{CA370C36-A502-4501-A2F8-0722600FAAE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E4B404E6-4E63-409D-914A-50CFE18192DE}"/>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38B5AF8-C884-4C31-9ECF-E91688F9F274}"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7AB1B9AB-7B81-463E-94F9-F1C9BCDB740E}"/>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63F5174D-E7A0-43F7-8CD8-1BC6C8AD51F7}"/>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1DAF7511-C32F-47BF-BBF8-8F6190D5C2C1}"/>
              </a:ext>
            </a:extLst>
          </p:cNvPr>
          <p:cNvSpPr txBox="1">
            <a:spLocks noChangeArrowheads="1"/>
          </p:cNvSpPr>
          <p:nvPr/>
        </p:nvSpPr>
        <p:spPr bwMode="auto">
          <a:xfrm>
            <a:off x="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A2DA4B21-6381-4550-87EA-786E3F5C3CA8}"/>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987E496C-1CF3-4A8F-B190-BB910CA4B10E}"/>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Conservation Biology</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D997950-EE50-4ECF-8270-EB6BC97A3CE7}"/>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6C504496-1632-4517-A069-42EE401DD6D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genetic drift becomes more important as the population size decreases.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4AFAC3F0-9EF3-4007-9253-57C0EBD248FF}"/>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2973AC52-6D3E-4C50-97DC-37AE94EEABC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would conversation of umbrella species be beneficial to other species?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4299A82-772F-47F5-B71F-DAA18F531CF8}"/>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39A3FA74-9C73-4E6A-9CFD-F5432549D6C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is bioremediation different from habitat conservation?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8FF5DC54-5E44-4AE4-BAAE-FAE10156E106}"/>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60479DF0-711D-46F1-9010-A38B83897A7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cloning not a panacea to the problem of endangered species?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454E5EF-0D3B-477D-B0B9-3961C235C84E}"/>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BE2D1DA-E0D5-46E8-A8BF-98068F7E008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and contrast direct vs. indirect economic value of ecosystems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2156413-6313-48A6-B267-36BE69C2E4BC}"/>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C97E312-8B03-459B-9CA6-8CD9AB13B8E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amphibian decline? Why is it a conservation issue?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BC773D3-8B04-448B-B7B2-B4773F058F29}"/>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3AE3CAAC-D320-44CC-AEA3-73C321C3E10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would conversation of a keystone species be beneficial to other species?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68AF1F8-FA5E-41FE-B2B1-B994BAB93CE6}"/>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0074A931-56BF-4564-BD25-FA3F288907F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cloning not a panacea to the problem of endangered species?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2DAF76B-C21F-4857-A13C-FD7931CC6283}"/>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CE01F63E-2D0C-456E-858B-DDC4DBEE2046}"/>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C1862D4-C413-4BAF-874F-16AC6378DCC6}"/>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ED281400-1395-42A1-BABF-8BCB5D61E6B7}"/>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B98EE39-CEA4-4A64-B47B-9B4077F8FF7D}"/>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8615322C-450F-4BB6-9059-D11DC9E7D54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biological conservation an important goal?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1C94655B-B6FA-4B53-9EE8-A5D54A66285D}"/>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721CDF21-929E-4BAF-8D43-B84587E2EA5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is conservation of hot spots of endemism a good idea?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78F35AB-B32B-420D-8BFF-DF0FAA21D724}"/>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86CB736C-26CC-4399-8798-71455FE9312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the SLOSS debate?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C4F2C3E-00D0-499E-B97D-FA21D3B42AFE}"/>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67C5A935-2FC3-41F3-A1B7-E587DC71A58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would a biologist design a conservation area that would minimize the edge effects of the surrounding landscape?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DBB6ACCE-3F59-4F2B-B5A8-9DDD78ACB368}"/>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128B269E-093F-4F32-9C3B-497B36306A4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some of the disadvantages of dispersal corridors?</a:t>
            </a:r>
          </a:p>
          <a:p>
            <a:pPr>
              <a:buFont typeface="Courier New" panose="02070309020205020404" pitchFamily="49" charset="0"/>
              <a:buChar char="o"/>
            </a:pPr>
            <a:endParaRPr lang="en-US"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1872E39-8B67-4CE9-A943-3968400D9774}"/>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32E39D81-FA15-408B-94C7-6C08CF915F0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is an indicator species?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65"/>
  <p:tag name="MMPROD_UIDATA" val="&lt;database version=&quot;7.0&quot;&gt;&lt;object type=&quot;1&quot; unique_id=&quot;10001&quot;&gt;&lt;object type=&quot;2&quot; unique_id=&quot;11724&quot;&gt;&lt;object type=&quot;3&quot; unique_id=&quot;11725&quot;&gt;&lt;property id=&quot;20148&quot; value=&quot;5&quot;/&gt;&lt;property id=&quot;20300&quot; value=&quot;Slide 1&quot;/&gt;&lt;property id=&quot;20307&quot; value=&quot;317&quot;/&gt;&lt;/object&gt;&lt;object type=&quot;3&quot; unique_id=&quot;11726&quot;&gt;&lt;property id=&quot;20148&quot; value=&quot;5&quot;/&gt;&lt;property id=&quot;20300&quot; value=&quot;Slide 2 - &amp;quot;Minute Paper Goal&amp;quot;&quot;/&gt;&lt;property id=&quot;20307&quot; value=&quot;334&quot;/&gt;&lt;/object&gt;&lt;object type=&quot;3&quot; unique_id=&quot;11727&quot;&gt;&lt;property id=&quot;20148&quot; value=&quot;5&quot;/&gt;&lt;property id=&quot;20300&quot; value=&quot;Slide 3 - &amp;quot;Assessment&amp;quot;&quot;/&gt;&lt;property id=&quot;20307&quot; value=&quot;336&quot;/&gt;&lt;/object&gt;&lt;object type=&quot;3&quot; unique_id=&quot;11728&quot;&gt;&lt;property id=&quot;20148&quot; value=&quot;5&quot;/&gt;&lt;property id=&quot;20300&quot; value=&quot;Slide 4 - &amp;quot;1-minute paper topics&amp;quot;&quot;/&gt;&lt;property id=&quot;20307&quot; value=&quot;343&quot;/&gt;&lt;/object&gt;&lt;object type=&quot;3&quot; unique_id=&quot;11729&quot;&gt;&lt;property id=&quot;20148&quot; value=&quot;5&quot;/&gt;&lt;property id=&quot;20300&quot; value=&quot;Slide 5 - &amp;quot;1-minute paper topics&amp;quot;&quot;/&gt;&lt;property id=&quot;20307&quot; value=&quot;357&quot;/&gt;&lt;/object&gt;&lt;object type=&quot;3&quot; unique_id=&quot;11730&quot;&gt;&lt;property id=&quot;20148&quot; value=&quot;5&quot;/&gt;&lt;property id=&quot;20300&quot; value=&quot;Slide 6 - &amp;quot;1-minute paper topics&amp;quot;&quot;/&gt;&lt;property id=&quot;20307&quot; value=&quot;358&quot;/&gt;&lt;/object&gt;&lt;object type=&quot;3&quot; unique_id=&quot;11731&quot;&gt;&lt;property id=&quot;20148&quot; value=&quot;5&quot;/&gt;&lt;property id=&quot;20300&quot; value=&quot;Slide 7 - &amp;quot;1-minute paper topics&amp;quot;&quot;/&gt;&lt;property id=&quot;20307&quot; value=&quot;359&quot;/&gt;&lt;/object&gt;&lt;object type=&quot;3&quot; unique_id=&quot;11732&quot;&gt;&lt;property id=&quot;20148&quot; value=&quot;5&quot;/&gt;&lt;property id=&quot;20300&quot; value=&quot;Slide 8 - &amp;quot;1-minute paper topics&amp;quot;&quot;/&gt;&lt;property id=&quot;20307&quot; value=&quot;360&quot;/&gt;&lt;/object&gt;&lt;object type=&quot;3&quot; unique_id=&quot;11733&quot;&gt;&lt;property id=&quot;20148&quot; value=&quot;5&quot;/&gt;&lt;property id=&quot;20300&quot; value=&quot;Slide 9 - &amp;quot;1-minute paper topics&amp;quot;&quot;/&gt;&lt;property id=&quot;20307&quot; value=&quot;361&quot;/&gt;&lt;/object&gt;&lt;object type=&quot;3&quot; unique_id=&quot;11734&quot;&gt;&lt;property id=&quot;20148&quot; value=&quot;5&quot;/&gt;&lt;property id=&quot;20300&quot; value=&quot;Slide 10 - &amp;quot;1-minute paper topics&amp;quot;&quot;/&gt;&lt;property id=&quot;20307&quot; value=&quot;362&quot;/&gt;&lt;/object&gt;&lt;object type=&quot;3&quot; unique_id=&quot;11735&quot;&gt;&lt;property id=&quot;20148&quot; value=&quot;5&quot;/&gt;&lt;property id=&quot;20300&quot; value=&quot;Slide 11 - &amp;quot;1-minute paper topics&amp;quot;&quot;/&gt;&lt;property id=&quot;20307&quot; value=&quot;363&quot;/&gt;&lt;/object&gt;&lt;object type=&quot;3&quot; unique_id=&quot;11736&quot;&gt;&lt;property id=&quot;20148&quot; value=&quot;5&quot;/&gt;&lt;property id=&quot;20300&quot; value=&quot;Slide 12 - &amp;quot;1-minute paper topics&amp;quot;&quot;/&gt;&lt;property id=&quot;20307&quot; value=&quot;364&quot;/&gt;&lt;/object&gt;&lt;object type=&quot;3&quot; unique_id=&quot;11737&quot;&gt;&lt;property id=&quot;20148&quot; value=&quot;5&quot;/&gt;&lt;property id=&quot;20300&quot; value=&quot;Slide 13 - &amp;quot;1-minute paper topics&amp;quot;&quot;/&gt;&lt;property id=&quot;20307&quot; value=&quot;365&quot;/&gt;&lt;/object&gt;&lt;/object&gt;&lt;object type=&quot;8&quot; unique_id=&quot;11752&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6028</TotalTime>
  <Words>232</Words>
  <Application>Microsoft Office PowerPoint</Application>
  <PresentationFormat>On-screen Show (4:3)</PresentationFormat>
  <Paragraphs>40</Paragraphs>
  <Slides>17</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328</cp:revision>
  <dcterms:created xsi:type="dcterms:W3CDTF">2005-04-19T02:46:41Z</dcterms:created>
  <dcterms:modified xsi:type="dcterms:W3CDTF">2019-04-25T20:14:11Z</dcterms:modified>
</cp:coreProperties>
</file>