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02" r:id="rId2"/>
  </p:sldMasterIdLst>
  <p:notesMasterIdLst>
    <p:notesMasterId r:id="rId22"/>
  </p:notesMasterIdLst>
  <p:sldIdLst>
    <p:sldId id="317" r:id="rId3"/>
    <p:sldId id="334" r:id="rId4"/>
    <p:sldId id="336" r:id="rId5"/>
    <p:sldId id="318" r:id="rId6"/>
    <p:sldId id="337" r:id="rId7"/>
    <p:sldId id="338" r:id="rId8"/>
    <p:sldId id="339" r:id="rId9"/>
    <p:sldId id="341" r:id="rId10"/>
    <p:sldId id="342" r:id="rId11"/>
    <p:sldId id="343" r:id="rId12"/>
    <p:sldId id="344" r:id="rId13"/>
    <p:sldId id="345" r:id="rId14"/>
    <p:sldId id="346" r:id="rId15"/>
    <p:sldId id="322" r:id="rId16"/>
    <p:sldId id="321" r:id="rId17"/>
    <p:sldId id="320" r:id="rId18"/>
    <p:sldId id="328" r:id="rId19"/>
    <p:sldId id="329" r:id="rId20"/>
    <p:sldId id="335" r:id="rId21"/>
  </p:sldIdLst>
  <p:sldSz cx="9144000" cy="6858000" type="screen4x3"/>
  <p:notesSz cx="6858000" cy="9144000"/>
  <p:custDataLst>
    <p:tags r:id="rId23"/>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96"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EE1305EA-D965-4768-BF98-8209A7D1B370}"/>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CEAB4971-7C82-4659-93E6-CE91A0DA3952}"/>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5364" name="Rectangle 4">
            <a:extLst>
              <a:ext uri="{FF2B5EF4-FFF2-40B4-BE49-F238E27FC236}">
                <a16:creationId xmlns:a16="http://schemas.microsoft.com/office/drawing/2014/main" id="{6E63B5E7-1918-4DA7-8118-CE9AA0333D28}"/>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04B37757-515D-419A-A425-9786875EBCB8}"/>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BD6D7906-FF13-4525-B03D-F80555366401}"/>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FD6791E6-4B46-49EE-A472-37DA2F700099}"/>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BA6DDFED-35F7-4EF4-9719-2BE07B6E5862}"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CCAD68FB-A39E-4199-8D7E-481711B8A58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655A3AA-4A43-4F0E-88DF-E2A497D9C8B5}" type="slidenum">
              <a:rPr lang="en-US" altLang="en-US" sz="1200"/>
              <a:pPr/>
              <a:t>1</a:t>
            </a:fld>
            <a:endParaRPr lang="en-US" altLang="en-US" sz="1200"/>
          </a:p>
        </p:txBody>
      </p:sp>
      <p:sp>
        <p:nvSpPr>
          <p:cNvPr id="16387" name="Rectangle 2">
            <a:extLst>
              <a:ext uri="{FF2B5EF4-FFF2-40B4-BE49-F238E27FC236}">
                <a16:creationId xmlns:a16="http://schemas.microsoft.com/office/drawing/2014/main" id="{002344C7-980A-4D8A-950B-DF4FC8BA4FC8}"/>
              </a:ext>
            </a:extLst>
          </p:cNvPr>
          <p:cNvSpPr>
            <a:spLocks noRot="1" noChangeArrowheads="1" noTextEdit="1"/>
          </p:cNvSpPr>
          <p:nvPr>
            <p:ph type="sldImg"/>
          </p:nvPr>
        </p:nvSpPr>
        <p:spPr>
          <a:ln/>
        </p:spPr>
      </p:sp>
      <p:sp>
        <p:nvSpPr>
          <p:cNvPr id="16388" name="Rectangle 3">
            <a:extLst>
              <a:ext uri="{FF2B5EF4-FFF2-40B4-BE49-F238E27FC236}">
                <a16:creationId xmlns:a16="http://schemas.microsoft.com/office/drawing/2014/main" id="{2550D291-3E01-4AA4-9167-A7016C0A4EB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8C33CD69-4BEA-4948-A6D5-C40CB5A32EC7}"/>
              </a:ext>
            </a:extLst>
          </p:cNvPr>
          <p:cNvSpPr>
            <a:spLocks noGrp="1" noRot="1" noChangeAspect="1" noTextEdit="1"/>
          </p:cNvSpPr>
          <p:nvPr>
            <p:ph type="sldImg"/>
          </p:nvPr>
        </p:nvSpPr>
        <p:spPr>
          <a:ln/>
        </p:spPr>
      </p:sp>
      <p:sp>
        <p:nvSpPr>
          <p:cNvPr id="17411" name="Notes Placeholder 2">
            <a:extLst>
              <a:ext uri="{FF2B5EF4-FFF2-40B4-BE49-F238E27FC236}">
                <a16:creationId xmlns:a16="http://schemas.microsoft.com/office/drawing/2014/main" id="{32CB8CB6-8989-48E6-8E79-31BD1FC48ED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There were a total of 1883 offspring. Of this total, 320 were recombinants. </a:t>
            </a:r>
          </a:p>
          <a:p>
            <a:r>
              <a:rPr lang="en-US" altLang="en-US">
                <a:latin typeface="Arial" panose="020B0604020202020204" pitchFamily="34" charset="0"/>
              </a:rPr>
              <a:t>320/1883 x 100% = 17% recombination frequency </a:t>
            </a:r>
          </a:p>
        </p:txBody>
      </p:sp>
      <p:sp>
        <p:nvSpPr>
          <p:cNvPr id="17412" name="Slide Number Placeholder 3">
            <a:extLst>
              <a:ext uri="{FF2B5EF4-FFF2-40B4-BE49-F238E27FC236}">
                <a16:creationId xmlns:a16="http://schemas.microsoft.com/office/drawing/2014/main" id="{1248D5FD-52E5-4EE0-85AE-6BEAEE3F888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BF27836-4CEF-4D1D-936A-D6D2218C2B77}" type="slidenum">
              <a:rPr lang="en-US" altLang="en-US" sz="1200"/>
              <a:pPr/>
              <a:t>10</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B7CDA57E-C593-4744-9756-68B4755A639C}"/>
              </a:ext>
            </a:extLst>
          </p:cNvPr>
          <p:cNvSpPr>
            <a:spLocks noGrp="1" noRot="1" noChangeAspect="1" noTextEdit="1"/>
          </p:cNvSpPr>
          <p:nvPr>
            <p:ph type="sldImg"/>
          </p:nvPr>
        </p:nvSpPr>
        <p:spPr>
          <a:ln/>
        </p:spPr>
      </p:sp>
      <p:sp>
        <p:nvSpPr>
          <p:cNvPr id="18435" name="Notes Placeholder 2">
            <a:extLst>
              <a:ext uri="{FF2B5EF4-FFF2-40B4-BE49-F238E27FC236}">
                <a16:creationId xmlns:a16="http://schemas.microsoft.com/office/drawing/2014/main" id="{527AA7CB-1DCD-461F-A9F0-4DC7621DB83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XXX</a:t>
            </a:r>
          </a:p>
        </p:txBody>
      </p:sp>
      <p:sp>
        <p:nvSpPr>
          <p:cNvPr id="18436" name="Slide Number Placeholder 3">
            <a:extLst>
              <a:ext uri="{FF2B5EF4-FFF2-40B4-BE49-F238E27FC236}">
                <a16:creationId xmlns:a16="http://schemas.microsoft.com/office/drawing/2014/main" id="{65C9CBD5-CED2-4667-B7A5-6F7008173AE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D885F02-5A97-4DE2-82BA-A76235D7337C}" type="slidenum">
              <a:rPr lang="en-US" altLang="en-US" sz="1200"/>
              <a:pPr/>
              <a:t>11</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30A3BC37-F0E1-4D50-A1B8-C5148C998822}"/>
              </a:ext>
            </a:extLst>
          </p:cNvPr>
          <p:cNvSpPr>
            <a:spLocks noGrp="1" noRot="1" noChangeAspect="1" noTextEdit="1"/>
          </p:cNvSpPr>
          <p:nvPr>
            <p:ph type="sldImg"/>
          </p:nvPr>
        </p:nvSpPr>
        <p:spPr>
          <a:ln/>
        </p:spPr>
      </p:sp>
      <p:sp>
        <p:nvSpPr>
          <p:cNvPr id="19459" name="Notes Placeholder 2">
            <a:extLst>
              <a:ext uri="{FF2B5EF4-FFF2-40B4-BE49-F238E27FC236}">
                <a16:creationId xmlns:a16="http://schemas.microsoft.com/office/drawing/2014/main" id="{8B1468BF-F7A2-45E3-B99E-2037E687CA7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9460" name="Slide Number Placeholder 3">
            <a:extLst>
              <a:ext uri="{FF2B5EF4-FFF2-40B4-BE49-F238E27FC236}">
                <a16:creationId xmlns:a16="http://schemas.microsoft.com/office/drawing/2014/main" id="{0DA0F0E8-A141-4090-ABE2-AC42C5D47AF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245F32E-CC9D-493B-B6BE-75394EE051F7}" type="slidenum">
              <a:rPr lang="en-US" altLang="en-US" sz="1200"/>
              <a:pPr/>
              <a:t>12</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7F9B02C7-3BFD-4C0F-A221-7DEB2C7AB35A}"/>
              </a:ext>
            </a:extLst>
          </p:cNvPr>
          <p:cNvSpPr>
            <a:spLocks noGrp="1" noRot="1" noChangeAspect="1" noTextEdit="1"/>
          </p:cNvSpPr>
          <p:nvPr>
            <p:ph type="sldImg"/>
          </p:nvPr>
        </p:nvSpPr>
        <p:spPr>
          <a:ln/>
        </p:spPr>
      </p:sp>
      <p:sp>
        <p:nvSpPr>
          <p:cNvPr id="17411" name="Notes Placeholder 2">
            <a:extLst>
              <a:ext uri="{FF2B5EF4-FFF2-40B4-BE49-F238E27FC236}">
                <a16:creationId xmlns:a16="http://schemas.microsoft.com/office/drawing/2014/main" id="{6504F1B9-039F-40E7-8648-2E23F7A9955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(97+103)/(103+903+897+97)=200/2000=10%</a:t>
            </a:r>
          </a:p>
        </p:txBody>
      </p:sp>
      <p:sp>
        <p:nvSpPr>
          <p:cNvPr id="17412" name="Slide Number Placeholder 3">
            <a:extLst>
              <a:ext uri="{FF2B5EF4-FFF2-40B4-BE49-F238E27FC236}">
                <a16:creationId xmlns:a16="http://schemas.microsoft.com/office/drawing/2014/main" id="{3094B6AC-10BC-4DF4-853B-85CF36930D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29D7B4B-7EB5-440F-A9D9-B76B2FB7E8BB}" type="slidenum">
              <a:rPr lang="en-US" altLang="en-US" sz="1200"/>
              <a:pPr/>
              <a:t>18</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1B41532-85A3-4CE1-AF22-9092472CA3E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2B0E10C-DB72-4672-8C13-57B10FA1405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6C2CBED5-900F-4B4D-ACF6-397F563EA615}"/>
              </a:ext>
            </a:extLst>
          </p:cNvPr>
          <p:cNvSpPr>
            <a:spLocks noGrp="1" noChangeArrowheads="1"/>
          </p:cNvSpPr>
          <p:nvPr>
            <p:ph type="sldNum" sz="quarter" idx="12"/>
          </p:nvPr>
        </p:nvSpPr>
        <p:spPr>
          <a:ln/>
        </p:spPr>
        <p:txBody>
          <a:bodyPr/>
          <a:lstStyle>
            <a:lvl1pPr>
              <a:defRPr/>
            </a:lvl1pPr>
          </a:lstStyle>
          <a:p>
            <a:fld id="{1EF5A28F-EC25-4F11-BDC8-8E303EB7AD4D}" type="slidenum">
              <a:rPr lang="en-US" altLang="en-US"/>
              <a:pPr/>
              <a:t>‹#›</a:t>
            </a:fld>
            <a:endParaRPr lang="en-US" altLang="en-US"/>
          </a:p>
        </p:txBody>
      </p:sp>
    </p:spTree>
    <p:extLst>
      <p:ext uri="{BB962C8B-B14F-4D97-AF65-F5344CB8AC3E}">
        <p14:creationId xmlns:p14="http://schemas.microsoft.com/office/powerpoint/2010/main" val="3621364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F1CC5E8E-9641-4D5F-8212-B81EFB05C1B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5319B248-5E84-4ACD-B837-A4F9C2ABDFD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B03F78C4-4FEE-47AF-91E5-C3F9B0DDEC81}"/>
              </a:ext>
            </a:extLst>
          </p:cNvPr>
          <p:cNvSpPr>
            <a:spLocks noGrp="1" noChangeArrowheads="1"/>
          </p:cNvSpPr>
          <p:nvPr>
            <p:ph type="sldNum" sz="quarter" idx="12"/>
          </p:nvPr>
        </p:nvSpPr>
        <p:spPr>
          <a:ln/>
        </p:spPr>
        <p:txBody>
          <a:bodyPr/>
          <a:lstStyle>
            <a:lvl1pPr>
              <a:defRPr/>
            </a:lvl1pPr>
          </a:lstStyle>
          <a:p>
            <a:fld id="{E87937E9-4092-4EA0-B0D8-F54E84CC22D8}" type="slidenum">
              <a:rPr lang="en-US" altLang="en-US"/>
              <a:pPr/>
              <a:t>‹#›</a:t>
            </a:fld>
            <a:endParaRPr lang="en-US" altLang="en-US"/>
          </a:p>
        </p:txBody>
      </p:sp>
    </p:spTree>
    <p:extLst>
      <p:ext uri="{BB962C8B-B14F-4D97-AF65-F5344CB8AC3E}">
        <p14:creationId xmlns:p14="http://schemas.microsoft.com/office/powerpoint/2010/main" val="29101737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45BBD-53AD-4945-BFFD-3BD509F8E2A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7A4B81D-F3D1-43B0-8F24-BF91D0581ED5}"/>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184038131"/>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497A3-3763-4701-B4A6-8960FF529E7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AC333D0-E97B-4E3A-9D40-7CF1613DAA5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9739141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E63D14-BDB4-4EF1-88FA-8AE2FC394A53}"/>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DA6F3EE-CA93-4F2E-A9AE-E188A7F90AB9}"/>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49292562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19321-9EE1-4E7C-8F9E-40A512A4B8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6DA515-EC93-43EB-8BD2-3E4580A2FB4A}"/>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F299235-8913-4C37-8F43-77F7983CA1F7}"/>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5953444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222AD-F100-4AF4-9B41-A1F5BCA44302}"/>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AE55C5D-A6AB-4FAA-9DFC-1DBDC02CDC31}"/>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1A81FD2-BAA0-4192-AD8A-CA2232ACF7DA}"/>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C40DAB8-EF10-4380-AA9D-64E089D04C59}"/>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E3221AE-F207-4B7D-AB94-F3B9E94CE719}"/>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14039494"/>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9D0A03-DC30-4487-BB71-E5A5690FA2B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6061871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5478260"/>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F442A-BB78-4648-8748-16FC9CAC1A6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0949780-43D3-46A4-95C6-94AFFBB9B31C}"/>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D4E225D-6A6F-4694-A705-5ED7BAF0B5B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787048506"/>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B57C6-C1D3-4134-A3B0-28E9C539A025}"/>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D79E000-099E-4FE3-B99B-5D19467FAD4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9373D41-3990-4AE9-9C80-436B10CC482F}"/>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83072876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D61B366C-F865-4D82-88C1-FAF8F881549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0158772-1050-4673-A488-586F76BEC8F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6BC551B-136F-4FDE-8BCD-BEB592A076A7}"/>
              </a:ext>
            </a:extLst>
          </p:cNvPr>
          <p:cNvSpPr>
            <a:spLocks noGrp="1" noChangeArrowheads="1"/>
          </p:cNvSpPr>
          <p:nvPr>
            <p:ph type="sldNum" sz="quarter" idx="12"/>
          </p:nvPr>
        </p:nvSpPr>
        <p:spPr>
          <a:ln/>
        </p:spPr>
        <p:txBody>
          <a:bodyPr/>
          <a:lstStyle>
            <a:lvl1pPr>
              <a:defRPr/>
            </a:lvl1pPr>
          </a:lstStyle>
          <a:p>
            <a:fld id="{31956E27-2122-4435-826D-A961335718ED}" type="slidenum">
              <a:rPr lang="en-US" altLang="en-US"/>
              <a:pPr/>
              <a:t>‹#›</a:t>
            </a:fld>
            <a:endParaRPr lang="en-US" altLang="en-US"/>
          </a:p>
        </p:txBody>
      </p:sp>
    </p:spTree>
    <p:extLst>
      <p:ext uri="{BB962C8B-B14F-4D97-AF65-F5344CB8AC3E}">
        <p14:creationId xmlns:p14="http://schemas.microsoft.com/office/powerpoint/2010/main" val="31268898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B1FAD-5607-42E8-9BE5-2DC98E857B6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4709ED3-045D-4308-93B9-E5F657E9F7E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5300821"/>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968D4C2-8F8A-4BE4-BD38-E94769BA4711}"/>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81412DF-7986-4208-B9AA-A3E867D506FC}"/>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9782150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A212A35B-9E6F-48B8-B22B-184A714E0C0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AEB470D9-A6E7-41B9-AAAA-9C5ADC798FB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178D9818-3995-4993-AD58-4020AE507D6C}"/>
              </a:ext>
            </a:extLst>
          </p:cNvPr>
          <p:cNvSpPr>
            <a:spLocks noGrp="1" noChangeArrowheads="1"/>
          </p:cNvSpPr>
          <p:nvPr>
            <p:ph type="sldNum" sz="quarter" idx="12"/>
          </p:nvPr>
        </p:nvSpPr>
        <p:spPr>
          <a:ln/>
        </p:spPr>
        <p:txBody>
          <a:bodyPr/>
          <a:lstStyle>
            <a:lvl1pPr>
              <a:defRPr/>
            </a:lvl1pPr>
          </a:lstStyle>
          <a:p>
            <a:fld id="{7E29C581-8B3C-414E-9610-97B5BC9151FD}" type="slidenum">
              <a:rPr lang="en-US" altLang="en-US"/>
              <a:pPr/>
              <a:t>‹#›</a:t>
            </a:fld>
            <a:endParaRPr lang="en-US" altLang="en-US"/>
          </a:p>
        </p:txBody>
      </p:sp>
    </p:spTree>
    <p:extLst>
      <p:ext uri="{BB962C8B-B14F-4D97-AF65-F5344CB8AC3E}">
        <p14:creationId xmlns:p14="http://schemas.microsoft.com/office/powerpoint/2010/main" val="365633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BC1EFCF9-9D46-449B-804D-50DE8B0F5AA0}"/>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B1D7303F-32E4-4844-83BF-999373C9AAD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BC83C222-46A7-492C-855A-21B0077FECAE}"/>
              </a:ext>
            </a:extLst>
          </p:cNvPr>
          <p:cNvSpPr>
            <a:spLocks noGrp="1" noChangeArrowheads="1"/>
          </p:cNvSpPr>
          <p:nvPr>
            <p:ph type="sldNum" sz="quarter" idx="12"/>
          </p:nvPr>
        </p:nvSpPr>
        <p:spPr>
          <a:ln/>
        </p:spPr>
        <p:txBody>
          <a:bodyPr/>
          <a:lstStyle>
            <a:lvl1pPr>
              <a:defRPr/>
            </a:lvl1pPr>
          </a:lstStyle>
          <a:p>
            <a:fld id="{2A9375E0-4A35-47E9-8494-20AA6464832D}" type="slidenum">
              <a:rPr lang="en-US" altLang="en-US"/>
              <a:pPr/>
              <a:t>‹#›</a:t>
            </a:fld>
            <a:endParaRPr lang="en-US" altLang="en-US"/>
          </a:p>
        </p:txBody>
      </p:sp>
    </p:spTree>
    <p:extLst>
      <p:ext uri="{BB962C8B-B14F-4D97-AF65-F5344CB8AC3E}">
        <p14:creationId xmlns:p14="http://schemas.microsoft.com/office/powerpoint/2010/main" val="40975266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CDCB99AE-C899-41FA-9769-ACFFDDF23469}"/>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C0C81F1B-468F-46C2-9D23-BF713DB057C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F0D0C8BB-F465-4FA7-9724-D3C3DFE2BEF7}"/>
              </a:ext>
            </a:extLst>
          </p:cNvPr>
          <p:cNvSpPr>
            <a:spLocks noGrp="1" noChangeArrowheads="1"/>
          </p:cNvSpPr>
          <p:nvPr>
            <p:ph type="sldNum" sz="quarter" idx="12"/>
          </p:nvPr>
        </p:nvSpPr>
        <p:spPr>
          <a:ln/>
        </p:spPr>
        <p:txBody>
          <a:bodyPr/>
          <a:lstStyle>
            <a:lvl1pPr>
              <a:defRPr/>
            </a:lvl1pPr>
          </a:lstStyle>
          <a:p>
            <a:fld id="{A31C4506-82CC-4A39-B5F4-2C1D21B2AA45}" type="slidenum">
              <a:rPr lang="en-US" altLang="en-US"/>
              <a:pPr/>
              <a:t>‹#›</a:t>
            </a:fld>
            <a:endParaRPr lang="en-US" altLang="en-US"/>
          </a:p>
        </p:txBody>
      </p:sp>
    </p:spTree>
    <p:extLst>
      <p:ext uri="{BB962C8B-B14F-4D97-AF65-F5344CB8AC3E}">
        <p14:creationId xmlns:p14="http://schemas.microsoft.com/office/powerpoint/2010/main" val="3438974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84025816-F353-40BA-98CF-F5713DFC5E44}"/>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0FF6330D-8498-4964-BFC9-B404F249B4E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7D9B381B-990F-4E5F-990A-9C2D74B61622}"/>
              </a:ext>
            </a:extLst>
          </p:cNvPr>
          <p:cNvSpPr>
            <a:spLocks noGrp="1" noChangeArrowheads="1"/>
          </p:cNvSpPr>
          <p:nvPr>
            <p:ph type="sldNum" sz="quarter" idx="12"/>
          </p:nvPr>
        </p:nvSpPr>
        <p:spPr>
          <a:ln/>
        </p:spPr>
        <p:txBody>
          <a:bodyPr/>
          <a:lstStyle>
            <a:lvl1pPr>
              <a:defRPr/>
            </a:lvl1pPr>
          </a:lstStyle>
          <a:p>
            <a:fld id="{78598957-DB47-4894-8018-683556737B72}" type="slidenum">
              <a:rPr lang="en-US" altLang="en-US"/>
              <a:pPr/>
              <a:t>‹#›</a:t>
            </a:fld>
            <a:endParaRPr lang="en-US" altLang="en-US"/>
          </a:p>
        </p:txBody>
      </p:sp>
    </p:spTree>
    <p:extLst>
      <p:ext uri="{BB962C8B-B14F-4D97-AF65-F5344CB8AC3E}">
        <p14:creationId xmlns:p14="http://schemas.microsoft.com/office/powerpoint/2010/main" val="118144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DE33EB4D-055A-46B7-B0AF-086F2C145A8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9CD9732C-65B2-40F2-B2E4-F9B8481ECFC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76D1C73-03CB-4D8A-8AE8-674B050FDFEA}"/>
              </a:ext>
            </a:extLst>
          </p:cNvPr>
          <p:cNvSpPr>
            <a:spLocks noGrp="1" noChangeArrowheads="1"/>
          </p:cNvSpPr>
          <p:nvPr>
            <p:ph type="sldNum" sz="quarter" idx="12"/>
          </p:nvPr>
        </p:nvSpPr>
        <p:spPr>
          <a:ln/>
        </p:spPr>
        <p:txBody>
          <a:bodyPr/>
          <a:lstStyle>
            <a:lvl1pPr>
              <a:defRPr/>
            </a:lvl1pPr>
          </a:lstStyle>
          <a:p>
            <a:fld id="{60097947-0930-4CF1-9E46-2F1FF0065E75}" type="slidenum">
              <a:rPr lang="en-US" altLang="en-US"/>
              <a:pPr/>
              <a:t>‹#›</a:t>
            </a:fld>
            <a:endParaRPr lang="en-US" altLang="en-US"/>
          </a:p>
        </p:txBody>
      </p:sp>
    </p:spTree>
    <p:extLst>
      <p:ext uri="{BB962C8B-B14F-4D97-AF65-F5344CB8AC3E}">
        <p14:creationId xmlns:p14="http://schemas.microsoft.com/office/powerpoint/2010/main" val="696776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7C8946A4-0A6D-4294-ABFA-67249124D7D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FAB848B6-9B5D-4398-B10A-C4806A96382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0835A9EC-BB25-46EC-B1E7-2F398729AF83}"/>
              </a:ext>
            </a:extLst>
          </p:cNvPr>
          <p:cNvSpPr>
            <a:spLocks noGrp="1" noChangeArrowheads="1"/>
          </p:cNvSpPr>
          <p:nvPr>
            <p:ph type="sldNum" sz="quarter" idx="12"/>
          </p:nvPr>
        </p:nvSpPr>
        <p:spPr>
          <a:ln/>
        </p:spPr>
        <p:txBody>
          <a:bodyPr/>
          <a:lstStyle>
            <a:lvl1pPr>
              <a:defRPr/>
            </a:lvl1pPr>
          </a:lstStyle>
          <a:p>
            <a:fld id="{A3A1E7EB-532C-4654-8068-0F22B4AEABFA}" type="slidenum">
              <a:rPr lang="en-US" altLang="en-US"/>
              <a:pPr/>
              <a:t>‹#›</a:t>
            </a:fld>
            <a:endParaRPr lang="en-US" altLang="en-US"/>
          </a:p>
        </p:txBody>
      </p:sp>
    </p:spTree>
    <p:extLst>
      <p:ext uri="{BB962C8B-B14F-4D97-AF65-F5344CB8AC3E}">
        <p14:creationId xmlns:p14="http://schemas.microsoft.com/office/powerpoint/2010/main" val="36670413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12C2020D-6D5A-416E-8AD7-30AF4BB2D5E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EF52262-14E8-408D-98CD-2AB0D01625B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8BCD87B-7CEB-4884-AC55-5A073EAD78F0}"/>
              </a:ext>
            </a:extLst>
          </p:cNvPr>
          <p:cNvSpPr>
            <a:spLocks noGrp="1" noChangeArrowheads="1"/>
          </p:cNvSpPr>
          <p:nvPr>
            <p:ph type="sldNum" sz="quarter" idx="12"/>
          </p:nvPr>
        </p:nvSpPr>
        <p:spPr>
          <a:ln/>
        </p:spPr>
        <p:txBody>
          <a:bodyPr/>
          <a:lstStyle>
            <a:lvl1pPr>
              <a:defRPr/>
            </a:lvl1pPr>
          </a:lstStyle>
          <a:p>
            <a:fld id="{9DAEC32C-E6EE-4DCA-BF17-58596C5C65C0}" type="slidenum">
              <a:rPr lang="en-US" altLang="en-US"/>
              <a:pPr/>
              <a:t>‹#›</a:t>
            </a:fld>
            <a:endParaRPr lang="en-US" altLang="en-US"/>
          </a:p>
        </p:txBody>
      </p:sp>
    </p:spTree>
    <p:extLst>
      <p:ext uri="{BB962C8B-B14F-4D97-AF65-F5344CB8AC3E}">
        <p14:creationId xmlns:p14="http://schemas.microsoft.com/office/powerpoint/2010/main" val="4104275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5B15D0CF-622D-4C95-96D0-309CC957BBA7}"/>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DCEF71B7-4335-4E44-B1AE-D0F61369952D}"/>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11CDB75F-9ED2-42A0-B44E-37D663C2EC40}"/>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04B48F5F-BC99-4CAB-85B4-13092C249625}"/>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9D476AE9-8C84-41BF-9AF1-DB1B30F40C42}"/>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64B0349A-6FF0-493B-91BA-3D6162018290}"/>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5385817A-B39E-4BF8-BE43-D93DCA1DA935}"/>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99F6319D-3508-46C5-8298-3448C164F52F}" type="slidenum">
              <a:rPr lang="en-US" altLang="en-US"/>
              <a:pPr/>
              <a:t>‹#›</a:t>
            </a:fld>
            <a:endParaRPr lang="en-US" altLang="en-US"/>
          </a:p>
        </p:txBody>
      </p:sp>
      <p:sp>
        <p:nvSpPr>
          <p:cNvPr id="20489" name="Freeform 9">
            <a:extLst>
              <a:ext uri="{FF2B5EF4-FFF2-40B4-BE49-F238E27FC236}">
                <a16:creationId xmlns:a16="http://schemas.microsoft.com/office/drawing/2014/main" id="{F84A2BD2-8293-4F48-B744-33E89B603A19}"/>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B64B0EE2-0FD2-4830-B2B7-79334D409E27}"/>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912" r:id="rId1"/>
    <p:sldLayoutId id="2147483911" r:id="rId2"/>
    <p:sldLayoutId id="2147483910" r:id="rId3"/>
    <p:sldLayoutId id="2147483909" r:id="rId4"/>
    <p:sldLayoutId id="2147483908" r:id="rId5"/>
    <p:sldLayoutId id="2147483907" r:id="rId6"/>
    <p:sldLayoutId id="2147483906" r:id="rId7"/>
    <p:sldLayoutId id="2147483905" r:id="rId8"/>
    <p:sldLayoutId id="2147483904" r:id="rId9"/>
    <p:sldLayoutId id="2147483903"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7144A3C0-AED6-4A99-A7B6-ACF2B0AF6BEF}"/>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1DD31BB5-B6D5-4908-AF2C-4B0242300ABD}"/>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441501E5-AEA4-4532-B616-68B379202470}"/>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33797" name="Picture 3" descr="MHE-red-RGB-email-logo.png">
            <a:extLst>
              <a:ext uri="{FF2B5EF4-FFF2-40B4-BE49-F238E27FC236}">
                <a16:creationId xmlns:a16="http://schemas.microsoft.com/office/drawing/2014/main" id="{65D4893A-E91F-408A-B0AA-125E7B09DD97}"/>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AABAD808-C76B-4F7D-929F-13E1198827C7}"/>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BF614736-04E5-4A28-8FFA-953AA44B98F7}"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B01B3EE1-6A36-4A27-A1BB-3DA7EBE698F9}"/>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7337149E-4216-4570-B6CE-04582C58E366}"/>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3E234F44-E6B9-4D90-92A1-F7FE9FB465A2}"/>
              </a:ext>
            </a:extLst>
          </p:cNvPr>
          <p:cNvSpPr txBox="1">
            <a:spLocks noChangeArrowheads="1"/>
          </p:cNvSpPr>
          <p:nvPr/>
        </p:nvSpPr>
        <p:spPr bwMode="auto">
          <a:xfrm>
            <a:off x="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EFD4E6EB-E6F5-4D87-9A86-D46714A2F3BF}"/>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1" name="Text Box 9">
            <a:extLst>
              <a:ext uri="{FF2B5EF4-FFF2-40B4-BE49-F238E27FC236}">
                <a16:creationId xmlns:a16="http://schemas.microsoft.com/office/drawing/2014/main" id="{CB0A65AD-C153-4619-9C03-F8D6FBA43F4C}"/>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Chromosomes &amp; Mapping</a:t>
            </a:r>
            <a:endParaRPr lang="en-US" altLang="en-US" sz="3600" b="1" dirty="0">
              <a:solidFill>
                <a:srgbClr val="000000"/>
              </a:solidFill>
            </a:endParaRP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3E1A25D0-EC2D-4C30-9E35-2E0C70B83E0E}"/>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392734BB-DCC4-4E25-8987-42EF0473314F}"/>
              </a:ext>
            </a:extLst>
          </p:cNvPr>
          <p:cNvSpPr>
            <a:spLocks noGrp="1"/>
          </p:cNvSpPr>
          <p:nvPr>
            <p:ph sz="half" idx="1"/>
          </p:nvPr>
        </p:nvSpPr>
        <p:spPr>
          <a:xfrm>
            <a:off x="914400" y="1905000"/>
            <a:ext cx="7280275" cy="4114800"/>
          </a:xfrm>
        </p:spPr>
        <p:txBody>
          <a:bodyPr/>
          <a:lstStyle/>
          <a:p>
            <a:pPr>
              <a:buFont typeface="Courier New" panose="02070309020205020404" pitchFamily="49" charset="0"/>
              <a:buNone/>
            </a:pPr>
            <a:r>
              <a:rPr lang="en-US" altLang="en-US" sz="2400"/>
              <a:t>	A wild-type tree (heterozygous orange color and rough bark) was crossed with a yellow tree with smooth bark. The offspring had the following phenotypic distribution: </a:t>
            </a:r>
          </a:p>
          <a:p>
            <a:pPr lvl="1">
              <a:buFont typeface="Courier New" panose="02070309020205020404" pitchFamily="49" charset="0"/>
              <a:buChar char="o"/>
            </a:pPr>
            <a:r>
              <a:rPr lang="en-US" altLang="en-US" sz="2000"/>
              <a:t>778 wild type 158 yellow, rough</a:t>
            </a:r>
          </a:p>
          <a:p>
            <a:pPr lvl="1">
              <a:buFont typeface="Courier New" panose="02070309020205020404" pitchFamily="49" charset="0"/>
              <a:buChar char="o"/>
            </a:pPr>
            <a:r>
              <a:rPr lang="en-US" altLang="en-US" sz="2000"/>
              <a:t>785 yellow, smooth 162 orange, smooth</a:t>
            </a:r>
          </a:p>
          <a:p>
            <a:pPr lvl="1">
              <a:buFont typeface="Courier New" panose="02070309020205020404" pitchFamily="49" charset="0"/>
              <a:buNone/>
            </a:pPr>
            <a:endParaRPr lang="en-US" altLang="en-US" sz="2000"/>
          </a:p>
          <a:p>
            <a:pPr>
              <a:buFont typeface="Courier New" panose="02070309020205020404" pitchFamily="49" charset="0"/>
              <a:buChar char="o"/>
            </a:pPr>
            <a:r>
              <a:rPr lang="en-US" altLang="en-US" sz="2400"/>
              <a:t>What is the recombination frequency between these genes for color and bark type? </a:t>
            </a:r>
            <a:endParaRPr lang="en-US"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72D9FB21-CCA1-4D78-B391-3AC3D15D0E3E}"/>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AE2A7F01-8F62-4B1A-8723-04CBE6F84A3F}"/>
              </a:ext>
            </a:extLst>
          </p:cNvPr>
          <p:cNvSpPr>
            <a:spLocks noGrp="1"/>
          </p:cNvSpPr>
          <p:nvPr>
            <p:ph sz="half" idx="1"/>
          </p:nvPr>
        </p:nvSpPr>
        <p:spPr>
          <a:xfrm>
            <a:off x="914400" y="1905000"/>
            <a:ext cx="7280275" cy="4114800"/>
          </a:xfrm>
        </p:spPr>
        <p:txBody>
          <a:bodyPr/>
          <a:lstStyle/>
          <a:p>
            <a:pPr>
              <a:buFont typeface="Courier New" panose="02070309020205020404" pitchFamily="49" charset="0"/>
              <a:buChar char="o"/>
            </a:pPr>
            <a:r>
              <a:rPr lang="en-US" altLang="en-US" sz="2400"/>
              <a:t>An aneuploidy person is female, but 2 Barr bodies can be seen in her cells. What sex chromosomes would you most likely see in this individual? </a:t>
            </a:r>
            <a:endParaRPr lang="en-US"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1BB9353D-B2F2-4AC3-93BC-311934A5060D}"/>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F12FB314-0787-4B4C-8B06-0251037D9947}"/>
              </a:ext>
            </a:extLst>
          </p:cNvPr>
          <p:cNvSpPr>
            <a:spLocks noGrp="1"/>
          </p:cNvSpPr>
          <p:nvPr>
            <p:ph sz="half" idx="1"/>
          </p:nvPr>
        </p:nvSpPr>
        <p:spPr>
          <a:xfrm>
            <a:off x="914400" y="1905000"/>
            <a:ext cx="7280275" cy="4114800"/>
          </a:xfrm>
        </p:spPr>
        <p:txBody>
          <a:bodyPr/>
          <a:lstStyle/>
          <a:p>
            <a:pPr>
              <a:buFont typeface="Courier New" panose="02070309020205020404" pitchFamily="49" charset="0"/>
              <a:buChar char="o"/>
            </a:pPr>
            <a:r>
              <a:rPr lang="en-US" altLang="en-US" sz="2400"/>
              <a:t>Briefly state the differences between genomic imprinting and maternal effect.</a:t>
            </a:r>
            <a:endParaRPr lang="en-US"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594F7EE9-301D-4228-A5EF-8D51D54AC1CF}"/>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BA225693-DC8F-4C2E-B64D-04EBA19862F7}"/>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What is crossing over? How does it increase the genetic diversity in organisms?</a:t>
            </a:r>
            <a:endParaRPr lang="en-US"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E4B4C3E8-5438-4A17-B781-6071301108CF}"/>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1EB8DEE6-E058-44CC-8A9A-7CB509F38495}"/>
              </a:ext>
            </a:extLst>
          </p:cNvPr>
          <p:cNvSpPr>
            <a:spLocks noGrp="1"/>
          </p:cNvSpPr>
          <p:nvPr>
            <p:ph sz="half" idx="1"/>
          </p:nvPr>
        </p:nvSpPr>
        <p:spPr>
          <a:xfrm>
            <a:off x="949325" y="1981200"/>
            <a:ext cx="7280275" cy="4114800"/>
          </a:xfrm>
        </p:spPr>
        <p:txBody>
          <a:bodyPr/>
          <a:lstStyle/>
          <a:p>
            <a:pPr eaLnBrk="1" hangingPunct="1">
              <a:buFont typeface="Courier New" panose="02070309020205020404" pitchFamily="49" charset="0"/>
              <a:buChar char="o"/>
            </a:pPr>
            <a:r>
              <a:rPr lang="en-US" altLang="en-US" sz="2400"/>
              <a:t>Explain why mammalian females have Barr bodies. What are some of the effects of Barr bodies on organisms? </a:t>
            </a:r>
            <a:endParaRPr lang="en-US"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BED50D44-D6D6-4009-AFD4-508D2E577D01}"/>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2F96A88C-5F65-4999-B8B1-D0466F7A0A54}"/>
              </a:ext>
            </a:extLst>
          </p:cNvPr>
          <p:cNvSpPr>
            <a:spLocks noGrp="1"/>
          </p:cNvSpPr>
          <p:nvPr>
            <p:ph sz="half" idx="1"/>
          </p:nvPr>
        </p:nvSpPr>
        <p:spPr>
          <a:xfrm>
            <a:off x="949325" y="1981200"/>
            <a:ext cx="7280275" cy="4114800"/>
          </a:xfrm>
        </p:spPr>
        <p:txBody>
          <a:bodyPr/>
          <a:lstStyle/>
          <a:p>
            <a:pPr marL="457200" indent="-457200">
              <a:buFont typeface="Courier New" pitchFamily="49" charset="0"/>
              <a:buChar char="o"/>
              <a:defRPr/>
            </a:pPr>
            <a:r>
              <a:rPr lang="en-US" sz="2400" dirty="0"/>
              <a:t>Sarah was 47 years old and wanted a child. She was told that the likelihood that the child would have Down syndrome was high. What is a biological reason for the high risk?</a:t>
            </a:r>
          </a:p>
          <a:p>
            <a:pPr>
              <a:buFont typeface="Wingdings" panose="05000000000000000000" pitchFamily="2" charset="2"/>
              <a:buNone/>
              <a:defRPr/>
            </a:pPr>
            <a:r>
              <a:rPr lang="en-US" sz="2400" dirty="0"/>
              <a: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0CD867F-C156-4A36-A8A2-DC2E6AAA3BAC}"/>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DA593872-C325-4878-9E05-B691BA1428A6}"/>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If nondisjunction occurs during separation of the </a:t>
            </a:r>
            <a:r>
              <a:rPr lang="en-US" altLang="en-US" sz="2400" u="sng"/>
              <a:t>sex chromosomes</a:t>
            </a:r>
            <a:r>
              <a:rPr lang="en-US" altLang="en-US" sz="2400"/>
              <a:t>, a variety of syndromes may result. Diagram the chromosomal changes which must occur during meiosis to produce a female with Turner's syndrome and Klinefelter’s syndrome.</a:t>
            </a:r>
            <a:endParaRPr lang="en-US"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B70E0C1A-07A8-4639-96CA-70B7C7EC458E}"/>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E57ED598-8443-49B1-9EE7-9DC4CE4D67DA}"/>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Name at least two of the medical considerations in testing fetuses by amniocentesis. Why is chorionic villi sampling a more widely used procedure?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8B18CB33-8371-44C2-8539-00F57072C15F}"/>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0C0C471F-6101-4C45-975D-1B2A2CCA1337}"/>
              </a:ext>
            </a:extLst>
          </p:cNvPr>
          <p:cNvSpPr>
            <a:spLocks noGrp="1"/>
          </p:cNvSpPr>
          <p:nvPr>
            <p:ph sz="half" idx="1"/>
          </p:nvPr>
        </p:nvSpPr>
        <p:spPr>
          <a:xfrm>
            <a:off x="914400" y="1905000"/>
            <a:ext cx="7280275" cy="4114800"/>
          </a:xfrm>
        </p:spPr>
        <p:txBody>
          <a:bodyPr/>
          <a:lstStyle/>
          <a:p>
            <a:pPr marL="457200" indent="-457200">
              <a:buFont typeface="Courier New" panose="02070309020205020404" pitchFamily="49" charset="0"/>
              <a:buChar char="o"/>
            </a:pPr>
            <a:r>
              <a:rPr lang="en-US" altLang="en-US"/>
              <a:t>What is the recombination frequency between the “almond” and the “smooth” genes?</a:t>
            </a:r>
          </a:p>
        </p:txBody>
      </p:sp>
      <p:graphicFrame>
        <p:nvGraphicFramePr>
          <p:cNvPr id="4" name="Table 3">
            <a:extLst>
              <a:ext uri="{FF2B5EF4-FFF2-40B4-BE49-F238E27FC236}">
                <a16:creationId xmlns:a16="http://schemas.microsoft.com/office/drawing/2014/main" id="{A4ABECE7-180E-4BD9-8596-6C60218DF479}"/>
              </a:ext>
            </a:extLst>
          </p:cNvPr>
          <p:cNvGraphicFramePr>
            <a:graphicFrameLocks noGrp="1"/>
          </p:cNvGraphicFramePr>
          <p:nvPr/>
        </p:nvGraphicFramePr>
        <p:xfrm>
          <a:off x="1524000" y="4114800"/>
          <a:ext cx="6096000" cy="185420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dirty="0"/>
                        <a:t>Phenotype</a:t>
                      </a:r>
                    </a:p>
                  </a:txBody>
                  <a:tcPr/>
                </a:tc>
                <a:tc>
                  <a:txBody>
                    <a:bodyPr/>
                    <a:lstStyle/>
                    <a:p>
                      <a:r>
                        <a:rPr lang="en-US" dirty="0"/>
                        <a:t># of individuals in F2 </a:t>
                      </a:r>
                    </a:p>
                  </a:txBody>
                  <a:tcPr/>
                </a:tc>
                <a:extLst>
                  <a:ext uri="{0D108BD9-81ED-4DB2-BD59-A6C34878D82A}">
                    <a16:rowId xmlns:a16="http://schemas.microsoft.com/office/drawing/2014/main" val="10000"/>
                  </a:ext>
                </a:extLst>
              </a:tr>
              <a:tr h="370840">
                <a:tc>
                  <a:txBody>
                    <a:bodyPr/>
                    <a:lstStyle/>
                    <a:p>
                      <a:r>
                        <a:rPr lang="en-US" dirty="0"/>
                        <a:t>Peanuts</a:t>
                      </a:r>
                      <a:r>
                        <a:rPr lang="en-US" baseline="0" dirty="0"/>
                        <a:t>, smooth</a:t>
                      </a:r>
                      <a:endParaRPr lang="en-US" dirty="0"/>
                    </a:p>
                  </a:txBody>
                  <a:tcPr/>
                </a:tc>
                <a:tc>
                  <a:txBody>
                    <a:bodyPr/>
                    <a:lstStyle/>
                    <a:p>
                      <a:r>
                        <a:rPr lang="en-US" dirty="0"/>
                        <a:t>103</a:t>
                      </a:r>
                    </a:p>
                  </a:txBody>
                  <a:tcPr/>
                </a:tc>
                <a:extLst>
                  <a:ext uri="{0D108BD9-81ED-4DB2-BD59-A6C34878D82A}">
                    <a16:rowId xmlns:a16="http://schemas.microsoft.com/office/drawing/2014/main" val="10001"/>
                  </a:ext>
                </a:extLst>
              </a:tr>
              <a:tr h="370840">
                <a:tc>
                  <a:txBody>
                    <a:bodyPr/>
                    <a:lstStyle/>
                    <a:p>
                      <a:r>
                        <a:rPr lang="en-US" dirty="0"/>
                        <a:t>Peanuts, rough</a:t>
                      </a:r>
                    </a:p>
                  </a:txBody>
                  <a:tcPr/>
                </a:tc>
                <a:tc>
                  <a:txBody>
                    <a:bodyPr/>
                    <a:lstStyle/>
                    <a:p>
                      <a:r>
                        <a:rPr lang="en-US" dirty="0"/>
                        <a:t>903</a:t>
                      </a:r>
                    </a:p>
                  </a:txBody>
                  <a:tcPr/>
                </a:tc>
                <a:extLst>
                  <a:ext uri="{0D108BD9-81ED-4DB2-BD59-A6C34878D82A}">
                    <a16:rowId xmlns:a16="http://schemas.microsoft.com/office/drawing/2014/main" val="10002"/>
                  </a:ext>
                </a:extLst>
              </a:tr>
              <a:tr h="370840">
                <a:tc>
                  <a:txBody>
                    <a:bodyPr/>
                    <a:lstStyle/>
                    <a:p>
                      <a:r>
                        <a:rPr lang="en-US" dirty="0"/>
                        <a:t>Almonds,</a:t>
                      </a:r>
                      <a:r>
                        <a:rPr lang="en-US" baseline="0" dirty="0"/>
                        <a:t> smooth</a:t>
                      </a:r>
                      <a:endParaRPr lang="en-US" dirty="0"/>
                    </a:p>
                  </a:txBody>
                  <a:tcPr/>
                </a:tc>
                <a:tc>
                  <a:txBody>
                    <a:bodyPr/>
                    <a:lstStyle/>
                    <a:p>
                      <a:r>
                        <a:rPr lang="en-US" dirty="0"/>
                        <a:t>897</a:t>
                      </a:r>
                    </a:p>
                  </a:txBody>
                  <a:tcPr/>
                </a:tc>
                <a:extLst>
                  <a:ext uri="{0D108BD9-81ED-4DB2-BD59-A6C34878D82A}">
                    <a16:rowId xmlns:a16="http://schemas.microsoft.com/office/drawing/2014/main" val="10003"/>
                  </a:ext>
                </a:extLst>
              </a:tr>
              <a:tr h="370840">
                <a:tc>
                  <a:txBody>
                    <a:bodyPr/>
                    <a:lstStyle/>
                    <a:p>
                      <a:r>
                        <a:rPr lang="en-US" dirty="0"/>
                        <a:t>Almonds,</a:t>
                      </a:r>
                      <a:r>
                        <a:rPr lang="en-US" baseline="0" dirty="0"/>
                        <a:t> rough</a:t>
                      </a:r>
                      <a:endParaRPr lang="en-US" dirty="0"/>
                    </a:p>
                  </a:txBody>
                  <a:tcPr/>
                </a:tc>
                <a:tc>
                  <a:txBody>
                    <a:bodyPr/>
                    <a:lstStyle/>
                    <a:p>
                      <a:r>
                        <a:rPr lang="en-US" dirty="0"/>
                        <a:t>97</a:t>
                      </a:r>
                    </a:p>
                  </a:txBody>
                  <a:tcPr/>
                </a:tc>
                <a:extLst>
                  <a:ext uri="{0D108BD9-81ED-4DB2-BD59-A6C34878D82A}">
                    <a16:rowId xmlns:a16="http://schemas.microsoft.com/office/drawing/2014/main" val="10004"/>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1076A9E-D78E-4C13-B6B8-808264319BFA}"/>
              </a:ext>
            </a:extLst>
          </p:cNvPr>
          <p:cNvSpPr>
            <a:spLocks noGrp="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1CC3E5AB-F5E3-4663-89A9-4B0328419980}"/>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Discuss genomic imprinting. Do the genes affected contain one or two alleles? Explain your answer. </a:t>
            </a:r>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E32C6B64-A683-47DE-A843-43E8CE525FB5}"/>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44C02391-7E44-489F-95D4-7731F4521F25}"/>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9322140E-EECB-441E-B70C-4BC7596BF8DE}"/>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27A20BC4-9680-4C15-AD37-FD0CFC28A88F}"/>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B9E41710-76CC-42F9-98E1-F7363501D4AA}"/>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71F8E7B6-8590-4246-82E0-2F3F4D57670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the difference in maternal, biparental and paternal inheritance?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5DDACA72-6AC3-4AEF-A5DB-49D2D5DDE2A9}"/>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A84F128A-AEF4-4783-870E-A9F62DEE5A6A}"/>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How are genes transmitted from parent to offspring in maternal inheritance?</a:t>
            </a:r>
            <a:endParaRPr lang="en-US"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0A3A671E-F8DB-42CF-BABA-2D9E513FCB39}"/>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6D967834-1AC5-467E-839D-B7352E7530C0}"/>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Construct a hypothesis to explain why chloroplasts and mitochondria have their own DNA. </a:t>
            </a:r>
            <a:endParaRPr lang="en-US"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BCB9CB5F-EF19-4B24-A373-5425389DE3F4}"/>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4F54874E-4468-4FF2-B74F-ED15F49949DE}"/>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Why do males and females have approximately the same amount of X linked genes expressed?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CAE04365-86D9-42D4-AF8B-55DF50CD64C8}"/>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F46A4341-7422-4B00-99A6-1781D3B0341E}"/>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What are some uses of genetic mapping?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4BFBC824-7674-4891-90FF-4E93B5A18A43}"/>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70D4C7C4-168A-4D8C-9BF7-C249CB3DA829}"/>
              </a:ext>
            </a:extLst>
          </p:cNvPr>
          <p:cNvSpPr>
            <a:spLocks noGrp="1"/>
          </p:cNvSpPr>
          <p:nvPr>
            <p:ph sz="half" idx="1"/>
          </p:nvPr>
        </p:nvSpPr>
        <p:spPr>
          <a:xfrm>
            <a:off x="949325" y="1600200"/>
            <a:ext cx="7280275" cy="4495800"/>
          </a:xfrm>
        </p:spPr>
        <p:txBody>
          <a:bodyPr/>
          <a:lstStyle/>
          <a:p>
            <a:pPr>
              <a:buFont typeface="Courier New" panose="02070309020205020404" pitchFamily="49" charset="0"/>
              <a:buNone/>
            </a:pPr>
            <a:r>
              <a:rPr lang="en-US" altLang="en-US" sz="2200" dirty="0"/>
              <a:t>	In Labrador retrievers, coat color is controlled by two loci each with two alleles </a:t>
            </a:r>
            <a:r>
              <a:rPr lang="en-US" altLang="en-US" sz="2200" i="1" dirty="0" err="1"/>
              <a:t>B</a:t>
            </a:r>
            <a:r>
              <a:rPr lang="en-US" altLang="en-US" sz="2200" dirty="0" err="1"/>
              <a:t>,</a:t>
            </a:r>
            <a:r>
              <a:rPr lang="en-US" altLang="en-US" sz="2200" i="1" dirty="0" err="1"/>
              <a:t>b</a:t>
            </a:r>
            <a:r>
              <a:rPr lang="en-US" altLang="en-US" sz="2200" dirty="0"/>
              <a:t> and </a:t>
            </a:r>
            <a:r>
              <a:rPr lang="en-US" altLang="en-US" sz="2200" i="1" dirty="0" err="1"/>
              <a:t>E</a:t>
            </a:r>
            <a:r>
              <a:rPr lang="en-US" altLang="en-US" sz="2200" dirty="0" err="1"/>
              <a:t>,</a:t>
            </a:r>
            <a:r>
              <a:rPr lang="en-US" altLang="en-US" sz="2200" i="1" dirty="0" err="1"/>
              <a:t>e</a:t>
            </a:r>
            <a:r>
              <a:rPr lang="en-US" altLang="en-US" sz="2200" dirty="0"/>
              <a:t> respectively. When pure breeding Black labs with genotype </a:t>
            </a:r>
            <a:r>
              <a:rPr lang="en-US" altLang="en-US" sz="2200" i="1" dirty="0"/>
              <a:t>BBEE</a:t>
            </a:r>
            <a:r>
              <a:rPr lang="en-US" altLang="en-US" sz="2200" dirty="0"/>
              <a:t> are crossed with pure breeding yellow labs of genotype </a:t>
            </a:r>
            <a:r>
              <a:rPr lang="en-US" altLang="en-US" sz="2200" i="1" dirty="0" err="1"/>
              <a:t>bbee</a:t>
            </a:r>
            <a:r>
              <a:rPr lang="en-US" altLang="en-US" sz="2200" dirty="0"/>
              <a:t> the resulting F1 offspring are black.</a:t>
            </a:r>
          </a:p>
          <a:p>
            <a:pPr lvl="1">
              <a:buFont typeface="Courier New" panose="02070309020205020404" pitchFamily="49" charset="0"/>
              <a:buChar char="o"/>
            </a:pPr>
            <a:r>
              <a:rPr lang="en-US" altLang="en-US" sz="2200" dirty="0"/>
              <a:t>When a cross is done using the F1 to a double homozygous recessive individual, breeders typically get the following phenotypic ratios:</a:t>
            </a:r>
          </a:p>
          <a:p>
            <a:pPr lvl="2">
              <a:buFont typeface="Courier New" panose="02070309020205020404" pitchFamily="49" charset="0"/>
              <a:buChar char="o"/>
            </a:pPr>
            <a:r>
              <a:rPr lang="en-US" altLang="en-US" sz="1800" dirty="0"/>
              <a:t>1 Black Lab : 1 Chocolate lab : 2 Yellow lab</a:t>
            </a:r>
          </a:p>
          <a:p>
            <a:pPr lvl="2">
              <a:buFont typeface="Courier New" panose="02070309020205020404" pitchFamily="49" charset="0"/>
              <a:buChar char="o"/>
            </a:pPr>
            <a:endParaRPr lang="en-US" altLang="en-US" sz="1800" dirty="0"/>
          </a:p>
          <a:p>
            <a:pPr>
              <a:buFont typeface="Courier New" panose="02070309020205020404" pitchFamily="49" charset="0"/>
              <a:buChar char="o"/>
            </a:pPr>
            <a:r>
              <a:rPr lang="en-US" altLang="en-US" sz="2400" dirty="0"/>
              <a:t>Explain these results. </a:t>
            </a:r>
          </a:p>
          <a:p>
            <a:pPr>
              <a:buFont typeface="Courier New" panose="02070309020205020404" pitchFamily="49" charset="0"/>
              <a:buChar char="o"/>
            </a:pPr>
            <a:r>
              <a:rPr lang="en-US" altLang="en-US" sz="2400" dirty="0"/>
              <a:t>What type of inheritance pattern is being displayed. </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0"/>
  <p:tag name="MMPROD_UIDATA" val="&lt;database version=&quot;7.0&quot;&gt;&lt;object type=&quot;1&quot; unique_id=&quot;10001&quot;&gt;&lt;object type=&quot;2&quot; unique_id=&quot;10287&quot;&gt;&lt;object type=&quot;3&quot; unique_id=&quot;10288&quot;&gt;&lt;property id=&quot;20148&quot; value=&quot;5&quot;/&gt;&lt;property id=&quot;20300&quot; value=&quot;Slide 1&quot;/&gt;&lt;property id=&quot;20307&quot; value=&quot;317&quot;/&gt;&lt;/object&gt;&lt;object type=&quot;3&quot; unique_id=&quot;10289&quot;&gt;&lt;property id=&quot;20148&quot; value=&quot;5&quot;/&gt;&lt;property id=&quot;20300&quot; value=&quot;Slide 2 - &amp;quot;Minute Paper Goal&amp;quot;&quot;/&gt;&lt;property id=&quot;20307&quot; value=&quot;334&quot;/&gt;&lt;/object&gt;&lt;object type=&quot;3&quot; unique_id=&quot;10290&quot;&gt;&lt;property id=&quot;20148&quot; value=&quot;5&quot;/&gt;&lt;property id=&quot;20300&quot; value=&quot;Slide 3 - &amp;quot;Assessment&amp;quot;&quot;/&gt;&lt;property id=&quot;20307&quot; value=&quot;336&quot;/&gt;&lt;/object&gt;&lt;object type=&quot;3&quot; unique_id=&quot;10291&quot;&gt;&lt;property id=&quot;20148&quot; value=&quot;5&quot;/&gt;&lt;property id=&quot;20300&quot; value=&quot;Slide 4 - &amp;quot;1-minute paper topics&amp;quot;&quot;/&gt;&lt;property id=&quot;20307&quot; value=&quot;318&quot;/&gt;&lt;/object&gt;&lt;object type=&quot;3&quot; unique_id=&quot;10292&quot;&gt;&lt;property id=&quot;20148&quot; value=&quot;5&quot;/&gt;&lt;property id=&quot;20300&quot; value=&quot;Slide 5 - &amp;quot;1-minute paper topics&amp;quot;&quot;/&gt;&lt;property id=&quot;20307&quot; value=&quot;337&quot;/&gt;&lt;/object&gt;&lt;object type=&quot;3&quot; unique_id=&quot;10293&quot;&gt;&lt;property id=&quot;20148&quot; value=&quot;5&quot;/&gt;&lt;property id=&quot;20300&quot; value=&quot;Slide 6 - &amp;quot;1-minute paper topics&amp;quot;&quot;/&gt;&lt;property id=&quot;20307&quot; value=&quot;338&quot;/&gt;&lt;/object&gt;&lt;object type=&quot;3&quot; unique_id=&quot;10294&quot;&gt;&lt;property id=&quot;20148&quot; value=&quot;5&quot;/&gt;&lt;property id=&quot;20300&quot; value=&quot;Slide 7 - &amp;quot;1-minute paper topics&amp;quot;&quot;/&gt;&lt;property id=&quot;20307&quot; value=&quot;339&quot;/&gt;&lt;/object&gt;&lt;object type=&quot;3&quot; unique_id=&quot;10295&quot;&gt;&lt;property id=&quot;20148&quot; value=&quot;5&quot;/&gt;&lt;property id=&quot;20300&quot; value=&quot;Slide 8 - &amp;quot;1-minute paper topics&amp;quot;&quot;/&gt;&lt;property id=&quot;20307&quot; value=&quot;341&quot;/&gt;&lt;/object&gt;&lt;object type=&quot;3&quot; unique_id=&quot;10296&quot;&gt;&lt;property id=&quot;20148&quot; value=&quot;5&quot;/&gt;&lt;property id=&quot;20300&quot; value=&quot;Slide 9 - &amp;quot;1-minute paper topics&amp;quot;&quot;/&gt;&lt;property id=&quot;20307&quot; value=&quot;342&quot;/&gt;&lt;/object&gt;&lt;object type=&quot;3&quot; unique_id=&quot;10297&quot;&gt;&lt;property id=&quot;20148&quot; value=&quot;5&quot;/&gt;&lt;property id=&quot;20300&quot; value=&quot;Slide 10 - &amp;quot;1-minute paper topics&amp;quot;&quot;/&gt;&lt;property id=&quot;20307&quot; value=&quot;343&quot;/&gt;&lt;/object&gt;&lt;object type=&quot;3&quot; unique_id=&quot;10298&quot;&gt;&lt;property id=&quot;20148&quot; value=&quot;5&quot;/&gt;&lt;property id=&quot;20300&quot; value=&quot;Slide 11 - &amp;quot;1-minute paper topics&amp;quot;&quot;/&gt;&lt;property id=&quot;20307&quot; value=&quot;344&quot;/&gt;&lt;/object&gt;&lt;object type=&quot;3&quot; unique_id=&quot;10299&quot;&gt;&lt;property id=&quot;20148&quot; value=&quot;5&quot;/&gt;&lt;property id=&quot;20300&quot; value=&quot;Slide 12 - &amp;quot;1-minute paper topics&amp;quot;&quot;/&gt;&lt;property id=&quot;20307&quot; value=&quot;345&quot;/&gt;&lt;/object&gt;&lt;/object&gt;&lt;object type=&quot;8&quot; unique_id=&quot;10313&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1988</TotalTime>
  <Words>412</Words>
  <Application>Microsoft Office PowerPoint</Application>
  <PresentationFormat>On-screen Show (4:3)</PresentationFormat>
  <Paragraphs>72</Paragraphs>
  <Slides>19</Slides>
  <Notes>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19</vt:i4>
      </vt:variant>
    </vt:vector>
  </HeadingPairs>
  <TitlesOfParts>
    <vt:vector size="28"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206</cp:revision>
  <dcterms:created xsi:type="dcterms:W3CDTF">2005-04-19T02:46:41Z</dcterms:created>
  <dcterms:modified xsi:type="dcterms:W3CDTF">2019-04-24T17:18:14Z</dcterms:modified>
</cp:coreProperties>
</file>