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18" r:id="rId2"/>
  </p:sldMasterIdLst>
  <p:notesMasterIdLst>
    <p:notesMasterId r:id="rId21"/>
  </p:notesMasterIdLst>
  <p:sldIdLst>
    <p:sldId id="317" r:id="rId3"/>
    <p:sldId id="334" r:id="rId4"/>
    <p:sldId id="336" r:id="rId5"/>
    <p:sldId id="318" r:id="rId6"/>
    <p:sldId id="322" r:id="rId7"/>
    <p:sldId id="321" r:id="rId8"/>
    <p:sldId id="320" r:id="rId9"/>
    <p:sldId id="328" r:id="rId10"/>
    <p:sldId id="329" r:id="rId11"/>
    <p:sldId id="335" r:id="rId12"/>
    <p:sldId id="337" r:id="rId13"/>
    <p:sldId id="338" r:id="rId14"/>
    <p:sldId id="339" r:id="rId15"/>
    <p:sldId id="340" r:id="rId16"/>
    <p:sldId id="341" r:id="rId17"/>
    <p:sldId id="342" r:id="rId18"/>
    <p:sldId id="343" r:id="rId19"/>
    <p:sldId id="344"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799" autoAdjust="0"/>
    <p:restoredTop sz="81162" autoAdjust="0"/>
  </p:normalViewPr>
  <p:slideViewPr>
    <p:cSldViewPr>
      <p:cViewPr varScale="1">
        <p:scale>
          <a:sx n="81" d="100"/>
          <a:sy n="81" d="100"/>
        </p:scale>
        <p:origin x="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A4B89FB-9B3E-4FBF-BC7D-FDC478D3401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4907B8E6-B063-4FA9-A408-32E0CD11A72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A880015A-103E-4CA7-B704-B92EA2EECFD2}"/>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4CA7509-E944-4AAB-9A1A-2AC3206CA8B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42AFC37-E86F-4AD3-B9C5-AFBBBFD8A08A}"/>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392C482-28BB-47AD-8101-2DC37AB7BEC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AE6E8DA-7806-4CA0-B3B7-64AE883665D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FF75E4CA-0EB1-4E9B-A6DC-EA8F0B0A8E6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94A55F5-885B-4814-8FE4-0A0018F68CCF}" type="slidenum">
              <a:rPr lang="en-US" altLang="en-US" sz="1200"/>
              <a:pPr/>
              <a:t>1</a:t>
            </a:fld>
            <a:endParaRPr lang="en-US" altLang="en-US" sz="1200"/>
          </a:p>
        </p:txBody>
      </p:sp>
      <p:sp>
        <p:nvSpPr>
          <p:cNvPr id="5123" name="Rectangle 2">
            <a:extLst>
              <a:ext uri="{FF2B5EF4-FFF2-40B4-BE49-F238E27FC236}">
                <a16:creationId xmlns:a16="http://schemas.microsoft.com/office/drawing/2014/main" id="{58730260-1D56-4415-866C-6DFE97B83B4F}"/>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683E05C7-CA32-40C2-AF0F-6269FC3C4E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8A55298-A5D0-457E-8759-1D307E15C62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93B2DBF-D2CF-4149-8D32-53CB85C55C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8D0F0FE-8AE9-4B77-A8A4-E8EC94306F37}"/>
              </a:ext>
            </a:extLst>
          </p:cNvPr>
          <p:cNvSpPr>
            <a:spLocks noGrp="1" noChangeArrowheads="1"/>
          </p:cNvSpPr>
          <p:nvPr>
            <p:ph type="sldNum" sz="quarter" idx="12"/>
          </p:nvPr>
        </p:nvSpPr>
        <p:spPr>
          <a:ln/>
        </p:spPr>
        <p:txBody>
          <a:bodyPr/>
          <a:lstStyle>
            <a:lvl1pPr>
              <a:defRPr/>
            </a:lvl1pPr>
          </a:lstStyle>
          <a:p>
            <a:pPr>
              <a:defRPr/>
            </a:pPr>
            <a:fld id="{032FD367-F9EE-44D0-BC63-020DC50C5A5A}" type="slidenum">
              <a:rPr lang="en-US" altLang="en-US"/>
              <a:pPr>
                <a:defRPr/>
              </a:pPr>
              <a:t>‹#›</a:t>
            </a:fld>
            <a:endParaRPr lang="en-US" altLang="en-US"/>
          </a:p>
        </p:txBody>
      </p:sp>
    </p:spTree>
    <p:extLst>
      <p:ext uri="{BB962C8B-B14F-4D97-AF65-F5344CB8AC3E}">
        <p14:creationId xmlns:p14="http://schemas.microsoft.com/office/powerpoint/2010/main" val="41925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85A2C3B-B48D-471C-8376-34891C7D0C6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EC416F5-9CA9-4F39-909D-6042BA94478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441A72C-650F-40D7-AB28-848BC0AC1D04}"/>
              </a:ext>
            </a:extLst>
          </p:cNvPr>
          <p:cNvSpPr>
            <a:spLocks noGrp="1" noChangeArrowheads="1"/>
          </p:cNvSpPr>
          <p:nvPr>
            <p:ph type="sldNum" sz="quarter" idx="12"/>
          </p:nvPr>
        </p:nvSpPr>
        <p:spPr>
          <a:ln/>
        </p:spPr>
        <p:txBody>
          <a:bodyPr/>
          <a:lstStyle>
            <a:lvl1pPr>
              <a:defRPr/>
            </a:lvl1pPr>
          </a:lstStyle>
          <a:p>
            <a:pPr>
              <a:defRPr/>
            </a:pPr>
            <a:fld id="{F49EAD8C-DED8-4EA4-9B01-A0E81EAB4CBA}" type="slidenum">
              <a:rPr lang="en-US" altLang="en-US"/>
              <a:pPr>
                <a:defRPr/>
              </a:pPr>
              <a:t>‹#›</a:t>
            </a:fld>
            <a:endParaRPr lang="en-US" altLang="en-US"/>
          </a:p>
        </p:txBody>
      </p:sp>
    </p:spTree>
    <p:extLst>
      <p:ext uri="{BB962C8B-B14F-4D97-AF65-F5344CB8AC3E}">
        <p14:creationId xmlns:p14="http://schemas.microsoft.com/office/powerpoint/2010/main" val="1489984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AF03F-F427-4B05-AE6E-EE0245972CC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0DD940-F5BF-41C3-9140-05401FD1041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5244446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E37FD-3643-448D-8784-E318A47E36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1428C8-6840-4396-9E25-A6859E61ED6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007667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EF735-B5DB-4F3F-97DC-594A4E85A59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CDB0BC7-DD13-4327-B4DC-3B1FFB18448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51371770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795E-AEE8-45FC-80B5-F39930EFFC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C08CAF-DED2-4E1E-9D29-7E79110E05F8}"/>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39AE60-65A9-4928-AB65-B86FFC93BEB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7852860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0A482-6012-41B5-8D0C-0AEDA48369C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F0B56DD-AEDE-49E7-B889-FB1F6E55D52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F5166B0-223D-47FD-B608-81CC2FAC3E12}"/>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64677F5-E84B-4926-96C2-049201DD81B2}"/>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9C34C94-9F01-499C-9B4C-58E5CEA97DC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146319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F3E44-6140-4616-A90F-275ABA98E3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41583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7246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FAEDB-7CB8-40D7-9FE5-B4ACA942443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58521-63DD-4519-A3C6-8438801AD03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72207B-52D3-4123-B8FF-E2E0DE41FE9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71812199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7F0FA-9A2F-48AA-9212-051B64323B0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A3C279-F888-4604-AFAD-852AFF57E20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1FDB38AC-FD1A-4CC6-B867-04F500D1287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34436921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837C441-2172-4CBB-96DD-470297CB1A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71F0E5A-3C78-439A-B280-C659009705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786632F-6329-41D9-B33F-2121DD3DC436}"/>
              </a:ext>
            </a:extLst>
          </p:cNvPr>
          <p:cNvSpPr>
            <a:spLocks noGrp="1" noChangeArrowheads="1"/>
          </p:cNvSpPr>
          <p:nvPr>
            <p:ph type="sldNum" sz="quarter" idx="12"/>
          </p:nvPr>
        </p:nvSpPr>
        <p:spPr>
          <a:ln/>
        </p:spPr>
        <p:txBody>
          <a:bodyPr/>
          <a:lstStyle>
            <a:lvl1pPr>
              <a:defRPr/>
            </a:lvl1pPr>
          </a:lstStyle>
          <a:p>
            <a:pPr>
              <a:defRPr/>
            </a:pPr>
            <a:fld id="{31C484E4-3754-41B5-937E-E9096BF94777}" type="slidenum">
              <a:rPr lang="en-US" altLang="en-US"/>
              <a:pPr>
                <a:defRPr/>
              </a:pPr>
              <a:t>‹#›</a:t>
            </a:fld>
            <a:endParaRPr lang="en-US" altLang="en-US"/>
          </a:p>
        </p:txBody>
      </p:sp>
    </p:spTree>
    <p:extLst>
      <p:ext uri="{BB962C8B-B14F-4D97-AF65-F5344CB8AC3E}">
        <p14:creationId xmlns:p14="http://schemas.microsoft.com/office/powerpoint/2010/main" val="2140587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FBE12-61E6-4050-AD51-1E37B9234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35C124-5B2E-4A9D-AF27-956388F982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812650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06A2F9-361C-4EFD-B88C-1BB70958BD5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066E8E-CD90-49A6-8216-4B8785D97833}"/>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443348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825E939-22A7-4AD5-A613-D912ACF2788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B3D9184-137B-44BC-B6C6-0F83CC9018F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C7DAABA-161B-4906-8344-16F83D3B05D5}"/>
              </a:ext>
            </a:extLst>
          </p:cNvPr>
          <p:cNvSpPr>
            <a:spLocks noGrp="1" noChangeArrowheads="1"/>
          </p:cNvSpPr>
          <p:nvPr>
            <p:ph type="sldNum" sz="quarter" idx="12"/>
          </p:nvPr>
        </p:nvSpPr>
        <p:spPr>
          <a:ln/>
        </p:spPr>
        <p:txBody>
          <a:bodyPr/>
          <a:lstStyle>
            <a:lvl1pPr>
              <a:defRPr/>
            </a:lvl1pPr>
          </a:lstStyle>
          <a:p>
            <a:pPr>
              <a:defRPr/>
            </a:pPr>
            <a:fld id="{08D357E9-60C9-45CA-91F6-4AD6F6F94178}" type="slidenum">
              <a:rPr lang="en-US" altLang="en-US"/>
              <a:pPr>
                <a:defRPr/>
              </a:pPr>
              <a:t>‹#›</a:t>
            </a:fld>
            <a:endParaRPr lang="en-US" altLang="en-US"/>
          </a:p>
        </p:txBody>
      </p:sp>
    </p:spTree>
    <p:extLst>
      <p:ext uri="{BB962C8B-B14F-4D97-AF65-F5344CB8AC3E}">
        <p14:creationId xmlns:p14="http://schemas.microsoft.com/office/powerpoint/2010/main" val="81266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5628E5A-1F49-4052-980E-68EC4F21F02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E6F552F-4B25-4794-AF94-474957DC24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581F3909-4311-45B4-88C6-87C6481A5B00}"/>
              </a:ext>
            </a:extLst>
          </p:cNvPr>
          <p:cNvSpPr>
            <a:spLocks noGrp="1" noChangeArrowheads="1"/>
          </p:cNvSpPr>
          <p:nvPr>
            <p:ph type="sldNum" sz="quarter" idx="12"/>
          </p:nvPr>
        </p:nvSpPr>
        <p:spPr>
          <a:ln/>
        </p:spPr>
        <p:txBody>
          <a:bodyPr/>
          <a:lstStyle>
            <a:lvl1pPr>
              <a:defRPr/>
            </a:lvl1pPr>
          </a:lstStyle>
          <a:p>
            <a:pPr>
              <a:defRPr/>
            </a:pPr>
            <a:fld id="{9D979A71-CD3C-4EB5-88AF-4A54BC258151}" type="slidenum">
              <a:rPr lang="en-US" altLang="en-US"/>
              <a:pPr>
                <a:defRPr/>
              </a:pPr>
              <a:t>‹#›</a:t>
            </a:fld>
            <a:endParaRPr lang="en-US" altLang="en-US"/>
          </a:p>
        </p:txBody>
      </p:sp>
    </p:spTree>
    <p:extLst>
      <p:ext uri="{BB962C8B-B14F-4D97-AF65-F5344CB8AC3E}">
        <p14:creationId xmlns:p14="http://schemas.microsoft.com/office/powerpoint/2010/main" val="21018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BE0F988-6704-42E3-BD07-2FBCECABC34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E6CE2F8-FE50-4722-832A-80B84FF025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9D72675-F274-4134-9F04-780C53CAF3E6}"/>
              </a:ext>
            </a:extLst>
          </p:cNvPr>
          <p:cNvSpPr>
            <a:spLocks noGrp="1" noChangeArrowheads="1"/>
          </p:cNvSpPr>
          <p:nvPr>
            <p:ph type="sldNum" sz="quarter" idx="12"/>
          </p:nvPr>
        </p:nvSpPr>
        <p:spPr>
          <a:ln/>
        </p:spPr>
        <p:txBody>
          <a:bodyPr/>
          <a:lstStyle>
            <a:lvl1pPr>
              <a:defRPr/>
            </a:lvl1pPr>
          </a:lstStyle>
          <a:p>
            <a:pPr>
              <a:defRPr/>
            </a:pPr>
            <a:fld id="{AA3CA31A-0E39-408D-903C-FC27865C04BB}" type="slidenum">
              <a:rPr lang="en-US" altLang="en-US"/>
              <a:pPr>
                <a:defRPr/>
              </a:pPr>
              <a:t>‹#›</a:t>
            </a:fld>
            <a:endParaRPr lang="en-US" altLang="en-US"/>
          </a:p>
        </p:txBody>
      </p:sp>
    </p:spTree>
    <p:extLst>
      <p:ext uri="{BB962C8B-B14F-4D97-AF65-F5344CB8AC3E}">
        <p14:creationId xmlns:p14="http://schemas.microsoft.com/office/powerpoint/2010/main" val="3588041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0753D4D-CEB9-47D1-9FC7-DF2915A5A55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9783FC7-3079-44E4-819F-8C5F98BC90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19FD0E4-0E9D-469B-B445-64464C64216B}"/>
              </a:ext>
            </a:extLst>
          </p:cNvPr>
          <p:cNvSpPr>
            <a:spLocks noGrp="1" noChangeArrowheads="1"/>
          </p:cNvSpPr>
          <p:nvPr>
            <p:ph type="sldNum" sz="quarter" idx="12"/>
          </p:nvPr>
        </p:nvSpPr>
        <p:spPr>
          <a:ln/>
        </p:spPr>
        <p:txBody>
          <a:bodyPr/>
          <a:lstStyle>
            <a:lvl1pPr>
              <a:defRPr/>
            </a:lvl1pPr>
          </a:lstStyle>
          <a:p>
            <a:pPr>
              <a:defRPr/>
            </a:pPr>
            <a:fld id="{80FB1E1C-6FB5-40EA-921E-5EC2AD33F84A}" type="slidenum">
              <a:rPr lang="en-US" altLang="en-US"/>
              <a:pPr>
                <a:defRPr/>
              </a:pPr>
              <a:t>‹#›</a:t>
            </a:fld>
            <a:endParaRPr lang="en-US" altLang="en-US"/>
          </a:p>
        </p:txBody>
      </p:sp>
    </p:spTree>
    <p:extLst>
      <p:ext uri="{BB962C8B-B14F-4D97-AF65-F5344CB8AC3E}">
        <p14:creationId xmlns:p14="http://schemas.microsoft.com/office/powerpoint/2010/main" val="1734406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96D70CD-1ABF-4A34-AE66-011563159CC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109F1BF-4E9F-4EEF-8B96-44E5E86A56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9563B09-726E-4F48-92AE-B21A889DF3CB}"/>
              </a:ext>
            </a:extLst>
          </p:cNvPr>
          <p:cNvSpPr>
            <a:spLocks noGrp="1" noChangeArrowheads="1"/>
          </p:cNvSpPr>
          <p:nvPr>
            <p:ph type="sldNum" sz="quarter" idx="12"/>
          </p:nvPr>
        </p:nvSpPr>
        <p:spPr>
          <a:ln/>
        </p:spPr>
        <p:txBody>
          <a:bodyPr/>
          <a:lstStyle>
            <a:lvl1pPr>
              <a:defRPr/>
            </a:lvl1pPr>
          </a:lstStyle>
          <a:p>
            <a:pPr>
              <a:defRPr/>
            </a:pPr>
            <a:fld id="{F45FE820-9BAC-4E1A-AD13-44EC27425773}" type="slidenum">
              <a:rPr lang="en-US" altLang="en-US"/>
              <a:pPr>
                <a:defRPr/>
              </a:pPr>
              <a:t>‹#›</a:t>
            </a:fld>
            <a:endParaRPr lang="en-US" altLang="en-US"/>
          </a:p>
        </p:txBody>
      </p:sp>
    </p:spTree>
    <p:extLst>
      <p:ext uri="{BB962C8B-B14F-4D97-AF65-F5344CB8AC3E}">
        <p14:creationId xmlns:p14="http://schemas.microsoft.com/office/powerpoint/2010/main" val="2876314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1DF1C04-EFF4-4720-BDCC-F9C51648C52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F4E6B88-CBEB-472C-8BEB-F540185C78A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3334A6D-8D6E-4375-A6D1-BFF3B86CD45F}"/>
              </a:ext>
            </a:extLst>
          </p:cNvPr>
          <p:cNvSpPr>
            <a:spLocks noGrp="1" noChangeArrowheads="1"/>
          </p:cNvSpPr>
          <p:nvPr>
            <p:ph type="sldNum" sz="quarter" idx="12"/>
          </p:nvPr>
        </p:nvSpPr>
        <p:spPr>
          <a:ln/>
        </p:spPr>
        <p:txBody>
          <a:bodyPr/>
          <a:lstStyle>
            <a:lvl1pPr>
              <a:defRPr/>
            </a:lvl1pPr>
          </a:lstStyle>
          <a:p>
            <a:pPr>
              <a:defRPr/>
            </a:pPr>
            <a:fld id="{9C5938BD-3138-4921-93F0-6A354FFCA013}" type="slidenum">
              <a:rPr lang="en-US" altLang="en-US"/>
              <a:pPr>
                <a:defRPr/>
              </a:pPr>
              <a:t>‹#›</a:t>
            </a:fld>
            <a:endParaRPr lang="en-US" altLang="en-US"/>
          </a:p>
        </p:txBody>
      </p:sp>
    </p:spTree>
    <p:extLst>
      <p:ext uri="{BB962C8B-B14F-4D97-AF65-F5344CB8AC3E}">
        <p14:creationId xmlns:p14="http://schemas.microsoft.com/office/powerpoint/2010/main" val="2959342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29374D5-397E-45E2-AD8D-BF96BA3D0F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A111B94-E74D-492C-BC41-C238CCA004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83D55AF-0CAA-4996-B1D4-8AF879CB4798}"/>
              </a:ext>
            </a:extLst>
          </p:cNvPr>
          <p:cNvSpPr>
            <a:spLocks noGrp="1" noChangeArrowheads="1"/>
          </p:cNvSpPr>
          <p:nvPr>
            <p:ph type="sldNum" sz="quarter" idx="12"/>
          </p:nvPr>
        </p:nvSpPr>
        <p:spPr>
          <a:ln/>
        </p:spPr>
        <p:txBody>
          <a:bodyPr/>
          <a:lstStyle>
            <a:lvl1pPr>
              <a:defRPr/>
            </a:lvl1pPr>
          </a:lstStyle>
          <a:p>
            <a:pPr>
              <a:defRPr/>
            </a:pPr>
            <a:fld id="{6B172888-6A88-4950-9813-E2EF8DF7933C}" type="slidenum">
              <a:rPr lang="en-US" altLang="en-US"/>
              <a:pPr>
                <a:defRPr/>
              </a:pPr>
              <a:t>‹#›</a:t>
            </a:fld>
            <a:endParaRPr lang="en-US" altLang="en-US"/>
          </a:p>
        </p:txBody>
      </p:sp>
    </p:spTree>
    <p:extLst>
      <p:ext uri="{BB962C8B-B14F-4D97-AF65-F5344CB8AC3E}">
        <p14:creationId xmlns:p14="http://schemas.microsoft.com/office/powerpoint/2010/main" val="3458958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C11DB04-4954-4EEC-AC1B-E7FB61AF5514}"/>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10434213-F33D-432B-80EE-C82DDEA0623E}"/>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480061D4-A144-4F7B-AD99-8106395184D3}"/>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C398AE3D-84E0-45C7-89F7-772A46926A6D}"/>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665C537-B64C-44A9-AC42-13DEE3CA962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7FBC1229-14A7-4138-ADC8-AA94D02CED3E}"/>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011B4443-B048-4F63-B43E-F3CE2E3C6E7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0BCEC63B-B82A-41AA-B7BC-707482DC63EA}" type="slidenum">
              <a:rPr lang="en-US" altLang="en-US"/>
              <a:pPr>
                <a:defRPr/>
              </a:pPr>
              <a:t>‹#›</a:t>
            </a:fld>
            <a:endParaRPr lang="en-US" altLang="en-US"/>
          </a:p>
        </p:txBody>
      </p:sp>
      <p:sp>
        <p:nvSpPr>
          <p:cNvPr id="1033" name="Freeform 9">
            <a:extLst>
              <a:ext uri="{FF2B5EF4-FFF2-40B4-BE49-F238E27FC236}">
                <a16:creationId xmlns:a16="http://schemas.microsoft.com/office/drawing/2014/main" id="{E12FBC86-E476-47CB-932B-BE197F477336}"/>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7B48591A-DDFD-45D5-A002-FC302D18CE07}"/>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4D7B2A2D-95C8-4B18-A49B-0C03FD70A07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0D5CD7E-D80F-4CFC-A553-532641BA1EE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3C28698C-BA8C-47A3-A6B9-F958ACDCCD78}"/>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BB112665-CC2D-45AC-9062-AF3FACF0F07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071169D-3BFD-4D9F-9B29-EBFB33662025}"/>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D0964C40-CE1D-4E42-9D67-1D77D1B7AD9D}"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97B43D64-ACC2-43B4-92B6-F4E5B54D28B8}"/>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09AC702-586F-43A3-B71F-FAA63D4075B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FE26DFB4-654F-44E2-8AC2-DA80B42D553A}"/>
              </a:ext>
            </a:extLst>
          </p:cNvPr>
          <p:cNvSpPr txBox="1">
            <a:spLocks noChangeArrowheads="1"/>
          </p:cNvSpPr>
          <p:nvPr/>
        </p:nvSpPr>
        <p:spPr bwMode="auto">
          <a:xfrm>
            <a:off x="152400" y="6527800"/>
            <a:ext cx="88392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B47C00EE-9157-4DD5-98D9-10E6F615D5C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7D0155C9-DD2C-4C3B-89C6-A6BF5CDC296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Cell Communication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4E61FF8-BBAA-4F81-B30B-B51240954AF3}"/>
              </a:ext>
            </a:extLst>
          </p:cNvPr>
          <p:cNvSpPr>
            <a:spLocks noGrp="1" noChangeArrowheads="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C0D911BC-67C0-4B7F-9628-CE1FCF5E1EBA}"/>
              </a:ext>
            </a:extLst>
          </p:cNvPr>
          <p:cNvSpPr>
            <a:spLocks noGrp="1" noChangeArrowheads="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Briefly, discuss how G proteins can help produce second messengers.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FDD0FF7-AB8E-426D-9906-D8945BAC316A}"/>
              </a:ext>
            </a:extLst>
          </p:cNvPr>
          <p:cNvSpPr>
            <a:spLocks noGrp="1" noChangeArrowheads="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529F0610-2714-495B-A6F2-C3573CB46126}"/>
              </a:ext>
            </a:extLst>
          </p:cNvPr>
          <p:cNvSpPr>
            <a:spLocks noGrp="1" noChangeArrowheads="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Explain the difference in extrinsic and intrinsic pathways and how they lead to apoptosis.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5A1907F-5513-4660-94B4-1C0519B4B49F}"/>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D89C5FA0-A115-4515-B01A-351304F48359}"/>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Distinguish between synaptic, paracrine, and endocrine mechanisms of cell signaling.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7D8CA9A-6D50-4A4D-804D-30EE93AA45D1}"/>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F70FDB82-9E4B-4060-B78F-777A8D6F9AC3}"/>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dirty="0"/>
              <a:t>What is the long distance chemical signaling mechanism within an animal?</a:t>
            </a:r>
          </a:p>
          <a:p>
            <a:pPr marL="457200" indent="-457200" eaLnBrk="1" hangingPunct="1">
              <a:buFont typeface="+mj-lt"/>
              <a:buAutoNum type="arabicPeriod"/>
              <a:defRPr/>
            </a:pPr>
            <a:endParaRPr lang="en-US" dirty="0"/>
          </a:p>
          <a:p>
            <a:pPr eaLnBrk="1" hangingPunct="1">
              <a:buFont typeface="Wingdings" panose="05000000000000000000" pitchFamily="2" charset="2"/>
              <a:buNone/>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25A6DF9-87A4-484B-B72E-B3319A70C8FC}"/>
              </a:ext>
            </a:extLst>
          </p:cNvPr>
          <p:cNvSpPr>
            <a:spLocks noGrp="1" noChangeArrowheads="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B5461D02-6F89-4240-8423-F519A4EF1B66}"/>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a secondary messenger?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97D4BDA0-9304-4323-AD63-37C1CE3C78FD}"/>
              </a:ext>
            </a:extLst>
          </p:cNvPr>
          <p:cNvSpPr>
            <a:spLocks noGrp="1" noChangeArrowheads="1"/>
          </p:cNvSpPr>
          <p:nvPr>
            <p:ph type="title"/>
          </p:nvPr>
        </p:nvSpPr>
        <p:spPr/>
        <p:txBody>
          <a:bodyPr/>
          <a:lstStyle/>
          <a:p>
            <a:pPr eaLnBrk="1" hangingPunct="1"/>
            <a:r>
              <a:rPr lang="en-US" altLang="en-US"/>
              <a:t>1-minute paper topics</a:t>
            </a:r>
          </a:p>
        </p:txBody>
      </p:sp>
      <p:sp>
        <p:nvSpPr>
          <p:cNvPr id="19459" name="Content Placeholder 2">
            <a:extLst>
              <a:ext uri="{FF2B5EF4-FFF2-40B4-BE49-F238E27FC236}">
                <a16:creationId xmlns:a16="http://schemas.microsoft.com/office/drawing/2014/main" id="{C4C5B012-BA20-42C8-A1BF-584C65BA4D92}"/>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Describe the structure and function of G protein- coupled receptors (GPCRs).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D1E5F09F-D236-4F20-AAA7-C3A0CE694B08}"/>
              </a:ext>
            </a:extLst>
          </p:cNvPr>
          <p:cNvSpPr>
            <a:spLocks noGrp="1" noChangeArrowheads="1"/>
          </p:cNvSpPr>
          <p:nvPr>
            <p:ph type="title"/>
          </p:nvPr>
        </p:nvSpPr>
        <p:spPr/>
        <p:txBody>
          <a:bodyPr/>
          <a:lstStyle/>
          <a:p>
            <a:pPr eaLnBrk="1" hangingPunct="1"/>
            <a:r>
              <a:rPr lang="en-US" altLang="en-US"/>
              <a:t>1-minute paper topics</a:t>
            </a:r>
          </a:p>
        </p:txBody>
      </p:sp>
      <p:sp>
        <p:nvSpPr>
          <p:cNvPr id="20483" name="Content Placeholder 2">
            <a:extLst>
              <a:ext uri="{FF2B5EF4-FFF2-40B4-BE49-F238E27FC236}">
                <a16:creationId xmlns:a16="http://schemas.microsoft.com/office/drawing/2014/main" id="{1D5BDCAC-142E-452F-B638-4515A8FA4230}"/>
              </a:ext>
            </a:extLst>
          </p:cNvPr>
          <p:cNvSpPr>
            <a:spLocks noGrp="1" noChangeArrowheads="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Describe the events by which receptor tyrosine kinases bring about a cellular response.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E163F79-98C9-4C7E-B0EF-AB063A411B7E}"/>
              </a:ext>
            </a:extLst>
          </p:cNvPr>
          <p:cNvSpPr>
            <a:spLocks noGrp="1" noChangeArrowheads="1"/>
          </p:cNvSpPr>
          <p:nvPr>
            <p:ph type="title"/>
          </p:nvPr>
        </p:nvSpPr>
        <p:spPr/>
        <p:txBody>
          <a:bodyPr/>
          <a:lstStyle/>
          <a:p>
            <a:pPr eaLnBrk="1" hangingPunct="1"/>
            <a:r>
              <a:rPr lang="en-US" altLang="en-US"/>
              <a:t>1-minute paper topics</a:t>
            </a:r>
          </a:p>
        </p:txBody>
      </p:sp>
      <p:sp>
        <p:nvSpPr>
          <p:cNvPr id="21507" name="Content Placeholder 2">
            <a:extLst>
              <a:ext uri="{FF2B5EF4-FFF2-40B4-BE49-F238E27FC236}">
                <a16:creationId xmlns:a16="http://schemas.microsoft.com/office/drawing/2014/main" id="{54F91F19-E141-49B8-8C0A-74607FF69A82}"/>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would it be dangerous to have a tight junction in place of a gap junction, and vice versa, between animal cells?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6F0CBEBB-985E-4F72-965B-589BF0F02318}"/>
              </a:ext>
            </a:extLst>
          </p:cNvPr>
          <p:cNvSpPr>
            <a:spLocks noGrp="1" noChangeArrowheads="1"/>
          </p:cNvSpPr>
          <p:nvPr>
            <p:ph type="title"/>
          </p:nvPr>
        </p:nvSpPr>
        <p:spPr/>
        <p:txBody>
          <a:bodyPr/>
          <a:lstStyle/>
          <a:p>
            <a:pPr eaLnBrk="1" hangingPunct="1"/>
            <a:r>
              <a:rPr lang="en-US" altLang="en-US"/>
              <a:t>1-minute paper topics</a:t>
            </a:r>
          </a:p>
        </p:txBody>
      </p:sp>
      <p:sp>
        <p:nvSpPr>
          <p:cNvPr id="22531" name="Content Placeholder 2">
            <a:extLst>
              <a:ext uri="{FF2B5EF4-FFF2-40B4-BE49-F238E27FC236}">
                <a16:creationId xmlns:a16="http://schemas.microsoft.com/office/drawing/2014/main" id="{4C193AF4-5CAA-496D-9682-259F07B679CA}"/>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Protein Kinase B (PKB) is a serine/threonine kinase. It controls key processes such as promoting the cell cycle and inhibiting cell death.  If you have damaged DNA, how would PKB affect these cells? </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4A2A103E-7397-48DB-9A8E-1FA7015ED303}"/>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F555C589-A658-4E7E-A065-7BF8606FD2FF}"/>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F72D491-2F64-4354-AF36-2856C410A6D5}"/>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E9D6116D-67E2-4582-9621-28AA9CA76446}"/>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6A97480-08FF-47CC-B126-8804981BF321}"/>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8874B23-AA2A-4B84-82B2-074F2A2AE3B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Discuss the difference between autocrine and paracrine signaling.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59447EF-269B-49F6-BCAC-B5ECB35ADC93}"/>
              </a:ext>
            </a:extLst>
          </p:cNvPr>
          <p:cNvSpPr>
            <a:spLocks noGrp="1" noChangeArrowheads="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6A4BBD4-6644-4644-9F44-118D42387BA9}"/>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are the 3 stages of how cells respond to signals?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BF909AB-7D43-4D02-BCBB-1665E92DE52B}"/>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05EB3A8-B4B5-44A4-9C0F-22FAB992281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Briefly explain the location of the cellular receptor and the mechanism of action of steroid hormones.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89ADA4F-8727-4DCE-8E1B-4023DC067DA8}"/>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20919F38-19F0-4811-A3A5-B2017138B647}"/>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the strength of binding between a ligand and a receptor.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6421502-C8CA-4DEF-BD93-EA3251751EC7}"/>
              </a:ext>
            </a:extLst>
          </p:cNvPr>
          <p:cNvSpPr>
            <a:spLocks noGrp="1" noChangeArrowheads="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EFC28A0F-0B9D-47DA-AD6D-20348E3D4EFB}"/>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different factors that allow cells to respond to signaling molecules in unique ways.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B578755-08C8-4BA9-B204-CB1F3A039B04}"/>
              </a:ext>
            </a:extLst>
          </p:cNvPr>
          <p:cNvSpPr>
            <a:spLocks noGrp="1" noChangeArrowheads="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06A9026B-1C40-4C7E-ABD1-01EB677A9B3A}"/>
              </a:ext>
            </a:extLst>
          </p:cNvPr>
          <p:cNvSpPr>
            <a:spLocks noGrp="1" noChangeArrowheads="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Briefly, discuss the signal transduction pathway and the proteins involving cAMP.</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8"/>
  <p:tag name="MMPROD_UIDATA" val="&lt;database version=&quot;7.0&quot;&gt;&lt;object type=&quot;1&quot; unique_id=&quot;10001&quot;&gt;&lt;object type=&quot;2&quot; unique_id=&quot;10497&quot;&gt;&lt;object type=&quot;3&quot; unique_id=&quot;10498&quot;&gt;&lt;property id=&quot;20148&quot; value=&quot;5&quot;/&gt;&lt;property id=&quot;20300&quot; value=&quot;Slide 1&quot;/&gt;&lt;property id=&quot;20307&quot; value=&quot;317&quot;/&gt;&lt;/object&gt;&lt;object type=&quot;3&quot; unique_id=&quot;10499&quot;&gt;&lt;property id=&quot;20148&quot; value=&quot;5&quot;/&gt;&lt;property id=&quot;20300&quot; value=&quot;Slide 2 - &amp;quot;Minute Paper Goal&amp;quot;&quot;/&gt;&lt;property id=&quot;20307&quot; value=&quot;334&quot;/&gt;&lt;/object&gt;&lt;object type=&quot;3&quot; unique_id=&quot;10500&quot;&gt;&lt;property id=&quot;20148&quot; value=&quot;5&quot;/&gt;&lt;property id=&quot;20300&quot; value=&quot;Slide 3 - &amp;quot;Assessment&amp;quot;&quot;/&gt;&lt;property id=&quot;20307&quot; value=&quot;336&quot;/&gt;&lt;/object&gt;&lt;object type=&quot;3&quot; unique_id=&quot;10501&quot;&gt;&lt;property id=&quot;20148&quot; value=&quot;5&quot;/&gt;&lt;property id=&quot;20300&quot; value=&quot;Slide 4 - &amp;quot;1-minute paper topics&amp;quot;&quot;/&gt;&lt;property id=&quot;20307&quot; value=&quot;318&quot;/&gt;&lt;/object&gt;&lt;object type=&quot;3&quot; unique_id=&quot;10502&quot;&gt;&lt;property id=&quot;20148&quot; value=&quot;5&quot;/&gt;&lt;property id=&quot;20300&quot; value=&quot;Slide 5 - &amp;quot;1-minute paper topics&amp;quot;&quot;/&gt;&lt;property id=&quot;20307&quot; value=&quot;322&quot;/&gt;&lt;/object&gt;&lt;object type=&quot;3&quot; unique_id=&quot;10503&quot;&gt;&lt;property id=&quot;20148&quot; value=&quot;5&quot;/&gt;&lt;property id=&quot;20300&quot; value=&quot;Slide 6 - &amp;quot;1-minute paper topics&amp;quot;&quot;/&gt;&lt;property id=&quot;20307&quot; value=&quot;321&quot;/&gt;&lt;/object&gt;&lt;object type=&quot;3&quot; unique_id=&quot;10504&quot;&gt;&lt;property id=&quot;20148&quot; value=&quot;5&quot;/&gt;&lt;property id=&quot;20300&quot; value=&quot;Slide 7 - &amp;quot;1-minute paper topics&amp;quot;&quot;/&gt;&lt;property id=&quot;20307&quot; value=&quot;320&quot;/&gt;&lt;/object&gt;&lt;object type=&quot;3&quot; unique_id=&quot;10505&quot;&gt;&lt;property id=&quot;20148&quot; value=&quot;5&quot;/&gt;&lt;property id=&quot;20300&quot; value=&quot;Slide 8 - &amp;quot;1-minute paper topics&amp;quot;&quot;/&gt;&lt;property id=&quot;20307&quot; value=&quot;328&quot;/&gt;&lt;/object&gt;&lt;object type=&quot;3&quot; unique_id=&quot;10506&quot;&gt;&lt;property id=&quot;20148&quot; value=&quot;5&quot;/&gt;&lt;property id=&quot;20300&quot; value=&quot;Slide 9 - &amp;quot;1-minute paper topics&amp;quot;&quot;/&gt;&lt;property id=&quot;20307&quot; value=&quot;329&quot;/&gt;&lt;/object&gt;&lt;object type=&quot;3&quot; unique_id=&quot;10507&quot;&gt;&lt;property id=&quot;20148&quot; value=&quot;5&quot;/&gt;&lt;property id=&quot;20300&quot; value=&quot;Slide 10 - &amp;quot;1-minute paper topics&amp;quot;&quot;/&gt;&lt;property id=&quot;20307&quot; value=&quot;335&quot;/&gt;&lt;/object&gt;&lt;object type=&quot;3&quot; unique_id=&quot;10508&quot;&gt;&lt;property id=&quot;20148&quot; value=&quot;5&quot;/&gt;&lt;property id=&quot;20300&quot; value=&quot;Slide 11 - &amp;quot;1-minute paper topics&amp;quot;&quot;/&gt;&lt;property id=&quot;20307&quot; value=&quot;337&quot;/&gt;&lt;/object&gt;&lt;/object&gt;&lt;object type=&quot;8&quot; unique_id=&quot;1052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1233</TotalTime>
  <Words>308</Words>
  <Application>Microsoft Office PowerPoint</Application>
  <PresentationFormat>On-screen Show (4:3)</PresentationFormat>
  <Paragraphs>42</Paragraphs>
  <Slides>18</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185</cp:revision>
  <dcterms:created xsi:type="dcterms:W3CDTF">2005-04-19T02:46:41Z</dcterms:created>
  <dcterms:modified xsi:type="dcterms:W3CDTF">2019-04-23T20:37:05Z</dcterms:modified>
</cp:coreProperties>
</file>