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0" r:id="rId4"/>
  </p:sldMasterIdLst>
  <p:notesMasterIdLst>
    <p:notesMasterId r:id="rId45"/>
  </p:notesMasterIdLst>
  <p:handoutMasterIdLst>
    <p:handoutMasterId r:id="rId46"/>
  </p:handoutMasterIdLst>
  <p:sldIdLst>
    <p:sldId id="256" r:id="rId5"/>
    <p:sldId id="257" r:id="rId6"/>
    <p:sldId id="340" r:id="rId7"/>
    <p:sldId id="341" r:id="rId8"/>
    <p:sldId id="275" r:id="rId9"/>
    <p:sldId id="342" r:id="rId10"/>
    <p:sldId id="303" r:id="rId11"/>
    <p:sldId id="343" r:id="rId12"/>
    <p:sldId id="344" r:id="rId13"/>
    <p:sldId id="312" r:id="rId14"/>
    <p:sldId id="345" r:id="rId15"/>
    <p:sldId id="328" r:id="rId16"/>
    <p:sldId id="347" r:id="rId17"/>
    <p:sldId id="313" r:id="rId18"/>
    <p:sldId id="330" r:id="rId19"/>
    <p:sldId id="348" r:id="rId20"/>
    <p:sldId id="349" r:id="rId21"/>
    <p:sldId id="350" r:id="rId22"/>
    <p:sldId id="351" r:id="rId23"/>
    <p:sldId id="352" r:id="rId24"/>
    <p:sldId id="314" r:id="rId25"/>
    <p:sldId id="353" r:id="rId26"/>
    <p:sldId id="354" r:id="rId27"/>
    <p:sldId id="355" r:id="rId28"/>
    <p:sldId id="356" r:id="rId29"/>
    <p:sldId id="331" r:id="rId30"/>
    <p:sldId id="315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8" r:id="rId42"/>
    <p:sldId id="367" r:id="rId43"/>
    <p:sldId id="310" r:id="rId44"/>
  </p:sldIdLst>
  <p:sldSz cx="9144000" cy="6858000" type="screen4x3"/>
  <p:notesSz cx="6858000" cy="9144000"/>
  <p:custDataLst>
    <p:tags r:id="rId4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ection" id="{035643B8-81B2-4970-B66B-30F32519F669}">
          <p14:sldIdLst>
            <p14:sldId id="256"/>
            <p14:sldId id="257"/>
            <p14:sldId id="340"/>
            <p14:sldId id="341"/>
            <p14:sldId id="275"/>
            <p14:sldId id="342"/>
            <p14:sldId id="303"/>
            <p14:sldId id="343"/>
            <p14:sldId id="344"/>
            <p14:sldId id="312"/>
            <p14:sldId id="345"/>
            <p14:sldId id="328"/>
            <p14:sldId id="347"/>
            <p14:sldId id="313"/>
            <p14:sldId id="330"/>
            <p14:sldId id="348"/>
            <p14:sldId id="349"/>
            <p14:sldId id="350"/>
            <p14:sldId id="351"/>
            <p14:sldId id="352"/>
            <p14:sldId id="314"/>
            <p14:sldId id="353"/>
            <p14:sldId id="354"/>
            <p14:sldId id="355"/>
            <p14:sldId id="356"/>
            <p14:sldId id="331"/>
            <p14:sldId id="315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8"/>
          </p14:sldIdLst>
        </p14:section>
        <p14:section name="Appendix: Image Descriptions for Unsighted Students" id="{AA51D2FB-D6B8-4975-8F91-0EBA4248CF83}">
          <p14:sldIdLst>
            <p14:sldId id="367"/>
            <p14:sldId id="31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srsource001" initials="ANSR" lastIdx="5" clrIdx="0">
    <p:extLst>
      <p:ext uri="{19B8F6BF-5375-455C-9EA6-DF929625EA0E}">
        <p15:presenceInfo xmlns:p15="http://schemas.microsoft.com/office/powerpoint/2012/main" userId="ansrsource00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8C3"/>
    <a:srgbClr val="8387CF"/>
    <a:srgbClr val="E0B602"/>
    <a:srgbClr val="5F5CBE"/>
    <a:srgbClr val="C77D00"/>
    <a:srgbClr val="69B8D7"/>
    <a:srgbClr val="2A2D6C"/>
    <a:srgbClr val="A46600"/>
    <a:srgbClr val="6B6E9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6404" autoAdjust="0"/>
  </p:normalViewPr>
  <p:slideViewPr>
    <p:cSldViewPr>
      <p:cViewPr varScale="1">
        <p:scale>
          <a:sx n="66" d="100"/>
          <a:sy n="66" d="100"/>
        </p:scale>
        <p:origin x="1352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70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gs" Target="tags/tag1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B9B6D395-1BF2-4E28-B858-F95A609AC66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00258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0C8EB4D6-B641-417C-A8E0-1478D658147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8855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53D08A-1CCD-4EDD-86E1-B166B73AF321}" type="slidenum">
              <a:rPr lang="en-US" altLang="en-US"/>
              <a:pPr eaLnBrk="1" hangingPunct="1">
                <a:spcBef>
                  <a:spcPct val="0"/>
                </a:spcBef>
              </a:pPr>
              <a:t>1</a:t>
            </a:fld>
            <a:endParaRPr lang="en-US" altLang="en-US" dirty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5509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89132A-8BDB-4F9A-8666-156BDD38A965}" type="slidenum">
              <a:rPr lang="en-US" altLang="en-US"/>
              <a:pPr eaLnBrk="1" hangingPunct="1">
                <a:spcBef>
                  <a:spcPct val="0"/>
                </a:spcBef>
              </a:pPr>
              <a:t>2</a:t>
            </a:fld>
            <a:endParaRPr lang="en-US" alt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92284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2A2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486400"/>
            <a:ext cx="9144000" cy="13716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5" y="5562601"/>
            <a:ext cx="2249488" cy="10668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59025" y="5562600"/>
            <a:ext cx="6784975" cy="10668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5562600"/>
            <a:ext cx="6705600" cy="1173237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8D0BD41-55F2-4D3C-B13E-C471B602FA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4300" y="6621537"/>
            <a:ext cx="8915400" cy="2286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326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="" xmlns:a16="http://schemas.microsoft.com/office/drawing/2014/main" id="{0FF750B1-1796-473F-B670-CAC0B93A07D5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="" xmlns:a16="http://schemas.microsoft.com/office/drawing/2014/main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57400" y="2057400"/>
            <a:ext cx="45720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="" xmlns:a16="http://schemas.microsoft.com/office/drawing/2014/main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287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657600" y="1600200"/>
            <a:ext cx="1828800" cy="914400"/>
          </a:xfrm>
          <a:noFill/>
        </p:spPr>
        <p:txBody>
          <a:bodyPr lIns="0" tIns="0" rIns="0" bIns="0" anchor="ctr"/>
          <a:lstStyle>
            <a:lvl1pPr marL="0" indent="0" algn="ctr">
              <a:buNone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="" xmlns:a16="http://schemas.microsoft.com/office/drawing/2014/main" id="{5E7EEE8F-0F70-4EC2-824A-3E46A139A4B8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="" xmlns:a16="http://schemas.microsoft.com/office/drawing/2014/main" id="{F3166948-CFE8-4F3D-B207-5F858141FC22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3CA9DC2-9349-4478-9B1D-2881F125AB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2138" y="2819400"/>
            <a:ext cx="5834062" cy="22098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803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657600" y="1600200"/>
            <a:ext cx="1828800" cy="914400"/>
          </a:xfrm>
          <a:noFill/>
        </p:spPr>
        <p:txBody>
          <a:bodyPr lIns="0" tIns="0" rIns="0" bIns="0" anchor="ctr"/>
          <a:lstStyle>
            <a:lvl1pPr marL="0" indent="0" algn="ctr">
              <a:buNone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="" xmlns:a16="http://schemas.microsoft.com/office/drawing/2014/main" id="{5E7EEE8F-0F70-4EC2-824A-3E46A139A4B8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="" xmlns:a16="http://schemas.microsoft.com/office/drawing/2014/main" id="{F3166948-CFE8-4F3D-B207-5F858141FC22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3CA9DC2-9349-4478-9B1D-2881F125AB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2138" y="2819400"/>
            <a:ext cx="5834062" cy="2209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34EA7C49-16CF-4372-B89C-1A004504CA4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90600" y="4495800"/>
            <a:ext cx="5029200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77200" cy="129540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977258"/>
            <a:ext cx="1600200" cy="4118741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981200"/>
            <a:ext cx="6400800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A21C61-A7E7-47BC-B90C-1A51EB2F9B0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2168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Short Copyright">
            <a:extLst>
              <a:ext uri="{FF2B5EF4-FFF2-40B4-BE49-F238E27FC236}">
                <a16:creationId xmlns="" xmlns:a16="http://schemas.microsoft.com/office/drawing/2014/main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309472D2-CED7-4306-8840-4B1CD04AC98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0" y="2133600"/>
            <a:ext cx="3581400" cy="3733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="" xmlns:a16="http://schemas.microsoft.com/office/drawing/2014/main" id="{D2B67E26-74C8-49F1-B434-34B399096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33600" y="1524000"/>
            <a:ext cx="3886200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="" xmlns:a16="http://schemas.microsoft.com/office/drawing/2014/main" id="{27D48ACF-0A25-473C-9F0E-3BCA892E197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62138" y="3429000"/>
            <a:ext cx="2709862" cy="685800"/>
          </a:xfrm>
        </p:spPr>
        <p:txBody>
          <a:bodyPr/>
          <a:lstStyle>
            <a:lvl1pPr>
              <a:defRPr lang="en-US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077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A6692466-DB4F-44E7-B9F6-724C6F74D515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10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2286000" y="6492875"/>
            <a:ext cx="457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89250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C395D7-BB60-44AC-A508-01F7177215FA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459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7FD63599-2847-44A0-BCDD-14307B2AFD2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6178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2057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9DF49D-5A76-408B-B2E3-6CD161EA249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609600" y="4114800"/>
            <a:ext cx="8153400" cy="213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783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 marL="319088" indent="-319088">
              <a:buClrTx/>
              <a:buSzPct val="100000"/>
              <a:buFont typeface="Arial" panose="020B0604020202020204" pitchFamily="34" charset="0"/>
              <a:buChar char="•"/>
              <a:defRPr sz="2400"/>
            </a:lvl1pPr>
            <a:lvl2pPr marL="639763" indent="-273050">
              <a:buClrTx/>
              <a:buSzPct val="100000"/>
              <a:buFont typeface="Arial" panose="020B0604020202020204" pitchFamily="34" charset="0"/>
              <a:buChar char="•"/>
              <a:defRPr sz="2000"/>
            </a:lvl2pPr>
            <a:lvl3pPr marL="914400" indent="-228600">
              <a:buClrTx/>
              <a:buSzPct val="100000"/>
              <a:buFont typeface="Arial" panose="020B0604020202020204" pitchFamily="34" charset="0"/>
              <a:buChar char="•"/>
              <a:defRPr sz="1800"/>
            </a:lvl3pPr>
            <a:lvl4pPr marL="1371600" indent="-228600">
              <a:buClrTx/>
              <a:buSzPct val="100000"/>
              <a:buFont typeface="Arial" panose="020B0604020202020204" pitchFamily="34" charset="0"/>
              <a:buChar char="•"/>
              <a:defRPr sz="1600"/>
            </a:lvl4pPr>
            <a:lvl5pPr marL="1828800" indent="-228600">
              <a:buClrTx/>
              <a:buSzPct val="100000"/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="" xmlns:a16="http://schemas.microsoft.com/office/drawing/2014/main" id="{110CA61B-F31D-4229-ADAF-96F40964EDF1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7" name="Slide Number Placeholder">
            <a:extLst>
              <a:ext uri="{FF2B5EF4-FFF2-40B4-BE49-F238E27FC236}">
                <a16:creationId xmlns="" xmlns:a16="http://schemas.microsoft.com/office/drawing/2014/main" id="{7C65F72F-D67A-4DC1-94FD-58874B4FC7B9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97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A3BB0EDA-84EF-4368-9271-84EC71781A4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9" name="Short Copyright">
            <a:extLst>
              <a:ext uri="{FF2B5EF4-FFF2-40B4-BE49-F238E27FC236}">
                <a16:creationId xmlns="" xmlns:a16="http://schemas.microsoft.com/office/drawing/2014/main" id="{3B24E297-AE9A-4B66-9FAC-8176ADB24825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1267780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5DE40A4-C77D-4155-98AB-E632D8891353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Short Copyright">
            <a:extLst>
              <a:ext uri="{FF2B5EF4-FFF2-40B4-BE49-F238E27FC236}">
                <a16:creationId xmlns="" xmlns:a16="http://schemas.microsoft.com/office/drawing/2014/main" id="{2B5B7F50-206E-42FB-9241-A15CA32D1D07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370808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37BA2C7E-6C9A-47B9-91BD-2016E135147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6800" y="2057400"/>
            <a:ext cx="3232150" cy="3886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">
            <a:extLst>
              <a:ext uri="{FF2B5EF4-FFF2-40B4-BE49-F238E27FC236}">
                <a16:creationId xmlns="" xmlns:a16="http://schemas.microsoft.com/office/drawing/2014/main" id="{28BD42D8-2036-4283-8763-B6B9FBB6B891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Short Copyright">
            <a:extLst>
              <a:ext uri="{FF2B5EF4-FFF2-40B4-BE49-F238E27FC236}">
                <a16:creationId xmlns="" xmlns:a16="http://schemas.microsoft.com/office/drawing/2014/main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418B9D41-71CE-4AEE-877B-6CD2C42B2D4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71600" y="3962400"/>
            <a:ext cx="2819400" cy="457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242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981200"/>
            <a:ext cx="3886200" cy="53340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3886200" cy="53340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837F42-F829-409C-926C-B82DC4A88FB8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1017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1300"/>
            <a:ext cx="8153400" cy="1295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2337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="" xmlns:a16="http://schemas.microsoft.com/office/drawing/2014/main" id="{110CA61B-F31D-4229-ADAF-96F40964EDF1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350067C-7810-47DB-85F9-4CB3BF311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47800" y="5181600"/>
            <a:ext cx="2971800" cy="304800"/>
          </a:xfrm>
        </p:spPr>
        <p:txBody>
          <a:bodyPr/>
          <a:lstStyle>
            <a:lvl1pPr marL="0" indent="0">
              <a:buNone/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26858B18-1F80-4E3D-99A8-8B745368568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733800" y="1714500"/>
            <a:ext cx="2593848" cy="3048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900" smtClean="0"/>
            </a:lvl1pPr>
            <a:lvl2pPr>
              <a:defRPr lang="en-US" sz="900" smtClean="0"/>
            </a:lvl2pPr>
            <a:lvl3pPr>
              <a:defRPr lang="en-US" sz="900" smtClean="0"/>
            </a:lvl3pPr>
            <a:lvl4pPr>
              <a:defRPr lang="en-US" sz="900" smtClean="0"/>
            </a:lvl4pPr>
            <a:lvl5pPr>
              <a:defRPr lang="en-US" sz="900"/>
            </a:lvl5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872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="" xmlns:a16="http://schemas.microsoft.com/office/drawing/2014/main" id="{0FF750B1-1796-473F-B670-CAC0B93A07D5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="" xmlns:a16="http://schemas.microsoft.com/office/drawing/2014/main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57400" y="2057400"/>
            <a:ext cx="45720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="" xmlns:a16="http://schemas.microsoft.com/office/drawing/2014/main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99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981200"/>
            <a:ext cx="8153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862138" y="6492875"/>
            <a:ext cx="54197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A466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90550" y="1600200"/>
            <a:ext cx="8553450" cy="228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-381000" y="1858962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00646C56-DBA8-410F-B348-24233A9895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5" r:id="rId2"/>
    <p:sldLayoutId id="2147484069" r:id="rId3"/>
    <p:sldLayoutId id="2147484070" r:id="rId4"/>
    <p:sldLayoutId id="2147484078" r:id="rId5"/>
    <p:sldLayoutId id="2147484071" r:id="rId6"/>
    <p:sldLayoutId id="2147484066" r:id="rId7"/>
    <p:sldLayoutId id="2147484079" r:id="rId8"/>
    <p:sldLayoutId id="2147484072" r:id="rId9"/>
    <p:sldLayoutId id="2147484082" r:id="rId10"/>
    <p:sldLayoutId id="2147484076" r:id="rId11"/>
    <p:sldLayoutId id="2147484081" r:id="rId12"/>
    <p:sldLayoutId id="2147484067" r:id="rId13"/>
    <p:sldLayoutId id="2147484080" r:id="rId14"/>
    <p:sldLayoutId id="2147484073" r:id="rId15"/>
    <p:sldLayoutId id="2147484074" r:id="rId16"/>
    <p:sldLayoutId id="2147484075" r:id="rId17"/>
    <p:sldLayoutId id="2147484077" r:id="rId1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C43D1F"/>
        </a:buClr>
        <a:buSzPct val="75000"/>
        <a:buFont typeface="Wingdings" panose="05000000000000000000" pitchFamily="2" charset="2"/>
        <a:buChar char="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B42469"/>
        </a:buClr>
        <a:buSzPct val="65000"/>
        <a:buFont typeface="Wingdings" panose="05000000000000000000" pitchFamily="2" charset="2"/>
        <a:buChar char="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 noChangeArrowheads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/>
          <a:lstStyle/>
          <a:p>
            <a:r>
              <a:rPr lang="en-US" cap="none" dirty="0"/>
              <a:t>Chapter</a:t>
            </a:r>
            <a:r>
              <a:rPr lang="en-US" dirty="0"/>
              <a:t> 5</a:t>
            </a:r>
            <a:br>
              <a:rPr lang="en-US" dirty="0"/>
            </a:br>
            <a:r>
              <a:rPr lang="en-US" cap="none" dirty="0"/>
              <a:t>Informal Fallacies</a:t>
            </a:r>
            <a:endParaRPr lang="en-US" cap="none" noProof="0" dirty="0"/>
          </a:p>
        </p:txBody>
      </p:sp>
      <p:sp>
        <p:nvSpPr>
          <p:cNvPr id="9" name="Subtitle 1"/>
          <p:cNvSpPr>
            <a:spLocks noGrp="1"/>
          </p:cNvSpPr>
          <p:nvPr>
            <p:ph type="subTitle" idx="1"/>
          </p:nvPr>
        </p:nvSpPr>
        <p:spPr>
          <a:xfrm>
            <a:off x="2362200" y="5532437"/>
            <a:ext cx="6705600" cy="11731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The aim of this tutorial is to help you learn to recognize and resist fallacious arguments.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0C1AA67-9506-4952-B968-9986563A58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6629400"/>
            <a:ext cx="8915400" cy="228600"/>
          </a:xfrm>
        </p:spPr>
        <p:txBody>
          <a:bodyPr/>
          <a:lstStyle/>
          <a:p>
            <a:r>
              <a:rPr lang="en-US" noProof="0" dirty="0"/>
              <a:t>Copyright © 2021 McGraw-Hill Education. All rights reserved. No reproduction or distribution without the prior written consent of McGraw-Hill Education.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Fallacies of Relevance </a:t>
            </a:r>
            <a:r>
              <a:rPr lang="en-US" altLang="en-US" sz="1000" dirty="0"/>
              <a:t>2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Appeals to ignorance.</a:t>
            </a:r>
          </a:p>
          <a:p>
            <a:pPr eaLnBrk="1" hangingPunct="1"/>
            <a:r>
              <a:rPr lang="en-US" altLang="en-US" sz="2000" dirty="0"/>
              <a:t>Hasty generalizations.</a:t>
            </a:r>
          </a:p>
          <a:p>
            <a:pPr eaLnBrk="1" hangingPunct="1"/>
            <a:r>
              <a:rPr lang="en-US" altLang="en-US" sz="2000" dirty="0"/>
              <a:t>Straw man fallacies</a:t>
            </a:r>
          </a:p>
          <a:p>
            <a:pPr eaLnBrk="1" hangingPunct="1"/>
            <a:r>
              <a:rPr lang="en-US" altLang="en-US" sz="2000" dirty="0"/>
              <a:t>Red herrings.</a:t>
            </a:r>
          </a:p>
        </p:txBody>
      </p:sp>
    </p:spTree>
    <p:extLst>
      <p:ext uri="{BB962C8B-B14F-4D97-AF65-F5344CB8AC3E}">
        <p14:creationId xmlns:p14="http://schemas.microsoft.com/office/powerpoint/2010/main" val="3776566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Ad Hominem and Appeal to Force </a:t>
            </a:r>
            <a:endParaRPr lang="en-US" altLang="en-US" noProof="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7A3D96CA-1DC1-4404-84F9-07BF61DB831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SzPct val="95000"/>
            </a:pPr>
            <a:r>
              <a:rPr lang="en-US" altLang="en-US" dirty="0"/>
              <a:t>The</a:t>
            </a:r>
            <a:r>
              <a:rPr lang="en-US" altLang="en-US" b="1" i="1" dirty="0"/>
              <a:t> </a:t>
            </a:r>
            <a:r>
              <a:rPr lang="en-US" altLang="en-US" b="1" u="sng" dirty="0"/>
              <a:t>ad hominem fallacy</a:t>
            </a:r>
            <a:r>
              <a:rPr lang="en-US" altLang="en-US" dirty="0"/>
              <a:t> occurs when we disagree with another’s conclusion and attack them personally instead of presenting a valid counterargument.</a:t>
            </a:r>
          </a:p>
          <a:p>
            <a:pPr eaLnBrk="1" hangingPunct="1"/>
            <a:r>
              <a:rPr lang="en-US" altLang="en-US" dirty="0"/>
              <a:t>The</a:t>
            </a:r>
            <a:r>
              <a:rPr lang="en-US" altLang="en-US" b="1" i="1" dirty="0"/>
              <a:t> </a:t>
            </a:r>
            <a:r>
              <a:rPr lang="en-US" altLang="en-US" b="1" u="sng" dirty="0"/>
              <a:t>appeal to force</a:t>
            </a:r>
            <a:r>
              <a:rPr lang="en-US" altLang="en-US" b="1" dirty="0"/>
              <a:t> </a:t>
            </a:r>
            <a:r>
              <a:rPr lang="en-US" altLang="en-US" dirty="0"/>
              <a:t>fallacy occurs when we use or threaten to use force in an attempt to get others to back down or accept our conclusions.</a:t>
            </a:r>
          </a:p>
        </p:txBody>
      </p:sp>
    </p:spTree>
    <p:extLst>
      <p:ext uri="{BB962C8B-B14F-4D97-AF65-F5344CB8AC3E}">
        <p14:creationId xmlns:p14="http://schemas.microsoft.com/office/powerpoint/2010/main" val="2109206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Ad Hominem Fallacy</a:t>
            </a:r>
            <a:endParaRPr lang="en-US" noProof="0" dirty="0"/>
          </a:p>
        </p:txBody>
      </p:sp>
      <p:pic>
        <p:nvPicPr>
          <p:cNvPr id="7" name="Picture Placeholder 6" descr="A photograph depicts a man and woman sitting on the same couch but looking away from each other.">
            <a:extLst>
              <a:ext uri="{FF2B5EF4-FFF2-40B4-BE49-F238E27FC236}">
                <a16:creationId xmlns="" xmlns:a16="http://schemas.microsoft.com/office/drawing/2014/main" id="{86F284E2-49DD-4025-B9E9-9A625ABDFB3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" b="-144"/>
          <a:stretch/>
        </p:blipFill>
        <p:spPr>
          <a:xfrm>
            <a:off x="2032692" y="1981200"/>
            <a:ext cx="5078615" cy="3378819"/>
          </a:xfr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E9EC666-1832-46F9-B953-207A287138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209800" y="5292977"/>
            <a:ext cx="1192415" cy="260465"/>
          </a:xfrm>
        </p:spPr>
        <p:txBody>
          <a:bodyPr/>
          <a:lstStyle/>
          <a:p>
            <a:r>
              <a:rPr lang="en-US" dirty="0"/>
              <a:t>Ingram Publishing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type="body" sz="quarter" idx="12"/>
          </p:nvPr>
        </p:nvSpPr>
        <p:spPr>
          <a:xfrm>
            <a:off x="1487978" y="5486400"/>
            <a:ext cx="6168044" cy="914400"/>
          </a:xfrm>
        </p:spPr>
        <p:txBody>
          <a:bodyPr/>
          <a:lstStyle/>
          <a:p>
            <a:pPr lvl="0">
              <a:buClr>
                <a:srgbClr val="C77D00"/>
              </a:buClr>
            </a:pPr>
            <a:r>
              <a:rPr lang="en-US" altLang="en-US" dirty="0">
                <a:solidFill>
                  <a:srgbClr val="2A2D6C">
                    <a:lumMod val="60000"/>
                    <a:lumOff val="40000"/>
                  </a:srgbClr>
                </a:solidFill>
              </a:rPr>
              <a:t>The Ad Hominem fallacy may occur between people in personal relationships.</a:t>
            </a:r>
            <a:endParaRPr lang="en-US" dirty="0">
              <a:solidFill>
                <a:srgbClr val="2A2D6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723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Darwin’s Descent from the Apes</a:t>
            </a:r>
            <a:endParaRPr lang="en-US" noProof="0" dirty="0"/>
          </a:p>
        </p:txBody>
      </p:sp>
      <p:pic>
        <p:nvPicPr>
          <p:cNvPr id="5" name="Picture Placeholder 4" descr="A caricature depicts Darwin's head attached to the body of an ape.">
            <a:extLst>
              <a:ext uri="{FF2B5EF4-FFF2-40B4-BE49-F238E27FC236}">
                <a16:creationId xmlns="" xmlns:a16="http://schemas.microsoft.com/office/drawing/2014/main" id="{66425A26-1AFA-4195-8B8F-8C7B07B60B6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2" b="508"/>
          <a:stretch/>
        </p:blipFill>
        <p:spPr>
          <a:xfrm>
            <a:off x="2856411" y="1783087"/>
            <a:ext cx="3048000" cy="4116552"/>
          </a:xfr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E9EC666-1832-46F9-B953-207A287138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33700" y="5923588"/>
            <a:ext cx="3276600" cy="381000"/>
          </a:xfr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dirty="0">
                <a:latin typeface="Arial" panose="020B0604020202020204" pitchFamily="34" charset="0"/>
              </a:rPr>
              <a:t>GraphicaArtis/Hulton Archive/Getty Images</a:t>
            </a:r>
          </a:p>
        </p:txBody>
      </p:sp>
    </p:spTree>
    <p:extLst>
      <p:ext uri="{BB962C8B-B14F-4D97-AF65-F5344CB8AC3E}">
        <p14:creationId xmlns:p14="http://schemas.microsoft.com/office/powerpoint/2010/main" val="2366211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Appeal to Pity and Popular Appeal 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The</a:t>
            </a:r>
            <a:r>
              <a:rPr lang="en-US" altLang="en-US" b="1" i="1" dirty="0"/>
              <a:t> </a:t>
            </a:r>
            <a:r>
              <a:rPr lang="en-US" altLang="en-US" b="1" u="sng" dirty="0"/>
              <a:t>appeal to pity</a:t>
            </a:r>
            <a:r>
              <a:rPr lang="en-US" altLang="en-US" b="1" dirty="0"/>
              <a:t> </a:t>
            </a:r>
            <a:r>
              <a:rPr lang="en-US" altLang="en-US" dirty="0"/>
              <a:t>fallacy occurs when we try to evoke feelings of pity in others when pity is irrelevant to the conclusion.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The</a:t>
            </a:r>
            <a:r>
              <a:rPr lang="en-US" altLang="en-US" b="1" dirty="0"/>
              <a:t> </a:t>
            </a:r>
            <a:r>
              <a:rPr lang="en-US" altLang="en-US" dirty="0"/>
              <a:t>fallacy of </a:t>
            </a:r>
            <a:r>
              <a:rPr lang="en-US" altLang="en-US" b="1" u="sng" dirty="0"/>
              <a:t>popular appeal</a:t>
            </a:r>
            <a:r>
              <a:rPr lang="en-US" altLang="en-US" dirty="0"/>
              <a:t> occurs when we appeal to popular opinion to gain support for our conclusion. </a:t>
            </a:r>
          </a:p>
          <a:p>
            <a:pPr eaLnBrk="1" hangingPunct="1"/>
            <a:r>
              <a:rPr lang="en-US" altLang="en-US" sz="2000" dirty="0"/>
              <a:t>This fallacy includes the bandwagon approach and the snob approach.</a:t>
            </a:r>
          </a:p>
        </p:txBody>
      </p:sp>
    </p:spTree>
    <p:extLst>
      <p:ext uri="{BB962C8B-B14F-4D97-AF65-F5344CB8AC3E}">
        <p14:creationId xmlns:p14="http://schemas.microsoft.com/office/powerpoint/2010/main" val="1572434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"I Shouldn't Get a Ticket Because Everyone Speeds"</a:t>
            </a:r>
            <a:endParaRPr lang="en-US" noProof="0" dirty="0"/>
          </a:p>
        </p:txBody>
      </p:sp>
      <p:pic>
        <p:nvPicPr>
          <p:cNvPr id="4" name="Picture Placeholder 3" descr="A photograph of a police officer addressing an individual who is sitting inside his car. ">
            <a:extLst>
              <a:ext uri="{FF2B5EF4-FFF2-40B4-BE49-F238E27FC236}">
                <a16:creationId xmlns="" xmlns:a16="http://schemas.microsoft.com/office/drawing/2014/main" id="{DEB10B96-5F1E-4DFA-ADA9-11E02A03DF8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" b="356"/>
          <a:stretch/>
        </p:blipFill>
        <p:spPr>
          <a:xfrm>
            <a:off x="1654969" y="2060369"/>
            <a:ext cx="5834062" cy="38862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1654969" y="5935683"/>
            <a:ext cx="1828800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/>
              <a:t>Katarzyna Białasiewicz/123RF</a:t>
            </a:r>
          </a:p>
        </p:txBody>
      </p:sp>
    </p:spTree>
    <p:extLst>
      <p:ext uri="{BB962C8B-B14F-4D97-AF65-F5344CB8AC3E}">
        <p14:creationId xmlns:p14="http://schemas.microsoft.com/office/powerpoint/2010/main" val="2118058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Appeal to Ignorance and Hasty Generalization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dirty="0"/>
              <a:t>The</a:t>
            </a:r>
            <a:r>
              <a:rPr lang="en-US" altLang="en-US" b="1" i="1" dirty="0"/>
              <a:t> </a:t>
            </a:r>
            <a:r>
              <a:rPr lang="en-US" altLang="en-US" b="1" u="sng" dirty="0"/>
              <a:t>appeal to ignorance</a:t>
            </a:r>
            <a:r>
              <a:rPr lang="en-US" altLang="en-US" b="1" dirty="0"/>
              <a:t> </a:t>
            </a:r>
            <a:r>
              <a:rPr lang="en-US" altLang="en-US" dirty="0"/>
              <a:t>fallacy occurs when we try to argue that something is true because no one has proven </a:t>
            </a:r>
            <a:br>
              <a:rPr lang="en-US" altLang="en-US" dirty="0"/>
            </a:br>
            <a:r>
              <a:rPr lang="en-US" altLang="en-US" dirty="0"/>
              <a:t>it to be false. </a:t>
            </a:r>
          </a:p>
          <a:p>
            <a:pPr eaLnBrk="1" hangingPunct="1"/>
            <a:r>
              <a:rPr lang="en-US" altLang="en-US" dirty="0"/>
              <a:t>The</a:t>
            </a:r>
            <a:r>
              <a:rPr lang="en-US" altLang="en-US" b="1" dirty="0"/>
              <a:t> </a:t>
            </a:r>
            <a:r>
              <a:rPr lang="en-US" altLang="en-US" dirty="0"/>
              <a:t>fallacy of </a:t>
            </a:r>
            <a:r>
              <a:rPr lang="en-US" altLang="en-US" b="1" u="sng" dirty="0"/>
              <a:t>hasty generalization</a:t>
            </a:r>
            <a:r>
              <a:rPr lang="en-US" altLang="en-US" dirty="0"/>
              <a:t> occurs when we generalize from a sample that is too small or biased.</a:t>
            </a:r>
          </a:p>
        </p:txBody>
      </p:sp>
    </p:spTree>
    <p:extLst>
      <p:ext uri="{BB962C8B-B14F-4D97-AF65-F5344CB8AC3E}">
        <p14:creationId xmlns:p14="http://schemas.microsoft.com/office/powerpoint/2010/main" val="2373674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Hot or Not? </a:t>
            </a:r>
            <a:r>
              <a:rPr lang="en-US" altLang="en-US" sz="1000" dirty="0"/>
              <a:t>2</a:t>
            </a:r>
            <a:endParaRPr lang="en-US" sz="1000" noProof="0" dirty="0"/>
          </a:p>
        </p:txBody>
      </p:sp>
      <p:pic>
        <p:nvPicPr>
          <p:cNvPr id="8" name="(Decorative) Picture Placeholder">
            <a:extLst>
              <a:ext uri="{FF2B5EF4-FFF2-40B4-BE49-F238E27FC236}">
                <a16:creationId xmlns="" xmlns:a16="http://schemas.microsoft.com/office/drawing/2014/main" id="{C0DAFFB1-481D-4746-AE7E-E5CCD5F9C4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" b="-163"/>
          <a:stretch/>
        </p:blipFill>
        <p:spPr bwMode="auto">
          <a:xfrm>
            <a:off x="307647" y="1371600"/>
            <a:ext cx="1435064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1">
            <a:extLst>
              <a:ext uri="{FF2B5EF4-FFF2-40B4-BE49-F238E27FC236}">
                <a16:creationId xmlns="" xmlns:a16="http://schemas.microsoft.com/office/drawing/2014/main" id="{5617A5F2-EC03-45C4-8532-0123BCB39B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09800" y="2286000"/>
            <a:ext cx="5638800" cy="1905000"/>
          </a:xfrm>
        </p:spPr>
        <p:txBody>
          <a:bodyPr/>
          <a:lstStyle/>
          <a:p>
            <a:pPr eaLnBrk="1" hangingPunct="1"/>
            <a:r>
              <a:rPr lang="en-US" altLang="en-US" dirty="0"/>
              <a:t>Does celebrity endorsement of a product make you more likely to buy that product?</a:t>
            </a:r>
          </a:p>
        </p:txBody>
      </p:sp>
    </p:spTree>
    <p:extLst>
      <p:ext uri="{BB962C8B-B14F-4D97-AF65-F5344CB8AC3E}">
        <p14:creationId xmlns:p14="http://schemas.microsoft.com/office/powerpoint/2010/main" val="4124219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"You've Come a Long Way, Baby."</a:t>
            </a:r>
            <a:endParaRPr lang="en-US" noProof="0" dirty="0"/>
          </a:p>
        </p:txBody>
      </p:sp>
      <p:pic>
        <p:nvPicPr>
          <p:cNvPr id="4" name="Picture Placeholder 3" descr="An image depicts an old advertisement for New Virginia Slims. ">
            <a:extLst>
              <a:ext uri="{FF2B5EF4-FFF2-40B4-BE49-F238E27FC236}">
                <a16:creationId xmlns="" xmlns:a16="http://schemas.microsoft.com/office/drawing/2014/main" id="{14ADF053-9BA0-47B8-B71A-59F9890AF11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" b="274"/>
          <a:stretch/>
        </p:blipFill>
        <p:spPr>
          <a:xfrm>
            <a:off x="2214009" y="1689991"/>
            <a:ext cx="4715981" cy="4373351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2192238" y="6057338"/>
            <a:ext cx="1524000" cy="152400"/>
          </a:xfrm>
        </p:spPr>
        <p:txBody>
          <a:bodyPr/>
          <a:lstStyle/>
          <a:p>
            <a:r>
              <a:rPr lang="en-US" sz="900" dirty="0"/>
              <a:t>The Advertising Archives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="" xmlns:a16="http://schemas.microsoft.com/office/drawing/2014/main" id="{84B226CA-0F39-47B6-88B2-EDB5DA40245F}"/>
              </a:ext>
            </a:extLst>
          </p:cNvPr>
          <p:cNvSpPr txBox="1">
            <a:spLocks noGrp="1"/>
          </p:cNvSpPr>
          <p:nvPr>
            <p:ph type="body" sz="quarter" idx="12"/>
          </p:nvPr>
        </p:nvSpPr>
        <p:spPr bwMode="auto">
          <a:xfrm>
            <a:off x="3276600" y="6477000"/>
            <a:ext cx="281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1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C43D1F"/>
              </a:buClr>
              <a:buSzPct val="75000"/>
              <a:buFont typeface="Wingdings" panose="05000000000000000000" pitchFamily="2" charset="2"/>
              <a:buChar char="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B42469"/>
              </a:buClr>
              <a:buSzPct val="65000"/>
              <a:buFont typeface="Wingdings" panose="05000000000000000000" pitchFamily="2" charset="2"/>
              <a:buChar char="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hlinkClick r:id="rId3" action="ppaction://hlinksldjump"/>
              </a:rPr>
              <a:t>Access the text alternative for slide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009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3200" dirty="0"/>
              <a:t>"I Want to Be Like Victoria Beckham, so I'll Buy the Type of Purse She Is Carrying."</a:t>
            </a:r>
            <a:endParaRPr lang="en-US" sz="3200" noProof="0" dirty="0"/>
          </a:p>
        </p:txBody>
      </p:sp>
      <p:pic>
        <p:nvPicPr>
          <p:cNvPr id="4" name="Picture Placeholder 3" descr="The image depicts a billboard advertisement of Victoria Beckham carrying a purse made by Samantha Thavasa.">
            <a:extLst>
              <a:ext uri="{FF2B5EF4-FFF2-40B4-BE49-F238E27FC236}">
                <a16:creationId xmlns="" xmlns:a16="http://schemas.microsoft.com/office/drawing/2014/main" id="{FDF16848-C53F-42D9-A590-D81041C67F9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29" b="1029"/>
          <a:stretch/>
        </p:blipFill>
        <p:spPr>
          <a:xfrm>
            <a:off x="2480544" y="1844040"/>
            <a:ext cx="4182912" cy="42672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2480544" y="6111240"/>
            <a:ext cx="3393060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/>
              <a:t>Jun Sato/Wire Images/Getty Images</a:t>
            </a:r>
          </a:p>
        </p:txBody>
      </p:sp>
    </p:spTree>
    <p:extLst>
      <p:ext uri="{BB962C8B-B14F-4D97-AF65-F5344CB8AC3E}">
        <p14:creationId xmlns:p14="http://schemas.microsoft.com/office/powerpoint/2010/main" val="780365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Fallacies Are Dangerous </a:t>
            </a:r>
            <a:endParaRPr lang="en-US" altLang="en-US" noProof="0" dirty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hangingPunct="1">
              <a:buClr>
                <a:srgbClr val="C77D00"/>
              </a:buClr>
              <a:buNone/>
              <a:defRPr/>
            </a:pPr>
            <a:r>
              <a:rPr lang="en-US" dirty="0">
                <a:solidFill>
                  <a:prstClr val="black"/>
                </a:solidFill>
              </a:rPr>
              <a:t>Fallacies, or flawed arguments, are often used by cult recruiters on college campuses to target freshmen.</a:t>
            </a:r>
          </a:p>
          <a:p>
            <a:pPr marL="320040" lvl="0" indent="-320040" eaLnBrk="1" hangingPunct="1">
              <a:defRPr/>
            </a:pPr>
            <a:r>
              <a:rPr lang="en-US" sz="2000" dirty="0">
                <a:solidFill>
                  <a:prstClr val="black"/>
                </a:solidFill>
              </a:rPr>
              <a:t>Critical thinking is the antidote to fallacious arguments. By recognizing fallacies and other types of flawed arguments, we can protect ourselves against those seeking to control or manipulate us.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YouTube Film "Innocence of Muslims" Provoked Protests</a:t>
            </a:r>
            <a:endParaRPr lang="en-US" noProof="0" dirty="0"/>
          </a:p>
        </p:txBody>
      </p:sp>
      <p:pic>
        <p:nvPicPr>
          <p:cNvPr id="6" name="Picture Placeholder 5" descr="The image depicts a group of protestors holding up signs.">
            <a:extLst>
              <a:ext uri="{FF2B5EF4-FFF2-40B4-BE49-F238E27FC236}">
                <a16:creationId xmlns="" xmlns:a16="http://schemas.microsoft.com/office/drawing/2014/main" id="{7AFC2E0C-266F-4C77-A945-7008B387BA9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" b="578"/>
          <a:stretch/>
        </p:blipFill>
        <p:spPr>
          <a:xfrm>
            <a:off x="2286000" y="1953144"/>
            <a:ext cx="4572000" cy="3048000"/>
          </a:xfr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E9EC666-1832-46F9-B953-207A287138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270760" y="4998892"/>
            <a:ext cx="1485900" cy="216824"/>
          </a:xfrm>
        </p:spPr>
        <p:txBody>
          <a:bodyPr/>
          <a:lstStyle/>
          <a:p>
            <a:r>
              <a:rPr lang="en-US" dirty="0"/>
              <a:t>1000 Words/Shutterstock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type="body" sz="quarter" idx="12"/>
          </p:nvPr>
        </p:nvSpPr>
        <p:spPr>
          <a:xfrm>
            <a:off x="1295400" y="5430289"/>
            <a:ext cx="6930044" cy="533400"/>
          </a:xfrm>
        </p:spPr>
        <p:txBody>
          <a:bodyPr/>
          <a:lstStyle/>
          <a:p>
            <a:r>
              <a:rPr lang="en-US" altLang="en-US" dirty="0">
                <a:solidFill>
                  <a:srgbClr val="6368C3"/>
                </a:solidFill>
              </a:rPr>
              <a:t>The YouTube film "Innocence of Muslims" provoked protests throughout the Muslim world.</a:t>
            </a:r>
            <a:endParaRPr lang="en-US" dirty="0">
              <a:solidFill>
                <a:srgbClr val="6368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2724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Straw Man and Red Herring Fallacies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dirty="0"/>
              <a:t>The</a:t>
            </a:r>
            <a:r>
              <a:rPr lang="en-US" altLang="en-US" b="1" i="1" dirty="0"/>
              <a:t> </a:t>
            </a:r>
            <a:r>
              <a:rPr lang="en-US" altLang="en-US" b="1" u="sng" dirty="0"/>
              <a:t>straw man fallacy</a:t>
            </a:r>
            <a:r>
              <a:rPr lang="en-US" altLang="en-US" dirty="0"/>
              <a:t> occurs when a person distorts or misrepresents the opponent’s argument, making it easier to knock down or refute. </a:t>
            </a:r>
          </a:p>
          <a:p>
            <a:pPr eaLnBrk="1" hangingPunct="1"/>
            <a:r>
              <a:rPr lang="en-US" altLang="en-US" dirty="0"/>
              <a:t>The</a:t>
            </a:r>
            <a:r>
              <a:rPr lang="en-US" altLang="en-US" b="1" dirty="0"/>
              <a:t> </a:t>
            </a:r>
            <a:r>
              <a:rPr lang="en-US" altLang="en-US" b="1" u="sng" dirty="0"/>
              <a:t>red herring fallacy</a:t>
            </a:r>
            <a:r>
              <a:rPr lang="en-US" altLang="en-US" dirty="0"/>
              <a:t> occurs when a person tries to sidetrack an argument by going off on a tangent and bringing up a different issue directed toward a different conclusion.</a:t>
            </a:r>
          </a:p>
        </p:txBody>
      </p:sp>
    </p:spTree>
    <p:extLst>
      <p:ext uri="{BB962C8B-B14F-4D97-AF65-F5344CB8AC3E}">
        <p14:creationId xmlns:p14="http://schemas.microsoft.com/office/powerpoint/2010/main" val="1839890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Straw Man Fallacy</a:t>
            </a:r>
            <a:endParaRPr lang="en-US" noProof="0" dirty="0"/>
          </a:p>
        </p:txBody>
      </p:sp>
      <p:pic>
        <p:nvPicPr>
          <p:cNvPr id="6" name="Picture Placeholder 5" descr="A photograph depicts a same-sex couple during their marriage ceremony.">
            <a:extLst>
              <a:ext uri="{FF2B5EF4-FFF2-40B4-BE49-F238E27FC236}">
                <a16:creationId xmlns="" xmlns:a16="http://schemas.microsoft.com/office/drawing/2014/main" id="{F9CD6210-6FDE-4C6E-AE90-22B3ABF8565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" b="578"/>
          <a:stretch/>
        </p:blipFill>
        <p:spPr>
          <a:xfrm>
            <a:off x="1954845" y="1930705"/>
            <a:ext cx="5234309" cy="3489539"/>
          </a:xfrm>
        </p:spPr>
      </p:pic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E9EC666-1832-46F9-B953-207A287138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933074" y="5420244"/>
            <a:ext cx="1485900" cy="216824"/>
          </a:xfrm>
        </p:spPr>
        <p:txBody>
          <a:bodyPr/>
          <a:lstStyle/>
          <a:p>
            <a:r>
              <a:rPr lang="en-US" dirty="0"/>
              <a:t>Maskot/Image Source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type="body" sz="quarter" idx="12"/>
          </p:nvPr>
        </p:nvSpPr>
        <p:spPr>
          <a:xfrm>
            <a:off x="1295400" y="5700452"/>
            <a:ext cx="6930044" cy="533400"/>
          </a:xfrm>
        </p:spPr>
        <p:txBody>
          <a:bodyPr/>
          <a:lstStyle/>
          <a:p>
            <a:r>
              <a:rPr lang="en-US" altLang="en-US" dirty="0">
                <a:solidFill>
                  <a:srgbClr val="6368C3"/>
                </a:solidFill>
              </a:rPr>
              <a:t>Opposition to same-sex marriage is sometimes based on the straw man fallacy.</a:t>
            </a:r>
            <a:endParaRPr lang="en-US" dirty="0">
              <a:solidFill>
                <a:srgbClr val="6368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5431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Fallacies Involving Unwarranted Assumptions </a:t>
            </a:r>
            <a:r>
              <a:rPr lang="en-US" altLang="en-US" sz="1000" dirty="0"/>
              <a:t>1</a:t>
            </a:r>
            <a:endParaRPr lang="en-US" altLang="en-US" sz="1000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dirty="0"/>
              <a:t>Fallacies involving </a:t>
            </a:r>
            <a:r>
              <a:rPr lang="en-US" altLang="en-US" b="1" u="sng" dirty="0"/>
              <a:t>unwarranted assumptions</a:t>
            </a:r>
            <a:r>
              <a:rPr lang="en-US" altLang="en-US" b="1" dirty="0"/>
              <a:t> </a:t>
            </a:r>
            <a:r>
              <a:rPr lang="en-US" altLang="en-US" dirty="0"/>
              <a:t>occur when an argument includes an assumption that is not supported by evidence</a:t>
            </a:r>
            <a:r>
              <a:rPr lang="en-US" altLang="en-US" b="1" dirty="0"/>
              <a:t>.</a:t>
            </a:r>
          </a:p>
          <a:p>
            <a:pPr marL="0" indent="-1587" eaLnBrk="1" hangingPunct="1">
              <a:buNone/>
            </a:pPr>
            <a:endParaRPr lang="en-US" altLang="en-US" sz="800" dirty="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dirty="0"/>
              <a:t>Fallacies involving unwarranted assumptions include: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endParaRPr lang="en-US" altLang="en-US" sz="800" dirty="0"/>
          </a:p>
          <a:p>
            <a:pPr eaLnBrk="1" hangingPunct="1"/>
            <a:r>
              <a:rPr lang="en-US" altLang="en-US" sz="2000" dirty="0"/>
              <a:t>Begging the question</a:t>
            </a:r>
          </a:p>
          <a:p>
            <a:pPr eaLnBrk="1" hangingPunct="1"/>
            <a:r>
              <a:rPr lang="en-US" altLang="en-US" sz="2000" dirty="0"/>
              <a:t>Inappropriate appeal to authority</a:t>
            </a:r>
          </a:p>
          <a:p>
            <a:pPr eaLnBrk="1" hangingPunct="1"/>
            <a:r>
              <a:rPr lang="en-US" altLang="en-US" sz="2000" dirty="0"/>
              <a:t>Loaded question</a:t>
            </a:r>
          </a:p>
          <a:p>
            <a:pPr eaLnBrk="1" hangingPunct="1"/>
            <a:r>
              <a:rPr lang="en-US" altLang="en-US" sz="2000" dirty="0"/>
              <a:t>False dilemma</a:t>
            </a:r>
          </a:p>
        </p:txBody>
      </p:sp>
    </p:spTree>
    <p:extLst>
      <p:ext uri="{BB962C8B-B14F-4D97-AF65-F5344CB8AC3E}">
        <p14:creationId xmlns:p14="http://schemas.microsoft.com/office/powerpoint/2010/main" val="5521358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Fallacies Involving Unwarranted Assumptions </a:t>
            </a:r>
            <a:r>
              <a:rPr lang="en-US" altLang="en-US" sz="1000" dirty="0"/>
              <a:t>2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Questionable cause</a:t>
            </a:r>
          </a:p>
          <a:p>
            <a:pPr eaLnBrk="1" hangingPunct="1"/>
            <a:r>
              <a:rPr lang="en-US" altLang="en-US" sz="2000" dirty="0"/>
              <a:t>Slippery slope</a:t>
            </a:r>
          </a:p>
          <a:p>
            <a:pPr eaLnBrk="1" hangingPunct="1"/>
            <a:r>
              <a:rPr lang="en-US" altLang="en-US" sz="2000" dirty="0"/>
              <a:t>The naturalistic fallacy.</a:t>
            </a:r>
          </a:p>
        </p:txBody>
      </p:sp>
    </p:spTree>
    <p:extLst>
      <p:ext uri="{BB962C8B-B14F-4D97-AF65-F5344CB8AC3E}">
        <p14:creationId xmlns:p14="http://schemas.microsoft.com/office/powerpoint/2010/main" val="3576754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Begging the Question and Inappropriate Appeal to Authority 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The</a:t>
            </a:r>
            <a:r>
              <a:rPr lang="en-US" altLang="en-US" b="1" i="1" dirty="0"/>
              <a:t> </a:t>
            </a:r>
            <a:r>
              <a:rPr lang="en-US" altLang="en-US" b="1" u="sng" dirty="0"/>
              <a:t>begging the question</a:t>
            </a:r>
            <a:r>
              <a:rPr lang="en-US" altLang="en-US" b="1" dirty="0"/>
              <a:t> </a:t>
            </a:r>
            <a:r>
              <a:rPr lang="en-US" altLang="en-US" dirty="0"/>
              <a:t>fallacy occurs when an argument’s conclusion is simply the rewording of its premise. </a:t>
            </a:r>
          </a:p>
          <a:p>
            <a:pPr eaLnBrk="1" hangingPunct="1"/>
            <a:r>
              <a:rPr lang="en-US" altLang="en-US" sz="2000" dirty="0"/>
              <a:t>This fallacy is also known as circular reasoning.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The</a:t>
            </a:r>
            <a:r>
              <a:rPr lang="en-US" altLang="en-US" b="1" dirty="0"/>
              <a:t> </a:t>
            </a:r>
            <a:r>
              <a:rPr lang="en-US" altLang="en-US" b="1" u="sng" dirty="0"/>
              <a:t>inappropriate appeal to authority</a:t>
            </a:r>
            <a:r>
              <a:rPr lang="en-US" altLang="en-US" b="1" dirty="0"/>
              <a:t> </a:t>
            </a:r>
            <a:r>
              <a:rPr lang="en-US" altLang="en-US" dirty="0"/>
              <a:t>fallacy occurs when we look to an authority in a field that is unrelated or not under investigation.</a:t>
            </a:r>
          </a:p>
        </p:txBody>
      </p:sp>
    </p:spTree>
    <p:extLst>
      <p:ext uri="{BB962C8B-B14F-4D97-AF65-F5344CB8AC3E}">
        <p14:creationId xmlns:p14="http://schemas.microsoft.com/office/powerpoint/2010/main" val="33173965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3200" dirty="0"/>
              <a:t>A Uniform Gives the Idea That the Person Is an Authority in Fields That May Be beyond His or Her Expertise</a:t>
            </a:r>
            <a:endParaRPr lang="en-US" sz="3200" noProof="0" dirty="0"/>
          </a:p>
        </p:txBody>
      </p:sp>
      <p:pic>
        <p:nvPicPr>
          <p:cNvPr id="4" name="Picture Placeholder 3" descr="The photograph depicts a decorated air force officer talking to a reporter.">
            <a:extLst>
              <a:ext uri="{FF2B5EF4-FFF2-40B4-BE49-F238E27FC236}">
                <a16:creationId xmlns="" xmlns:a16="http://schemas.microsoft.com/office/drawing/2014/main" id="{BE1C881B-EFD7-40D1-8DBB-7560DD6C95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46"/>
          <a:stretch/>
        </p:blipFill>
        <p:spPr>
          <a:xfrm>
            <a:off x="1555568" y="2050268"/>
            <a:ext cx="6032863" cy="4073441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1533797" y="6123709"/>
            <a:ext cx="1828800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/>
              <a:t>Jessica Leigh-Pool/Getty Images</a:t>
            </a:r>
          </a:p>
        </p:txBody>
      </p:sp>
    </p:spTree>
    <p:extLst>
      <p:ext uri="{BB962C8B-B14F-4D97-AF65-F5344CB8AC3E}">
        <p14:creationId xmlns:p14="http://schemas.microsoft.com/office/powerpoint/2010/main" val="4576931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Loaded Question and False Dilemma 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The</a:t>
            </a:r>
            <a:r>
              <a:rPr lang="en-US" altLang="en-US" b="1" dirty="0"/>
              <a:t> </a:t>
            </a:r>
            <a:r>
              <a:rPr lang="en-US" altLang="en-US" b="1" u="sng" dirty="0"/>
              <a:t>loaded question</a:t>
            </a:r>
            <a:r>
              <a:rPr lang="en-US" altLang="en-US" b="1" dirty="0"/>
              <a:t> </a:t>
            </a:r>
            <a:r>
              <a:rPr lang="en-US" altLang="en-US" dirty="0"/>
              <a:t>fallacy occurs when a question asked assumes a particular answer to another unasked question.</a:t>
            </a:r>
          </a:p>
          <a:p>
            <a:pPr marL="0" indent="0" eaLnBrk="1" hangingPunct="1">
              <a:buNone/>
            </a:pPr>
            <a:endParaRPr lang="en-US" altLang="en-US" sz="2000" dirty="0"/>
          </a:p>
          <a:p>
            <a:pPr marL="0" indent="0" eaLnBrk="1" hangingPunct="1">
              <a:buNone/>
            </a:pPr>
            <a:r>
              <a:rPr lang="en-US" altLang="en-US" dirty="0"/>
              <a:t>The</a:t>
            </a:r>
            <a:r>
              <a:rPr lang="en-US" altLang="en-US" b="1" dirty="0"/>
              <a:t> </a:t>
            </a:r>
            <a:r>
              <a:rPr lang="en-US" altLang="en-US" b="1" u="sng" dirty="0"/>
              <a:t>false dilemma</a:t>
            </a:r>
            <a:r>
              <a:rPr lang="en-US" altLang="en-US" b="1" dirty="0"/>
              <a:t> </a:t>
            </a:r>
            <a:r>
              <a:rPr lang="en-US" altLang="en-US" dirty="0"/>
              <a:t>fallacy reduces responses to complex issues to an either/or choice. </a:t>
            </a:r>
          </a:p>
          <a:p>
            <a:pPr eaLnBrk="1" hangingPunct="1"/>
            <a:r>
              <a:rPr lang="en-US" altLang="en-US" sz="2000" dirty="0"/>
              <a:t>By doing so, this fallacy polarizes stands on issues and ignores common ground or other solutions.</a:t>
            </a:r>
          </a:p>
        </p:txBody>
      </p:sp>
    </p:spTree>
    <p:extLst>
      <p:ext uri="{BB962C8B-B14F-4D97-AF65-F5344CB8AC3E}">
        <p14:creationId xmlns:p14="http://schemas.microsoft.com/office/powerpoint/2010/main" val="35554101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It's Not a Choice of Only Oil or Alternative Energies</a:t>
            </a:r>
            <a:endParaRPr lang="en-US" noProof="0" dirty="0"/>
          </a:p>
        </p:txBody>
      </p:sp>
      <p:pic>
        <p:nvPicPr>
          <p:cNvPr id="4" name="Picture Placeholder 3" descr="A photograph depicts a line of windmills.">
            <a:extLst>
              <a:ext uri="{FF2B5EF4-FFF2-40B4-BE49-F238E27FC236}">
                <a16:creationId xmlns="" xmlns:a16="http://schemas.microsoft.com/office/drawing/2014/main" id="{7F11FAA1-627D-4B20-B4CC-827387E0172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" b="429"/>
          <a:stretch/>
        </p:blipFill>
        <p:spPr>
          <a:xfrm>
            <a:off x="1654969" y="2152462"/>
            <a:ext cx="5834062" cy="38862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1665855" y="6016891"/>
            <a:ext cx="1828800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/>
              <a:t>Ron Thomas/Getty Images</a:t>
            </a:r>
          </a:p>
        </p:txBody>
      </p:sp>
    </p:spTree>
    <p:extLst>
      <p:ext uri="{BB962C8B-B14F-4D97-AF65-F5344CB8AC3E}">
        <p14:creationId xmlns:p14="http://schemas.microsoft.com/office/powerpoint/2010/main" val="22414794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Questionable Cause and Slippery Slope 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dirty="0"/>
              <a:t>The</a:t>
            </a:r>
            <a:r>
              <a:rPr lang="en-US" altLang="en-US" b="1" dirty="0"/>
              <a:t> </a:t>
            </a:r>
            <a:r>
              <a:rPr lang="en-US" altLang="en-US" b="1" u="sng" dirty="0"/>
              <a:t>questionable cause or </a:t>
            </a:r>
            <a:r>
              <a:rPr lang="en-US" altLang="en-US" b="1" i="1" u="sng" dirty="0"/>
              <a:t>post hoc</a:t>
            </a:r>
            <a:r>
              <a:rPr lang="en-US" altLang="en-US" b="1" dirty="0"/>
              <a:t> </a:t>
            </a:r>
            <a:r>
              <a:rPr lang="en-US" altLang="en-US" dirty="0"/>
              <a:t>fallacy occurs when a person assumes, without sufficient evidence, that one thing is the cause of another.</a:t>
            </a:r>
          </a:p>
          <a:p>
            <a:pPr eaLnBrk="1" hangingPunct="1"/>
            <a:r>
              <a:rPr lang="en-US" altLang="en-US" dirty="0"/>
              <a:t>According to the</a:t>
            </a:r>
            <a:r>
              <a:rPr lang="en-US" altLang="en-US" b="1" dirty="0"/>
              <a:t> </a:t>
            </a:r>
            <a:r>
              <a:rPr lang="en-US" altLang="en-US" b="1" u="sng" dirty="0"/>
              <a:t>slippery slope</a:t>
            </a:r>
            <a:r>
              <a:rPr lang="en-US" altLang="en-US" b="1" dirty="0"/>
              <a:t> </a:t>
            </a:r>
            <a:r>
              <a:rPr lang="en-US" altLang="en-US" dirty="0"/>
              <a:t>fallacy, if we permit a certain action, then all actions of this type, even extreme ones, will soon be permissible.</a:t>
            </a:r>
          </a:p>
        </p:txBody>
      </p:sp>
    </p:spTree>
    <p:extLst>
      <p:ext uri="{BB962C8B-B14F-4D97-AF65-F5344CB8AC3E}">
        <p14:creationId xmlns:p14="http://schemas.microsoft.com/office/powerpoint/2010/main" val="1225276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Fallacies: Formal and Informal 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dirty="0"/>
              <a:t>An argument is the process of supporting a claim by providing reasons or evidence for that claim. </a:t>
            </a:r>
          </a:p>
          <a:p>
            <a:pPr eaLnBrk="1" hangingPunct="1">
              <a:defRPr/>
            </a:pPr>
            <a:r>
              <a:rPr lang="en-US" sz="2000" dirty="0"/>
              <a:t>An argument contains a </a:t>
            </a:r>
            <a:r>
              <a:rPr lang="en-US" sz="2000" b="1" u="sng" dirty="0"/>
              <a:t>fallacy</a:t>
            </a:r>
            <a:r>
              <a:rPr lang="en-US" sz="2000" dirty="0"/>
              <a:t> when it appears to be initially correct but upon further examination is found to be incorrect.</a:t>
            </a:r>
          </a:p>
          <a:p>
            <a:pPr lvl="1" eaLnBrk="1" hangingPunct="1">
              <a:defRPr/>
            </a:pPr>
            <a:r>
              <a:rPr lang="en-US" sz="1800" dirty="0"/>
              <a:t>In</a:t>
            </a:r>
            <a:r>
              <a:rPr lang="en-US" sz="1800" b="1" dirty="0"/>
              <a:t> </a:t>
            </a:r>
            <a:r>
              <a:rPr lang="en-US" sz="1800" b="1" u="sng" dirty="0"/>
              <a:t>formal fallacies</a:t>
            </a:r>
            <a:r>
              <a:rPr lang="en-US" sz="1800" dirty="0"/>
              <a:t>, the form of the argument itself is invalid.</a:t>
            </a:r>
          </a:p>
          <a:p>
            <a:pPr lvl="1" eaLnBrk="1" hangingPunct="1">
              <a:defRPr/>
            </a:pPr>
            <a:r>
              <a:rPr lang="en-US" sz="1800" dirty="0"/>
              <a:t>An</a:t>
            </a:r>
            <a:r>
              <a:rPr lang="en-US" sz="1800" b="1" dirty="0"/>
              <a:t> </a:t>
            </a:r>
            <a:r>
              <a:rPr lang="en-US" sz="1800" b="1" u="sng" dirty="0"/>
              <a:t>informal fallacy</a:t>
            </a:r>
            <a:r>
              <a:rPr lang="en-US" sz="1800" b="1" dirty="0"/>
              <a:t> </a:t>
            </a:r>
            <a:r>
              <a:rPr lang="en-US" sz="1800" dirty="0"/>
              <a:t>is mistaken reasoning that occurs when an argument is psychologically or emotionally persuasive but logically incorrect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Ryan White</a:t>
            </a:r>
            <a:endParaRPr lang="en-US" noProof="0" dirty="0"/>
          </a:p>
        </p:txBody>
      </p:sp>
      <p:pic>
        <p:nvPicPr>
          <p:cNvPr id="6" name="Picture Placeholder 5" descr="A photograph of Ryan White.">
            <a:extLst>
              <a:ext uri="{FF2B5EF4-FFF2-40B4-BE49-F238E27FC236}">
                <a16:creationId xmlns="" xmlns:a16="http://schemas.microsoft.com/office/drawing/2014/main" id="{929245F4-A1EC-426E-BD26-DEAE2353B17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" b="684"/>
          <a:stretch/>
        </p:blipFill>
        <p:spPr>
          <a:xfrm>
            <a:off x="2667000" y="1937179"/>
            <a:ext cx="3810000" cy="3302000"/>
          </a:xfrm>
        </p:spPr>
      </p:pic>
      <p:sp>
        <p:nvSpPr>
          <p:cNvPr id="5" name="Content Placeholder 1"/>
          <p:cNvSpPr>
            <a:spLocks noGrp="1"/>
          </p:cNvSpPr>
          <p:nvPr>
            <p:ph type="body" sz="quarter" idx="12"/>
          </p:nvPr>
        </p:nvSpPr>
        <p:spPr>
          <a:xfrm>
            <a:off x="2667000" y="5239179"/>
            <a:ext cx="3124200" cy="247221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</a:rPr>
              <a:t>Kim Komenich/The LIFE Images Collection/Getty 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E6BBBBC-C462-41DB-B552-276788CECF7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600200" y="5582690"/>
            <a:ext cx="5715000" cy="381000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altLang="en-US" sz="2400" dirty="0">
                <a:solidFill>
                  <a:srgbClr val="6368C3"/>
                </a:solidFill>
              </a:rPr>
              <a:t>Ryan White was a victim of the fallacy of questionable cause.</a:t>
            </a:r>
            <a:endParaRPr lang="en-US" sz="2400" dirty="0">
              <a:solidFill>
                <a:srgbClr val="6368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97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Judith Sheindlin, Popularly Known As "Judge Judy"</a:t>
            </a:r>
            <a:endParaRPr lang="en-US" noProof="0" dirty="0"/>
          </a:p>
        </p:txBody>
      </p:sp>
      <p:pic>
        <p:nvPicPr>
          <p:cNvPr id="4" name="Picture Placeholder 3" descr="A photograph of Judge Judy.">
            <a:extLst>
              <a:ext uri="{FF2B5EF4-FFF2-40B4-BE49-F238E27FC236}">
                <a16:creationId xmlns="" xmlns:a16="http://schemas.microsoft.com/office/drawing/2014/main" id="{C1046978-B605-46C9-8D15-154E56701D6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" b="728"/>
          <a:stretch/>
        </p:blipFill>
        <p:spPr>
          <a:xfrm>
            <a:off x="2584269" y="1896291"/>
            <a:ext cx="3962400" cy="39624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590800" y="5867400"/>
            <a:ext cx="4419600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</a:rPr>
              <a:t>Donaldson Collection/Michael Ochs Archives/Getty Images</a:t>
            </a:r>
          </a:p>
        </p:txBody>
      </p:sp>
    </p:spTree>
    <p:extLst>
      <p:ext uri="{BB962C8B-B14F-4D97-AF65-F5344CB8AC3E}">
        <p14:creationId xmlns:p14="http://schemas.microsoft.com/office/powerpoint/2010/main" val="2290485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“The End of the Curse"</a:t>
            </a:r>
            <a:endParaRPr lang="en-US" noProof="0" dirty="0"/>
          </a:p>
        </p:txBody>
      </p:sp>
      <p:pic>
        <p:nvPicPr>
          <p:cNvPr id="6" name="Picture Placeholder 5" descr="A photograph of baseball player Babe Ruth. ">
            <a:extLst>
              <a:ext uri="{FF2B5EF4-FFF2-40B4-BE49-F238E27FC236}">
                <a16:creationId xmlns="" xmlns:a16="http://schemas.microsoft.com/office/drawing/2014/main" id="{1DEE476F-0710-4025-9B71-2FEDDB6A7D0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" b="1551"/>
          <a:stretch/>
        </p:blipFill>
        <p:spPr>
          <a:xfrm>
            <a:off x="3352800" y="1617320"/>
            <a:ext cx="2231101" cy="369867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272862" y="5337169"/>
            <a:ext cx="4598276" cy="216131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</a:rPr>
              <a:t>Library of Congress Prints &amp; Photographs Division [LC-DIG-ggbain-32385]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E6BBBBC-C462-41DB-B552-276788CECF7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57200" y="5532121"/>
            <a:ext cx="8305800" cy="381000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altLang="en-US" sz="2400" dirty="0">
                <a:solidFill>
                  <a:srgbClr val="6368C3"/>
                </a:solidFill>
              </a:rPr>
              <a:t>Babe Ruth jinxed the Red Sox in 1920. Their world series win in 2004 was attributed to "the end of the curse."</a:t>
            </a:r>
            <a:endParaRPr lang="en-US" sz="2400" dirty="0">
              <a:solidFill>
                <a:srgbClr val="6368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181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The Naturalistic Fallacy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The</a:t>
            </a:r>
            <a:r>
              <a:rPr lang="en-US" altLang="en-US" b="1" dirty="0"/>
              <a:t> </a:t>
            </a:r>
            <a:r>
              <a:rPr lang="en-US" altLang="en-US" b="1" u="sng" dirty="0"/>
              <a:t>naturalistic fallacy</a:t>
            </a:r>
            <a:r>
              <a:rPr lang="en-US" altLang="en-US" dirty="0"/>
              <a:t> is based on the unwarranted assumption that what is natural is good or morally acceptable and that what is unnatural is bad or morally unacceptable.</a:t>
            </a:r>
          </a:p>
        </p:txBody>
      </p:sp>
    </p:spTree>
    <p:extLst>
      <p:ext uri="{BB962C8B-B14F-4D97-AF65-F5344CB8AC3E}">
        <p14:creationId xmlns:p14="http://schemas.microsoft.com/office/powerpoint/2010/main" val="12407485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Same-Sex Parents Are Discriminated</a:t>
            </a:r>
            <a:endParaRPr lang="en-US" noProof="0" dirty="0"/>
          </a:p>
        </p:txBody>
      </p:sp>
      <p:pic>
        <p:nvPicPr>
          <p:cNvPr id="6" name="Picture Placeholder 5" descr="The photograph depicts same-sex parents carrying their child while participating in a protest.">
            <a:extLst>
              <a:ext uri="{FF2B5EF4-FFF2-40B4-BE49-F238E27FC236}">
                <a16:creationId xmlns="" xmlns:a16="http://schemas.microsoft.com/office/drawing/2014/main" id="{D4E611FC-72C1-4C7E-9042-74D1C601F6D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5" b="-642"/>
          <a:stretch/>
        </p:blipFill>
        <p:spPr>
          <a:xfrm>
            <a:off x="2074619" y="1851398"/>
            <a:ext cx="4767547" cy="3164641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074619" y="5016039"/>
            <a:ext cx="1659181" cy="241761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</a:rPr>
              <a:t>David McNew/Getty 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E6BBBBC-C462-41DB-B552-276788CECF7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19100" y="5292436"/>
            <a:ext cx="8305800" cy="381000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altLang="en-US" sz="2400" dirty="0">
                <a:solidFill>
                  <a:srgbClr val="6368C3"/>
                </a:solidFill>
              </a:rPr>
              <a:t>Same-sex parents are often discriminated against because many people only see "parents" as a mother and father.</a:t>
            </a:r>
            <a:endParaRPr lang="en-US" sz="2400" dirty="0">
              <a:solidFill>
                <a:srgbClr val="6368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4433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Strategies for Avoiding Fallacies </a:t>
            </a:r>
            <a:r>
              <a:rPr lang="en-US" altLang="en-US" sz="1000" dirty="0"/>
              <a:t>1</a:t>
            </a:r>
            <a:endParaRPr lang="en-US" altLang="en-US" sz="1000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Once you have learned to identify informal fallacies, the next step is to develop strategies to avoid them.</a:t>
            </a:r>
          </a:p>
          <a:p>
            <a:pPr marL="90488" lv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The following strategies are recommended:</a:t>
            </a:r>
          </a:p>
          <a:p>
            <a:pPr marL="0" indent="0" eaLnBrk="1" hangingPunct="1">
              <a:buNone/>
            </a:pPr>
            <a:endParaRPr lang="en-US" altLang="en-US" sz="800" dirty="0"/>
          </a:p>
          <a:p>
            <a:pPr eaLnBrk="1" hangingPunct="1"/>
            <a:r>
              <a:rPr lang="en-US" altLang="en-US" sz="2000" dirty="0"/>
              <a:t>Know yourself and the fallacies you are most </a:t>
            </a:r>
            <a:br>
              <a:rPr lang="en-US" altLang="en-US" sz="2000" dirty="0"/>
            </a:br>
            <a:r>
              <a:rPr lang="en-US" altLang="en-US" sz="2000" dirty="0"/>
              <a:t>susceptible to.</a:t>
            </a:r>
          </a:p>
          <a:p>
            <a:pPr eaLnBrk="1" hangingPunct="1"/>
            <a:r>
              <a:rPr lang="en-US" altLang="en-US" sz="2000" dirty="0"/>
              <a:t>Build your self-confidence and self-esteem.</a:t>
            </a:r>
          </a:p>
          <a:p>
            <a:pPr eaLnBrk="1" hangingPunct="1"/>
            <a:r>
              <a:rPr lang="en-US" altLang="en-US" sz="2000" dirty="0"/>
              <a:t>Cultivate good listening skills; study others’ arguments </a:t>
            </a:r>
            <a:br>
              <a:rPr lang="en-US" altLang="en-US" sz="2000" dirty="0"/>
            </a:br>
            <a:r>
              <a:rPr lang="en-US" altLang="en-US" sz="2000" dirty="0"/>
              <a:t>for fallacies.</a:t>
            </a:r>
          </a:p>
          <a:p>
            <a:pPr eaLnBrk="1" hangingPunct="1"/>
            <a:r>
              <a:rPr lang="en-US" altLang="en-US" sz="2000" dirty="0"/>
              <a:t>Avoid ambiguous, vague terms and faulty grammar.</a:t>
            </a:r>
          </a:p>
        </p:txBody>
      </p:sp>
    </p:spTree>
    <p:extLst>
      <p:ext uri="{BB962C8B-B14F-4D97-AF65-F5344CB8AC3E}">
        <p14:creationId xmlns:p14="http://schemas.microsoft.com/office/powerpoint/2010/main" val="29393358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Strategies for Avoiding Fallacies </a:t>
            </a:r>
            <a:r>
              <a:rPr lang="en-US" altLang="en-US" sz="1000" dirty="0"/>
              <a:t>2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Avoid confusing the soundness of an argument with the character or circumstances of the person making the argument.</a:t>
            </a:r>
          </a:p>
          <a:p>
            <a:pPr eaLnBrk="1" hangingPunct="1"/>
            <a:r>
              <a:rPr lang="en-US" altLang="en-US" sz="2000" dirty="0"/>
              <a:t>Know your topic, and do your research.</a:t>
            </a:r>
          </a:p>
          <a:p>
            <a:pPr eaLnBrk="1" hangingPunct="1"/>
            <a:r>
              <a:rPr lang="en-US" altLang="en-US" sz="2000" dirty="0"/>
              <a:t>Adopt a skeptical “default” position.</a:t>
            </a:r>
          </a:p>
          <a:p>
            <a:pPr eaLnBrk="1" hangingPunct="1"/>
            <a:r>
              <a:rPr lang="en-US" altLang="en-US" sz="2000" dirty="0"/>
              <a:t>Watch your body language. Avoid inflammatory actions.</a:t>
            </a:r>
          </a:p>
          <a:p>
            <a:pPr eaLnBrk="1" hangingPunct="1"/>
            <a:r>
              <a:rPr lang="en-US" altLang="en-US" sz="2000" dirty="0"/>
              <a:t>Don’t be set on winning every argument. </a:t>
            </a:r>
          </a:p>
          <a:p>
            <a:pPr lvl="1" eaLnBrk="1" hangingPunct="1"/>
            <a:r>
              <a:rPr lang="en-US" altLang="en-US" sz="1600" dirty="0"/>
              <a:t>Seek the truth, not victory.</a:t>
            </a:r>
          </a:p>
        </p:txBody>
      </p:sp>
    </p:spTree>
    <p:extLst>
      <p:ext uri="{BB962C8B-B14F-4D97-AF65-F5344CB8AC3E}">
        <p14:creationId xmlns:p14="http://schemas.microsoft.com/office/powerpoint/2010/main" val="36043848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Conclusions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dirty="0"/>
              <a:t>Use of fallacies in communication can damage relationships and impair sound critical thinking.</a:t>
            </a:r>
          </a:p>
          <a:p>
            <a:pPr eaLnBrk="1" hangingPunct="1"/>
            <a:r>
              <a:rPr lang="en-US" altLang="en-US" dirty="0"/>
              <a:t>Identification and avoidance of fallacies through the use of effective strategies can improve our relationships with others and increase the credibility of our arguments.</a:t>
            </a:r>
          </a:p>
        </p:txBody>
      </p:sp>
    </p:spTree>
    <p:extLst>
      <p:ext uri="{BB962C8B-B14F-4D97-AF65-F5344CB8AC3E}">
        <p14:creationId xmlns:p14="http://schemas.microsoft.com/office/powerpoint/2010/main" val="11761411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Perspectives on Gun Control</a:t>
            </a:r>
            <a:endParaRPr lang="en-US" noProof="0" dirty="0"/>
          </a:p>
        </p:txBody>
      </p:sp>
      <p:pic>
        <p:nvPicPr>
          <p:cNvPr id="9" name="Picture Placeholder 8" descr="The image depicts a police officer sitting with students in a class while the teacher speaks.">
            <a:extLst>
              <a:ext uri="{FF2B5EF4-FFF2-40B4-BE49-F238E27FC236}">
                <a16:creationId xmlns="" xmlns:a16="http://schemas.microsoft.com/office/drawing/2014/main" id="{F23F712D-639E-4EF1-AD37-9A514C71AEA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" b="480"/>
          <a:stretch/>
        </p:blipFill>
        <p:spPr>
          <a:xfrm>
            <a:off x="1632857" y="1828800"/>
            <a:ext cx="5878286" cy="41148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600200" y="5943600"/>
            <a:ext cx="1659181" cy="241761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</a:rPr>
              <a:t>Brennan Linsley/AP Images</a:t>
            </a:r>
          </a:p>
        </p:txBody>
      </p:sp>
    </p:spTree>
    <p:extLst>
      <p:ext uri="{BB962C8B-B14F-4D97-AF65-F5344CB8AC3E}">
        <p14:creationId xmlns:p14="http://schemas.microsoft.com/office/powerpoint/2010/main" val="11695236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4B5F3C60-93CF-4B43-936B-2C1D87928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292871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Hot or Not? </a:t>
            </a:r>
            <a:r>
              <a:rPr lang="en-US" altLang="en-US" sz="1000" dirty="0"/>
              <a:t>1</a:t>
            </a:r>
            <a:endParaRPr lang="en-US" sz="1000" noProof="0" dirty="0"/>
          </a:p>
        </p:txBody>
      </p:sp>
      <p:pic>
        <p:nvPicPr>
          <p:cNvPr id="8" name="(Decorative) Picture Placeholder">
            <a:extLst>
              <a:ext uri="{FF2B5EF4-FFF2-40B4-BE49-F238E27FC236}">
                <a16:creationId xmlns="" xmlns:a16="http://schemas.microsoft.com/office/drawing/2014/main" id="{C0DAFFB1-481D-4746-AE7E-E5CCD5F9C4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" b="-163"/>
          <a:stretch/>
        </p:blipFill>
        <p:spPr bwMode="auto">
          <a:xfrm>
            <a:off x="307647" y="1371600"/>
            <a:ext cx="1435064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1">
            <a:extLst>
              <a:ext uri="{FF2B5EF4-FFF2-40B4-BE49-F238E27FC236}">
                <a16:creationId xmlns="" xmlns:a16="http://schemas.microsoft.com/office/drawing/2014/main" id="{5617A5F2-EC03-45C4-8532-0123BCB39B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09800" y="2286000"/>
            <a:ext cx="5638800" cy="1905000"/>
          </a:xfrm>
        </p:spPr>
        <p:txBody>
          <a:bodyPr/>
          <a:lstStyle/>
          <a:p>
            <a:pPr eaLnBrk="1" hangingPunct="1"/>
            <a:r>
              <a:rPr lang="en-US" altLang="en-US" dirty="0"/>
              <a:t>Is the use of fallacies a legitimate political campaign tactic?</a:t>
            </a:r>
          </a:p>
        </p:txBody>
      </p:sp>
    </p:spTree>
    <p:extLst>
      <p:ext uri="{BB962C8B-B14F-4D97-AF65-F5344CB8AC3E}">
        <p14:creationId xmlns:p14="http://schemas.microsoft.com/office/powerpoint/2010/main" val="28246292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74EC33-73EB-46B1-8004-469BDE1D6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1295400"/>
          </a:xfrm>
        </p:spPr>
        <p:txBody>
          <a:bodyPr/>
          <a:lstStyle/>
          <a:p>
            <a:r>
              <a:rPr lang="en-US" altLang="en-US" dirty="0"/>
              <a:t>"You've Come a Long Way, Baby."</a:t>
            </a:r>
            <a:r>
              <a:rPr lang="en-US" dirty="0"/>
              <a:t> </a:t>
            </a:r>
            <a:r>
              <a:rPr lang="en-US" noProof="0" dirty="0"/>
              <a:t>- Text Alternative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7C8617D2-1DC2-45B9-8B64-91C864EB59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76600" y="1825279"/>
            <a:ext cx="2514600" cy="232121"/>
          </a:xfrm>
        </p:spPr>
        <p:txBody>
          <a:bodyPr/>
          <a:lstStyle/>
          <a:p>
            <a:r>
              <a:rPr lang="en-US" sz="1000" dirty="0">
                <a:hlinkClick r:id="rId2" action="ppaction://hlinksldjump"/>
              </a:rPr>
              <a:t>Return to parent-slide containing images</a:t>
            </a:r>
            <a:endParaRPr lang="en-US" sz="1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9213D89-9BFD-4E82-BFE2-9D38F6088B09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500564" y="21336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At the top is a photograph of two rows of women. Three women have been singled out. Below this photo is a description of why and when these three women started smoking. At the bottom of the poster is a slogan that reads "you've come a long way."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="" xmlns:a16="http://schemas.microsoft.com/office/drawing/2014/main" id="{BF876D10-E92F-4183-84CB-317D437C0F5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402307" y="6553200"/>
            <a:ext cx="2617493" cy="228600"/>
          </a:xfrm>
        </p:spPr>
        <p:txBody>
          <a:bodyPr/>
          <a:lstStyle/>
          <a:p>
            <a:pPr marL="0" indent="0">
              <a:buNone/>
            </a:pPr>
            <a:r>
              <a:rPr lang="en-US" sz="1000" noProof="0" dirty="0">
                <a:hlinkClick r:id="rId2" action="ppaction://hlinksldjump"/>
              </a:rPr>
              <a:t>Return to parent-slide containing images</a:t>
            </a: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73087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Fallacies of Ambiguity </a:t>
            </a:r>
            <a:r>
              <a:rPr lang="en-US" altLang="en-US" sz="1000" dirty="0"/>
              <a:t>1</a:t>
            </a:r>
            <a:endParaRPr lang="en-US" altLang="en-US" sz="1000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dirty="0"/>
              <a:t>Arguments that contain ambiguous words or </a:t>
            </a:r>
            <a:br>
              <a:rPr lang="en-US" dirty="0"/>
            </a:br>
            <a:r>
              <a:rPr lang="en-US" dirty="0"/>
              <a:t>phrases, sloppy grammar, or confusion between two closely-related concepts can lead to </a:t>
            </a:r>
            <a:r>
              <a:rPr lang="en-US" b="1" u="sng" dirty="0"/>
              <a:t>fallacies of ambiguity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Fallacies of Ambiguity </a:t>
            </a:r>
            <a:r>
              <a:rPr lang="en-US" altLang="en-US" sz="1000" dirty="0"/>
              <a:t>2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Four types of fallacies of ambiguity.</a:t>
            </a:r>
            <a:endParaRPr lang="en-US" altLang="en-US" b="1" u="sng" dirty="0"/>
          </a:p>
          <a:p>
            <a:pPr eaLnBrk="1" hangingPunct="1"/>
            <a:r>
              <a:rPr lang="en-US" altLang="en-US" sz="2000" b="1" u="sng" dirty="0"/>
              <a:t>Equivocation</a:t>
            </a:r>
            <a:r>
              <a:rPr lang="en-US" altLang="en-US" sz="2000" dirty="0"/>
              <a:t> occurs when a key term in an argument is ambiguous—when it has more than one meaning.</a:t>
            </a:r>
          </a:p>
          <a:p>
            <a:pPr eaLnBrk="1" hangingPunct="1"/>
            <a:r>
              <a:rPr lang="en-US" altLang="en-US" sz="2000" b="1" u="sng" dirty="0"/>
              <a:t>Amphiboly</a:t>
            </a:r>
            <a:r>
              <a:rPr lang="en-US" altLang="en-US" sz="2000" dirty="0"/>
              <a:t> occurs when an argument contains a grammatical mistake.</a:t>
            </a:r>
          </a:p>
          <a:p>
            <a:pPr eaLnBrk="1" hangingPunct="1"/>
            <a:r>
              <a:rPr lang="en-US" altLang="en-US" sz="2000" dirty="0"/>
              <a:t>Fallacies of</a:t>
            </a:r>
            <a:r>
              <a:rPr lang="en-US" altLang="en-US" sz="2000" b="1" dirty="0"/>
              <a:t> </a:t>
            </a:r>
            <a:r>
              <a:rPr lang="en-US" altLang="en-US" sz="2000" b="1" u="sng" dirty="0"/>
              <a:t>accent</a:t>
            </a:r>
            <a:r>
              <a:rPr lang="en-US" altLang="en-US" sz="2000" b="1" dirty="0"/>
              <a:t> </a:t>
            </a:r>
            <a:r>
              <a:rPr lang="en-US" altLang="en-US" sz="2000" dirty="0"/>
              <a:t>occur when an argument’s meaning changes depending on which words or phrases are emphasized.</a:t>
            </a:r>
          </a:p>
          <a:p>
            <a:pPr eaLnBrk="1" hangingPunct="1"/>
            <a:r>
              <a:rPr lang="en-US" altLang="en-US" sz="2000" dirty="0"/>
              <a:t>Fallacies of </a:t>
            </a:r>
            <a:r>
              <a:rPr lang="en-US" altLang="en-US" sz="2000" b="1" u="sng" dirty="0"/>
              <a:t>division</a:t>
            </a:r>
            <a:r>
              <a:rPr lang="en-US" altLang="en-US" sz="2000" dirty="0"/>
              <a:t> occur we make an erroneous inference from the characteristics of an entire set or group about a member of the group or set.</a:t>
            </a:r>
          </a:p>
          <a:p>
            <a:pPr eaLnBrk="1" hangingPunct="1"/>
            <a:r>
              <a:rPr lang="en-US" altLang="en-US" sz="2000" dirty="0"/>
              <a:t>Fallacies of </a:t>
            </a:r>
            <a:r>
              <a:rPr lang="en-US" altLang="en-US" sz="2000" b="1" u="sng" dirty="0"/>
              <a:t>composition</a:t>
            </a:r>
            <a:r>
              <a:rPr lang="en-US" altLang="en-US" sz="2000" dirty="0"/>
              <a:t> occur when a characteristic of a member of a group is erroneously assumed to be characteristic of the whole group.</a:t>
            </a:r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278307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dirty="0"/>
              <a:t>Tiger Woods and His Family</a:t>
            </a:r>
            <a:endParaRPr lang="en-US" sz="3200" noProof="0" dirty="0"/>
          </a:p>
        </p:txBody>
      </p:sp>
      <p:pic>
        <p:nvPicPr>
          <p:cNvPr id="6" name="Picture Placeholder 5" descr="A photograph of Tiger Woods standing with his wife and daughter.">
            <a:extLst>
              <a:ext uri="{FF2B5EF4-FFF2-40B4-BE49-F238E27FC236}">
                <a16:creationId xmlns="" xmlns:a16="http://schemas.microsoft.com/office/drawing/2014/main" id="{CDC77AE9-4AFE-43E8-9DA0-1119BB9CA98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" b="-98"/>
          <a:stretch/>
        </p:blipFill>
        <p:spPr>
          <a:xfrm>
            <a:off x="2064080" y="1994461"/>
            <a:ext cx="5015840" cy="3343893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033600" y="5338354"/>
            <a:ext cx="1524000" cy="239684"/>
          </a:xfrm>
        </p:spPr>
        <p:txBody>
          <a:bodyPr/>
          <a:lstStyle/>
          <a:p>
            <a:pPr algn="l"/>
            <a:r>
              <a:rPr lang="en-US" sz="900" dirty="0">
                <a:solidFill>
                  <a:schemeClr val="tx1"/>
                </a:solidFill>
              </a:rPr>
              <a:t>Ezra Shaw/Getty 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99AEC4-C79E-455E-A270-AA642E064F4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295400" y="5588924"/>
            <a:ext cx="6248400" cy="773084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sz="2400" dirty="0">
                <a:solidFill>
                  <a:srgbClr val="2A2D6C">
                    <a:lumMod val="60000"/>
                    <a:lumOff val="40000"/>
                  </a:srgbClr>
                </a:solidFill>
              </a:rPr>
              <a:t>Tiger Woods is a good golfer, therefore Tiger Woods is a good husband.</a:t>
            </a:r>
          </a:p>
        </p:txBody>
      </p:sp>
    </p:spTree>
    <p:extLst>
      <p:ext uri="{BB962C8B-B14F-4D97-AF65-F5344CB8AC3E}">
        <p14:creationId xmlns:p14="http://schemas.microsoft.com/office/powerpoint/2010/main" val="1977627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dirty="0"/>
              <a:t>Danny DeVito</a:t>
            </a:r>
            <a:endParaRPr lang="en-US" sz="3200" noProof="0" dirty="0"/>
          </a:p>
        </p:txBody>
      </p:sp>
      <p:pic>
        <p:nvPicPr>
          <p:cNvPr id="6" name="Picture Placeholder 5" descr="A photograph of Danny DeVito.">
            <a:extLst>
              <a:ext uri="{FF2B5EF4-FFF2-40B4-BE49-F238E27FC236}">
                <a16:creationId xmlns="" xmlns:a16="http://schemas.microsoft.com/office/drawing/2014/main" id="{329EE09D-6B8E-4ECF-A910-E68FF83CFCA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92"/>
          <a:stretch/>
        </p:blipFill>
        <p:spPr>
          <a:xfrm>
            <a:off x="3715629" y="1551969"/>
            <a:ext cx="1941342" cy="35052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3276600" y="5085138"/>
            <a:ext cx="2590800" cy="220893"/>
          </a:xfrm>
        </p:spPr>
        <p:txBody>
          <a:bodyPr/>
          <a:lstStyle/>
          <a:p>
            <a:pPr algn="l"/>
            <a:r>
              <a:rPr lang="en-US" sz="900" dirty="0">
                <a:solidFill>
                  <a:schemeClr val="tx1"/>
                </a:solidFill>
              </a:rPr>
              <a:t>Gilbert Carrasquillo/Film Magic/Getty 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99AEC4-C79E-455E-A270-AA642E064F4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0080" y="5351838"/>
            <a:ext cx="8382000" cy="896562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sz="2400" dirty="0">
                <a:solidFill>
                  <a:srgbClr val="2A2D6C">
                    <a:lumMod val="60000"/>
                    <a:lumOff val="40000"/>
                  </a:srgbClr>
                </a:solidFill>
              </a:rPr>
              <a:t>Men are taller than women. Danny DeVito is a man.</a:t>
            </a:r>
          </a:p>
          <a:p>
            <a:pPr lvl="0" algn="ctr">
              <a:buClr>
                <a:srgbClr val="C77D00"/>
              </a:buClr>
            </a:pPr>
            <a:r>
              <a:rPr lang="en-US" sz="2400" dirty="0">
                <a:solidFill>
                  <a:srgbClr val="2A2D6C">
                    <a:lumMod val="60000"/>
                    <a:lumOff val="40000"/>
                  </a:srgbClr>
                </a:solidFill>
              </a:rPr>
              <a:t>Therefore, Danny DeVito is taller than the average woman.</a:t>
            </a:r>
          </a:p>
        </p:txBody>
      </p:sp>
    </p:spTree>
    <p:extLst>
      <p:ext uri="{BB962C8B-B14F-4D97-AF65-F5344CB8AC3E}">
        <p14:creationId xmlns:p14="http://schemas.microsoft.com/office/powerpoint/2010/main" val="1837718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Fallacies of Relevance </a:t>
            </a:r>
            <a:r>
              <a:rPr lang="en-US" altLang="en-US" sz="1000" dirty="0"/>
              <a:t>1</a:t>
            </a:r>
            <a:endParaRPr lang="en-US" altLang="en-US" sz="1000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dirty="0"/>
              <a:t>In</a:t>
            </a:r>
            <a:r>
              <a:rPr lang="en-US" altLang="en-US" b="1" dirty="0"/>
              <a:t> </a:t>
            </a:r>
            <a:r>
              <a:rPr lang="en-US" altLang="en-US" b="1" u="sng" dirty="0"/>
              <a:t>fallacies of relevance</a:t>
            </a:r>
            <a:r>
              <a:rPr lang="en-US" altLang="en-US" dirty="0"/>
              <a:t>, one or more of the premises is logically irrelevant, or unrelated, to the conclusion.</a:t>
            </a:r>
          </a:p>
          <a:p>
            <a:pPr marL="0" indent="0" eaLnBrk="1" hangingPunct="1">
              <a:buNone/>
            </a:pPr>
            <a:endParaRPr lang="en-US" altLang="en-US" sz="1200" dirty="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dirty="0"/>
              <a:t>Fallacies of relevance include: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endParaRPr lang="en-US" altLang="en-US" sz="800" dirty="0"/>
          </a:p>
          <a:p>
            <a:pPr eaLnBrk="1" hangingPunct="1"/>
            <a:r>
              <a:rPr lang="en-US" altLang="en-US" sz="2000" dirty="0"/>
              <a:t>Personal attacks or ad hominem fallacies.</a:t>
            </a:r>
          </a:p>
          <a:p>
            <a:pPr eaLnBrk="1" hangingPunct="1"/>
            <a:r>
              <a:rPr lang="en-US" altLang="en-US" sz="2000" dirty="0"/>
              <a:t>Appeals to force or scare tactics.</a:t>
            </a:r>
          </a:p>
          <a:p>
            <a:pPr eaLnBrk="1" hangingPunct="1"/>
            <a:r>
              <a:rPr lang="en-US" altLang="en-US" sz="2000" dirty="0"/>
              <a:t>Appeals to pity.</a:t>
            </a:r>
          </a:p>
          <a:p>
            <a:pPr eaLnBrk="1" hangingPunct="1"/>
            <a:r>
              <a:rPr lang="en-US" altLang="en-US" sz="2000" dirty="0"/>
              <a:t>Popular appeals.</a:t>
            </a:r>
          </a:p>
        </p:txBody>
      </p:sp>
    </p:spTree>
    <p:extLst>
      <p:ext uri="{BB962C8B-B14F-4D97-AF65-F5344CB8AC3E}">
        <p14:creationId xmlns:p14="http://schemas.microsoft.com/office/powerpoint/2010/main" val="42237832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8&quot; unique_id=&quot;10221&quot;&gt;&lt;/object&gt;&lt;object type=&quot;2&quot; unique_id=&quot;10222&quot;&gt;&lt;object type=&quot;3&quot; unique_id=&quot;10223&quot;&gt;&lt;property id=&quot;20148&quot; value=&quot;5&quot;/&gt;&lt;property id=&quot;20300&quot; value=&quot;Slide 1 - &amp;quot;LANGUAGE &amp;amp; COMMUNICATION&amp;quot;&quot;/&gt;&lt;property id=&quot;20307&quot; value=&quot;256&quot;/&gt;&lt;/object&gt;&lt;object type=&quot;3&quot; unique_id=&quot;10224&quot;&gt;&lt;property id=&quot;20148&quot; value=&quot;5&quot;/&gt;&lt;property id=&quot;20300&quot; value=&quot;Slide 2&quot;/&gt;&lt;property id=&quot;20307&quot; value=&quot;284&quot;/&gt;&lt;/object&gt;&lt;object type=&quot;3&quot; unique_id=&quot;10225&quot;&gt;&lt;property id=&quot;20148&quot; value=&quot;5&quot;/&gt;&lt;property id=&quot;20300&quot; value=&quot;Slide 3 - &amp;quot;Good communication skills are an essential part of critical thinking&amp;quot;&quot;/&gt;&lt;property id=&quot;20307&quot; value=&quot;257&quot;/&gt;&lt;/object&gt;&lt;object type=&quot;3&quot; unique_id=&quot;10226&quot;&gt;&lt;property id=&quot;20148&quot; value=&quot;5&quot;/&gt;&lt;property id=&quot;20300&quot; value=&quot;Slide 4 - &amp;quot;Language is the key &amp;quot;&quot;/&gt;&lt;property id=&quot;20307&quot; value=&quot;275&quot;/&gt;&lt;/object&gt;&lt;object type=&quot;3&quot; unique_id=&quot;10227&quot;&gt;&lt;property id=&quot;20148&quot; value=&quot;5&quot;/&gt;&lt;property id=&quot;20300&quot; value=&quot;Slide 5&quot;/&gt;&lt;property id=&quot;20307&quot; value=&quot;285&quot;/&gt;&lt;/object&gt;&lt;object type=&quot;3&quot; unique_id=&quot;10228&quot;&gt;&lt;property id=&quot;20148&quot; value=&quot;5&quot;/&gt;&lt;property id=&quot;20300&quot; value=&quot;Slide 6&quot;/&gt;&lt;property id=&quot;20307&quot; value=&quot;288&quot;/&gt;&lt;/object&gt;&lt;object type=&quot;3&quot; unique_id=&quot;10229&quot;&gt;&lt;property id=&quot;20148&quot; value=&quot;5&quot;/&gt;&lt;property id=&quot;20300&quot; value=&quot;Slide 7 - &amp;quot;Functions of language &amp;quot;&quot;/&gt;&lt;property id=&quot;20307&quot; value=&quot;263&quot;/&gt;&lt;/object&gt;&lt;object type=&quot;3&quot; unique_id=&quot;10230&quot;&gt;&lt;property id=&quot;20148&quot; value=&quot;5&quot;/&gt;&lt;property id=&quot;20300&quot; value=&quot;Slide 8 - &amp;quot;Language enables effective critical thinking&amp;quot;&quot;/&gt;&lt;property id=&quot;20307&quot; value=&quot;264&quot;/&gt;&lt;/object&gt;&lt;object type=&quot;3&quot; unique_id=&quot;10231&quot;&gt;&lt;property id=&quot;20148&quot; value=&quot;5&quot;/&gt;&lt;property id=&quot;20300&quot; value=&quot;Slide 9&quot;/&gt;&lt;property id=&quot;20307&quot; value=&quot;286&quot;/&gt;&lt;/object&gt;&lt;object type=&quot;3&quot; unique_id=&quot;10232&quot;&gt;&lt;property id=&quot;20148&quot; value=&quot;5&quot;/&gt;&lt;property id=&quot;20300&quot; value=&quot;Slide 10 - &amp;quot;Nonverbal language &amp;quot;&quot;/&gt;&lt;property id=&quot;20307&quot; value=&quot;265&quot;/&gt;&lt;/object&gt;&lt;object type=&quot;3&quot; unique_id=&quot;10233&quot;&gt;&lt;property id=&quot;20148&quot; value=&quot;5&quot;/&gt;&lt;property id=&quot;20300&quot; value=&quot;Slide 11&quot;/&gt;&lt;property id=&quot;20307&quot; value=&quot;289&quot;/&gt;&lt;/object&gt;&lt;object type=&quot;3&quot; unique_id=&quot;10234&quot;&gt;&lt;property id=&quot;20148&quot; value=&quot;5&quot;/&gt;&lt;property id=&quot;20300&quot; value=&quot;Slide 12 - &amp;quot;Language is a cultural construct &amp;quot;&quot;/&gt;&lt;property id=&quot;20307&quot; value=&quot;266&quot;/&gt;&lt;/object&gt;&lt;object type=&quot;3&quot; unique_id=&quot;10235&quot;&gt;&lt;property id=&quot;20148&quot; value=&quot;5&quot;/&gt;&lt;property id=&quot;20300&quot; value=&quot;Slide 13 - &amp;quot;Same word, different meanings &amp;quot;&quot;/&gt;&lt;property id=&quot;20307&quot; value=&quot;267&quot;/&gt;&lt;/object&gt;&lt;object type=&quot;3&quot; unique_id=&quot;10236&quot;&gt;&lt;property id=&quot;20148&quot; value=&quot;5&quot;/&gt;&lt;property id=&quot;20300&quot; value=&quot;Slide 14 - &amp;quot;Denotative and connotative meanings&amp;quot;&quot;/&gt;&lt;property id=&quot;20307&quot; value=&quot;268&quot;/&gt;&lt;/object&gt;&lt;object type=&quot;3&quot; unique_id=&quot;10237&quot;&gt;&lt;property id=&quot;20148&quot; value=&quot;5&quot;/&gt;&lt;property id=&quot;20300&quot; value=&quot;Slide 15&quot;/&gt;&lt;property id=&quot;20307&quot; value=&quot;290&quot;/&gt;&lt;/object&gt;&lt;object type=&quot;3&quot; unique_id=&quot;10238&quot;&gt;&lt;property id=&quot;20148&quot; value=&quot;5&quot;/&gt;&lt;property id=&quot;20300&quot; value=&quot;Slide 16 - &amp;quot;Types of word definitions&amp;quot;&quot;/&gt;&lt;property id=&quot;20307&quot; value=&quot;269&quot;/&gt;&lt;/object&gt;&lt;object type=&quot;3&quot; unique_id=&quot;10239&quot;&gt;&lt;property id=&quot;20148&quot; value=&quot;5&quot;/&gt;&lt;property id=&quot;20300&quot; value=&quot;Slide 17&quot;/&gt;&lt;property id=&quot;20307&quot; value=&quot;291&quot;/&gt;&lt;/object&gt;&lt;object type=&quot;3&quot; unique_id=&quot;10240&quot;&gt;&lt;property id=&quot;20148&quot; value=&quot;5&quot;/&gt;&lt;property id=&quot;20300&quot; value=&quot;Slide 18&quot;/&gt;&lt;property id=&quot;20307&quot; value=&quot;292&quot;/&gt;&lt;/object&gt;&lt;object type=&quot;3&quot; unique_id=&quot;10241&quot;&gt;&lt;property id=&quot;20148&quot; value=&quot;5&quot;/&gt;&lt;property id=&quot;20300&quot; value=&quot;Slide 19 - &amp;quot;Evaluating definitions&amp;quot;&quot;/&gt;&lt;property id=&quot;20307&quot; value=&quot;270&quot;/&gt;&lt;/object&gt;&lt;object type=&quot;3&quot; unique_id=&quot;10242&quot;&gt;&lt;property id=&quot;20148&quot; value=&quot;5&quot;/&gt;&lt;property id=&quot;20300&quot; value=&quot;Slide 20&quot;/&gt;&lt;property id=&quot;20307&quot; value=&quot;293&quot;/&gt;&lt;/object&gt;&lt;object type=&quot;3&quot; unique_id=&quot;10243&quot;&gt;&lt;property id=&quot;20148&quot; value=&quot;5&quot;/&gt;&lt;property id=&quot;20300&quot; value=&quot;Slide 21 - &amp;quot;Communication styles &amp;quot;&quot;/&gt;&lt;property id=&quot;20307&quot; value=&quot;271&quot;/&gt;&lt;/object&gt;&lt;object type=&quot;3&quot; unique_id=&quot;10244&quot;&gt;&lt;property id=&quot;20148&quot; value=&quot;5&quot;/&gt;&lt;property id=&quot;20300&quot; value=&quot;Slide 22 - &amp;quot;Communication styles &amp;quot;&quot;/&gt;&lt;property id=&quot;20307&quot; value=&quot;272&quot;/&gt;&lt;/object&gt;&lt;object type=&quot;3&quot; unique_id=&quot;10245&quot;&gt;&lt;property id=&quot;20148&quot; value=&quot;5&quot;/&gt;&lt;property id=&quot;20300&quot; value=&quot;Slide 23 - &amp;quot;Communication styles: other factors&amp;quot;&quot;/&gt;&lt;property id=&quot;20307&quot; value=&quot;274&quot;/&gt;&lt;/object&gt;&lt;object type=&quot;3&quot; unique_id=&quot;10246&quot;&gt;&lt;property id=&quot;20148&quot; value=&quot;5&quot;/&gt;&lt;property id=&quot;20300&quot; value=&quot;Slide 24&quot;/&gt;&lt;property id=&quot;20307&quot; value=&quot;295&quot;/&gt;&lt;/object&gt;&lt;object type=&quot;3&quot; unique_id=&quot;10247&quot;&gt;&lt;property id=&quot;20148&quot; value=&quot;5&quot;/&gt;&lt;property id=&quot;20300&quot; value=&quot;Slide 25&quot;/&gt;&lt;property id=&quot;20307&quot; value=&quot;294&quot;/&gt;&lt;/object&gt;&lt;object type=&quot;3&quot; unique_id=&quot;10248&quot;&gt;&lt;property id=&quot;20148&quot; value=&quot;5&quot;/&gt;&lt;property id=&quot;20300&quot; value=&quot;Slide 26 - &amp;quot;Language as manipulation&amp;quot;&quot;/&gt;&lt;property id=&quot;20307&quot; value=&quot;276&quot;/&gt;&lt;/object&gt;&lt;object type=&quot;3&quot; unique_id=&quot;10249&quot;&gt;&lt;property id=&quot;20148&quot; value=&quot;5&quot;/&gt;&lt;property id=&quot;20300&quot; value=&quot;Slide 27 - &amp;quot;Emotive language&amp;quot;&quot;/&gt;&lt;property id=&quot;20307&quot; value=&quot;277&quot;/&gt;&lt;/object&gt;&lt;object type=&quot;3&quot; unique_id=&quot;10250&quot;&gt;&lt;property id=&quot;20148&quot; value=&quot;5&quot;/&gt;&lt;property id=&quot;20300&quot; value=&quot;Slide 28&quot;/&gt;&lt;property id=&quot;20307&quot; value=&quot;296&quot;/&gt;&lt;/object&gt;&lt;object type=&quot;3&quot; unique_id=&quot;10251&quot;&gt;&lt;property id=&quot;20148&quot; value=&quot;5&quot;/&gt;&lt;property id=&quot;20300&quot; value=&quot;Slide 29 - &amp;quot;Rhetorical devices&amp;quot;&quot;/&gt;&lt;property id=&quot;20307&quot; value=&quot;278&quot;/&gt;&lt;/object&gt;&lt;object type=&quot;3&quot; unique_id=&quot;10252&quot;&gt;&lt;property id=&quot;20148&quot; value=&quot;5&quot;/&gt;&lt;property id=&quot;20300&quot; value=&quot;Slide 30&quot;/&gt;&lt;property id=&quot;20307&quot; value=&quot;297&quot;/&gt;&lt;/object&gt;&lt;object type=&quot;3&quot; unique_id=&quot;10253&quot;&gt;&lt;property id=&quot;20148&quot; value=&quot;5&quot;/&gt;&lt;property id=&quot;20300&quot; value=&quot;Slide 31 - &amp;quot;Euphemisms and dysphemisms&amp;quot;&quot;/&gt;&lt;property id=&quot;20307&quot; value=&quot;279&quot;/&gt;&lt;/object&gt;&lt;object type=&quot;3&quot; unique_id=&quot;10254&quot;&gt;&lt;property id=&quot;20148&quot; value=&quot;5&quot;/&gt;&lt;property id=&quot;20300&quot; value=&quot;Slide 32 - &amp;quot;Sarcasm and hyperbole&amp;quot;&quot;/&gt;&lt;property id=&quot;20307&quot; value=&quot;280&quot;/&gt;&lt;/object&gt;&lt;object type=&quot;3&quot; unique_id=&quot;10255&quot;&gt;&lt;property id=&quot;20148&quot; value=&quot;5&quot;/&gt;&lt;property id=&quot;20300&quot; value=&quot;Slide 33&quot;/&gt;&lt;property id=&quot;20307&quot; value=&quot;298&quot;/&gt;&lt;/object&gt;&lt;object type=&quot;3&quot; unique_id=&quot;10256&quot;&gt;&lt;property id=&quot;20148&quot; value=&quot;5&quot;/&gt;&lt;property id=&quot;20300&quot; value=&quot;Slide 34 - &amp;quot;Deception and lying&amp;quot;&quot;/&gt;&lt;property id=&quot;20307&quot; value=&quot;281&quot;/&gt;&lt;/object&gt;&lt;object type=&quot;3&quot; unique_id=&quot;10257&quot;&gt;&lt;property id=&quot;20148&quot; value=&quot;5&quot;/&gt;&lt;property id=&quot;20300&quot; value=&quot;Slide 35 - &amp;quot;Detecting lies&amp;quot;&quot;/&gt;&lt;property id=&quot;20307&quot; value=&quot;282&quot;/&gt;&lt;/object&gt;&lt;object type=&quot;3&quot; unique_id=&quot;10258&quot;&gt;&lt;property id=&quot;20148&quot; value=&quot;5&quot;/&gt;&lt;property id=&quot;20300&quot; value=&quot;Slide 36&quot;/&gt;&lt;property id=&quot;20307&quot; value=&quot;300&quot;/&gt;&lt;/object&gt;&lt;object type=&quot;3&quot; unique_id=&quot;10259&quot;&gt;&lt;property id=&quot;20148&quot; value=&quot;5&quot;/&gt;&lt;property id=&quot;20300&quot; value=&quot;Slide 37&quot;/&gt;&lt;property id=&quot;20307&quot; value=&quot;301&quot;/&gt;&lt;/object&gt;&lt;object type=&quot;3&quot; unique_id=&quot;10260&quot;&gt;&lt;property id=&quot;20148&quot; value=&quot;5&quot;/&gt;&lt;property id=&quot;20300&quot; value=&quot;Slide 38 - &amp;quot;Hot or Not?&amp;quot;&quot;/&gt;&lt;property id=&quot;20307&quot; value=&quot;299&quot;/&gt;&lt;/object&gt;&lt;object type=&quot;3&quot; unique_id=&quot;10261&quot;&gt;&lt;property id=&quot;20148&quot; value=&quot;5&quot;/&gt;&lt;property id=&quot;20300&quot; value=&quot;Slide 39 - &amp;quot;Conclusions&amp;quot;&quot;/&gt;&lt;property id=&quot;20307&quot; value=&quot;283&quot;/&gt;&lt;/object&gt;&lt;object type=&quot;3&quot; unique_id=&quot;10262&quot;&gt;&lt;property id=&quot;20148&quot; value=&quot;5&quot;/&gt;&lt;property id=&quot;20300&quot; value=&quot;Slide 40&quot;/&gt;&lt;property id=&quot;20307&quot; value=&quot;287&quot;/&gt;&lt;/object&gt;&lt;object type=&quot;3&quot; unique_id=&quot;10263&quot;&gt;&lt;property id=&quot;20148&quot; value=&quot;5&quot;/&gt;&lt;property id=&quot;20300&quot; value=&quot;Slide 41&quot;/&gt;&lt;property id=&quot;20307&quot; value=&quot;302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sstheme2011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arnival">
    <a:dk1>
      <a:sysClr val="windowText" lastClr="000000"/>
    </a:dk1>
    <a:lt1>
      <a:sysClr val="window" lastClr="FFFFFF"/>
    </a:lt1>
    <a:dk2>
      <a:srgbClr val="2A2D6C"/>
    </a:dk2>
    <a:lt2>
      <a:srgbClr val="FCED90"/>
    </a:lt2>
    <a:accent1>
      <a:srgbClr val="E0B602"/>
    </a:accent1>
    <a:accent2>
      <a:srgbClr val="C77D00"/>
    </a:accent2>
    <a:accent3>
      <a:srgbClr val="C43D1F"/>
    </a:accent3>
    <a:accent4>
      <a:srgbClr val="B42469"/>
    </a:accent4>
    <a:accent5>
      <a:srgbClr val="7B309B"/>
    </a:accent5>
    <a:accent6>
      <a:srgbClr val="4560AD"/>
    </a:accent6>
    <a:hlink>
      <a:srgbClr val="118FBF"/>
    </a:hlink>
    <a:folHlink>
      <a:srgbClr val="0CA15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heck_x0020_in_x0020_comments xmlns="b7fbc176-c5f2-4fe2-83e2-528516b9f35d" xsi:nil="true"/>
    <ozku xmlns="b7fbc176-c5f2-4fe2-83e2-528516b9f35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48022EABF1754A9167513451C89C8D" ma:contentTypeVersion="20" ma:contentTypeDescription="Create a new document." ma:contentTypeScope="" ma:versionID="1a2a969a0d5866811ab0a9e97483770a">
  <xsd:schema xmlns:xsd="http://www.w3.org/2001/XMLSchema" xmlns:xs="http://www.w3.org/2001/XMLSchema" xmlns:p="http://schemas.microsoft.com/office/2006/metadata/properties" xmlns:ns2="3b891efd-a537-4e57-a9a6-7bde74ae8a20" xmlns:ns3="b7fbc176-c5f2-4fe2-83e2-528516b9f35d" targetNamespace="http://schemas.microsoft.com/office/2006/metadata/properties" ma:root="true" ma:fieldsID="c0dbe534cd44d978c3fb467922caaec5" ns2:_="" ns3:_="">
    <xsd:import namespace="3b891efd-a537-4e57-a9a6-7bde74ae8a20"/>
    <xsd:import namespace="b7fbc176-c5f2-4fe2-83e2-528516b9f35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ozku" minOccurs="0"/>
                <xsd:element ref="ns3:Check_x0020_in_x0020_comments" minOccurs="0"/>
                <xsd:element ref="ns3:Check_x0020_in_x0020_comments_x003a_Text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891efd-a537-4e57-a9a6-7bde74ae8a2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fbc176-c5f2-4fe2-83e2-528516b9f35d" elementFormDefault="qualified">
    <xsd:import namespace="http://schemas.microsoft.com/office/2006/documentManagement/types"/>
    <xsd:import namespace="http://schemas.microsoft.com/office/infopath/2007/PartnerControls"/>
    <xsd:element name="ozku" ma:index="10" nillable="true" ma:displayName="Text" ma:internalName="ozku">
      <xsd:simpleType>
        <xsd:restriction base="dms:Text"/>
      </xsd:simpleType>
    </xsd:element>
    <xsd:element name="Check_x0020_in_x0020_comments" ma:index="11" nillable="true" ma:displayName="Check in comments" ma:description="Check in comments" ma:list="{b7fbc176-c5f2-4fe2-83e2-528516b9f35d}" ma:internalName="Check_x0020_in_x0020_comments" ma:readOnly="false" ma:showField="_UIVersionString">
      <xsd:simpleType>
        <xsd:restriction base="dms:Lookup"/>
      </xsd:simpleType>
    </xsd:element>
    <xsd:element name="Check_x0020_in_x0020_comments_x003a_Text" ma:index="12" nillable="true" ma:displayName="Check in comments:Text" ma:list="{b7fbc176-c5f2-4fe2-83e2-528516b9f35d}" ma:internalName="Check_x0020_in_x0020_comments_x003a_Text" ma:readOnly="true" ma:showField="ozku" ma:web="3b891efd-a537-4e57-a9a6-7bde74ae8a20">
      <xsd:simpleType>
        <xsd:restriction base="dms:Lookup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9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7754A3-E910-4048-AFE3-CEA838E4572F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terms/"/>
    <ds:schemaRef ds:uri="aa4f5ada-9d1d-46d6-b705-f2cf90d05a91"/>
    <ds:schemaRef ds:uri="3b891efd-a537-4e57-a9a6-7bde74ae8a20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b7fbc176-c5f2-4fe2-83e2-528516b9f35d"/>
  </ds:schemaRefs>
</ds:datastoreItem>
</file>

<file path=customXml/itemProps2.xml><?xml version="1.0" encoding="utf-8"?>
<ds:datastoreItem xmlns:ds="http://schemas.openxmlformats.org/officeDocument/2006/customXml" ds:itemID="{78FFEC14-B3C0-4D35-A234-5D18BF30E9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E7E659-5877-435F-9AFC-A11E311039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891efd-a537-4e57-a9a6-7bde74ae8a20"/>
    <ds:schemaRef ds:uri="b7fbc176-c5f2-4fe2-83e2-528516b9f3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bosstheme2011</Template>
  <TotalTime>3170</TotalTime>
  <Words>1412</Words>
  <Application>Microsoft Office PowerPoint</Application>
  <PresentationFormat>On-screen Show (4:3)</PresentationFormat>
  <Paragraphs>148</Paragraphs>
  <Slides>40</Slides>
  <Notes>2</Notes>
  <HiddenSlides>2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Times New Roman</vt:lpstr>
      <vt:lpstr>Wingdings</vt:lpstr>
      <vt:lpstr>Wingdings 2</vt:lpstr>
      <vt:lpstr>bosstheme2011</vt:lpstr>
      <vt:lpstr>Chapter 5 Informal Fallacies</vt:lpstr>
      <vt:lpstr>Fallacies Are Dangerous </vt:lpstr>
      <vt:lpstr>Fallacies: Formal and Informal </vt:lpstr>
      <vt:lpstr>Hot or Not? 1</vt:lpstr>
      <vt:lpstr>Fallacies of Ambiguity 1</vt:lpstr>
      <vt:lpstr>Fallacies of Ambiguity 2</vt:lpstr>
      <vt:lpstr>Tiger Woods and His Family</vt:lpstr>
      <vt:lpstr>Danny DeVito</vt:lpstr>
      <vt:lpstr>Fallacies of Relevance 1</vt:lpstr>
      <vt:lpstr>Fallacies of Relevance 2</vt:lpstr>
      <vt:lpstr>Ad Hominem and Appeal to Force </vt:lpstr>
      <vt:lpstr>Ad Hominem Fallacy</vt:lpstr>
      <vt:lpstr>Darwin’s Descent from the Apes</vt:lpstr>
      <vt:lpstr>Appeal to Pity and Popular Appeal </vt:lpstr>
      <vt:lpstr>"I Shouldn't Get a Ticket Because Everyone Speeds"</vt:lpstr>
      <vt:lpstr>Appeal to Ignorance and Hasty Generalization</vt:lpstr>
      <vt:lpstr>Hot or Not? 2</vt:lpstr>
      <vt:lpstr>"You've Come a Long Way, Baby."</vt:lpstr>
      <vt:lpstr>"I Want to Be Like Victoria Beckham, so I'll Buy the Type of Purse She Is Carrying."</vt:lpstr>
      <vt:lpstr>YouTube Film "Innocence of Muslims" Provoked Protests</vt:lpstr>
      <vt:lpstr>Straw Man and Red Herring Fallacies</vt:lpstr>
      <vt:lpstr>Straw Man Fallacy</vt:lpstr>
      <vt:lpstr>Fallacies Involving Unwarranted Assumptions 1</vt:lpstr>
      <vt:lpstr>Fallacies Involving Unwarranted Assumptions 2</vt:lpstr>
      <vt:lpstr>Begging the Question and Inappropriate Appeal to Authority </vt:lpstr>
      <vt:lpstr>A Uniform Gives the Idea That the Person Is an Authority in Fields That May Be beyond His or Her Expertise</vt:lpstr>
      <vt:lpstr>Loaded Question and False Dilemma </vt:lpstr>
      <vt:lpstr>It's Not a Choice of Only Oil or Alternative Energies</vt:lpstr>
      <vt:lpstr>Questionable Cause and Slippery Slope </vt:lpstr>
      <vt:lpstr>Ryan White</vt:lpstr>
      <vt:lpstr>Judith Sheindlin, Popularly Known As "Judge Judy"</vt:lpstr>
      <vt:lpstr>“The End of the Curse"</vt:lpstr>
      <vt:lpstr>The Naturalistic Fallacy</vt:lpstr>
      <vt:lpstr>Same-Sex Parents Are Discriminated</vt:lpstr>
      <vt:lpstr>Strategies for Avoiding Fallacies 1</vt:lpstr>
      <vt:lpstr>Strategies for Avoiding Fallacies 2</vt:lpstr>
      <vt:lpstr>Conclusions</vt:lpstr>
      <vt:lpstr>Perspectives on Gun Control</vt:lpstr>
      <vt:lpstr>Accessibility Content: Text Alternatives for Images</vt:lpstr>
      <vt:lpstr>"You've Come a Long Way, Baby." - Text Alternative</vt:lpstr>
    </vt:vector>
  </TitlesOfParts>
  <Company>Dell Computer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 1e</dc:title>
  <dc:creator>Richard Byers</dc:creator>
  <cp:lastModifiedBy>Admin</cp:lastModifiedBy>
  <cp:revision>379</cp:revision>
  <dcterms:created xsi:type="dcterms:W3CDTF">2000-06-17T21:34:10Z</dcterms:created>
  <dcterms:modified xsi:type="dcterms:W3CDTF">2020-08-06T15:39:14Z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0x0101009D48022EABF1754A9167513451C89C8D</vt:lpwstr>
  </property>
</Properties>
</file>