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25" r:id="rId4"/>
  </p:sldMasterIdLst>
  <p:notesMasterIdLst>
    <p:notesMasterId r:id="rId47"/>
  </p:notesMasterIdLst>
  <p:handoutMasterIdLst>
    <p:handoutMasterId r:id="rId48"/>
  </p:handoutMasterIdLst>
  <p:sldIdLst>
    <p:sldId id="338" r:id="rId5"/>
    <p:sldId id="339" r:id="rId6"/>
    <p:sldId id="257" r:id="rId7"/>
    <p:sldId id="362" r:id="rId8"/>
    <p:sldId id="340" r:id="rId9"/>
    <p:sldId id="275" r:id="rId10"/>
    <p:sldId id="284" r:id="rId11"/>
    <p:sldId id="341" r:id="rId12"/>
    <p:sldId id="263" r:id="rId13"/>
    <p:sldId id="342" r:id="rId14"/>
    <p:sldId id="365" r:id="rId15"/>
    <p:sldId id="344" r:id="rId16"/>
    <p:sldId id="264" r:id="rId17"/>
    <p:sldId id="359" r:id="rId18"/>
    <p:sldId id="345" r:id="rId19"/>
    <p:sldId id="347" r:id="rId20"/>
    <p:sldId id="286" r:id="rId21"/>
    <p:sldId id="350" r:id="rId22"/>
    <p:sldId id="348" r:id="rId23"/>
    <p:sldId id="349" r:id="rId24"/>
    <p:sldId id="287" r:id="rId25"/>
    <p:sldId id="351" r:id="rId26"/>
    <p:sldId id="309" r:id="rId27"/>
    <p:sldId id="352" r:id="rId28"/>
    <p:sldId id="353" r:id="rId29"/>
    <p:sldId id="354" r:id="rId30"/>
    <p:sldId id="310" r:id="rId31"/>
    <p:sldId id="363" r:id="rId32"/>
    <p:sldId id="311" r:id="rId33"/>
    <p:sldId id="364" r:id="rId34"/>
    <p:sldId id="355" r:id="rId35"/>
    <p:sldId id="356" r:id="rId36"/>
    <p:sldId id="312" r:id="rId37"/>
    <p:sldId id="313" r:id="rId38"/>
    <p:sldId id="357" r:id="rId39"/>
    <p:sldId id="285" r:id="rId40"/>
    <p:sldId id="358" r:id="rId41"/>
    <p:sldId id="360" r:id="rId42"/>
    <p:sldId id="361" r:id="rId43"/>
    <p:sldId id="370" r:id="rId44"/>
    <p:sldId id="369" r:id="rId45"/>
    <p:sldId id="371" r:id="rId46"/>
  </p:sldIdLst>
  <p:sldSz cx="9144000" cy="6858000" type="screen4x3"/>
  <p:notesSz cx="6858000" cy="9144000"/>
  <p:custDataLst>
    <p:tags r:id="rId49"/>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2C6F03AF-6364-4697-B76E-724B5E3DA2BD}">
          <p14:sldIdLst>
            <p14:sldId id="338"/>
            <p14:sldId id="339"/>
            <p14:sldId id="257"/>
            <p14:sldId id="362"/>
            <p14:sldId id="340"/>
            <p14:sldId id="275"/>
            <p14:sldId id="284"/>
            <p14:sldId id="341"/>
            <p14:sldId id="263"/>
            <p14:sldId id="342"/>
            <p14:sldId id="365"/>
            <p14:sldId id="344"/>
            <p14:sldId id="264"/>
            <p14:sldId id="359"/>
            <p14:sldId id="345"/>
            <p14:sldId id="347"/>
            <p14:sldId id="286"/>
            <p14:sldId id="350"/>
            <p14:sldId id="348"/>
            <p14:sldId id="349"/>
            <p14:sldId id="287"/>
            <p14:sldId id="351"/>
            <p14:sldId id="309"/>
            <p14:sldId id="352"/>
            <p14:sldId id="353"/>
            <p14:sldId id="354"/>
            <p14:sldId id="310"/>
            <p14:sldId id="363"/>
            <p14:sldId id="311"/>
            <p14:sldId id="364"/>
            <p14:sldId id="355"/>
            <p14:sldId id="356"/>
            <p14:sldId id="312"/>
            <p14:sldId id="313"/>
            <p14:sldId id="357"/>
            <p14:sldId id="285"/>
            <p14:sldId id="358"/>
          </p14:sldIdLst>
        </p14:section>
        <p14:section name="Appendix: Image Descriptions for Unsighted Students" id="{3D26DE29-EB0C-41A5-9E14-A6C859732A0C}">
          <p14:sldIdLst>
            <p14:sldId id="360"/>
            <p14:sldId id="361"/>
            <p14:sldId id="370"/>
            <p14:sldId id="369"/>
            <p14:sldId id="37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33CCCC"/>
    <a:srgbClr val="3399FF"/>
    <a:srgbClr val="33CC33"/>
    <a:srgbClr val="6600CC"/>
    <a:srgbClr val="3333CC"/>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20" autoAdjust="0"/>
    <p:restoredTop sz="94784" autoAdjust="0"/>
  </p:normalViewPr>
  <p:slideViewPr>
    <p:cSldViewPr>
      <p:cViewPr varScale="1">
        <p:scale>
          <a:sx n="81" d="100"/>
          <a:sy n="81" d="100"/>
        </p:scale>
        <p:origin x="1842" y="96"/>
      </p:cViewPr>
      <p:guideLst>
        <p:guide orient="horz" pos="2160"/>
        <p:guide pos="2880"/>
      </p:guideLst>
    </p:cSldViewPr>
  </p:slideViewPr>
  <p:outlineViewPr>
    <p:cViewPr>
      <p:scale>
        <a:sx n="33" d="100"/>
        <a:sy n="33" d="100"/>
      </p:scale>
      <p:origin x="0" y="136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anose="02020603050405020304" pitchFamily="18" charset="0"/>
              </a:defRPr>
            </a:lvl1pPr>
          </a:lstStyle>
          <a:p>
            <a:fld id="{325F5A36-1A1F-4D4E-8CD7-30313A38603C}" type="slidenum">
              <a:rPr lang="en-US" altLang="en-US"/>
              <a:pPr/>
              <a:t>‹#›</a:t>
            </a:fld>
            <a:endParaRPr lang="en-US" altLang="en-US" dirty="0"/>
          </a:p>
        </p:txBody>
      </p:sp>
    </p:spTree>
    <p:extLst>
      <p:ext uri="{BB962C8B-B14F-4D97-AF65-F5344CB8AC3E}">
        <p14:creationId xmlns:p14="http://schemas.microsoft.com/office/powerpoint/2010/main" val="28842653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dirty="0"/>
          </a:p>
        </p:txBody>
      </p:sp>
      <p:sp>
        <p:nvSpPr>
          <p:cNvPr id="450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anose="02020603050405020304" pitchFamily="18" charset="0"/>
              </a:defRPr>
            </a:lvl1pPr>
          </a:lstStyle>
          <a:p>
            <a:fld id="{DA74160F-CFD4-4039-A94D-761414259F9F}" type="slidenum">
              <a:rPr lang="en-US" altLang="en-US"/>
              <a:pPr/>
              <a:t>‹#›</a:t>
            </a:fld>
            <a:endParaRPr lang="en-US" altLang="en-US" dirty="0"/>
          </a:p>
        </p:txBody>
      </p:sp>
    </p:spTree>
    <p:extLst>
      <p:ext uri="{BB962C8B-B14F-4D97-AF65-F5344CB8AC3E}">
        <p14:creationId xmlns:p14="http://schemas.microsoft.com/office/powerpoint/2010/main" val="8743268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653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4133775-E30F-4D86-9C80-D23F70E3C01A}" type="slidenum">
              <a:rPr lang="en-US" altLang="en-US">
                <a:latin typeface="Times New Roman" panose="02020603050405020304" pitchFamily="18" charset="0"/>
              </a:rPr>
              <a:pPr/>
              <a:t>3</a:t>
            </a:fld>
            <a:endParaRPr lang="en-US" altLang="en-US" dirty="0">
              <a:latin typeface="Times New Roman" panose="02020603050405020304"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33750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4F332D3-E26D-4612-AB6F-6DC6828378CC}" type="slidenum">
              <a:rPr lang="en-US" altLang="en-US">
                <a:latin typeface="Times New Roman" panose="02020603050405020304" pitchFamily="18" charset="0"/>
              </a:rPr>
              <a:pPr/>
              <a:t>9</a:t>
            </a:fld>
            <a:endParaRPr lang="en-US" altLang="en-US" dirty="0">
              <a:latin typeface="Times New Roman" panose="02020603050405020304"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257209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226794460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Content Placeholder 12">
            <a:extLst>
              <a:ext uri="{FF2B5EF4-FFF2-40B4-BE49-F238E27FC236}">
                <a16:creationId xmlns:a16="http://schemas.microsoft.com/office/drawing/2014/main" id="{96A60232-8364-46AB-8C33-A5A23D8C700D}"/>
              </a:ext>
            </a:extLst>
          </p:cNvPr>
          <p:cNvSpPr>
            <a:spLocks noGrp="1"/>
          </p:cNvSpPr>
          <p:nvPr>
            <p:ph sz="quarter" idx="19"/>
          </p:nvPr>
        </p:nvSpPr>
        <p:spPr>
          <a:xfrm>
            <a:off x="5650623" y="3571623"/>
            <a:ext cx="3269237" cy="251667"/>
          </a:xfrm>
        </p:spPr>
        <p:txBody>
          <a:bodyPr/>
          <a:lstStyle>
            <a:lvl1pPr marL="0" indent="0">
              <a:buNone/>
              <a:defRPr sz="900"/>
            </a:lvl1pPr>
          </a:lstStyle>
          <a:p>
            <a:pPr lvl="0"/>
            <a:endParaRPr lang="en-US" dirty="0"/>
          </a:p>
        </p:txBody>
      </p:sp>
      <p:sp>
        <p:nvSpPr>
          <p:cNvPr id="16" name="Content Placeholder 12">
            <a:extLst>
              <a:ext uri="{FF2B5EF4-FFF2-40B4-BE49-F238E27FC236}">
                <a16:creationId xmlns:a16="http://schemas.microsoft.com/office/drawing/2014/main" id="{1A9E4050-0615-42C6-9BAB-66EFA1A9A51A}"/>
              </a:ext>
            </a:extLst>
          </p:cNvPr>
          <p:cNvSpPr>
            <a:spLocks noGrp="1"/>
          </p:cNvSpPr>
          <p:nvPr>
            <p:ph sz="quarter" idx="20"/>
          </p:nvPr>
        </p:nvSpPr>
        <p:spPr>
          <a:xfrm>
            <a:off x="2727434" y="3565526"/>
            <a:ext cx="2857500" cy="251667"/>
          </a:xfrm>
        </p:spPr>
        <p:txBody>
          <a:bodyPr/>
          <a:lstStyle>
            <a:lvl1pPr marL="0" indent="0">
              <a:buNone/>
              <a:defRPr sz="900"/>
            </a:lvl1pPr>
          </a:lstStyle>
          <a:p>
            <a:pPr lvl="0"/>
            <a:endParaRPr lang="en-US" dirty="0"/>
          </a:p>
        </p:txBody>
      </p:sp>
      <p:sp>
        <p:nvSpPr>
          <p:cNvPr id="17" name="Content Placeholder 12">
            <a:extLst>
              <a:ext uri="{FF2B5EF4-FFF2-40B4-BE49-F238E27FC236}">
                <a16:creationId xmlns:a16="http://schemas.microsoft.com/office/drawing/2014/main" id="{CC869565-50E2-4DA3-9F4B-850B5E14823B}"/>
              </a:ext>
            </a:extLst>
          </p:cNvPr>
          <p:cNvSpPr>
            <a:spLocks noGrp="1"/>
          </p:cNvSpPr>
          <p:nvPr>
            <p:ph sz="quarter" idx="21"/>
          </p:nvPr>
        </p:nvSpPr>
        <p:spPr>
          <a:xfrm>
            <a:off x="367949" y="3559175"/>
            <a:ext cx="2299051" cy="228600"/>
          </a:xfrm>
        </p:spPr>
        <p:txBody>
          <a:bodyPr/>
          <a:lstStyle>
            <a:lvl1pPr marL="0" indent="0">
              <a:buNone/>
              <a:defRPr sz="900"/>
            </a:lvl1pPr>
          </a:lstStyle>
          <a:p>
            <a:pPr lvl="0"/>
            <a:endParaRPr lang="en-US" dirty="0"/>
          </a:p>
        </p:txBody>
      </p:sp>
      <p:sp>
        <p:nvSpPr>
          <p:cNvPr id="19" name="Short Copyright">
            <a:extLst>
              <a:ext uri="{FF2B5EF4-FFF2-40B4-BE49-F238E27FC236}">
                <a16:creationId xmlns:a16="http://schemas.microsoft.com/office/drawing/2014/main" id="{E51F079A-9766-49A0-ACF2-564AF80C2418}"/>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661813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1862138" y="5127625"/>
            <a:ext cx="4919662" cy="1120775"/>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Picture Placeholder 2">
            <a:extLst>
              <a:ext uri="{FF2B5EF4-FFF2-40B4-BE49-F238E27FC236}">
                <a16:creationId xmlns:a16="http://schemas.microsoft.com/office/drawing/2014/main" id="{A01FFE1E-8DA1-4776-8FD1-7B0D15ED8D8D}"/>
              </a:ext>
            </a:extLst>
          </p:cNvPr>
          <p:cNvSpPr>
            <a:spLocks noGrp="1"/>
          </p:cNvSpPr>
          <p:nvPr>
            <p:ph type="pic" sz="quarter" idx="19"/>
          </p:nvPr>
        </p:nvSpPr>
        <p:spPr>
          <a:xfrm>
            <a:off x="7086600" y="2206329"/>
            <a:ext cx="1894367" cy="1120775"/>
          </a:xfrm>
        </p:spPr>
        <p:txBody>
          <a:bodyPr/>
          <a:lstStyle/>
          <a:p>
            <a:endParaRPr lang="en-US" dirty="0"/>
          </a:p>
        </p:txBody>
      </p:sp>
      <p:sp>
        <p:nvSpPr>
          <p:cNvPr id="16" name="Content Placeholder 12">
            <a:extLst>
              <a:ext uri="{FF2B5EF4-FFF2-40B4-BE49-F238E27FC236}">
                <a16:creationId xmlns:a16="http://schemas.microsoft.com/office/drawing/2014/main" id="{A0859831-5E44-40CB-811C-28B00CDC392A}"/>
              </a:ext>
            </a:extLst>
          </p:cNvPr>
          <p:cNvSpPr>
            <a:spLocks noGrp="1"/>
          </p:cNvSpPr>
          <p:nvPr>
            <p:ph sz="quarter" idx="20"/>
          </p:nvPr>
        </p:nvSpPr>
        <p:spPr>
          <a:xfrm>
            <a:off x="3124200" y="3664245"/>
            <a:ext cx="3276600" cy="381000"/>
          </a:xfrm>
        </p:spPr>
        <p:txBody>
          <a:bodyPr/>
          <a:lstStyle>
            <a:lvl1pPr marL="0" indent="0">
              <a:buNone/>
              <a:defRPr sz="900"/>
            </a:lvl1pPr>
          </a:lstStyle>
          <a:p>
            <a:pPr lvl="0"/>
            <a:endParaRPr lang="en-US" dirty="0"/>
          </a:p>
        </p:txBody>
      </p:sp>
      <p:sp>
        <p:nvSpPr>
          <p:cNvPr id="18" name="Short Copyright">
            <a:extLst>
              <a:ext uri="{FF2B5EF4-FFF2-40B4-BE49-F238E27FC236}">
                <a16:creationId xmlns:a16="http://schemas.microsoft.com/office/drawing/2014/main" id="{69A3CD58-D98E-4F38-A014-8AD51BDA46EE}"/>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419233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Short Copyright">
            <a:extLst>
              <a:ext uri="{FF2B5EF4-FFF2-40B4-BE49-F238E27FC236}">
                <a16:creationId xmlns:a16="http://schemas.microsoft.com/office/drawing/2014/main" id="{9B1199DA-AABE-490F-AEE5-75AA5FA708FB}"/>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75959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10" name="Short Copyright">
            <a:extLst>
              <a:ext uri="{FF2B5EF4-FFF2-40B4-BE49-F238E27FC236}">
                <a16:creationId xmlns:a16="http://schemas.microsoft.com/office/drawing/2014/main" id="{C42E28CF-B172-460A-A5E2-613A075BC882}"/>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4226413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
        <p:nvSpPr>
          <p:cNvPr id="11" name="Short Copyright">
            <a:extLst>
              <a:ext uri="{FF2B5EF4-FFF2-40B4-BE49-F238E27FC236}">
                <a16:creationId xmlns:a16="http://schemas.microsoft.com/office/drawing/2014/main" id="{9BDDECB9-A48F-4A60-B2BE-0F6C33BF19DD}"/>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9711413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6745038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endParaRPr lang="en-US" dirty="0"/>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
        <p:nvSpPr>
          <p:cNvPr id="10" name="Short Copyright">
            <a:extLst>
              <a:ext uri="{FF2B5EF4-FFF2-40B4-BE49-F238E27FC236}">
                <a16:creationId xmlns:a16="http://schemas.microsoft.com/office/drawing/2014/main" id="{EEF4680D-5B77-4269-89B7-D83F64D8F48C}"/>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7804643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2700944217"/>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42739007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356030002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9" name="Short Copyright">
            <a:extLst>
              <a:ext uri="{FF2B5EF4-FFF2-40B4-BE49-F238E27FC236}">
                <a16:creationId xmlns:a16="http://schemas.microsoft.com/office/drawing/2014/main" id="{C5FFA1E4-750B-4D60-9D07-B3F905BEE4C2}"/>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3661152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hort Copyright">
            <a:extLst>
              <a:ext uri="{FF2B5EF4-FFF2-40B4-BE49-F238E27FC236}">
                <a16:creationId xmlns:a16="http://schemas.microsoft.com/office/drawing/2014/main" id="{F6FC889A-CA99-4C07-89EC-3F84E42A9C86}"/>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190626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chemeClr val="tx2">
              <a:lumMod val="40000"/>
              <a:lumOff val="60000"/>
            </a:schemeClr>
          </a:solidFill>
        </p:spPr>
        <p:txBody>
          <a:bodyPr anchor="ctr">
            <a:normAutofit fontScale="77500" lnSpcReduction="20000"/>
          </a:bodyPr>
          <a:lstStyle>
            <a:lvl1pPr>
              <a:defRPr>
                <a:solidFill>
                  <a:schemeClr val="bg1"/>
                </a:solidFill>
              </a:defRPr>
            </a:lvl1pPr>
          </a:lstStyle>
          <a:p>
            <a:pPr algn="ctr" eaLnBrk="1" fontAlgn="auto" hangingPunct="1">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657204" y="5358228"/>
            <a:ext cx="7829592" cy="1143391"/>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2611903" y="1524000"/>
            <a:ext cx="3920195" cy="240790"/>
          </a:xfrm>
          <a:noFill/>
        </p:spPr>
        <p:txBody>
          <a:bodyP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dirty="0"/>
            </a:lvl1pPr>
          </a:lstStyle>
          <a:p>
            <a:pPr>
              <a:defRPr/>
            </a:pPr>
            <a:r>
              <a:rPr lang="en-IN"/>
              <a:t>© 2017, The McGraw-Hill Companies, Inc. All Rights Reserved.</a:t>
            </a:r>
            <a:endParaRPr lang="en-US" dirty="0"/>
          </a:p>
        </p:txBody>
      </p:sp>
      <p:sp>
        <p:nvSpPr>
          <p:cNvPr id="6" name="Slide Number Placeholder 3"/>
          <p:cNvSpPr>
            <a:spLocks noGrp="1"/>
          </p:cNvSpPr>
          <p:nvPr>
            <p:ph type="sldNum" sz="quarter" idx="15"/>
          </p:nvPr>
        </p:nvSpPr>
        <p:spPr>
          <a:xfrm>
            <a:off x="0" y="1600200"/>
            <a:ext cx="533400" cy="247650"/>
          </a:xfrm>
        </p:spPr>
        <p:txBody>
          <a:bodyPr/>
          <a:lstStyle>
            <a:lvl1pPr>
              <a:defRPr>
                <a:solidFill>
                  <a:schemeClr val="bg1"/>
                </a:solidFill>
              </a:defRPr>
            </a:lvl1pPr>
          </a:lstStyle>
          <a:p>
            <a:fld id="{FDF72F3E-5588-4A01-8E51-6C9DD59BB291}" type="slidenum">
              <a:rPr lang="en-US" altLang="en-US"/>
              <a:pPr/>
              <a:t>‹#›</a:t>
            </a:fld>
            <a:endParaRPr lang="en-US" altLang="en-US" dirty="0"/>
          </a:p>
        </p:txBody>
      </p:sp>
      <p:sp>
        <p:nvSpPr>
          <p:cNvPr id="2" name="Title 1"/>
          <p:cNvSpPr>
            <a:spLocks noGrp="1"/>
          </p:cNvSpPr>
          <p:nvPr>
            <p:ph type="title"/>
          </p:nvPr>
        </p:nvSpPr>
        <p:spPr/>
        <p:txBody>
          <a:bodyPr/>
          <a:lstStyle/>
          <a:p>
            <a:r>
              <a:rPr lang="en-US"/>
              <a:t>Click to edit Master title style</a:t>
            </a:r>
          </a:p>
        </p:txBody>
      </p:sp>
      <p:sp>
        <p:nvSpPr>
          <p:cNvPr id="8" name="Short Copyright">
            <a:extLst>
              <a:ext uri="{FF2B5EF4-FFF2-40B4-BE49-F238E27FC236}">
                <a16:creationId xmlns:a16="http://schemas.microsoft.com/office/drawing/2014/main" id="{71BCF139-75AE-4537-8A55-A7A8888E9654}"/>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4293031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82292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824656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276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8743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AA362BE3-4E1F-4E13-9AA4-95809AC0F1C1}"/>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85713158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7" name="Short Copyright">
            <a:extLst>
              <a:ext uri="{FF2B5EF4-FFF2-40B4-BE49-F238E27FC236}">
                <a16:creationId xmlns:a16="http://schemas.microsoft.com/office/drawing/2014/main" id="{2B5B7F50-206E-42FB-9241-A15CA32D1D07}"/>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8" name="Short Copyright">
            <a:extLst>
              <a:ext uri="{FF2B5EF4-FFF2-40B4-BE49-F238E27FC236}">
                <a16:creationId xmlns:a16="http://schemas.microsoft.com/office/drawing/2014/main" id="{90517A1A-C6C5-404F-BB6C-867857E09A48}"/>
              </a:ext>
            </a:extLst>
          </p:cNvPr>
          <p:cNvSpPr txBox="1"/>
          <p:nvPr userDrawn="1"/>
        </p:nvSpPr>
        <p:spPr>
          <a:xfrm>
            <a:off x="0" y="6629400"/>
            <a:ext cx="9067800" cy="230832"/>
          </a:xfrm>
          <a:prstGeom prst="rect">
            <a:avLst/>
          </a:prstGeom>
          <a:noFill/>
        </p:spPr>
        <p:txBody>
          <a:bodyPr wrap="square" lIns="45720" rIns="45720" rtlCol="0" anchor="ctr">
            <a:spAutoFit/>
          </a:bodyPr>
          <a:lstStyle/>
          <a:p>
            <a:pPr algn="ctr"/>
            <a:r>
              <a:rPr lang="en-IN" sz="900" b="0" kern="1200" dirty="0">
                <a:solidFill>
                  <a:srgbClr val="595959"/>
                </a:solidFill>
                <a:effectLst/>
                <a:latin typeface="Arial" panose="020B0604020202020204" pitchFamily="34" charset="0"/>
                <a:ea typeface="+mn-ea"/>
                <a:cs typeface="+mn-cs"/>
              </a:rPr>
              <a:t>Copyright ©2021 McGraw-Hill Education. All rights reserved. No reproduction or distribution without the prior written consent of McGraw-Hill Education.</a:t>
            </a:r>
            <a:endParaRPr lang="en-US" sz="900" b="0" dirty="0">
              <a:solidFill>
                <a:srgbClr val="595959"/>
              </a:solidFill>
            </a:endParaRPr>
          </a:p>
        </p:txBody>
      </p:sp>
    </p:spTree>
    <p:extLst>
      <p:ext uri="{BB962C8B-B14F-4D97-AF65-F5344CB8AC3E}">
        <p14:creationId xmlns:p14="http://schemas.microsoft.com/office/powerpoint/2010/main" val="799593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5" name="Content Placeholder 4">
            <a:extLst>
              <a:ext uri="{FF2B5EF4-FFF2-40B4-BE49-F238E27FC236}">
                <a16:creationId xmlns:a16="http://schemas.microsoft.com/office/drawing/2014/main" id="{418B9D41-71CE-4AEE-877B-6CD2C42B2D47}"/>
              </a:ext>
            </a:extLst>
          </p:cNvPr>
          <p:cNvSpPr>
            <a:spLocks noGrp="1"/>
          </p:cNvSpPr>
          <p:nvPr>
            <p:ph sz="quarter" idx="13"/>
          </p:nvPr>
        </p:nvSpPr>
        <p:spPr>
          <a:xfrm>
            <a:off x="1371600" y="3962400"/>
            <a:ext cx="2819400" cy="457200"/>
          </a:xfrm>
        </p:spPr>
        <p:txBody>
          <a:bodyPr/>
          <a:lstStyle>
            <a:lvl1pPr marL="0" indent="0">
              <a:buNone/>
              <a:defRPr/>
            </a:lvl1pPr>
          </a:lstStyle>
          <a:p>
            <a:pPr lvl="0"/>
            <a:endParaRPr lang="en-US" dirty="0"/>
          </a:p>
        </p:txBody>
      </p:sp>
    </p:spTree>
    <p:extLst>
      <p:ext uri="{BB962C8B-B14F-4D97-AF65-F5344CB8AC3E}">
        <p14:creationId xmlns:p14="http://schemas.microsoft.com/office/powerpoint/2010/main" val="645708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3290812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Tree>
    <p:extLst>
      <p:ext uri="{BB962C8B-B14F-4D97-AF65-F5344CB8AC3E}">
        <p14:creationId xmlns:p14="http://schemas.microsoft.com/office/powerpoint/2010/main" val="4033992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
        <p:nvSpPr>
          <p:cNvPr id="7" name="Short Copyright">
            <a:extLst>
              <a:ext uri="{FF2B5EF4-FFF2-40B4-BE49-F238E27FC236}">
                <a16:creationId xmlns:a16="http://schemas.microsoft.com/office/drawing/2014/main" id="{936A8E97-4799-44FE-B244-6FC8CAE73A22}"/>
              </a:ext>
            </a:extLst>
          </p:cNvPr>
          <p:cNvSpPr txBox="1"/>
          <p:nvPr userDrawn="1"/>
        </p:nvSpPr>
        <p:spPr>
          <a:xfrm>
            <a:off x="0" y="6629400"/>
            <a:ext cx="9067800" cy="230832"/>
          </a:xfrm>
          <a:prstGeom prst="rect">
            <a:avLst/>
          </a:prstGeom>
          <a:noFill/>
        </p:spPr>
        <p:txBody>
          <a:bodyPr wrap="square" lIns="45720" rIns="45720" rtlCol="0" anchor="ctr">
            <a:spAutoFit/>
          </a:bodyPr>
          <a:lstStyle/>
          <a:p>
            <a:pPr algn="ctr"/>
            <a:r>
              <a:rPr lang="en-IN" sz="900" b="0" kern="1200" dirty="0">
                <a:solidFill>
                  <a:srgbClr val="595959"/>
                </a:solidFill>
                <a:effectLst/>
                <a:latin typeface="Arial" panose="020B0604020202020204" pitchFamily="34" charset="0"/>
                <a:ea typeface="+mn-ea"/>
                <a:cs typeface="+mn-cs"/>
              </a:rPr>
              <a:t>Copyright ©2021 McGraw-Hill Education. All rights reserved. No reproduction or distribution without the prior written consent of McGraw-Hill Education.</a:t>
            </a:r>
            <a:endParaRPr lang="en-US" sz="900" b="0" dirty="0">
              <a:solidFill>
                <a:srgbClr val="595959"/>
              </a:solidFill>
            </a:endParaRPr>
          </a:p>
        </p:txBody>
      </p:sp>
    </p:spTree>
    <p:extLst>
      <p:ext uri="{BB962C8B-B14F-4D97-AF65-F5344CB8AC3E}">
        <p14:creationId xmlns:p14="http://schemas.microsoft.com/office/powerpoint/2010/main" val="3121618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0" name="Short Copyright">
            <a:extLst>
              <a:ext uri="{FF2B5EF4-FFF2-40B4-BE49-F238E27FC236}">
                <a16:creationId xmlns:a16="http://schemas.microsoft.com/office/drawing/2014/main" id="{D107AF22-4DD0-451C-910D-BF67A3F167C8}"/>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760285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extLst>
      <p:ext uri="{BB962C8B-B14F-4D97-AF65-F5344CB8AC3E}">
        <p14:creationId xmlns:p14="http://schemas.microsoft.com/office/powerpoint/2010/main" val="4279901874"/>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 id="2147483937" r:id="rId12"/>
    <p:sldLayoutId id="2147483938" r:id="rId13"/>
    <p:sldLayoutId id="2147483939" r:id="rId14"/>
    <p:sldLayoutId id="2147483940" r:id="rId15"/>
    <p:sldLayoutId id="2147483941" r:id="rId16"/>
    <p:sldLayoutId id="2147483942" r:id="rId17"/>
    <p:sldLayoutId id="2147483943" r:id="rId18"/>
    <p:sldLayoutId id="2147483944" r:id="rId19"/>
    <p:sldLayoutId id="2147483945" r:id="rId20"/>
    <p:sldLayoutId id="2147483946" r:id="rId21"/>
    <p:sldLayoutId id="2147483947" r:id="rId22"/>
    <p:sldLayoutId id="2147483948" r:id="rId23"/>
    <p:sldLayoutId id="2147483949" r:id="rId24"/>
    <p:sldLayoutId id="2147483924" r:id="rId25"/>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tx1"/>
        </a:buClr>
        <a:buSzPct val="100000"/>
        <a:buFont typeface="Arial" panose="020B0604020202020204" pitchFamily="34" charset="0"/>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tx1"/>
        </a:buClr>
        <a:buSzPct val="100000"/>
        <a:buFont typeface="Arial" panose="020B0604020202020204" pitchFamily="34" charset="0"/>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tx1"/>
        </a:buClr>
        <a:buSzPct val="100000"/>
        <a:buFont typeface="Arial" panose="020B0604020202020204" pitchFamily="34" charset="0"/>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dirty="0"/>
              <a:t>Chapter</a:t>
            </a:r>
            <a:r>
              <a:rPr lang="en-US" dirty="0"/>
              <a:t> 12</a:t>
            </a:r>
            <a:br>
              <a:rPr lang="en-US" dirty="0"/>
            </a:br>
            <a:r>
              <a:rPr lang="en-US" cap="none" dirty="0"/>
              <a:t>Science</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pPr eaLnBrk="1" hangingPunct="1">
              <a:defRPr/>
            </a:pPr>
            <a:r>
              <a:rPr lang="en-US" dirty="0"/>
              <a:t>The aim of this tutorial is to help you learn to identify and evaluate scientific methods and assumptions.</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5196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79610F8-575C-4BC3-9FE4-823A4AE910D8}"/>
              </a:ext>
            </a:extLst>
          </p:cNvPr>
          <p:cNvSpPr>
            <a:spLocks noGrp="1"/>
          </p:cNvSpPr>
          <p:nvPr>
            <p:ph type="title"/>
          </p:nvPr>
        </p:nvSpPr>
        <p:spPr/>
        <p:txBody>
          <a:bodyPr/>
          <a:lstStyle/>
          <a:p>
            <a:r>
              <a:rPr lang="en-US" dirty="0"/>
              <a:t>Belief That There Were Canals on Mars</a:t>
            </a:r>
            <a:endParaRPr lang="en-IN" dirty="0"/>
          </a:p>
        </p:txBody>
      </p:sp>
      <p:pic>
        <p:nvPicPr>
          <p:cNvPr id="4" name="Picture Placeholder 3" descr="An image of a sketch of Mars made in 1895.">
            <a:extLst>
              <a:ext uri="{FF2B5EF4-FFF2-40B4-BE49-F238E27FC236}">
                <a16:creationId xmlns:a16="http://schemas.microsoft.com/office/drawing/2014/main" id="{9C0C9EEC-9ACC-4091-9DDB-3676FCC1A1F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80" b="-3087"/>
          <a:stretch/>
        </p:blipFill>
        <p:spPr>
          <a:xfrm>
            <a:off x="1676400" y="1607982"/>
            <a:ext cx="2427767" cy="2570183"/>
          </a:xfrm>
        </p:spPr>
      </p:pic>
      <p:sp>
        <p:nvSpPr>
          <p:cNvPr id="12" name="Content Placeholder 11">
            <a:extLst>
              <a:ext uri="{FF2B5EF4-FFF2-40B4-BE49-F238E27FC236}">
                <a16:creationId xmlns:a16="http://schemas.microsoft.com/office/drawing/2014/main" id="{48755F70-0C3D-4FD8-8220-11BD91EEA66E}"/>
              </a:ext>
            </a:extLst>
          </p:cNvPr>
          <p:cNvSpPr>
            <a:spLocks noGrp="1"/>
          </p:cNvSpPr>
          <p:nvPr>
            <p:ph sz="quarter" idx="16"/>
          </p:nvPr>
        </p:nvSpPr>
        <p:spPr>
          <a:xfrm>
            <a:off x="1669484" y="4079807"/>
            <a:ext cx="2282455" cy="247650"/>
          </a:xfrm>
        </p:spPr>
        <p:txBody>
          <a:bodyPr/>
          <a:lstStyle/>
          <a:p>
            <a:r>
              <a:rPr lang="en-US" dirty="0"/>
              <a:t>World History/</a:t>
            </a:r>
            <a:r>
              <a:rPr lang="en-US" dirty="0" err="1"/>
              <a:t>Topham</a:t>
            </a:r>
            <a:r>
              <a:rPr lang="en-US" dirty="0"/>
              <a:t>/The Image Works</a:t>
            </a:r>
            <a:endParaRPr lang="en-IN" dirty="0"/>
          </a:p>
        </p:txBody>
      </p:sp>
      <p:pic>
        <p:nvPicPr>
          <p:cNvPr id="7" name="Picture Placeholder 6" descr="A picture of Mars that was taken in 2012.">
            <a:extLst>
              <a:ext uri="{FF2B5EF4-FFF2-40B4-BE49-F238E27FC236}">
                <a16:creationId xmlns:a16="http://schemas.microsoft.com/office/drawing/2014/main" id="{126D4DE6-7C04-4A95-BEB8-85FE7ADC6F2C}"/>
              </a:ext>
            </a:extLst>
          </p:cNvPr>
          <p:cNvPicPr>
            <a:picLocks noGrp="1" noChangeAspect="1"/>
          </p:cNvPicPr>
          <p:nvPr>
            <p:ph type="pic" sz="quarter" idx="17"/>
          </p:nvPr>
        </p:nvPicPr>
        <p:blipFill rotWithShape="1">
          <a:blip r:embed="rId3">
            <a:extLst>
              <a:ext uri="{28A0092B-C50C-407E-A947-70E740481C1C}">
                <a14:useLocalDpi xmlns:a14="http://schemas.microsoft.com/office/drawing/2010/main" val="0"/>
              </a:ext>
            </a:extLst>
          </a:blip>
          <a:srcRect t="-793" b="-3206"/>
          <a:stretch/>
        </p:blipFill>
        <p:spPr>
          <a:xfrm>
            <a:off x="5010136" y="1654823"/>
            <a:ext cx="2346709" cy="2484370"/>
          </a:xfrm>
        </p:spPr>
      </p:pic>
      <p:sp>
        <p:nvSpPr>
          <p:cNvPr id="21" name="Content Placeholder 20">
            <a:extLst>
              <a:ext uri="{FF2B5EF4-FFF2-40B4-BE49-F238E27FC236}">
                <a16:creationId xmlns:a16="http://schemas.microsoft.com/office/drawing/2014/main" id="{FF00F738-2254-4806-B1A6-E37840097E73}"/>
              </a:ext>
            </a:extLst>
          </p:cNvPr>
          <p:cNvSpPr>
            <a:spLocks noGrp="1"/>
          </p:cNvSpPr>
          <p:nvPr>
            <p:ph sz="quarter" idx="20"/>
          </p:nvPr>
        </p:nvSpPr>
        <p:spPr>
          <a:xfrm>
            <a:off x="5010136" y="4069440"/>
            <a:ext cx="1894367" cy="190500"/>
          </a:xfrm>
        </p:spPr>
        <p:txBody>
          <a:bodyPr/>
          <a:lstStyle/>
          <a:p>
            <a:r>
              <a:rPr lang="en-IN" dirty="0" err="1"/>
              <a:t>StockTrek</a:t>
            </a:r>
            <a:r>
              <a:rPr lang="en-IN" dirty="0"/>
              <a:t>/Getty Images</a:t>
            </a:r>
          </a:p>
        </p:txBody>
      </p:sp>
      <p:sp>
        <p:nvSpPr>
          <p:cNvPr id="18" name="Text Placeholder 17">
            <a:extLst>
              <a:ext uri="{FF2B5EF4-FFF2-40B4-BE49-F238E27FC236}">
                <a16:creationId xmlns:a16="http://schemas.microsoft.com/office/drawing/2014/main" id="{D3A40707-94DA-4876-868A-6AFE08696A05}"/>
              </a:ext>
            </a:extLst>
          </p:cNvPr>
          <p:cNvSpPr>
            <a:spLocks noGrp="1"/>
          </p:cNvSpPr>
          <p:nvPr>
            <p:ph type="body" sz="quarter" idx="12"/>
          </p:nvPr>
        </p:nvSpPr>
        <p:spPr>
          <a:xfrm>
            <a:off x="1413245" y="4724400"/>
            <a:ext cx="5943600" cy="1447800"/>
          </a:xfrm>
        </p:spPr>
        <p:txBody>
          <a:bodyPr/>
          <a:lstStyle/>
          <a:p>
            <a:r>
              <a:rPr lang="en-US" dirty="0"/>
              <a:t>Our brain's tendency to impose order on random data contributed to the belief that there were canals on Mars.</a:t>
            </a:r>
          </a:p>
          <a:p>
            <a:endParaRPr lang="en-IN" dirty="0"/>
          </a:p>
        </p:txBody>
      </p:sp>
    </p:spTree>
    <p:extLst>
      <p:ext uri="{BB962C8B-B14F-4D97-AF65-F5344CB8AC3E}">
        <p14:creationId xmlns:p14="http://schemas.microsoft.com/office/powerpoint/2010/main" val="483144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1C1CF-E6A8-47A9-8693-2E4D1BFB4680}"/>
              </a:ext>
            </a:extLst>
          </p:cNvPr>
          <p:cNvSpPr>
            <a:spLocks noGrp="1"/>
          </p:cNvSpPr>
          <p:nvPr>
            <p:ph type="title"/>
          </p:nvPr>
        </p:nvSpPr>
        <p:spPr/>
        <p:txBody>
          <a:bodyPr/>
          <a:lstStyle/>
          <a:p>
            <a:r>
              <a:rPr lang="en-US" dirty="0"/>
              <a:t>Religious Belief That Humans Are a Special Creation</a:t>
            </a:r>
            <a:endParaRPr lang="en-IN" dirty="0"/>
          </a:p>
        </p:txBody>
      </p:sp>
      <p:pic>
        <p:nvPicPr>
          <p:cNvPr id="6" name="Picture Placeholder 5" descr="An image of Michelangelo’s painting “The Creation of Man.” ">
            <a:extLst>
              <a:ext uri="{FF2B5EF4-FFF2-40B4-BE49-F238E27FC236}">
                <a16:creationId xmlns:a16="http://schemas.microsoft.com/office/drawing/2014/main" id="{32B6563C-82F8-41AA-8B4B-F25A39B79886}"/>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972" t="-3468" r="519" b="1"/>
          <a:stretch/>
        </p:blipFill>
        <p:spPr>
          <a:xfrm>
            <a:off x="1257300" y="1565081"/>
            <a:ext cx="6580180" cy="3201022"/>
          </a:xfrm>
        </p:spPr>
      </p:pic>
      <p:sp>
        <p:nvSpPr>
          <p:cNvPr id="7" name="Content Placeholder 6">
            <a:extLst>
              <a:ext uri="{FF2B5EF4-FFF2-40B4-BE49-F238E27FC236}">
                <a16:creationId xmlns:a16="http://schemas.microsoft.com/office/drawing/2014/main" id="{CE110656-80E4-4CE9-BAAB-9FDC75B07F4E}"/>
              </a:ext>
            </a:extLst>
          </p:cNvPr>
          <p:cNvSpPr>
            <a:spLocks noGrp="1"/>
          </p:cNvSpPr>
          <p:nvPr>
            <p:ph sz="quarter" idx="16"/>
          </p:nvPr>
        </p:nvSpPr>
        <p:spPr>
          <a:xfrm>
            <a:off x="1219200" y="4762146"/>
            <a:ext cx="3276600" cy="254943"/>
          </a:xfrm>
        </p:spPr>
        <p:txBody>
          <a:bodyPr/>
          <a:lstStyle/>
          <a:p>
            <a:r>
              <a:rPr lang="en-IN" dirty="0"/>
              <a:t>Jim Zuckerman/Corbis/Getty Images</a:t>
            </a:r>
          </a:p>
        </p:txBody>
      </p:sp>
      <p:sp>
        <p:nvSpPr>
          <p:cNvPr id="5" name="Text Placeholder 4">
            <a:extLst>
              <a:ext uri="{FF2B5EF4-FFF2-40B4-BE49-F238E27FC236}">
                <a16:creationId xmlns:a16="http://schemas.microsoft.com/office/drawing/2014/main" id="{27EAF3D8-0DBF-4965-9259-934913598434}"/>
              </a:ext>
            </a:extLst>
          </p:cNvPr>
          <p:cNvSpPr>
            <a:spLocks noGrp="1"/>
          </p:cNvSpPr>
          <p:nvPr>
            <p:ph type="body" sz="quarter" idx="12"/>
          </p:nvPr>
        </p:nvSpPr>
        <p:spPr>
          <a:xfrm>
            <a:off x="914400" y="5052072"/>
            <a:ext cx="6923080" cy="1040372"/>
          </a:xfrm>
        </p:spPr>
        <p:txBody>
          <a:bodyPr/>
          <a:lstStyle/>
          <a:p>
            <a:r>
              <a:rPr lang="en-US" sz="2000" dirty="0"/>
              <a:t>The religious belief that humans are qualitatively different from other animals is one of the underlying assumptions of modern science.</a:t>
            </a:r>
            <a:endParaRPr lang="en-IN" sz="2000" dirty="0"/>
          </a:p>
        </p:txBody>
      </p:sp>
      <p:sp>
        <p:nvSpPr>
          <p:cNvPr id="10" name="Content Placeholder 9">
            <a:extLst>
              <a:ext uri="{FF2B5EF4-FFF2-40B4-BE49-F238E27FC236}">
                <a16:creationId xmlns:a16="http://schemas.microsoft.com/office/drawing/2014/main" id="{2684B2EA-C782-4BA4-8D53-3CC2810243F5}"/>
              </a:ext>
            </a:extLst>
          </p:cNvPr>
          <p:cNvSpPr>
            <a:spLocks noGrp="1"/>
          </p:cNvSpPr>
          <p:nvPr>
            <p:ph sz="quarter" idx="21"/>
          </p:nvPr>
        </p:nvSpPr>
        <p:spPr>
          <a:xfrm>
            <a:off x="3244107" y="6137323"/>
            <a:ext cx="2606566" cy="254943"/>
          </a:xfrm>
        </p:spPr>
        <p:txBody>
          <a:bodyPr/>
          <a:lstStyle/>
          <a:p>
            <a:pPr algn="ctr"/>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2807291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098398-62E1-479D-B8B3-B6FBB9DC6810}"/>
              </a:ext>
            </a:extLst>
          </p:cNvPr>
          <p:cNvSpPr>
            <a:spLocks noGrp="1"/>
          </p:cNvSpPr>
          <p:nvPr>
            <p:ph type="title"/>
          </p:nvPr>
        </p:nvSpPr>
        <p:spPr/>
        <p:txBody>
          <a:bodyPr/>
          <a:lstStyle/>
          <a:p>
            <a:r>
              <a:rPr lang="en-IN" dirty="0"/>
              <a:t>The Scientific Method Is Dynamic with Analysis Returning to Observation</a:t>
            </a:r>
          </a:p>
        </p:txBody>
      </p:sp>
      <p:pic>
        <p:nvPicPr>
          <p:cNvPr id="6" name="Picture Placeholder 6" descr="The flow chart shows the general scheme of a scientific method.">
            <a:extLst>
              <a:ext uri="{FF2B5EF4-FFF2-40B4-BE49-F238E27FC236}">
                <a16:creationId xmlns:a16="http://schemas.microsoft.com/office/drawing/2014/main" id="{EBDC8159-9C5D-409E-9B08-36FA77BBF416}"/>
              </a:ext>
            </a:extLst>
          </p:cNvPr>
          <p:cNvPicPr>
            <a:picLocks noGrp="1" noChangeAspect="1" noChangeArrowheads="1"/>
          </p:cNvPicPr>
          <p:nvPr>
            <p:ph type="pic" sz="quarter" idx="15"/>
          </p:nvPr>
        </p:nvPicPr>
        <p:blipFill rotWithShape="1">
          <a:blip r:embed="rId2">
            <a:extLst>
              <a:ext uri="{28A0092B-C50C-407E-A947-70E740481C1C}">
                <a14:useLocalDpi xmlns:a14="http://schemas.microsoft.com/office/drawing/2010/main" val="0"/>
              </a:ext>
            </a:extLst>
          </a:blip>
          <a:srcRect t="1297" b="-1948"/>
          <a:stretch/>
        </p:blipFill>
        <p:spPr bwMode="auto">
          <a:xfrm>
            <a:off x="1653048" y="2133600"/>
            <a:ext cx="5456903"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4">
            <a:extLst>
              <a:ext uri="{FF2B5EF4-FFF2-40B4-BE49-F238E27FC236}">
                <a16:creationId xmlns:a16="http://schemas.microsoft.com/office/drawing/2014/main" id="{F4715B3B-C585-4489-B6B7-0F914B8E4DE2}"/>
              </a:ext>
            </a:extLst>
          </p:cNvPr>
          <p:cNvSpPr>
            <a:spLocks noGrp="1"/>
          </p:cNvSpPr>
          <p:nvPr>
            <p:ph sz="quarter" idx="16"/>
          </p:nvPr>
        </p:nvSpPr>
        <p:spPr>
          <a:xfrm>
            <a:off x="2743200" y="5562600"/>
            <a:ext cx="3276600" cy="381000"/>
          </a:xfrm>
        </p:spPr>
        <p:txBody>
          <a:bodyPr/>
          <a:lstStyle/>
          <a:p>
            <a:pPr algn="ctr"/>
            <a:r>
              <a:rPr lang="en-US" dirty="0">
                <a:hlinkClick r:id="rId3" action="ppaction://hlinksldjump"/>
              </a:rPr>
              <a:t>Access the text alternative for slide images.</a:t>
            </a:r>
            <a:endParaRPr lang="en-US" dirty="0"/>
          </a:p>
        </p:txBody>
      </p:sp>
    </p:spTree>
    <p:extLst>
      <p:ext uri="{BB962C8B-B14F-4D97-AF65-F5344CB8AC3E}">
        <p14:creationId xmlns:p14="http://schemas.microsoft.com/office/powerpoint/2010/main" val="3544173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tLang="en-US" dirty="0"/>
              <a:t>The Scientific Method</a:t>
            </a:r>
          </a:p>
        </p:txBody>
      </p:sp>
      <p:sp>
        <p:nvSpPr>
          <p:cNvPr id="20483" name="Content Placeholder 2"/>
          <p:cNvSpPr>
            <a:spLocks noGrp="1"/>
          </p:cNvSpPr>
          <p:nvPr>
            <p:ph sz="quarter" idx="1"/>
          </p:nvPr>
        </p:nvSpPr>
        <p:spPr/>
        <p:txBody>
          <a:bodyPr/>
          <a:lstStyle/>
          <a:p>
            <a:pPr marL="0" indent="0" eaLnBrk="1" hangingPunct="1">
              <a:buNone/>
            </a:pPr>
            <a:r>
              <a:rPr lang="en-US" altLang="en-US" dirty="0"/>
              <a:t>The </a:t>
            </a:r>
            <a:r>
              <a:rPr lang="en-US" altLang="en-US" b="1" u="sng" dirty="0"/>
              <a:t>scientific method</a:t>
            </a:r>
            <a:r>
              <a:rPr lang="en-US" altLang="en-US" dirty="0"/>
              <a:t> is a process involving the rigorous, systematic application of observation and experimentation.</a:t>
            </a:r>
          </a:p>
          <a:p>
            <a:pPr eaLnBrk="1" hangingPunct="1"/>
            <a:r>
              <a:rPr lang="en-US" altLang="en-US" sz="2000" dirty="0"/>
              <a:t>It involves a series of steps:</a:t>
            </a:r>
          </a:p>
          <a:p>
            <a:pPr marL="366713" lvl="1" indent="0" eaLnBrk="1" hangingPunct="1">
              <a:buNone/>
            </a:pPr>
            <a:endParaRPr lang="en-US" altLang="en-US" dirty="0"/>
          </a:p>
          <a:p>
            <a:pPr lvl="1" eaLnBrk="1" hangingPunct="1"/>
            <a:r>
              <a:rPr lang="en-US" altLang="en-US" sz="1800" dirty="0"/>
              <a:t>Identifying the problem.</a:t>
            </a:r>
          </a:p>
          <a:p>
            <a:pPr lvl="1" eaLnBrk="1" hangingPunct="1"/>
            <a:r>
              <a:rPr lang="en-US" altLang="en-US" sz="1800" dirty="0"/>
              <a:t>Developing an initial hypothesis.</a:t>
            </a:r>
          </a:p>
          <a:p>
            <a:pPr lvl="1" eaLnBrk="1" hangingPunct="1"/>
            <a:r>
              <a:rPr lang="en-US" altLang="en-US" sz="1800" dirty="0"/>
              <a:t>Gathering additional information and refining the hypothesis.</a:t>
            </a:r>
          </a:p>
          <a:p>
            <a:pPr lvl="1" eaLnBrk="1" hangingPunct="1"/>
            <a:r>
              <a:rPr lang="en-US" altLang="en-US" sz="1800" dirty="0"/>
              <a:t>Testing the hypothesis.</a:t>
            </a:r>
          </a:p>
          <a:p>
            <a:pPr lvl="1" eaLnBrk="1" hangingPunct="1"/>
            <a:r>
              <a:rPr lang="en-US" altLang="en-US" sz="1800" dirty="0"/>
              <a:t>Evaluating the hypothesis based on the results of testing or experimentation.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1992737-51B3-4961-92EB-ED3F08A6B3BF}"/>
              </a:ext>
            </a:extLst>
          </p:cNvPr>
          <p:cNvSpPr>
            <a:spLocks noGrp="1"/>
          </p:cNvSpPr>
          <p:nvPr>
            <p:ph type="title"/>
          </p:nvPr>
        </p:nvSpPr>
        <p:spPr/>
        <p:txBody>
          <a:bodyPr/>
          <a:lstStyle/>
          <a:p>
            <a:r>
              <a:rPr lang="en-US" dirty="0"/>
              <a:t>Drawings of Beaks of Finches</a:t>
            </a:r>
            <a:endParaRPr lang="en-IN" dirty="0"/>
          </a:p>
        </p:txBody>
      </p:sp>
      <p:pic>
        <p:nvPicPr>
          <p:cNvPr id="4" name="Picture Placeholder 3" descr="The sketch shows Darwin’s drawings of the Galapagos Islands finch beak birds.">
            <a:extLst>
              <a:ext uri="{FF2B5EF4-FFF2-40B4-BE49-F238E27FC236}">
                <a16:creationId xmlns:a16="http://schemas.microsoft.com/office/drawing/2014/main" id="{CB8DC3EA-C5B8-4D20-8929-C4A03D46676E}"/>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893" b="2428"/>
          <a:stretch/>
        </p:blipFill>
        <p:spPr>
          <a:xfrm>
            <a:off x="2366983" y="1510080"/>
            <a:ext cx="4017147" cy="3393343"/>
          </a:xfrm>
        </p:spPr>
      </p:pic>
      <p:sp>
        <p:nvSpPr>
          <p:cNvPr id="8" name="Content Placeholder 7">
            <a:extLst>
              <a:ext uri="{FF2B5EF4-FFF2-40B4-BE49-F238E27FC236}">
                <a16:creationId xmlns:a16="http://schemas.microsoft.com/office/drawing/2014/main" id="{FEC1E0B5-A227-4E89-91C4-EC94DBECEA1D}"/>
              </a:ext>
            </a:extLst>
          </p:cNvPr>
          <p:cNvSpPr>
            <a:spLocks noGrp="1"/>
          </p:cNvSpPr>
          <p:nvPr>
            <p:ph sz="quarter" idx="16"/>
          </p:nvPr>
        </p:nvSpPr>
        <p:spPr>
          <a:xfrm>
            <a:off x="2377616" y="4903423"/>
            <a:ext cx="3505199" cy="183454"/>
          </a:xfrm>
        </p:spPr>
        <p:txBody>
          <a:bodyPr/>
          <a:lstStyle/>
          <a:p>
            <a:r>
              <a:rPr lang="en-US" dirty="0"/>
              <a:t>Mary Evans Picture Library/The Image Works </a:t>
            </a:r>
            <a:endParaRPr lang="en-IN" dirty="0"/>
          </a:p>
        </p:txBody>
      </p:sp>
      <p:sp>
        <p:nvSpPr>
          <p:cNvPr id="10" name="Content Placeholder 9">
            <a:extLst>
              <a:ext uri="{FF2B5EF4-FFF2-40B4-BE49-F238E27FC236}">
                <a16:creationId xmlns:a16="http://schemas.microsoft.com/office/drawing/2014/main" id="{9C813F0B-91B4-4F4B-BD75-0CD92A382220}"/>
              </a:ext>
            </a:extLst>
          </p:cNvPr>
          <p:cNvSpPr>
            <a:spLocks noGrp="1"/>
          </p:cNvSpPr>
          <p:nvPr>
            <p:ph type="body" sz="quarter" idx="12"/>
          </p:nvPr>
        </p:nvSpPr>
        <p:spPr>
          <a:xfrm>
            <a:off x="1905000" y="5293944"/>
            <a:ext cx="4691062" cy="873198"/>
          </a:xfrm>
        </p:spPr>
        <p:txBody>
          <a:bodyPr/>
          <a:lstStyle/>
          <a:p>
            <a:r>
              <a:rPr lang="en-US" dirty="0"/>
              <a:t>Darwin’s Drawings of Galapagos Island Finch Beaks.</a:t>
            </a:r>
            <a:endParaRPr lang="en-IN" dirty="0"/>
          </a:p>
        </p:txBody>
      </p:sp>
      <p:sp>
        <p:nvSpPr>
          <p:cNvPr id="6" name="Content Placeholder 5">
            <a:extLst>
              <a:ext uri="{FF2B5EF4-FFF2-40B4-BE49-F238E27FC236}">
                <a16:creationId xmlns:a16="http://schemas.microsoft.com/office/drawing/2014/main" id="{0563E9FC-E0AE-406B-BC70-B6C1C093EFAF}"/>
              </a:ext>
            </a:extLst>
          </p:cNvPr>
          <p:cNvSpPr>
            <a:spLocks noGrp="1"/>
          </p:cNvSpPr>
          <p:nvPr>
            <p:ph sz="quarter" idx="20"/>
          </p:nvPr>
        </p:nvSpPr>
        <p:spPr>
          <a:xfrm>
            <a:off x="3215815" y="6298232"/>
            <a:ext cx="2667000" cy="275930"/>
          </a:xfrm>
        </p:spPr>
        <p:txBody>
          <a:bodyPr/>
          <a:lstStyle/>
          <a:p>
            <a:pPr algn="ctr"/>
            <a:r>
              <a:rPr lang="en-US" dirty="0">
                <a:hlinkClick r:id="rId3" action="ppaction://hlinksldjump"/>
              </a:rPr>
              <a:t>Access the text alternative for slide images</a:t>
            </a:r>
            <a:r>
              <a:rPr lang="en-IN" dirty="0">
                <a:hlinkClick r:id="rId3" action="ppaction://hlinksldjump"/>
              </a:rPr>
              <a:t>.</a:t>
            </a:r>
            <a:endParaRPr lang="en-US" dirty="0"/>
          </a:p>
        </p:txBody>
      </p:sp>
    </p:spTree>
    <p:extLst>
      <p:ext uri="{BB962C8B-B14F-4D97-AF65-F5344CB8AC3E}">
        <p14:creationId xmlns:p14="http://schemas.microsoft.com/office/powerpoint/2010/main" val="1512544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2076D18-50B7-466E-9B1F-E610F2A265B6}"/>
              </a:ext>
            </a:extLst>
          </p:cNvPr>
          <p:cNvSpPr>
            <a:spLocks noGrp="1"/>
          </p:cNvSpPr>
          <p:nvPr>
            <p:ph type="title"/>
          </p:nvPr>
        </p:nvSpPr>
        <p:spPr/>
        <p:txBody>
          <a:bodyPr/>
          <a:lstStyle/>
          <a:p>
            <a:r>
              <a:rPr lang="en-US" dirty="0"/>
              <a:t>Margaret Mead</a:t>
            </a:r>
            <a:endParaRPr lang="en-IN" dirty="0"/>
          </a:p>
        </p:txBody>
      </p:sp>
      <p:pic>
        <p:nvPicPr>
          <p:cNvPr id="4" name="Picture Placeholder 3" descr="An image of Margaret Mead. She is being interviewed by a journalist.">
            <a:extLst>
              <a:ext uri="{FF2B5EF4-FFF2-40B4-BE49-F238E27FC236}">
                <a16:creationId xmlns:a16="http://schemas.microsoft.com/office/drawing/2014/main" id="{A08A143A-264D-4CBF-BF5A-CD9EA851FFB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32" b="232"/>
          <a:stretch/>
        </p:blipFill>
        <p:spPr>
          <a:xfrm>
            <a:off x="2110562" y="1691020"/>
            <a:ext cx="4572000" cy="3048000"/>
          </a:xfrm>
        </p:spPr>
      </p:pic>
      <p:sp>
        <p:nvSpPr>
          <p:cNvPr id="10" name="Content Placeholder 9">
            <a:extLst>
              <a:ext uri="{FF2B5EF4-FFF2-40B4-BE49-F238E27FC236}">
                <a16:creationId xmlns:a16="http://schemas.microsoft.com/office/drawing/2014/main" id="{188B513E-F31A-4AEB-BCA9-2BC765203DEF}"/>
              </a:ext>
            </a:extLst>
          </p:cNvPr>
          <p:cNvSpPr>
            <a:spLocks noGrp="1"/>
          </p:cNvSpPr>
          <p:nvPr>
            <p:ph sz="quarter" idx="16"/>
          </p:nvPr>
        </p:nvSpPr>
        <p:spPr>
          <a:xfrm>
            <a:off x="2075120" y="4703578"/>
            <a:ext cx="2438400" cy="228600"/>
          </a:xfrm>
        </p:spPr>
        <p:txBody>
          <a:bodyPr/>
          <a:lstStyle/>
          <a:p>
            <a:r>
              <a:rPr lang="en-IN" dirty="0" err="1"/>
              <a:t>Swoger</a:t>
            </a:r>
            <a:r>
              <a:rPr lang="en-IN" dirty="0"/>
              <a:t>/Archive Photos/Getty Images</a:t>
            </a:r>
          </a:p>
        </p:txBody>
      </p:sp>
      <p:sp>
        <p:nvSpPr>
          <p:cNvPr id="8" name="Text Placeholder 7">
            <a:extLst>
              <a:ext uri="{FF2B5EF4-FFF2-40B4-BE49-F238E27FC236}">
                <a16:creationId xmlns:a16="http://schemas.microsoft.com/office/drawing/2014/main" id="{215E3A79-8890-4981-84DD-48A0B585AA8D}"/>
              </a:ext>
            </a:extLst>
          </p:cNvPr>
          <p:cNvSpPr>
            <a:spLocks noGrp="1"/>
          </p:cNvSpPr>
          <p:nvPr>
            <p:ph type="body" sz="quarter" idx="12"/>
          </p:nvPr>
        </p:nvSpPr>
        <p:spPr>
          <a:xfrm>
            <a:off x="1408813" y="5029200"/>
            <a:ext cx="6234223" cy="1219200"/>
          </a:xfrm>
        </p:spPr>
        <p:txBody>
          <a:bodyPr/>
          <a:lstStyle/>
          <a:p>
            <a:r>
              <a:rPr lang="en-US" dirty="0"/>
              <a:t>Mead’s attachment to her hypothesis and her reliance on anecdotal evidence biased the way she gathered her information.</a:t>
            </a:r>
            <a:endParaRPr lang="en-IN" dirty="0"/>
          </a:p>
        </p:txBody>
      </p:sp>
    </p:spTree>
    <p:extLst>
      <p:ext uri="{BB962C8B-B14F-4D97-AF65-F5344CB8AC3E}">
        <p14:creationId xmlns:p14="http://schemas.microsoft.com/office/powerpoint/2010/main" val="1970131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3BD60A-651A-4E3F-9010-BE236FD79189}"/>
              </a:ext>
            </a:extLst>
          </p:cNvPr>
          <p:cNvSpPr>
            <a:spLocks noGrp="1"/>
          </p:cNvSpPr>
          <p:nvPr>
            <p:ph type="title"/>
          </p:nvPr>
        </p:nvSpPr>
        <p:spPr/>
        <p:txBody>
          <a:bodyPr/>
          <a:lstStyle/>
          <a:p>
            <a:r>
              <a:rPr lang="en-US" dirty="0"/>
              <a:t>The Minnesota Twin Study</a:t>
            </a:r>
            <a:endParaRPr lang="en-IN" dirty="0"/>
          </a:p>
        </p:txBody>
      </p:sp>
      <p:pic>
        <p:nvPicPr>
          <p:cNvPr id="4" name="Picture Placeholder 3" descr="An image of African-American twins.">
            <a:extLst>
              <a:ext uri="{FF2B5EF4-FFF2-40B4-BE49-F238E27FC236}">
                <a16:creationId xmlns:a16="http://schemas.microsoft.com/office/drawing/2014/main" id="{F178F087-4D70-4D72-BA4D-5CDD465B2F9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690" b="33"/>
          <a:stretch/>
        </p:blipFill>
        <p:spPr>
          <a:xfrm>
            <a:off x="2705100" y="1281431"/>
            <a:ext cx="3733800" cy="3671569"/>
          </a:xfrm>
        </p:spPr>
      </p:pic>
      <p:sp>
        <p:nvSpPr>
          <p:cNvPr id="8" name="Content Placeholder 7">
            <a:extLst>
              <a:ext uri="{FF2B5EF4-FFF2-40B4-BE49-F238E27FC236}">
                <a16:creationId xmlns:a16="http://schemas.microsoft.com/office/drawing/2014/main" id="{A26AC27F-7346-4AAC-87A3-BA2311D5927D}"/>
              </a:ext>
            </a:extLst>
          </p:cNvPr>
          <p:cNvSpPr>
            <a:spLocks noGrp="1"/>
          </p:cNvSpPr>
          <p:nvPr>
            <p:ph sz="quarter" idx="16"/>
          </p:nvPr>
        </p:nvSpPr>
        <p:spPr>
          <a:xfrm>
            <a:off x="2816742" y="4953000"/>
            <a:ext cx="1905000" cy="228600"/>
          </a:xfrm>
        </p:spPr>
        <p:txBody>
          <a:bodyPr/>
          <a:lstStyle/>
          <a:p>
            <a:r>
              <a:rPr lang="en-IN" dirty="0"/>
              <a:t>Barbara </a:t>
            </a:r>
            <a:r>
              <a:rPr lang="en-IN" dirty="0" err="1"/>
              <a:t>Penoyar</a:t>
            </a:r>
            <a:r>
              <a:rPr lang="en-IN" dirty="0"/>
              <a:t>/Getty Images </a:t>
            </a:r>
          </a:p>
        </p:txBody>
      </p:sp>
      <p:sp>
        <p:nvSpPr>
          <p:cNvPr id="6" name="Text Placeholder 5">
            <a:extLst>
              <a:ext uri="{FF2B5EF4-FFF2-40B4-BE49-F238E27FC236}">
                <a16:creationId xmlns:a16="http://schemas.microsoft.com/office/drawing/2014/main" id="{C5D11B6A-1DA2-4BF2-82F4-92D58488EC89}"/>
              </a:ext>
            </a:extLst>
          </p:cNvPr>
          <p:cNvSpPr>
            <a:spLocks noGrp="1"/>
          </p:cNvSpPr>
          <p:nvPr>
            <p:ph type="body" sz="quarter" idx="12"/>
          </p:nvPr>
        </p:nvSpPr>
        <p:spPr>
          <a:xfrm>
            <a:off x="1447800" y="5181600"/>
            <a:ext cx="6019800" cy="1181100"/>
          </a:xfrm>
        </p:spPr>
        <p:txBody>
          <a:bodyPr/>
          <a:lstStyle/>
          <a:p>
            <a:r>
              <a:rPr lang="en-US" dirty="0"/>
              <a:t>The Minnesota Twin Family Study is a longitudinal study begun in 1989.</a:t>
            </a:r>
            <a:endParaRPr lang="en-IN" dirty="0"/>
          </a:p>
        </p:txBody>
      </p:sp>
    </p:spTree>
    <p:extLst>
      <p:ext uri="{BB962C8B-B14F-4D97-AF65-F5344CB8AC3E}">
        <p14:creationId xmlns:p14="http://schemas.microsoft.com/office/powerpoint/2010/main" val="948061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en-US" dirty="0"/>
              <a:t>Evaluating a Scientific Hypothesis</a:t>
            </a:r>
          </a:p>
        </p:txBody>
      </p:sp>
      <p:sp>
        <p:nvSpPr>
          <p:cNvPr id="25603" name="Content Placeholder 2"/>
          <p:cNvSpPr>
            <a:spLocks noGrp="1"/>
          </p:cNvSpPr>
          <p:nvPr>
            <p:ph sz="quarter" idx="1"/>
          </p:nvPr>
        </p:nvSpPr>
        <p:spPr/>
        <p:txBody>
          <a:bodyPr/>
          <a:lstStyle/>
          <a:p>
            <a:pPr marL="0" indent="0" eaLnBrk="1" hangingPunct="1">
              <a:buNone/>
            </a:pPr>
            <a:r>
              <a:rPr lang="en-US" altLang="en-US" dirty="0"/>
              <a:t>When evaluating a scientific hypothesis, the following criteria are appropriate:</a:t>
            </a:r>
          </a:p>
          <a:p>
            <a:pPr marL="0" indent="0" eaLnBrk="1" hangingPunct="1">
              <a:buNone/>
            </a:pPr>
            <a:endParaRPr lang="en-US" altLang="en-US" sz="2000" dirty="0"/>
          </a:p>
          <a:p>
            <a:pPr eaLnBrk="1" hangingPunct="1"/>
            <a:r>
              <a:rPr lang="en-US" altLang="en-US" sz="2000" dirty="0"/>
              <a:t>Is it relevant to the problem under investigation?</a:t>
            </a:r>
          </a:p>
          <a:p>
            <a:pPr eaLnBrk="1" hangingPunct="1"/>
            <a:r>
              <a:rPr lang="en-US" altLang="en-US" sz="2000" dirty="0"/>
              <a:t>Is it consistent with well-established theories?</a:t>
            </a:r>
          </a:p>
          <a:p>
            <a:pPr eaLnBrk="1" hangingPunct="1"/>
            <a:r>
              <a:rPr lang="en-US" altLang="en-US" sz="2000" dirty="0"/>
              <a:t>Is it the simplest explanation for the problem?</a:t>
            </a:r>
          </a:p>
          <a:p>
            <a:pPr eaLnBrk="1" hangingPunct="1"/>
            <a:r>
              <a:rPr lang="en-US" altLang="en-US" sz="2000" dirty="0"/>
              <a:t>Does it provide a testable and falsifiable explanation of the problem?</a:t>
            </a:r>
          </a:p>
          <a:p>
            <a:pPr eaLnBrk="1" hangingPunct="1"/>
            <a:r>
              <a:rPr lang="en-US" altLang="en-US" sz="2000" dirty="0"/>
              <a:t>Can it be used to predict the outcome of similar events?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CD5C9-D584-4D68-A935-DF9B75B83E79}"/>
              </a:ext>
            </a:extLst>
          </p:cNvPr>
          <p:cNvSpPr>
            <a:spLocks noGrp="1"/>
          </p:cNvSpPr>
          <p:nvPr>
            <p:ph type="title"/>
          </p:nvPr>
        </p:nvSpPr>
        <p:spPr/>
        <p:txBody>
          <a:bodyPr/>
          <a:lstStyle/>
          <a:p>
            <a:r>
              <a:rPr lang="en-US" dirty="0"/>
              <a:t>The Hypothesis "All Swans Are White" Was Falsifiable</a:t>
            </a:r>
            <a:endParaRPr lang="en-IN" dirty="0"/>
          </a:p>
        </p:txBody>
      </p:sp>
      <p:pic>
        <p:nvPicPr>
          <p:cNvPr id="7" name="Picture Placeholder 6" descr="An image of a black swan.">
            <a:extLst>
              <a:ext uri="{FF2B5EF4-FFF2-40B4-BE49-F238E27FC236}">
                <a16:creationId xmlns:a16="http://schemas.microsoft.com/office/drawing/2014/main" id="{3CA29F14-6E41-4BFA-B5BD-49A4AA1C604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58" b="1030"/>
          <a:stretch/>
        </p:blipFill>
        <p:spPr>
          <a:xfrm>
            <a:off x="2362200" y="1524000"/>
            <a:ext cx="4114800" cy="4046220"/>
          </a:xfrm>
        </p:spPr>
      </p:pic>
      <p:sp>
        <p:nvSpPr>
          <p:cNvPr id="5" name="Content Placeholder 4">
            <a:extLst>
              <a:ext uri="{FF2B5EF4-FFF2-40B4-BE49-F238E27FC236}">
                <a16:creationId xmlns:a16="http://schemas.microsoft.com/office/drawing/2014/main" id="{336ED55C-80E1-4A0B-A8F6-AF55785C5334}"/>
              </a:ext>
            </a:extLst>
          </p:cNvPr>
          <p:cNvSpPr>
            <a:spLocks noGrp="1"/>
          </p:cNvSpPr>
          <p:nvPr>
            <p:ph sz="quarter" idx="16"/>
          </p:nvPr>
        </p:nvSpPr>
        <p:spPr>
          <a:xfrm>
            <a:off x="3200400" y="5662369"/>
            <a:ext cx="2743200" cy="228600"/>
          </a:xfrm>
        </p:spPr>
        <p:txBody>
          <a:bodyPr/>
          <a:lstStyle/>
          <a:p>
            <a:r>
              <a:rPr lang="en-US" dirty="0"/>
              <a:t>Simon Wilkinson/The Image Bank/Getty Images</a:t>
            </a:r>
            <a:endParaRPr lang="en-IN" dirty="0"/>
          </a:p>
        </p:txBody>
      </p:sp>
    </p:spTree>
    <p:extLst>
      <p:ext uri="{BB962C8B-B14F-4D97-AF65-F5344CB8AC3E}">
        <p14:creationId xmlns:p14="http://schemas.microsoft.com/office/powerpoint/2010/main" val="1328861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7FF01B-4569-42DF-B78B-04CFDDD906BB}"/>
              </a:ext>
            </a:extLst>
          </p:cNvPr>
          <p:cNvSpPr>
            <a:spLocks noGrp="1"/>
          </p:cNvSpPr>
          <p:nvPr>
            <p:ph type="title"/>
          </p:nvPr>
        </p:nvSpPr>
        <p:spPr/>
        <p:txBody>
          <a:bodyPr/>
          <a:lstStyle/>
          <a:p>
            <a:r>
              <a:rPr lang="en-US" dirty="0"/>
              <a:t>Marie Curie</a:t>
            </a:r>
            <a:endParaRPr lang="en-IN" dirty="0"/>
          </a:p>
        </p:txBody>
      </p:sp>
      <p:pic>
        <p:nvPicPr>
          <p:cNvPr id="4" name="Picture Placeholder 3" descr="A photo of Marie Curie.">
            <a:extLst>
              <a:ext uri="{FF2B5EF4-FFF2-40B4-BE49-F238E27FC236}">
                <a16:creationId xmlns:a16="http://schemas.microsoft.com/office/drawing/2014/main" id="{DD8FC2B3-48DB-4119-8CD8-22F54FCA9CE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987" b="-181"/>
          <a:stretch/>
        </p:blipFill>
        <p:spPr>
          <a:xfrm>
            <a:off x="3025588" y="1314448"/>
            <a:ext cx="3321424" cy="4705351"/>
          </a:xfrm>
        </p:spPr>
      </p:pic>
      <p:sp>
        <p:nvSpPr>
          <p:cNvPr id="8" name="Content Placeholder 7">
            <a:extLst>
              <a:ext uri="{FF2B5EF4-FFF2-40B4-BE49-F238E27FC236}">
                <a16:creationId xmlns:a16="http://schemas.microsoft.com/office/drawing/2014/main" id="{47FA44C3-FDC4-48B0-81B1-30D28F13D683}"/>
              </a:ext>
            </a:extLst>
          </p:cNvPr>
          <p:cNvSpPr>
            <a:spLocks noGrp="1"/>
          </p:cNvSpPr>
          <p:nvPr>
            <p:ph sz="quarter" idx="16"/>
          </p:nvPr>
        </p:nvSpPr>
        <p:spPr>
          <a:xfrm>
            <a:off x="3200400" y="6019799"/>
            <a:ext cx="2362200" cy="228600"/>
          </a:xfrm>
        </p:spPr>
        <p:txBody>
          <a:bodyPr/>
          <a:lstStyle/>
          <a:p>
            <a:r>
              <a:rPr lang="en-IN" dirty="0" err="1"/>
              <a:t>Bettmann</a:t>
            </a:r>
            <a:r>
              <a:rPr lang="en-IN" dirty="0"/>
              <a:t>/Getty Images </a:t>
            </a:r>
          </a:p>
        </p:txBody>
      </p:sp>
    </p:spTree>
    <p:extLst>
      <p:ext uri="{BB962C8B-B14F-4D97-AF65-F5344CB8AC3E}">
        <p14:creationId xmlns:p14="http://schemas.microsoft.com/office/powerpoint/2010/main" val="87517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A719B8-2712-4A71-868A-A8F92C469C23}"/>
              </a:ext>
            </a:extLst>
          </p:cNvPr>
          <p:cNvSpPr>
            <a:spLocks noGrp="1"/>
          </p:cNvSpPr>
          <p:nvPr>
            <p:ph type="title"/>
          </p:nvPr>
        </p:nvSpPr>
        <p:spPr/>
        <p:txBody>
          <a:bodyPr/>
          <a:lstStyle/>
          <a:p>
            <a:r>
              <a:rPr lang="en-US" dirty="0"/>
              <a:t>What Is This Scientist Thinking as She Evaluates the Glass Flask?</a:t>
            </a:r>
            <a:endParaRPr lang="en-IN" dirty="0"/>
          </a:p>
        </p:txBody>
      </p:sp>
      <p:pic>
        <p:nvPicPr>
          <p:cNvPr id="4" name="Picture Placeholder 3" descr="An image depicts a scientist examining a chemical compound in a glass flask.">
            <a:extLst>
              <a:ext uri="{FF2B5EF4-FFF2-40B4-BE49-F238E27FC236}">
                <a16:creationId xmlns:a16="http://schemas.microsoft.com/office/drawing/2014/main" id="{A8B645EF-B5EE-4472-AED5-A80F1DD68656}"/>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54" b="-354"/>
          <a:stretch/>
        </p:blipFill>
        <p:spPr>
          <a:xfrm>
            <a:off x="2133600" y="1828800"/>
            <a:ext cx="4572000" cy="3352800"/>
          </a:xfrm>
        </p:spPr>
      </p:pic>
      <p:sp>
        <p:nvSpPr>
          <p:cNvPr id="8" name="Content Placeholder 7">
            <a:extLst>
              <a:ext uri="{FF2B5EF4-FFF2-40B4-BE49-F238E27FC236}">
                <a16:creationId xmlns:a16="http://schemas.microsoft.com/office/drawing/2014/main" id="{25B2103C-1A29-4A57-AD00-D1B869F63183}"/>
              </a:ext>
            </a:extLst>
          </p:cNvPr>
          <p:cNvSpPr>
            <a:spLocks noGrp="1"/>
          </p:cNvSpPr>
          <p:nvPr>
            <p:ph sz="quarter" idx="16"/>
          </p:nvPr>
        </p:nvSpPr>
        <p:spPr>
          <a:xfrm>
            <a:off x="2019300" y="5181600"/>
            <a:ext cx="2667000" cy="228600"/>
          </a:xfrm>
        </p:spPr>
        <p:txBody>
          <a:bodyPr/>
          <a:lstStyle/>
          <a:p>
            <a:r>
              <a:rPr lang="en-US" dirty="0" err="1"/>
              <a:t>ERproductions</a:t>
            </a:r>
            <a:r>
              <a:rPr lang="en-US" dirty="0"/>
              <a:t> Ltd./Blend Images/Getty Images </a:t>
            </a:r>
            <a:endParaRPr lang="en-IN" dirty="0"/>
          </a:p>
        </p:txBody>
      </p:sp>
    </p:spTree>
    <p:extLst>
      <p:ext uri="{BB962C8B-B14F-4D97-AF65-F5344CB8AC3E}">
        <p14:creationId xmlns:p14="http://schemas.microsoft.com/office/powerpoint/2010/main" val="618310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9C5B81-E93C-48FB-A6B7-281BD8874764}"/>
              </a:ext>
            </a:extLst>
          </p:cNvPr>
          <p:cNvSpPr>
            <a:spLocks noGrp="1"/>
          </p:cNvSpPr>
          <p:nvPr>
            <p:ph type="title"/>
          </p:nvPr>
        </p:nvSpPr>
        <p:spPr/>
        <p:txBody>
          <a:bodyPr/>
          <a:lstStyle/>
          <a:p>
            <a:r>
              <a:rPr lang="en-US" dirty="0"/>
              <a:t>Albert Einstein</a:t>
            </a:r>
            <a:endParaRPr lang="en-IN" dirty="0"/>
          </a:p>
        </p:txBody>
      </p:sp>
      <p:pic>
        <p:nvPicPr>
          <p:cNvPr id="4" name="Picture Placeholder 3" descr="A photo of Albert Einstein.">
            <a:extLst>
              <a:ext uri="{FF2B5EF4-FFF2-40B4-BE49-F238E27FC236}">
                <a16:creationId xmlns:a16="http://schemas.microsoft.com/office/drawing/2014/main" id="{471E08DF-5CD4-4CC5-896D-E3EDE6628163}"/>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167" b="897"/>
          <a:stretch/>
        </p:blipFill>
        <p:spPr>
          <a:xfrm>
            <a:off x="1138793" y="1534744"/>
            <a:ext cx="3052207" cy="4284920"/>
          </a:xfrm>
        </p:spPr>
      </p:pic>
      <p:sp>
        <p:nvSpPr>
          <p:cNvPr id="8" name="Content Placeholder 7">
            <a:extLst>
              <a:ext uri="{FF2B5EF4-FFF2-40B4-BE49-F238E27FC236}">
                <a16:creationId xmlns:a16="http://schemas.microsoft.com/office/drawing/2014/main" id="{8BAB1EC2-ED9C-486E-9547-978BB1B9640A}"/>
              </a:ext>
            </a:extLst>
          </p:cNvPr>
          <p:cNvSpPr>
            <a:spLocks noGrp="1"/>
          </p:cNvSpPr>
          <p:nvPr>
            <p:ph sz="quarter" idx="16"/>
          </p:nvPr>
        </p:nvSpPr>
        <p:spPr>
          <a:xfrm>
            <a:off x="1277254" y="5862244"/>
            <a:ext cx="2775284" cy="502951"/>
          </a:xfrm>
        </p:spPr>
        <p:txBody>
          <a:bodyPr/>
          <a:lstStyle/>
          <a:p>
            <a:r>
              <a:rPr lang="en-US" dirty="0"/>
              <a:t>Library of Congress Prints and Photographs Division [LC-DIG-</a:t>
            </a:r>
            <a:r>
              <a:rPr lang="en-US" dirty="0" err="1"/>
              <a:t>ggbain</a:t>
            </a:r>
            <a:r>
              <a:rPr lang="en-US" dirty="0"/>
              <a:t>-32094] </a:t>
            </a:r>
            <a:endParaRPr lang="en-IN" dirty="0"/>
          </a:p>
        </p:txBody>
      </p:sp>
      <p:sp>
        <p:nvSpPr>
          <p:cNvPr id="6" name="Text Placeholder 5">
            <a:extLst>
              <a:ext uri="{FF2B5EF4-FFF2-40B4-BE49-F238E27FC236}">
                <a16:creationId xmlns:a16="http://schemas.microsoft.com/office/drawing/2014/main" id="{A0CDC282-996D-421B-A20E-AB05477F4028}"/>
              </a:ext>
            </a:extLst>
          </p:cNvPr>
          <p:cNvSpPr>
            <a:spLocks noGrp="1"/>
          </p:cNvSpPr>
          <p:nvPr>
            <p:ph type="body" sz="quarter" idx="12"/>
          </p:nvPr>
        </p:nvSpPr>
        <p:spPr>
          <a:xfrm>
            <a:off x="4419600" y="3962400"/>
            <a:ext cx="4191000" cy="1899844"/>
          </a:xfrm>
        </p:spPr>
        <p:txBody>
          <a:bodyPr/>
          <a:lstStyle/>
          <a:p>
            <a:r>
              <a:rPr lang="en-US" dirty="0"/>
              <a:t>Albert Einstein raised the question of whether scientists should refuse to engage in potentially destructive research.</a:t>
            </a:r>
          </a:p>
          <a:p>
            <a:endParaRPr lang="en-IN" dirty="0"/>
          </a:p>
        </p:txBody>
      </p:sp>
    </p:spTree>
    <p:extLst>
      <p:ext uri="{BB962C8B-B14F-4D97-AF65-F5344CB8AC3E}">
        <p14:creationId xmlns:p14="http://schemas.microsoft.com/office/powerpoint/2010/main" val="3910661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IN" altLang="en-US" dirty="0"/>
              <a:t>Distinguishing between Science and Pseudoscience</a:t>
            </a:r>
            <a:endParaRPr lang="en-US" altLang="en-US" dirty="0"/>
          </a:p>
        </p:txBody>
      </p:sp>
      <p:sp>
        <p:nvSpPr>
          <p:cNvPr id="29699"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b="1" u="sng" dirty="0"/>
              <a:t>Pseudoscience</a:t>
            </a:r>
            <a:r>
              <a:rPr lang="en-US" altLang="en-US" dirty="0"/>
              <a:t> is a body of explanations or hypotheses that, in an attempt to gain legitimacy, masquerades as science.</a:t>
            </a:r>
          </a:p>
          <a:p>
            <a:pPr eaLnBrk="1" hangingPunct="1"/>
            <a:r>
              <a:rPr lang="en-US" altLang="en-US" sz="2000" dirty="0"/>
              <a:t>Unlike science, which uses systematic observation, reasoning, and testing, pseudoscience is based on emotional appeals, superstition, and rhetoric. </a:t>
            </a:r>
          </a:p>
          <a:p>
            <a:pPr eaLnBrk="1" hangingPunct="1"/>
            <a:r>
              <a:rPr lang="en-US" altLang="en-US" sz="2000" dirty="0"/>
              <a:t>Astrology is an example of pseudoscience.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5109F5-BE15-4ACA-B5D9-1920EEAE9012}"/>
              </a:ext>
            </a:extLst>
          </p:cNvPr>
          <p:cNvSpPr>
            <a:spLocks noGrp="1"/>
          </p:cNvSpPr>
          <p:nvPr>
            <p:ph type="title"/>
          </p:nvPr>
        </p:nvSpPr>
        <p:spPr/>
        <p:txBody>
          <a:bodyPr/>
          <a:lstStyle/>
          <a:p>
            <a:r>
              <a:rPr lang="en-US" dirty="0"/>
              <a:t>Nostradamus's Prophecies</a:t>
            </a:r>
            <a:endParaRPr lang="en-IN" dirty="0"/>
          </a:p>
        </p:txBody>
      </p:sp>
      <p:pic>
        <p:nvPicPr>
          <p:cNvPr id="11" name="Picture Placeholder 10" descr="An image depicts Nostradamus in three roles.">
            <a:extLst>
              <a:ext uri="{FF2B5EF4-FFF2-40B4-BE49-F238E27FC236}">
                <a16:creationId xmlns:a16="http://schemas.microsoft.com/office/drawing/2014/main" id="{728A78AB-AB4D-4FA8-AFC8-7B694D80513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402" b="1262"/>
          <a:stretch/>
        </p:blipFill>
        <p:spPr>
          <a:xfrm>
            <a:off x="1295400" y="1478639"/>
            <a:ext cx="3016425" cy="3882695"/>
          </a:xfrm>
        </p:spPr>
      </p:pic>
      <p:sp>
        <p:nvSpPr>
          <p:cNvPr id="8" name="Content Placeholder 7">
            <a:extLst>
              <a:ext uri="{FF2B5EF4-FFF2-40B4-BE49-F238E27FC236}">
                <a16:creationId xmlns:a16="http://schemas.microsoft.com/office/drawing/2014/main" id="{EED6E986-DFEF-46DC-A4A5-736D00911A73}"/>
              </a:ext>
            </a:extLst>
          </p:cNvPr>
          <p:cNvSpPr>
            <a:spLocks noGrp="1"/>
          </p:cNvSpPr>
          <p:nvPr>
            <p:ph sz="quarter" idx="16"/>
          </p:nvPr>
        </p:nvSpPr>
        <p:spPr>
          <a:xfrm>
            <a:off x="1295400" y="5319691"/>
            <a:ext cx="1676400" cy="327025"/>
          </a:xfrm>
        </p:spPr>
        <p:txBody>
          <a:bodyPr/>
          <a:lstStyle/>
          <a:p>
            <a:r>
              <a:rPr lang="en-US" dirty="0"/>
              <a:t>Nostradamus's Prophecies</a:t>
            </a:r>
            <a:endParaRPr lang="en-IN" dirty="0"/>
          </a:p>
        </p:txBody>
      </p:sp>
      <p:sp>
        <p:nvSpPr>
          <p:cNvPr id="6" name="Text Placeholder 5">
            <a:extLst>
              <a:ext uri="{FF2B5EF4-FFF2-40B4-BE49-F238E27FC236}">
                <a16:creationId xmlns:a16="http://schemas.microsoft.com/office/drawing/2014/main" id="{2FFA19DD-402F-4091-BB59-8DA952B6F26B}"/>
              </a:ext>
            </a:extLst>
          </p:cNvPr>
          <p:cNvSpPr>
            <a:spLocks noGrp="1"/>
          </p:cNvSpPr>
          <p:nvPr>
            <p:ph type="body" sz="quarter" idx="12"/>
          </p:nvPr>
        </p:nvSpPr>
        <p:spPr>
          <a:xfrm>
            <a:off x="4800600" y="2571065"/>
            <a:ext cx="4083223" cy="1744867"/>
          </a:xfrm>
        </p:spPr>
        <p:txBody>
          <a:bodyPr/>
          <a:lstStyle/>
          <a:p>
            <a:r>
              <a:rPr lang="en-US" dirty="0"/>
              <a:t>Nostradamus’s prophecies tended to be so vague that they could only be "proven" after they had happened.</a:t>
            </a:r>
            <a:endParaRPr lang="en-IN" dirty="0"/>
          </a:p>
        </p:txBody>
      </p:sp>
      <p:sp>
        <p:nvSpPr>
          <p:cNvPr id="9" name="Content Placeholder 8">
            <a:extLst>
              <a:ext uri="{FF2B5EF4-FFF2-40B4-BE49-F238E27FC236}">
                <a16:creationId xmlns:a16="http://schemas.microsoft.com/office/drawing/2014/main" id="{1CD21B96-0C36-4C8D-9AF2-B3FAEC7A6ED5}"/>
              </a:ext>
            </a:extLst>
          </p:cNvPr>
          <p:cNvSpPr>
            <a:spLocks noGrp="1"/>
          </p:cNvSpPr>
          <p:nvPr>
            <p:ph sz="quarter" idx="21"/>
          </p:nvPr>
        </p:nvSpPr>
        <p:spPr>
          <a:xfrm>
            <a:off x="3205066" y="5816629"/>
            <a:ext cx="2832451" cy="327025"/>
          </a:xfrm>
        </p:spPr>
        <p:txBody>
          <a:bodyPr/>
          <a:lstStyle/>
          <a:p>
            <a:r>
              <a:rPr lang="en-US" dirty="0">
                <a:hlinkClick r:id="rId3" action="ppaction://hlinksldjump"/>
              </a:rPr>
              <a:t>Access the text alternative for slide images</a:t>
            </a:r>
            <a:r>
              <a:rPr lang="en-IN" dirty="0">
                <a:hlinkClick r:id="rId3" action="ppaction://hlinksldjump"/>
              </a:rPr>
              <a:t>.</a:t>
            </a:r>
            <a:endParaRPr lang="en-US" dirty="0"/>
          </a:p>
        </p:txBody>
      </p:sp>
    </p:spTree>
    <p:extLst>
      <p:ext uri="{BB962C8B-B14F-4D97-AF65-F5344CB8AC3E}">
        <p14:creationId xmlns:p14="http://schemas.microsoft.com/office/powerpoint/2010/main" val="1183879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altLang="en-US" dirty="0"/>
              <a:t>Research Methodology</a:t>
            </a:r>
          </a:p>
        </p:txBody>
      </p:sp>
      <p:sp>
        <p:nvSpPr>
          <p:cNvPr id="31747"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b="1" dirty="0"/>
              <a:t>Research methodology</a:t>
            </a:r>
            <a:r>
              <a:rPr lang="en-US" altLang="en-US" dirty="0"/>
              <a:t> is a systematic approach to gathering and analyzing information based on established scientific procedures and techniques. </a:t>
            </a:r>
          </a:p>
          <a:p>
            <a:pPr eaLnBrk="1" hangingPunct="1"/>
            <a:r>
              <a:rPr lang="en-US" altLang="en-US" sz="2000" dirty="0"/>
              <a:t>One of these methodologies is experimentation. </a:t>
            </a:r>
          </a:p>
          <a:p>
            <a:pPr lvl="1" eaLnBrk="1" hangingPunct="1"/>
            <a:r>
              <a:rPr lang="en-US" altLang="en-US" sz="1800" dirty="0"/>
              <a:t>Three common types of experimentation are field experiments, controlled experiments, and single-group (pretest-posttest) experiments. </a:t>
            </a:r>
          </a:p>
          <a:p>
            <a:pPr lvl="1" eaLnBrk="1" hangingPunct="1"/>
            <a:r>
              <a:rPr lang="en-US" altLang="en-US" sz="1800" dirty="0"/>
              <a:t>These experiments include elements such as </a:t>
            </a:r>
            <a:r>
              <a:rPr lang="en-US" altLang="en-US" sz="1800" b="1" u="sng" dirty="0"/>
              <a:t>independent variables</a:t>
            </a:r>
            <a:r>
              <a:rPr lang="en-US" altLang="en-US" sz="1800" dirty="0"/>
              <a:t>, </a:t>
            </a:r>
            <a:r>
              <a:rPr lang="en-US" altLang="en-US" sz="1800" b="1" u="sng" dirty="0"/>
              <a:t>dependent variables</a:t>
            </a:r>
            <a:r>
              <a:rPr lang="en-US" altLang="en-US" sz="1800" dirty="0"/>
              <a:t>, and </a:t>
            </a:r>
            <a:r>
              <a:rPr lang="en-US" altLang="en-US" sz="1800" b="1" dirty="0"/>
              <a:t>confounding variables</a:t>
            </a:r>
            <a:r>
              <a:rPr lang="en-US" altLang="en-US" sz="1800" dirty="0"/>
              <a:t> and all use </a:t>
            </a:r>
            <a:r>
              <a:rPr lang="en-US" altLang="en-US" sz="1800" b="1" u="sng" dirty="0"/>
              <a:t>experimental material</a:t>
            </a:r>
            <a:r>
              <a:rPr lang="en-US" altLang="en-US" sz="1800" dirty="0"/>
              <a:t>, the group or class of objects or subjects under study.</a:t>
            </a:r>
            <a:endParaRPr lang="en-US" altLang="en-US" sz="18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89835-D61A-4E11-A4B0-DBB8AF40E597}"/>
              </a:ext>
            </a:extLst>
          </p:cNvPr>
          <p:cNvSpPr>
            <a:spLocks noGrp="1"/>
          </p:cNvSpPr>
          <p:nvPr>
            <p:ph type="title"/>
          </p:nvPr>
        </p:nvSpPr>
        <p:spPr/>
        <p:txBody>
          <a:bodyPr/>
          <a:lstStyle/>
          <a:p>
            <a:r>
              <a:rPr lang="en-US" dirty="0">
                <a:solidFill>
                  <a:schemeClr val="accent3"/>
                </a:solidFill>
              </a:rPr>
              <a:t>Hot or Not?</a:t>
            </a:r>
            <a:r>
              <a:rPr lang="en-US" sz="2000" dirty="0">
                <a:solidFill>
                  <a:schemeClr val="accent3"/>
                </a:solidFill>
              </a:rPr>
              <a:t> </a:t>
            </a:r>
            <a:r>
              <a:rPr lang="en-US" sz="1000" dirty="0">
                <a:solidFill>
                  <a:schemeClr val="accent3"/>
                </a:solidFill>
              </a:rPr>
              <a:t>2</a:t>
            </a:r>
            <a:endParaRPr lang="en-IN" sz="1000" dirty="0"/>
          </a:p>
        </p:txBody>
      </p:sp>
      <p:sp>
        <p:nvSpPr>
          <p:cNvPr id="4" name="Content Placeholder 3">
            <a:extLst>
              <a:ext uri="{FF2B5EF4-FFF2-40B4-BE49-F238E27FC236}">
                <a16:creationId xmlns:a16="http://schemas.microsoft.com/office/drawing/2014/main" id="{98DC0EFD-3823-42F3-A06D-95A274EEEE7B}"/>
              </a:ext>
            </a:extLst>
          </p:cNvPr>
          <p:cNvSpPr>
            <a:spLocks noGrp="1"/>
          </p:cNvSpPr>
          <p:nvPr>
            <p:ph sz="quarter" idx="12"/>
          </p:nvPr>
        </p:nvSpPr>
        <p:spPr>
          <a:xfrm>
            <a:off x="3962400" y="2362200"/>
            <a:ext cx="4343400" cy="2057400"/>
          </a:xfrm>
        </p:spPr>
        <p:txBody>
          <a:bodyPr/>
          <a:lstStyle/>
          <a:p>
            <a:pPr marL="0" indent="0" eaLnBrk="1" hangingPunct="1">
              <a:buNone/>
            </a:pPr>
            <a:r>
              <a:rPr lang="en-US" altLang="en-US" dirty="0"/>
              <a:t>Are field experiments real scientific experiments?</a:t>
            </a:r>
          </a:p>
        </p:txBody>
      </p:sp>
      <p:pic>
        <p:nvPicPr>
          <p:cNvPr id="7" name="Content Placeholder 6">
            <a:extLst>
              <a:ext uri="{FF2B5EF4-FFF2-40B4-BE49-F238E27FC236}">
                <a16:creationId xmlns:a16="http://schemas.microsoft.com/office/drawing/2014/main" id="{5BD6A6DC-7415-4610-B9D1-7851253D0F7E}"/>
              </a:ext>
              <a:ext uri="{C183D7F6-B498-43B3-948B-1728B52AA6E4}">
                <adec:decorative xmlns:adec="http://schemas.microsoft.com/office/drawing/2017/decorative" val="1"/>
              </a:ext>
            </a:extLst>
          </p:cNvPr>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612648" y="2057400"/>
            <a:ext cx="3237758" cy="3962400"/>
          </a:xfrm>
        </p:spPr>
      </p:pic>
    </p:spTree>
    <p:extLst>
      <p:ext uri="{BB962C8B-B14F-4D97-AF65-F5344CB8AC3E}">
        <p14:creationId xmlns:p14="http://schemas.microsoft.com/office/powerpoint/2010/main" val="3378625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90B6126-28CE-4138-8E2E-957B51D87E85}"/>
              </a:ext>
            </a:extLst>
          </p:cNvPr>
          <p:cNvSpPr>
            <a:spLocks noGrp="1"/>
          </p:cNvSpPr>
          <p:nvPr>
            <p:ph type="title"/>
          </p:nvPr>
        </p:nvSpPr>
        <p:spPr/>
        <p:txBody>
          <a:bodyPr/>
          <a:lstStyle/>
          <a:p>
            <a:r>
              <a:rPr lang="en-US" dirty="0"/>
              <a:t>Jane Goodall Used Observation as a Research Method</a:t>
            </a:r>
            <a:endParaRPr lang="en-IN" dirty="0"/>
          </a:p>
        </p:txBody>
      </p:sp>
      <p:pic>
        <p:nvPicPr>
          <p:cNvPr id="4" name="Picture Placeholder 3" descr="An image of ethnologist Jane Goodall observing and taking notes while watching a pair of chimpanzees groom each other.">
            <a:extLst>
              <a:ext uri="{FF2B5EF4-FFF2-40B4-BE49-F238E27FC236}">
                <a16:creationId xmlns:a16="http://schemas.microsoft.com/office/drawing/2014/main" id="{D7615B27-F7D6-4026-B06E-5B2640B27E0C}"/>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32" b="-232"/>
          <a:stretch/>
        </p:blipFill>
        <p:spPr>
          <a:xfrm>
            <a:off x="2286000" y="2048107"/>
            <a:ext cx="4572000" cy="3048000"/>
          </a:xfrm>
        </p:spPr>
      </p:pic>
      <p:sp>
        <p:nvSpPr>
          <p:cNvPr id="8" name="Content Placeholder 7">
            <a:extLst>
              <a:ext uri="{FF2B5EF4-FFF2-40B4-BE49-F238E27FC236}">
                <a16:creationId xmlns:a16="http://schemas.microsoft.com/office/drawing/2014/main" id="{CB94C9B1-B6F4-4BF8-9BC1-578B3A734D26}"/>
              </a:ext>
            </a:extLst>
          </p:cNvPr>
          <p:cNvSpPr>
            <a:spLocks noGrp="1"/>
          </p:cNvSpPr>
          <p:nvPr>
            <p:ph sz="quarter" idx="16"/>
          </p:nvPr>
        </p:nvSpPr>
        <p:spPr>
          <a:xfrm>
            <a:off x="2933700" y="5105400"/>
            <a:ext cx="2819400" cy="228600"/>
          </a:xfrm>
        </p:spPr>
        <p:txBody>
          <a:bodyPr/>
          <a:lstStyle/>
          <a:p>
            <a:r>
              <a:rPr lang="en-IN" dirty="0"/>
              <a:t>Michael Nichols/National Geographic/Getty Images</a:t>
            </a:r>
          </a:p>
        </p:txBody>
      </p:sp>
    </p:spTree>
    <p:extLst>
      <p:ext uri="{BB962C8B-B14F-4D97-AF65-F5344CB8AC3E}">
        <p14:creationId xmlns:p14="http://schemas.microsoft.com/office/powerpoint/2010/main" val="32230266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90B6126-28CE-4138-8E2E-957B51D87E85}"/>
              </a:ext>
            </a:extLst>
          </p:cNvPr>
          <p:cNvSpPr>
            <a:spLocks noGrp="1"/>
          </p:cNvSpPr>
          <p:nvPr>
            <p:ph type="title"/>
          </p:nvPr>
        </p:nvSpPr>
        <p:spPr/>
        <p:txBody>
          <a:bodyPr/>
          <a:lstStyle/>
          <a:p>
            <a:r>
              <a:rPr lang="en-US" dirty="0"/>
              <a:t>Mice or Other Lab Animals Are Often Used as Experimental Subjects</a:t>
            </a:r>
            <a:endParaRPr lang="en-IN" dirty="0"/>
          </a:p>
        </p:txBody>
      </p:sp>
      <p:pic>
        <p:nvPicPr>
          <p:cNvPr id="6" name="Picture Placeholder 5" descr="An image of a mouse being held by a person with both hands.">
            <a:extLst>
              <a:ext uri="{FF2B5EF4-FFF2-40B4-BE49-F238E27FC236}">
                <a16:creationId xmlns:a16="http://schemas.microsoft.com/office/drawing/2014/main" id="{84AE549E-D7BB-4719-B9D3-7765A25F2A8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956" b="-1179"/>
          <a:stretch/>
        </p:blipFill>
        <p:spPr>
          <a:xfrm>
            <a:off x="2286000" y="1524000"/>
            <a:ext cx="4572000" cy="3581400"/>
          </a:xfrm>
        </p:spPr>
      </p:pic>
      <p:sp>
        <p:nvSpPr>
          <p:cNvPr id="8" name="Content Placeholder 7">
            <a:extLst>
              <a:ext uri="{FF2B5EF4-FFF2-40B4-BE49-F238E27FC236}">
                <a16:creationId xmlns:a16="http://schemas.microsoft.com/office/drawing/2014/main" id="{CB94C9B1-B6F4-4BF8-9BC1-578B3A734D26}"/>
              </a:ext>
            </a:extLst>
          </p:cNvPr>
          <p:cNvSpPr>
            <a:spLocks noGrp="1"/>
          </p:cNvSpPr>
          <p:nvPr>
            <p:ph sz="quarter" idx="16"/>
          </p:nvPr>
        </p:nvSpPr>
        <p:spPr>
          <a:xfrm>
            <a:off x="3048000" y="5138854"/>
            <a:ext cx="2819400" cy="228600"/>
          </a:xfrm>
        </p:spPr>
        <p:txBody>
          <a:bodyPr/>
          <a:lstStyle/>
          <a:p>
            <a:r>
              <a:rPr lang="en-US" dirty="0"/>
              <a:t>Mario Beauregard/Corbis/Getty Images</a:t>
            </a:r>
            <a:endParaRPr lang="en-IN" dirty="0"/>
          </a:p>
        </p:txBody>
      </p:sp>
    </p:spTree>
    <p:extLst>
      <p:ext uri="{BB962C8B-B14F-4D97-AF65-F5344CB8AC3E}">
        <p14:creationId xmlns:p14="http://schemas.microsoft.com/office/powerpoint/2010/main" val="32842809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altLang="en-US" dirty="0"/>
              <a:t>Evaluating Experimental Designs</a:t>
            </a:r>
          </a:p>
        </p:txBody>
      </p:sp>
      <p:sp>
        <p:nvSpPr>
          <p:cNvPr id="35843" name="Content Placeholder 2"/>
          <p:cNvSpPr>
            <a:spLocks noGrp="1"/>
          </p:cNvSpPr>
          <p:nvPr>
            <p:ph sz="quarter" idx="1"/>
          </p:nvPr>
        </p:nvSpPr>
        <p:spPr/>
        <p:txBody>
          <a:bodyPr/>
          <a:lstStyle/>
          <a:p>
            <a:pPr marL="0" indent="0" eaLnBrk="1" hangingPunct="1">
              <a:buNone/>
            </a:pPr>
            <a:r>
              <a:rPr lang="en-US" altLang="en-US" sz="2200" dirty="0"/>
              <a:t>Well-designed experiments use the following criteria:</a:t>
            </a:r>
            <a:endParaRPr lang="en-US" altLang="en-US" sz="2100" dirty="0"/>
          </a:p>
          <a:p>
            <a:pPr marL="0" indent="0" eaLnBrk="1" hangingPunct="1">
              <a:buNone/>
            </a:pPr>
            <a:endParaRPr lang="en-US" altLang="en-US" sz="2000" dirty="0"/>
          </a:p>
          <a:p>
            <a:pPr eaLnBrk="1" hangingPunct="1"/>
            <a:r>
              <a:rPr lang="en-US" altLang="en-US" sz="2000" dirty="0"/>
              <a:t>Unbiased: The experiment has checks or controls to minimize experimental error.</a:t>
            </a:r>
          </a:p>
          <a:p>
            <a:pPr eaLnBrk="1" hangingPunct="1"/>
            <a:r>
              <a:rPr lang="en-US" altLang="en-US" sz="2000" dirty="0"/>
              <a:t>Measurement: The measurements used are appropriate and reliable as well as accurate and precise.</a:t>
            </a:r>
          </a:p>
          <a:p>
            <a:pPr eaLnBrk="1" hangingPunct="1"/>
            <a:r>
              <a:rPr lang="en-US" altLang="en-US" sz="2000" dirty="0"/>
              <a:t>Replicable: The experiment can be reproduced by other scientists.</a:t>
            </a:r>
          </a:p>
          <a:p>
            <a:pPr eaLnBrk="1" hangingPunct="1"/>
            <a:r>
              <a:rPr lang="en-US" altLang="en-US" sz="2000" dirty="0"/>
              <a:t>Generalizability: The experimental results can be generalized from the sample used in the experiment.</a:t>
            </a:r>
            <a:endParaRPr lang="en-US" altLang="en-US" sz="19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219CA-658A-4A17-A941-E40451376740}"/>
              </a:ext>
            </a:extLst>
          </p:cNvPr>
          <p:cNvSpPr>
            <a:spLocks noGrp="1"/>
          </p:cNvSpPr>
          <p:nvPr>
            <p:ph type="title"/>
          </p:nvPr>
        </p:nvSpPr>
        <p:spPr/>
        <p:txBody>
          <a:bodyPr/>
          <a:lstStyle/>
          <a:p>
            <a:r>
              <a:rPr lang="en-IN" dirty="0"/>
              <a:t>Interpreting Experimental Results</a:t>
            </a:r>
          </a:p>
        </p:txBody>
      </p:sp>
      <p:sp>
        <p:nvSpPr>
          <p:cNvPr id="3" name="Content Placeholder 2">
            <a:extLst>
              <a:ext uri="{FF2B5EF4-FFF2-40B4-BE49-F238E27FC236}">
                <a16:creationId xmlns:a16="http://schemas.microsoft.com/office/drawing/2014/main" id="{00CA2D1B-26EA-42AF-85EF-E30D1649996D}"/>
              </a:ext>
            </a:extLst>
          </p:cNvPr>
          <p:cNvSpPr>
            <a:spLocks noGrp="1"/>
          </p:cNvSpPr>
          <p:nvPr>
            <p:ph sz="quarter" idx="1"/>
          </p:nvPr>
        </p:nvSpPr>
        <p:spPr/>
        <p:txBody>
          <a:bodyPr/>
          <a:lstStyle/>
          <a:p>
            <a:r>
              <a:rPr lang="en-US" dirty="0"/>
              <a:t>The results section in a scientific paper provides information on how the data were analyzed and which findings were statistically significant.</a:t>
            </a:r>
          </a:p>
          <a:p>
            <a:r>
              <a:rPr lang="en-US" dirty="0"/>
              <a:t>Each time an experiment is replicated with a new sample and significant results are obtained, the confidence level becomes higher, since the total sample size tested becomes larger.</a:t>
            </a:r>
            <a:endParaRPr lang="en-IN" dirty="0"/>
          </a:p>
        </p:txBody>
      </p:sp>
    </p:spTree>
    <p:extLst>
      <p:ext uri="{BB962C8B-B14F-4D97-AF65-F5344CB8AC3E}">
        <p14:creationId xmlns:p14="http://schemas.microsoft.com/office/powerpoint/2010/main" val="3699838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altLang="en-US" dirty="0"/>
              <a:t>Ethical Concerns in Scientific Experimentation </a:t>
            </a:r>
            <a:r>
              <a:rPr lang="en-US" altLang="en-US" sz="1000" dirty="0"/>
              <a:t>1</a:t>
            </a:r>
          </a:p>
        </p:txBody>
      </p:sp>
      <p:sp>
        <p:nvSpPr>
          <p:cNvPr id="36867"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Although scientific experiments may be well designed </a:t>
            </a:r>
            <a:br>
              <a:rPr lang="en-US" altLang="en-US" dirty="0"/>
            </a:br>
            <a:r>
              <a:rPr lang="en-US" altLang="en-US" dirty="0"/>
              <a:t>and produce significant results, they may be inappropriate due to their violation of moral and ethical principles and guidelines.</a:t>
            </a:r>
          </a:p>
          <a:p>
            <a:pPr eaLnBrk="1" hangingPunct="1"/>
            <a:r>
              <a:rPr lang="en-US" altLang="en-US" sz="2000" dirty="0"/>
              <a:t>Ethical considerations of informed consent, rights, and nonmaleficence (no harm) are particularly important when dealing with human subjects.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altLang="en-US" dirty="0"/>
              <a:t>What Is Science? </a:t>
            </a:r>
            <a:r>
              <a:rPr lang="en-US" altLang="en-US" sz="1000" dirty="0"/>
              <a:t>1</a:t>
            </a:r>
          </a:p>
        </p:txBody>
      </p:sp>
      <p:sp>
        <p:nvSpPr>
          <p:cNvPr id="12291" name="Content Placeholder 2"/>
          <p:cNvSpPr>
            <a:spLocks noGrp="1"/>
          </p:cNvSpPr>
          <p:nvPr>
            <p:ph sz="quarter" idx="1"/>
          </p:nvPr>
        </p:nvSpPr>
        <p:spPr/>
        <p:txBody>
          <a:bodyPr/>
          <a:lstStyle/>
          <a:p>
            <a:pPr eaLnBrk="1" hangingPunct="1"/>
            <a:r>
              <a:rPr lang="en-US" altLang="en-US" b="1" u="sng" dirty="0"/>
              <a:t>Science</a:t>
            </a:r>
            <a:r>
              <a:rPr lang="en-US" altLang="en-US" dirty="0"/>
              <a:t> rests upon reasoning that moves from observable, measurable facts to testable explanations for these facts. </a:t>
            </a:r>
          </a:p>
          <a:p>
            <a:pPr eaLnBrk="1" hangingPunct="1"/>
            <a:r>
              <a:rPr lang="en-US" altLang="en-US" dirty="0"/>
              <a:t>Scientists discover, observe, and collect facts in a systematic manner and to explain data relationships among them.</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44146-F557-4E6D-A340-C7A692303B47}"/>
              </a:ext>
            </a:extLst>
          </p:cNvPr>
          <p:cNvSpPr>
            <a:spLocks noGrp="1"/>
          </p:cNvSpPr>
          <p:nvPr>
            <p:ph type="title"/>
          </p:nvPr>
        </p:nvSpPr>
        <p:spPr/>
        <p:txBody>
          <a:bodyPr/>
          <a:lstStyle/>
          <a:p>
            <a:r>
              <a:rPr lang="en-US" altLang="en-US" dirty="0"/>
              <a:t>Ethical Concerns in Scientific Experimentation </a:t>
            </a:r>
            <a:r>
              <a:rPr lang="en-US" altLang="en-US" sz="1000" dirty="0"/>
              <a:t>2</a:t>
            </a:r>
            <a:endParaRPr lang="en-IN" sz="1000" dirty="0"/>
          </a:p>
        </p:txBody>
      </p:sp>
      <p:sp>
        <p:nvSpPr>
          <p:cNvPr id="3" name="Content Placeholder 2">
            <a:extLst>
              <a:ext uri="{FF2B5EF4-FFF2-40B4-BE49-F238E27FC236}">
                <a16:creationId xmlns:a16="http://schemas.microsoft.com/office/drawing/2014/main" id="{97D65C96-AE8C-4152-AA74-E2D766225DA1}"/>
              </a:ext>
            </a:extLst>
          </p:cNvPr>
          <p:cNvSpPr>
            <a:spLocks noGrp="1"/>
          </p:cNvSpPr>
          <p:nvPr>
            <p:ph sz="quarter" idx="1"/>
          </p:nvPr>
        </p:nvSpPr>
        <p:spPr/>
        <p:txBody>
          <a:bodyPr/>
          <a:lstStyle/>
          <a:p>
            <a:pPr marL="0" indent="0" eaLnBrk="1" hangingPunct="1">
              <a:buNone/>
            </a:pPr>
            <a:r>
              <a:rPr lang="en-US" altLang="en-US" dirty="0"/>
              <a:t>During World War II, Nazi doctors performed unethical experiments on Jews, prisoners of war, and other prisoners.</a:t>
            </a:r>
          </a:p>
          <a:p>
            <a:pPr eaLnBrk="1" hangingPunct="1"/>
            <a:r>
              <a:rPr lang="en-US" altLang="en-US" sz="2000" dirty="0"/>
              <a:t>These activities have also occurred in the United States, such as in the Tuskegee study.</a:t>
            </a:r>
            <a:endParaRPr lang="en-US" altLang="en-US" sz="2000" b="1" dirty="0"/>
          </a:p>
        </p:txBody>
      </p:sp>
    </p:spTree>
    <p:extLst>
      <p:ext uri="{BB962C8B-B14F-4D97-AF65-F5344CB8AC3E}">
        <p14:creationId xmlns:p14="http://schemas.microsoft.com/office/powerpoint/2010/main" val="10046351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89835-D61A-4E11-A4B0-DBB8AF40E597}"/>
              </a:ext>
            </a:extLst>
          </p:cNvPr>
          <p:cNvSpPr>
            <a:spLocks noGrp="1"/>
          </p:cNvSpPr>
          <p:nvPr>
            <p:ph type="title"/>
          </p:nvPr>
        </p:nvSpPr>
        <p:spPr/>
        <p:txBody>
          <a:bodyPr/>
          <a:lstStyle/>
          <a:p>
            <a:r>
              <a:rPr lang="en-US" dirty="0">
                <a:solidFill>
                  <a:schemeClr val="accent3"/>
                </a:solidFill>
              </a:rPr>
              <a:t>Hot or Not?</a:t>
            </a:r>
            <a:r>
              <a:rPr lang="en-US" sz="2000" dirty="0">
                <a:solidFill>
                  <a:schemeClr val="accent3"/>
                </a:solidFill>
              </a:rPr>
              <a:t> </a:t>
            </a:r>
            <a:r>
              <a:rPr lang="en-US" sz="1000" dirty="0">
                <a:solidFill>
                  <a:schemeClr val="accent3"/>
                </a:solidFill>
              </a:rPr>
              <a:t>3</a:t>
            </a:r>
            <a:endParaRPr lang="en-IN" sz="1000" dirty="0"/>
          </a:p>
        </p:txBody>
      </p:sp>
      <p:sp>
        <p:nvSpPr>
          <p:cNvPr id="4" name="Content Placeholder 3">
            <a:extLst>
              <a:ext uri="{FF2B5EF4-FFF2-40B4-BE49-F238E27FC236}">
                <a16:creationId xmlns:a16="http://schemas.microsoft.com/office/drawing/2014/main" id="{98DC0EFD-3823-42F3-A06D-95A274EEEE7B}"/>
              </a:ext>
            </a:extLst>
          </p:cNvPr>
          <p:cNvSpPr>
            <a:spLocks noGrp="1"/>
          </p:cNvSpPr>
          <p:nvPr>
            <p:ph sz="quarter" idx="12"/>
          </p:nvPr>
        </p:nvSpPr>
        <p:spPr>
          <a:xfrm>
            <a:off x="3200400" y="2362200"/>
            <a:ext cx="5105400" cy="1905000"/>
          </a:xfrm>
        </p:spPr>
        <p:txBody>
          <a:bodyPr/>
          <a:lstStyle/>
          <a:p>
            <a:pPr marL="0" indent="0" eaLnBrk="1" hangingPunct="1">
              <a:buNone/>
            </a:pPr>
            <a:r>
              <a:rPr lang="en-US" altLang="en-US" dirty="0"/>
              <a:t>Should pregnant women, or women who might become pregnant, be allowed to participate in drug tests?</a:t>
            </a:r>
          </a:p>
        </p:txBody>
      </p:sp>
      <p:pic>
        <p:nvPicPr>
          <p:cNvPr id="7" name="Content Placeholder 6">
            <a:extLst>
              <a:ext uri="{FF2B5EF4-FFF2-40B4-BE49-F238E27FC236}">
                <a16:creationId xmlns:a16="http://schemas.microsoft.com/office/drawing/2014/main" id="{44065A0E-267E-4012-B92D-4C3118C0D38F}"/>
              </a:ext>
              <a:ext uri="{C183D7F6-B498-43B3-948B-1728B52AA6E4}">
                <adec:decorative xmlns:adec="http://schemas.microsoft.com/office/drawing/2017/decorative" val="1"/>
              </a:ext>
            </a:extLst>
          </p:cNvPr>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838200" y="1981200"/>
            <a:ext cx="1981200" cy="3725520"/>
          </a:xfrm>
        </p:spPr>
      </p:pic>
    </p:spTree>
    <p:extLst>
      <p:ext uri="{BB962C8B-B14F-4D97-AF65-F5344CB8AC3E}">
        <p14:creationId xmlns:p14="http://schemas.microsoft.com/office/powerpoint/2010/main" val="2009066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89835-D61A-4E11-A4B0-DBB8AF40E597}"/>
              </a:ext>
            </a:extLst>
          </p:cNvPr>
          <p:cNvSpPr>
            <a:spLocks noGrp="1"/>
          </p:cNvSpPr>
          <p:nvPr>
            <p:ph type="title"/>
          </p:nvPr>
        </p:nvSpPr>
        <p:spPr/>
        <p:txBody>
          <a:bodyPr/>
          <a:lstStyle/>
          <a:p>
            <a:r>
              <a:rPr lang="en-US" dirty="0">
                <a:solidFill>
                  <a:schemeClr val="accent3"/>
                </a:solidFill>
              </a:rPr>
              <a:t>Hot or Not?</a:t>
            </a:r>
            <a:r>
              <a:rPr lang="en-US" sz="2000" dirty="0">
                <a:solidFill>
                  <a:schemeClr val="accent3"/>
                </a:solidFill>
              </a:rPr>
              <a:t> </a:t>
            </a:r>
            <a:r>
              <a:rPr lang="en-US" sz="1000" dirty="0">
                <a:solidFill>
                  <a:schemeClr val="accent3"/>
                </a:solidFill>
              </a:rPr>
              <a:t>4</a:t>
            </a:r>
            <a:endParaRPr lang="en-IN" sz="1000" dirty="0"/>
          </a:p>
        </p:txBody>
      </p:sp>
      <p:sp>
        <p:nvSpPr>
          <p:cNvPr id="4" name="Content Placeholder 3">
            <a:extLst>
              <a:ext uri="{FF2B5EF4-FFF2-40B4-BE49-F238E27FC236}">
                <a16:creationId xmlns:a16="http://schemas.microsoft.com/office/drawing/2014/main" id="{98DC0EFD-3823-42F3-A06D-95A274EEEE7B}"/>
              </a:ext>
            </a:extLst>
          </p:cNvPr>
          <p:cNvSpPr>
            <a:spLocks noGrp="1"/>
          </p:cNvSpPr>
          <p:nvPr>
            <p:ph sz="quarter" idx="12"/>
          </p:nvPr>
        </p:nvSpPr>
        <p:spPr>
          <a:xfrm>
            <a:off x="3505200" y="2438400"/>
            <a:ext cx="4800600" cy="1828800"/>
          </a:xfrm>
        </p:spPr>
        <p:txBody>
          <a:bodyPr/>
          <a:lstStyle/>
          <a:p>
            <a:pPr marL="0" indent="0" eaLnBrk="1" hangingPunct="1">
              <a:buNone/>
            </a:pPr>
            <a:r>
              <a:rPr lang="en-US" altLang="en-US" dirty="0"/>
              <a:t>Is it desirable, or even possible, for science to become value-neutral?</a:t>
            </a:r>
          </a:p>
        </p:txBody>
      </p:sp>
      <p:pic>
        <p:nvPicPr>
          <p:cNvPr id="7" name="Content Placeholder 6">
            <a:extLst>
              <a:ext uri="{FF2B5EF4-FFF2-40B4-BE49-F238E27FC236}">
                <a16:creationId xmlns:a16="http://schemas.microsoft.com/office/drawing/2014/main" id="{D7F3758B-F9C5-4C73-9887-830D69502CF2}"/>
              </a:ext>
              <a:ext uri="{C183D7F6-B498-43B3-948B-1728B52AA6E4}">
                <adec:decorative xmlns:adec="http://schemas.microsoft.com/office/drawing/2017/decorative" val="1"/>
              </a:ext>
            </a:extLst>
          </p:cNvPr>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57200" y="2133600"/>
            <a:ext cx="2888768" cy="3962400"/>
          </a:xfrm>
        </p:spPr>
      </p:pic>
    </p:spTree>
    <p:extLst>
      <p:ext uri="{BB962C8B-B14F-4D97-AF65-F5344CB8AC3E}">
        <p14:creationId xmlns:p14="http://schemas.microsoft.com/office/powerpoint/2010/main" val="335263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IN" altLang="en-US" dirty="0"/>
              <a:t>Thomas Kuhn and Scientific Paradigms</a:t>
            </a:r>
            <a:endParaRPr lang="en-US" altLang="en-US" dirty="0"/>
          </a:p>
        </p:txBody>
      </p:sp>
      <p:sp>
        <p:nvSpPr>
          <p:cNvPr id="39939" name="Content Placeholder 2"/>
          <p:cNvSpPr>
            <a:spLocks noGrp="1"/>
          </p:cNvSpPr>
          <p:nvPr>
            <p:ph sz="quarter" idx="1"/>
          </p:nvPr>
        </p:nvSpPr>
        <p:spPr/>
        <p:txBody>
          <a:bodyPr/>
          <a:lstStyle/>
          <a:p>
            <a:pPr marL="0" indent="0" eaLnBrk="1" hangingPunct="1">
              <a:buFontTx/>
              <a:buNone/>
            </a:pPr>
            <a:r>
              <a:rPr lang="en-US" altLang="en-US" dirty="0"/>
              <a:t>In his work </a:t>
            </a:r>
            <a:r>
              <a:rPr lang="en-US" altLang="en-US" i="1" dirty="0"/>
              <a:t>The Structure of Scientific Revolutions</a:t>
            </a:r>
            <a:r>
              <a:rPr lang="en-US" altLang="en-US" dirty="0"/>
              <a:t> (1962), American physicist and science historian Thomas Kuhn (1922 to 1996) challenged the idea that science is progressive and objective.</a:t>
            </a:r>
          </a:p>
          <a:p>
            <a:pPr eaLnBrk="1" hangingPunct="1"/>
            <a:r>
              <a:rPr lang="en-US" altLang="en-US" sz="2000" dirty="0"/>
              <a:t>Instead he argued that science, like other human enterprises, is a social construct—a product of its society.</a:t>
            </a:r>
          </a:p>
          <a:p>
            <a:pPr lvl="1" eaLnBrk="1" hangingPunct="1"/>
            <a:r>
              <a:rPr lang="en-US" altLang="en-US" sz="1600" dirty="0"/>
              <a:t>As such, it is biased by social expectations and professional norms that determine what is acceptable in terms of hypotheses.</a:t>
            </a:r>
            <a:endParaRPr lang="en-US" altLang="en-US" sz="16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IN" altLang="en-US" dirty="0"/>
              <a:t>Normal Science and Paradigms</a:t>
            </a:r>
            <a:endParaRPr lang="en-US" altLang="en-US" dirty="0"/>
          </a:p>
        </p:txBody>
      </p:sp>
      <p:sp>
        <p:nvSpPr>
          <p:cNvPr id="40963" name="Content Placeholder 2"/>
          <p:cNvSpPr>
            <a:spLocks noGrp="1"/>
          </p:cNvSpPr>
          <p:nvPr>
            <p:ph sz="quarter" idx="1"/>
          </p:nvPr>
        </p:nvSpPr>
        <p:spPr/>
        <p:txBody>
          <a:bodyPr/>
          <a:lstStyle/>
          <a:p>
            <a:pPr marL="0" indent="0" eaLnBrk="1" hangingPunct="1">
              <a:buNone/>
            </a:pPr>
            <a:r>
              <a:rPr lang="en-US" altLang="en-US" dirty="0"/>
              <a:t>Thomas Kuhn argued in favor of three key concepts: normal science, paradigms, and scientific revolutions.</a:t>
            </a:r>
          </a:p>
          <a:p>
            <a:pPr eaLnBrk="1" hangingPunct="1"/>
            <a:r>
              <a:rPr lang="en-US" altLang="en-US" sz="2000" b="1" u="sng" dirty="0"/>
              <a:t>Normal science</a:t>
            </a:r>
            <a:r>
              <a:rPr lang="en-US" altLang="en-US" sz="2000" dirty="0"/>
              <a:t> refers to "research based upon one or more past achievements," while </a:t>
            </a:r>
            <a:r>
              <a:rPr lang="en-US" altLang="en-US" sz="2000" b="1" u="sng" dirty="0"/>
              <a:t>paradigms</a:t>
            </a:r>
            <a:r>
              <a:rPr lang="en-US" altLang="en-US" sz="2000" dirty="0"/>
              <a:t>, building on normal science, provide an accepted view of the world. </a:t>
            </a:r>
          </a:p>
          <a:p>
            <a:pPr eaLnBrk="1" hangingPunct="1"/>
            <a:r>
              <a:rPr lang="en-US" altLang="en-US" sz="2000" dirty="0"/>
              <a:t>A </a:t>
            </a:r>
            <a:r>
              <a:rPr lang="en-US" altLang="en-US" sz="2000" b="1" u="sng" dirty="0"/>
              <a:t>scientific revolution</a:t>
            </a:r>
            <a:r>
              <a:rPr lang="en-US" altLang="en-US" sz="2000" dirty="0"/>
              <a:t>, or paradigm shift, occurs when a new scientific theory is developed to replace a problematic paradigm.</a:t>
            </a:r>
          </a:p>
          <a:p>
            <a:pPr lvl="1" eaLnBrk="1" hangingPunct="1"/>
            <a:r>
              <a:rPr lang="en-US" altLang="en-US" sz="1800" dirty="0"/>
              <a:t>Einstein’s theory of relativity is an example of a paradigm shift.</a:t>
            </a:r>
            <a:endParaRPr lang="en-US" alt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7E845C-46EC-4375-816A-F2DB4E6D73BB}"/>
              </a:ext>
            </a:extLst>
          </p:cNvPr>
          <p:cNvSpPr>
            <a:spLocks noGrp="1"/>
          </p:cNvSpPr>
          <p:nvPr>
            <p:ph type="title"/>
          </p:nvPr>
        </p:nvSpPr>
        <p:spPr/>
        <p:txBody>
          <a:bodyPr/>
          <a:lstStyle/>
          <a:p>
            <a:r>
              <a:rPr lang="en-US" dirty="0"/>
              <a:t>Continental-Drift Theory</a:t>
            </a:r>
            <a:endParaRPr lang="en-IN" dirty="0"/>
          </a:p>
        </p:txBody>
      </p:sp>
      <p:pic>
        <p:nvPicPr>
          <p:cNvPr id="4" name="Picture Placeholder 3" descr="The world map illustrates the continental-drift theory, showing the various directions the continents drifted in.">
            <a:extLst>
              <a:ext uri="{FF2B5EF4-FFF2-40B4-BE49-F238E27FC236}">
                <a16:creationId xmlns:a16="http://schemas.microsoft.com/office/drawing/2014/main" id="{A2C16170-9C23-4C64-ADA2-D62C2F628D0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96" b="-196"/>
          <a:stretch/>
        </p:blipFill>
        <p:spPr>
          <a:xfrm>
            <a:off x="1011973" y="1739591"/>
            <a:ext cx="3657600" cy="3657600"/>
          </a:xfrm>
        </p:spPr>
      </p:pic>
      <p:sp>
        <p:nvSpPr>
          <p:cNvPr id="8" name="Content Placeholder 7">
            <a:extLst>
              <a:ext uri="{FF2B5EF4-FFF2-40B4-BE49-F238E27FC236}">
                <a16:creationId xmlns:a16="http://schemas.microsoft.com/office/drawing/2014/main" id="{81926D02-27E5-40A3-B937-D6E085176B37}"/>
              </a:ext>
            </a:extLst>
          </p:cNvPr>
          <p:cNvSpPr>
            <a:spLocks noGrp="1"/>
          </p:cNvSpPr>
          <p:nvPr>
            <p:ph sz="quarter" idx="16"/>
          </p:nvPr>
        </p:nvSpPr>
        <p:spPr>
          <a:xfrm>
            <a:off x="1011973" y="5397191"/>
            <a:ext cx="3200400" cy="228600"/>
          </a:xfrm>
        </p:spPr>
        <p:txBody>
          <a:bodyPr/>
          <a:lstStyle/>
          <a:p>
            <a:r>
              <a:rPr lang="en-IN" dirty="0" err="1"/>
              <a:t>D’Arco</a:t>
            </a:r>
            <a:r>
              <a:rPr lang="en-IN" dirty="0"/>
              <a:t> </a:t>
            </a:r>
            <a:r>
              <a:rPr lang="en-IN" dirty="0" err="1"/>
              <a:t>Editori</a:t>
            </a:r>
            <a:r>
              <a:rPr lang="en-IN" dirty="0"/>
              <a:t>/De Agostini Picture Library/Getty Images</a:t>
            </a:r>
          </a:p>
        </p:txBody>
      </p:sp>
      <p:sp>
        <p:nvSpPr>
          <p:cNvPr id="6" name="Text Placeholder 5">
            <a:extLst>
              <a:ext uri="{FF2B5EF4-FFF2-40B4-BE49-F238E27FC236}">
                <a16:creationId xmlns:a16="http://schemas.microsoft.com/office/drawing/2014/main" id="{7F0031B2-B38E-4082-995E-216CA24795FA}"/>
              </a:ext>
            </a:extLst>
          </p:cNvPr>
          <p:cNvSpPr>
            <a:spLocks noGrp="1"/>
          </p:cNvSpPr>
          <p:nvPr>
            <p:ph type="body" sz="quarter" idx="12"/>
          </p:nvPr>
        </p:nvSpPr>
        <p:spPr>
          <a:xfrm>
            <a:off x="5071946" y="3656904"/>
            <a:ext cx="3843454" cy="1968887"/>
          </a:xfrm>
        </p:spPr>
        <p:txBody>
          <a:bodyPr/>
          <a:lstStyle/>
          <a:p>
            <a:r>
              <a:rPr lang="en-US" sz="2000" dirty="0"/>
              <a:t>It wasn’t until years later that continental-drift theory, which had been proposed as early as 1912 by Alfred Wegener, became accepted by the scientific community.</a:t>
            </a:r>
            <a:endParaRPr lang="en-IN" sz="2000" dirty="0"/>
          </a:p>
        </p:txBody>
      </p:sp>
    </p:spTree>
    <p:extLst>
      <p:ext uri="{BB962C8B-B14F-4D97-AF65-F5344CB8AC3E}">
        <p14:creationId xmlns:p14="http://schemas.microsoft.com/office/powerpoint/2010/main" val="2532992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en-US" dirty="0"/>
              <a:t>Conclusions</a:t>
            </a:r>
          </a:p>
        </p:txBody>
      </p:sp>
      <p:sp>
        <p:nvSpPr>
          <p:cNvPr id="4301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Science and scientific thinking has generated enormous benefit to humanity. However, as critical thinkers we must be aware of its limitations, the temptations of pseudoscience, and the possibilities of other explanations for phenomena. We must use evaluative criteria when considering scientific reasoning and recognize that new ideas may hold answers to questions that existing paradigms cannot resolve.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0427E61-6420-4506-8892-914C47D938E2}"/>
              </a:ext>
            </a:extLst>
          </p:cNvPr>
          <p:cNvSpPr>
            <a:spLocks noGrp="1"/>
          </p:cNvSpPr>
          <p:nvPr>
            <p:ph type="title"/>
          </p:nvPr>
        </p:nvSpPr>
        <p:spPr/>
        <p:txBody>
          <a:bodyPr/>
          <a:lstStyle/>
          <a:p>
            <a:r>
              <a:rPr lang="en-US" dirty="0"/>
              <a:t>Evolution versus Intelligent Design</a:t>
            </a:r>
            <a:endParaRPr lang="en-IN" dirty="0"/>
          </a:p>
        </p:txBody>
      </p:sp>
      <p:pic>
        <p:nvPicPr>
          <p:cNvPr id="4" name="Picture Placeholder 3" descr="An image of the United States Supreme Court.">
            <a:extLst>
              <a:ext uri="{FF2B5EF4-FFF2-40B4-BE49-F238E27FC236}">
                <a16:creationId xmlns:a16="http://schemas.microsoft.com/office/drawing/2014/main" id="{E2E8F89A-BCA5-4BC8-ADB4-453DABBB98B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12" b="612"/>
          <a:stretch/>
        </p:blipFill>
        <p:spPr>
          <a:xfrm>
            <a:off x="2000250" y="1758176"/>
            <a:ext cx="5143500" cy="3600450"/>
          </a:xfrm>
        </p:spPr>
      </p:pic>
      <p:sp>
        <p:nvSpPr>
          <p:cNvPr id="8" name="Content Placeholder 7">
            <a:extLst>
              <a:ext uri="{FF2B5EF4-FFF2-40B4-BE49-F238E27FC236}">
                <a16:creationId xmlns:a16="http://schemas.microsoft.com/office/drawing/2014/main" id="{0462D025-1558-42E4-B6B4-71B2B510AFEB}"/>
              </a:ext>
            </a:extLst>
          </p:cNvPr>
          <p:cNvSpPr>
            <a:spLocks noGrp="1"/>
          </p:cNvSpPr>
          <p:nvPr>
            <p:ph sz="quarter" idx="16"/>
          </p:nvPr>
        </p:nvSpPr>
        <p:spPr>
          <a:xfrm>
            <a:off x="1990354" y="5346751"/>
            <a:ext cx="2057400" cy="228600"/>
          </a:xfrm>
        </p:spPr>
        <p:txBody>
          <a:bodyPr/>
          <a:lstStyle/>
          <a:p>
            <a:r>
              <a:rPr lang="en-US" dirty="0"/>
              <a:t>Joe Ravi/iStock/Getty Images </a:t>
            </a:r>
            <a:endParaRPr lang="en-IN" dirty="0"/>
          </a:p>
        </p:txBody>
      </p:sp>
    </p:spTree>
    <p:extLst>
      <p:ext uri="{BB962C8B-B14F-4D97-AF65-F5344CB8AC3E}">
        <p14:creationId xmlns:p14="http://schemas.microsoft.com/office/powerpoint/2010/main" val="40284861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Religious Belief That Humans Are a Special Creation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In the painting, Adam is lying on the ground</a:t>
            </a:r>
            <a:r>
              <a:rPr lang="en-IN" dirty="0"/>
              <a:t> </a:t>
            </a:r>
            <a:r>
              <a:rPr lang="en-US" dirty="0"/>
              <a:t>. God, represented as an old bearded man, is stretching out his right hand to Adam. Adam is stretching his left hand to God.</a:t>
            </a:r>
            <a:endParaRPr lang="en-IN" dirty="0"/>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505200" y="6248400"/>
            <a:ext cx="2693693"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730873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8FC63-AF0A-4801-AF21-1C00BCDF2A5C}"/>
              </a:ext>
            </a:extLst>
          </p:cNvPr>
          <p:cNvSpPr>
            <a:spLocks noGrp="1"/>
          </p:cNvSpPr>
          <p:nvPr>
            <p:ph type="title"/>
          </p:nvPr>
        </p:nvSpPr>
        <p:spPr/>
        <p:txBody>
          <a:bodyPr/>
          <a:lstStyle/>
          <a:p>
            <a:r>
              <a:rPr lang="en-US" altLang="en-US" dirty="0"/>
              <a:t>What Is Science? </a:t>
            </a:r>
            <a:r>
              <a:rPr lang="en-US" altLang="en-US" sz="1000" dirty="0"/>
              <a:t>2</a:t>
            </a:r>
            <a:endParaRPr lang="en-IN" dirty="0"/>
          </a:p>
        </p:txBody>
      </p:sp>
      <p:sp>
        <p:nvSpPr>
          <p:cNvPr id="3" name="Content Placeholder 2">
            <a:extLst>
              <a:ext uri="{FF2B5EF4-FFF2-40B4-BE49-F238E27FC236}">
                <a16:creationId xmlns:a16="http://schemas.microsoft.com/office/drawing/2014/main" id="{6E5BD1E1-AEEF-4299-B58A-13BF650E6448}"/>
              </a:ext>
            </a:extLst>
          </p:cNvPr>
          <p:cNvSpPr>
            <a:spLocks noGrp="1"/>
          </p:cNvSpPr>
          <p:nvPr>
            <p:ph sz="quarter" idx="1"/>
          </p:nvPr>
        </p:nvSpPr>
        <p:spPr/>
        <p:txBody>
          <a:bodyPr/>
          <a:lstStyle/>
          <a:p>
            <a:pPr marL="0" indent="0" eaLnBrk="1" hangingPunct="1">
              <a:buFont typeface="Wingdings" panose="05000000000000000000" pitchFamily="2" charset="2"/>
              <a:buNone/>
            </a:pPr>
            <a:r>
              <a:rPr lang="en-US" altLang="en-US" dirty="0"/>
              <a:t>Modern science has a profound impact on our lives, and because it is so pervasive, we tend to perceive it as the natural method for obtaining and testing knowledge about the world. </a:t>
            </a:r>
          </a:p>
          <a:p>
            <a:pPr eaLnBrk="1" hangingPunct="1"/>
            <a:r>
              <a:rPr lang="en-US" altLang="en-US" sz="2000" dirty="0"/>
              <a:t>However, we must examine the development of modern science, as well as the assumptions underlying science.</a:t>
            </a:r>
          </a:p>
        </p:txBody>
      </p:sp>
    </p:spTree>
    <p:extLst>
      <p:ext uri="{BB962C8B-B14F-4D97-AF65-F5344CB8AC3E}">
        <p14:creationId xmlns:p14="http://schemas.microsoft.com/office/powerpoint/2010/main" val="28491600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IN" sz="3200" dirty="0"/>
              <a:t>The Scientific Method Is Dynamic with Analysis Returning to Observation </a:t>
            </a:r>
            <a:r>
              <a:rPr lang="en-US" sz="3200"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steps involved in the scientific model are as follows:</a:t>
            </a:r>
          </a:p>
          <a:p>
            <a:pPr marL="0" indent="0">
              <a:buNone/>
            </a:pPr>
            <a:r>
              <a:rPr lang="en-US" dirty="0"/>
              <a:t>Experimentation/testing </a:t>
            </a:r>
          </a:p>
          <a:p>
            <a:pPr marL="0" indent="0">
              <a:buNone/>
            </a:pPr>
            <a:r>
              <a:rPr lang="en-US" dirty="0"/>
              <a:t>Hypothesis or interpretation</a:t>
            </a:r>
          </a:p>
          <a:p>
            <a:pPr marL="0" indent="0">
              <a:buNone/>
            </a:pPr>
            <a:r>
              <a:rPr lang="en-US" dirty="0"/>
              <a:t>Observation or the experience</a:t>
            </a:r>
          </a:p>
          <a:p>
            <a:pPr marL="0" indent="0">
              <a:buNone/>
            </a:pPr>
            <a:endParaRPr lang="en-US" dirty="0"/>
          </a:p>
          <a:p>
            <a:pPr marL="0" indent="0">
              <a:buNone/>
            </a:pPr>
            <a:r>
              <a:rPr lang="en-US" dirty="0"/>
              <a:t>The direction of the flow of the information is from either top to bottom or bottom to top.</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048000" y="6324600"/>
            <a:ext cx="2693693"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0276144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Drawings of Beaks of Finches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D N A double helix is shown as two strands wrapped helically around each other, connected by ladder-like rungs with each rung representing a specific cyclic compound that can either be a purine or a pyrimidine.</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048000" y="6324600"/>
            <a:ext cx="2693693"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3463027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Nostradamus's Prophecies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At the center, he is shown as a man carrying a globe. On the left, he appears to be looking through a telescope. On the right, he is getting up from his chair to announce a prophecy.</a:t>
            </a:r>
            <a:endParaRPr lang="en-IN" dirty="0"/>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048000" y="6324600"/>
            <a:ext cx="2693693"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2220975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837BFE5-58A9-404C-B4EC-08833D8471E6}"/>
              </a:ext>
            </a:extLst>
          </p:cNvPr>
          <p:cNvSpPr>
            <a:spLocks noGrp="1"/>
          </p:cNvSpPr>
          <p:nvPr>
            <p:ph type="title"/>
          </p:nvPr>
        </p:nvSpPr>
        <p:spPr/>
        <p:txBody>
          <a:bodyPr/>
          <a:lstStyle/>
          <a:p>
            <a:r>
              <a:rPr lang="en-US" dirty="0"/>
              <a:t>Copernicus</a:t>
            </a:r>
            <a:endParaRPr lang="en-IN" dirty="0"/>
          </a:p>
        </p:txBody>
      </p:sp>
      <p:pic>
        <p:nvPicPr>
          <p:cNvPr id="4" name="Picture Placeholder 3" descr="A painting of Copernicus.">
            <a:extLst>
              <a:ext uri="{FF2B5EF4-FFF2-40B4-BE49-F238E27FC236}">
                <a16:creationId xmlns:a16="http://schemas.microsoft.com/office/drawing/2014/main" id="{14585940-F558-45B3-9B78-B4086164086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64" b="268"/>
          <a:stretch/>
        </p:blipFill>
        <p:spPr>
          <a:xfrm>
            <a:off x="3505200" y="1389380"/>
            <a:ext cx="2933700" cy="3716020"/>
          </a:xfrm>
        </p:spPr>
      </p:pic>
      <p:sp>
        <p:nvSpPr>
          <p:cNvPr id="8" name="Content Placeholder 7">
            <a:extLst>
              <a:ext uri="{FF2B5EF4-FFF2-40B4-BE49-F238E27FC236}">
                <a16:creationId xmlns:a16="http://schemas.microsoft.com/office/drawing/2014/main" id="{66968C4D-D6BA-4377-9EFC-2FE1DD9C8048}"/>
              </a:ext>
            </a:extLst>
          </p:cNvPr>
          <p:cNvSpPr>
            <a:spLocks noGrp="1"/>
          </p:cNvSpPr>
          <p:nvPr>
            <p:ph sz="quarter" idx="16"/>
          </p:nvPr>
        </p:nvSpPr>
        <p:spPr>
          <a:xfrm>
            <a:off x="3429000" y="5105400"/>
            <a:ext cx="2209800" cy="228600"/>
          </a:xfrm>
        </p:spPr>
        <p:txBody>
          <a:bodyPr/>
          <a:lstStyle/>
          <a:p>
            <a:r>
              <a:rPr lang="en-IN" dirty="0" err="1"/>
              <a:t>Bettmann</a:t>
            </a:r>
            <a:r>
              <a:rPr lang="en-IN" dirty="0"/>
              <a:t>/Getty Images</a:t>
            </a:r>
          </a:p>
        </p:txBody>
      </p:sp>
      <p:sp>
        <p:nvSpPr>
          <p:cNvPr id="6" name="Text Placeholder 5">
            <a:extLst>
              <a:ext uri="{FF2B5EF4-FFF2-40B4-BE49-F238E27FC236}">
                <a16:creationId xmlns:a16="http://schemas.microsoft.com/office/drawing/2014/main" id="{E57B9471-C2AA-4E9D-A90A-EF2C03DB0124}"/>
              </a:ext>
            </a:extLst>
          </p:cNvPr>
          <p:cNvSpPr>
            <a:spLocks noGrp="1"/>
          </p:cNvSpPr>
          <p:nvPr>
            <p:ph type="body" sz="quarter" idx="12"/>
          </p:nvPr>
        </p:nvSpPr>
        <p:spPr>
          <a:xfrm>
            <a:off x="1695450" y="5410200"/>
            <a:ext cx="6400800" cy="952500"/>
          </a:xfrm>
        </p:spPr>
        <p:txBody>
          <a:bodyPr/>
          <a:lstStyle/>
          <a:p>
            <a:r>
              <a:rPr lang="en-US" dirty="0"/>
              <a:t>Copernicus observed that the Earth revolves around the Sun, and not vice versa.</a:t>
            </a:r>
          </a:p>
          <a:p>
            <a:endParaRPr lang="en-IN" dirty="0"/>
          </a:p>
        </p:txBody>
      </p:sp>
    </p:spTree>
    <p:extLst>
      <p:ext uri="{BB962C8B-B14F-4D97-AF65-F5344CB8AC3E}">
        <p14:creationId xmlns:p14="http://schemas.microsoft.com/office/powerpoint/2010/main" val="1192913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en-US" dirty="0"/>
              <a:t>Assumptions Underlying Science</a:t>
            </a:r>
          </a:p>
        </p:txBody>
      </p:sp>
      <p:sp>
        <p:nvSpPr>
          <p:cNvPr id="13315"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Science is the primary way in which the Western culture perceives and interprets reality. </a:t>
            </a:r>
          </a:p>
          <a:p>
            <a:pPr eaLnBrk="1" hangingPunct="1"/>
            <a:r>
              <a:rPr lang="en-US" altLang="en-US" sz="2000" dirty="0"/>
              <a:t>However, it is important to keep in mind that science is a system created by humans and, as such, is based on a particular set of assumptions. </a:t>
            </a:r>
          </a:p>
          <a:p>
            <a:pPr lvl="1" eaLnBrk="1" hangingPunct="1"/>
            <a:r>
              <a:rPr lang="en-US" altLang="en-US" sz="1800" dirty="0"/>
              <a:t>These assumptions include empiricism, objectivity, materialism, predictability, and unity.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en-US" dirty="0"/>
              <a:t>Empiricism, Objectivity, Materialism, Predictability, and Unity </a:t>
            </a:r>
          </a:p>
        </p:txBody>
      </p:sp>
      <p:sp>
        <p:nvSpPr>
          <p:cNvPr id="15363" name="Content Placeholder 2"/>
          <p:cNvSpPr>
            <a:spLocks noGrp="1"/>
          </p:cNvSpPr>
          <p:nvPr>
            <p:ph sz="quarter" idx="1"/>
          </p:nvPr>
        </p:nvSpPr>
        <p:spPr/>
        <p:txBody>
          <a:bodyPr/>
          <a:lstStyle/>
          <a:p>
            <a:pPr eaLnBrk="1" hangingPunct="1"/>
            <a:r>
              <a:rPr lang="en-US" altLang="en-US" b="1" u="sng" dirty="0"/>
              <a:t>Empiricism</a:t>
            </a:r>
            <a:r>
              <a:rPr lang="en-US" altLang="en-US" dirty="0"/>
              <a:t>: Physical senses are the primary source of knowledge.</a:t>
            </a:r>
          </a:p>
          <a:p>
            <a:pPr eaLnBrk="1" hangingPunct="1"/>
            <a:r>
              <a:rPr lang="en-US" altLang="en-US" b="1" u="sng" dirty="0"/>
              <a:t>Objectivity</a:t>
            </a:r>
            <a:r>
              <a:rPr lang="en-US" altLang="en-US" dirty="0"/>
              <a:t>: We can observe and study the physical world without any observer bias.</a:t>
            </a:r>
          </a:p>
          <a:p>
            <a:pPr eaLnBrk="1" hangingPunct="1"/>
            <a:r>
              <a:rPr lang="en-US" altLang="en-US" b="1" u="sng" dirty="0"/>
              <a:t>Materialism</a:t>
            </a:r>
            <a:r>
              <a:rPr lang="en-US" altLang="en-US" dirty="0"/>
              <a:t>: Everything in the universe is made up of physical matter.</a:t>
            </a:r>
          </a:p>
          <a:p>
            <a:pPr eaLnBrk="1" hangingPunct="1"/>
            <a:r>
              <a:rPr lang="en-US" altLang="en-US" dirty="0"/>
              <a:t>Predictability: The universe is composed of interconnected causal relationships.</a:t>
            </a:r>
          </a:p>
          <a:p>
            <a:pPr eaLnBrk="1" hangingPunct="1"/>
            <a:r>
              <a:rPr lang="en-US" altLang="en-US" dirty="0"/>
              <a:t>Unity: The universe has an underlying, unified dynamic structure.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89835-D61A-4E11-A4B0-DBB8AF40E597}"/>
              </a:ext>
            </a:extLst>
          </p:cNvPr>
          <p:cNvSpPr>
            <a:spLocks noGrp="1"/>
          </p:cNvSpPr>
          <p:nvPr>
            <p:ph type="title"/>
          </p:nvPr>
        </p:nvSpPr>
        <p:spPr/>
        <p:txBody>
          <a:bodyPr/>
          <a:lstStyle/>
          <a:p>
            <a:r>
              <a:rPr lang="en-US" dirty="0">
                <a:solidFill>
                  <a:schemeClr val="accent3"/>
                </a:solidFill>
              </a:rPr>
              <a:t>Hot or Not?</a:t>
            </a:r>
            <a:r>
              <a:rPr lang="en-US" sz="2000" dirty="0">
                <a:solidFill>
                  <a:schemeClr val="accent3"/>
                </a:solidFill>
              </a:rPr>
              <a:t> </a:t>
            </a:r>
            <a:endParaRPr lang="en-IN" dirty="0"/>
          </a:p>
        </p:txBody>
      </p:sp>
      <p:sp>
        <p:nvSpPr>
          <p:cNvPr id="4" name="Content Placeholder 3">
            <a:extLst>
              <a:ext uri="{FF2B5EF4-FFF2-40B4-BE49-F238E27FC236}">
                <a16:creationId xmlns:a16="http://schemas.microsoft.com/office/drawing/2014/main" id="{98DC0EFD-3823-42F3-A06D-95A274EEEE7B}"/>
              </a:ext>
            </a:extLst>
          </p:cNvPr>
          <p:cNvSpPr>
            <a:spLocks noGrp="1"/>
          </p:cNvSpPr>
          <p:nvPr>
            <p:ph sz="quarter" idx="12"/>
          </p:nvPr>
        </p:nvSpPr>
        <p:spPr>
          <a:xfrm>
            <a:off x="4038600" y="2667000"/>
            <a:ext cx="4267200" cy="1600200"/>
          </a:xfrm>
        </p:spPr>
        <p:txBody>
          <a:bodyPr/>
          <a:lstStyle/>
          <a:p>
            <a:pPr marL="0" indent="0">
              <a:buNone/>
            </a:pPr>
            <a:r>
              <a:rPr lang="en-US" dirty="0"/>
              <a:t>Is science the best tool for learning about the world? </a:t>
            </a:r>
            <a:endParaRPr lang="en-IN" dirty="0"/>
          </a:p>
        </p:txBody>
      </p:sp>
      <p:pic>
        <p:nvPicPr>
          <p:cNvPr id="7" name="Content Placeholder 6">
            <a:extLst>
              <a:ext uri="{FF2B5EF4-FFF2-40B4-BE49-F238E27FC236}">
                <a16:creationId xmlns:a16="http://schemas.microsoft.com/office/drawing/2014/main" id="{56EA0351-0D23-4863-BD59-454977FD8EF2}"/>
              </a:ext>
              <a:ext uri="{C183D7F6-B498-43B3-948B-1728B52AA6E4}">
                <adec:decorative xmlns:adec="http://schemas.microsoft.com/office/drawing/2017/decorative" val="1"/>
              </a:ext>
            </a:extLst>
          </p:cNvPr>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381000" y="1905000"/>
            <a:ext cx="3064544" cy="4114800"/>
          </a:xfrm>
        </p:spPr>
      </p:pic>
    </p:spTree>
    <p:extLst>
      <p:ext uri="{BB962C8B-B14F-4D97-AF65-F5344CB8AC3E}">
        <p14:creationId xmlns:p14="http://schemas.microsoft.com/office/powerpoint/2010/main" val="841536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altLang="en-US" dirty="0"/>
              <a:t>Limitations of Science</a:t>
            </a:r>
          </a:p>
        </p:txBody>
      </p:sp>
      <p:sp>
        <p:nvSpPr>
          <p:cNvPr id="17411" name="Content Placeholder 2"/>
          <p:cNvSpPr>
            <a:spLocks noGrp="1"/>
          </p:cNvSpPr>
          <p:nvPr>
            <p:ph sz="quarter" idx="1"/>
          </p:nvPr>
        </p:nvSpPr>
        <p:spPr/>
        <p:txBody>
          <a:bodyPr/>
          <a:lstStyle/>
          <a:p>
            <a:pPr eaLnBrk="1" hangingPunct="1"/>
            <a:r>
              <a:rPr lang="en-US" altLang="en-US" dirty="0"/>
              <a:t>Despite its obvious strengths, scientific reasoning has some limitations.</a:t>
            </a:r>
            <a:r>
              <a:rPr lang="en-US" altLang="en-US" b="1" dirty="0"/>
              <a:t> </a:t>
            </a:r>
          </a:p>
          <a:p>
            <a:r>
              <a:rPr lang="en-US" altLang="en-US" dirty="0"/>
              <a:t>Empiricism and the use of sensory experience as the foundation of science limits science to observable, shared phenomena. Additionally, the basis of science and the existence of the physical world, cannot be empirically proven.</a:t>
            </a:r>
            <a:endParaRPr lang="en-IN" dirty="0"/>
          </a:p>
          <a:p>
            <a:r>
              <a:rPr lang="en-US" dirty="0"/>
              <a:t>Some philosophers argue that observation alone, no matter how many times we observe one event to follow another, cannot logically establish a necessary causal connectedness between two events </a:t>
            </a:r>
            <a:endParaRPr lang="en-US"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7.0&quot;&gt;&lt;object type=&quot;1&quot; unique_id=&quot;10001&quot;&gt;&lt;object type=&quot;8&quot; unique_id=&quot;10649&quot;&gt;&lt;/object&gt;&lt;object type=&quot;2&quot; unique_id=&quot;10650&quot;&gt;&lt;object type=&quot;3&quot; unique_id=&quot;10651&quot;&gt;&lt;property id=&quot;20148&quot; value=&quot;5&quot;/&gt;&lt;property id=&quot;20300&quot; value=&quot;Slide 1 - &amp;quot;SCIENCE&amp;quot;&quot;/&gt;&lt;property id=&quot;20307&quot; value=&quot;256&quot;/&gt;&lt;/object&gt;&lt;object type=&quot;3&quot; unique_id=&quot;10652&quot;&gt;&lt;property id=&quot;20148&quot; value=&quot;5&quot;/&gt;&lt;property id=&quot;20300&quot; value=&quot;Slide 2&quot;/&gt;&lt;property id=&quot;20307&quot; value=&quot;314&quot;/&gt;&lt;/object&gt;&lt;object type=&quot;3&quot; unique_id=&quot;10653&quot;&gt;&lt;property id=&quot;20148&quot; value=&quot;5&quot;/&gt;&lt;property id=&quot;20300&quot; value=&quot;Slide 3 - &amp;quot;What is science?&amp;quot;&quot;/&gt;&lt;property id=&quot;20307&quot; value=&quot;257&quot;/&gt;&lt;/object&gt;&lt;object type=&quot;3&quot; unique_id=&quot;10654&quot;&gt;&lt;property id=&quot;20148&quot; value=&quot;5&quot;/&gt;&lt;property id=&quot;20300&quot; value=&quot;Slide 4&quot;/&gt;&lt;property id=&quot;20307&quot; value=&quot;315&quot;/&gt;&lt;/object&gt;&lt;object type=&quot;3&quot; unique_id=&quot;10655&quot;&gt;&lt;property id=&quot;20148&quot; value=&quot;5&quot;/&gt;&lt;property id=&quot;20300&quot; value=&quot;Slide 5 - &amp;quot;Assumptions underlying science &amp;quot;&quot;/&gt;&lt;property id=&quot;20307&quot; value=&quot;275&quot;/&gt;&lt;/object&gt;&lt;object type=&quot;3&quot; unique_id=&quot;10656&quot;&gt;&lt;property id=&quot;20148&quot; value=&quot;5&quot;/&gt;&lt;property id=&quot;20300&quot; value=&quot;Slide 6 - &amp;quot;Empiricism, objectivity, materialism, predictability, and unity &amp;quot;&quot;/&gt;&lt;property id=&quot;20307&quot; value=&quot;284&quot;/&gt;&lt;/object&gt;&lt;object type=&quot;3&quot; unique_id=&quot;10657&quot;&gt;&lt;property id=&quot;20148&quot; value=&quot;5&quot;/&gt;&lt;property id=&quot;20300&quot; value=&quot;Slide 7 - &amp;quot;Hot or Not?&amp;quot;&quot;/&gt;&lt;property id=&quot;20307&quot; value=&quot;316&quot;/&gt;&lt;/object&gt;&lt;object type=&quot;3&quot; unique_id=&quot;10658&quot;&gt;&lt;property id=&quot;20148&quot; value=&quot;5&quot;/&gt;&lt;property id=&quot;20300&quot; value=&quot;Slide 8 - &amp;quot;Limitations of science&amp;quot;&quot;/&gt;&lt;property id=&quot;20307&quot; value=&quot;263&quot;/&gt;&lt;/object&gt;&lt;object type=&quot;3&quot; unique_id=&quot;10659&quot;&gt;&lt;property id=&quot;20148&quot; value=&quot;5&quot;/&gt;&lt;property id=&quot;20300&quot; value=&quot;Slide 9&quot;/&gt;&lt;property id=&quot;20307&quot; value=&quot;317&quot;/&gt;&lt;/object&gt;&lt;object type=&quot;3&quot; unique_id=&quot;10660&quot;&gt;&lt;property id=&quot;20148&quot; value=&quot;5&quot;/&gt;&lt;property id=&quot;20300&quot; value=&quot;Slide 10&quot;/&gt;&lt;property id=&quot;20307&quot; value=&quot;318&quot;/&gt;&lt;/object&gt;&lt;object type=&quot;3&quot; unique_id=&quot;10661&quot;&gt;&lt;property id=&quot;20148&quot; value=&quot;5&quot;/&gt;&lt;property id=&quot;20300&quot; value=&quot;Slide 11 - &amp;quot;The scientific method&amp;quot;&quot;/&gt;&lt;property id=&quot;20307&quot; value=&quot;264&quot;/&gt;&lt;/object&gt;&lt;object type=&quot;3&quot; unique_id=&quot;10662&quot;&gt;&lt;property id=&quot;20148&quot; value=&quot;5&quot;/&gt;&lt;property id=&quot;20300&quot; value=&quot;Slide 12&quot;/&gt;&lt;property id=&quot;20307&quot; value=&quot;319&quot;/&gt;&lt;/object&gt;&lt;object type=&quot;3&quot; unique_id=&quot;10663&quot;&gt;&lt;property id=&quot;20148&quot; value=&quot;5&quot;/&gt;&lt;property id=&quot;20300&quot; value=&quot;Slide 13&quot;/&gt;&lt;property id=&quot;20307&quot; value=&quot;320&quot;/&gt;&lt;/object&gt;&lt;object type=&quot;3&quot; unique_id=&quot;10664&quot;&gt;&lt;property id=&quot;20148&quot; value=&quot;5&quot;/&gt;&lt;property id=&quot;20300&quot; value=&quot;Slide 14&quot;/&gt;&lt;property id=&quot;20307&quot; value=&quot;321&quot;/&gt;&lt;/object&gt;&lt;object type=&quot;3&quot; unique_id=&quot;10665&quot;&gt;&lt;property id=&quot;20148&quot; value=&quot;5&quot;/&gt;&lt;property id=&quot;20300&quot; value=&quot;Slide 15 - &amp;quot;Evaluating a scientific hypothesis&amp;quot;&quot;/&gt;&lt;property id=&quot;20307&quot; value=&quot;286&quot;/&gt;&lt;/object&gt;&lt;object type=&quot;3&quot; unique_id=&quot;10666&quot;&gt;&lt;property id=&quot;20148&quot; value=&quot;5&quot;/&gt;&lt;property id=&quot;20300&quot; value=&quot;Slide 16&quot;/&gt;&lt;property id=&quot;20307&quot; value=&quot;322&quot;/&gt;&lt;/object&gt;&lt;object type=&quot;3&quot; unique_id=&quot;10667&quot;&gt;&lt;property id=&quot;20148&quot; value=&quot;5&quot;/&gt;&lt;property id=&quot;20300&quot; value=&quot;Slide 17&quot;/&gt;&lt;property id=&quot;20307&quot; value=&quot;323&quot;/&gt;&lt;/object&gt;&lt;object type=&quot;3&quot; unique_id=&quot;10668&quot;&gt;&lt;property id=&quot;20148&quot; value=&quot;5&quot;/&gt;&lt;property id=&quot;20300&quot; value=&quot;Slide 18&quot;/&gt;&lt;property id=&quot;20307&quot; value=&quot;324&quot;/&gt;&lt;/object&gt;&lt;object type=&quot;3&quot; unique_id=&quot;10669&quot;&gt;&lt;property id=&quot;20148&quot; value=&quot;5&quot;/&gt;&lt;property id=&quot;20300&quot; value=&quot;Slide 19 - &amp;quot;Distinguishing between science and pseudoscience&amp;quot;&quot;/&gt;&lt;property id=&quot;20307&quot; value=&quot;287&quot;/&gt;&lt;/object&gt;&lt;object type=&quot;3&quot; unique_id=&quot;10670&quot;&gt;&lt;property id=&quot;20148&quot; value=&quot;5&quot;/&gt;&lt;property id=&quot;20300&quot; value=&quot;Slide 20&quot;/&gt;&lt;property id=&quot;20307&quot; value=&quot;325&quot;/&gt;&lt;/object&gt;&lt;object type=&quot;3&quot; unique_id=&quot;10671&quot;&gt;&lt;property id=&quot;20148&quot; value=&quot;5&quot;/&gt;&lt;property id=&quot;20300&quot; value=&quot;Slide 21 - &amp;quot;Research methodology&amp;quot;&quot;/&gt;&lt;property id=&quot;20307&quot; value=&quot;309&quot;/&gt;&lt;/object&gt;&lt;object type=&quot;3&quot; unique_id=&quot;10672&quot;&gt;&lt;property id=&quot;20148&quot; value=&quot;5&quot;/&gt;&lt;property id=&quot;20300&quot; value=&quot;Slide 22 - &amp;quot;Hot or Not?&amp;quot;&quot;/&gt;&lt;property id=&quot;20307&quot; value=&quot;327&quot;/&gt;&lt;/object&gt;&lt;object type=&quot;3&quot; unique_id=&quot;10673&quot;&gt;&lt;property id=&quot;20148&quot; value=&quot;5&quot;/&gt;&lt;property id=&quot;20300&quot; value=&quot;Slide 23&quot;/&gt;&lt;property id=&quot;20307&quot; value=&quot;326&quot;/&gt;&lt;/object&gt;&lt;object type=&quot;3&quot; unique_id=&quot;10674&quot;&gt;&lt;property id=&quot;20148&quot; value=&quot;5&quot;/&gt;&lt;property id=&quot;20300&quot; value=&quot;Slide 24&quot;/&gt;&lt;property id=&quot;20307&quot; value=&quot;328&quot;/&gt;&lt;/object&gt;&lt;object type=&quot;3&quot; unique_id=&quot;10675&quot;&gt;&lt;property id=&quot;20148&quot; value=&quot;5&quot;/&gt;&lt;property id=&quot;20300&quot; value=&quot;Slide 25 - &amp;quot;Evaluating experimental designs&amp;quot;&quot;/&gt;&lt;property id=&quot;20307&quot; value=&quot;310&quot;/&gt;&lt;/object&gt;&lt;object type=&quot;3&quot; unique_id=&quot;10676&quot;&gt;&lt;property id=&quot;20148&quot; value=&quot;5&quot;/&gt;&lt;property id=&quot;20300&quot; value=&quot;Slide 26 - &amp;quot;Ethical concerns in science&amp;quot;&quot;/&gt;&lt;property id=&quot;20307&quot; value=&quot;311&quot;/&gt;&lt;/object&gt;&lt;object type=&quot;3&quot; unique_id=&quot;10677&quot;&gt;&lt;property id=&quot;20148&quot; value=&quot;5&quot;/&gt;&lt;property id=&quot;20300&quot; value=&quot;Slide 27 - &amp;quot;Hot or Not?&amp;quot;&quot;/&gt;&lt;property id=&quot;20307&quot; value=&quot;329&quot;/&gt;&lt;/object&gt;&lt;object type=&quot;3&quot; unique_id=&quot;10678&quot;&gt;&lt;property id=&quot;20148&quot; value=&quot;5&quot;/&gt;&lt;property id=&quot;20300&quot; value=&quot;Slide 28 - &amp;quot;Hot or Not?&amp;quot;&quot;/&gt;&lt;property id=&quot;20307&quot; value=&quot;330&quot;/&gt;&lt;/object&gt;&lt;object type=&quot;3&quot; unique_id=&quot;10679&quot;&gt;&lt;property id=&quot;20148&quot; value=&quot;5&quot;/&gt;&lt;property id=&quot;20300&quot; value=&quot;Slide 29 - &amp;quot;Thomas Kuhn and scientific paradigms&amp;quot;&quot;/&gt;&lt;property id=&quot;20307&quot; value=&quot;312&quot;/&gt;&lt;/object&gt;&lt;object type=&quot;3&quot; unique_id=&quot;10680&quot;&gt;&lt;property id=&quot;20148&quot; value=&quot;5&quot;/&gt;&lt;property id=&quot;20300&quot; value=&quot;Slide 30 - &amp;quot;Scientific revolutions and paradigm shifts&amp;quot;&quot;/&gt;&lt;property id=&quot;20307&quot; value=&quot;313&quot;/&gt;&lt;/object&gt;&lt;object type=&quot;3&quot; unique_id=&quot;10681&quot;&gt;&lt;property id=&quot;20148&quot; value=&quot;5&quot;/&gt;&lt;property id=&quot;20300&quot; value=&quot;Slide 31&quot;/&gt;&lt;property id=&quot;20307&quot; value=&quot;331&quot;/&gt;&lt;/object&gt;&lt;object type=&quot;3&quot; unique_id=&quot;10682&quot;&gt;&lt;property id=&quot;20148&quot; value=&quot;5&quot;/&gt;&lt;property id=&quot;20300&quot; value=&quot;Slide 32 - &amp;quot;Conclusions&amp;quot;&quot;/&gt;&lt;property id=&quot;20307&quot; value=&quot;285&quot;/&gt;&lt;/object&gt;&lt;object type=&quot;3&quot; unique_id=&quot;10683&quot;&gt;&lt;property id=&quot;20148&quot; value=&quot;5&quot;/&gt;&lt;property id=&quot;20300&quot; value=&quot;Slide 33&quot;/&gt;&lt;property id=&quot;20307&quot; value=&quot;332&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6E0CDB8-3F18-4FAF-961E-953BE31778DB}">
  <ds:schemaRefs>
    <ds:schemaRef ds:uri="aa4f5ada-9d1d-46d6-b705-f2cf90d05a91"/>
    <ds:schemaRef ds:uri="http://purl.org/dc/terms/"/>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3b891efd-a537-4e57-a9a6-7bde74ae8a20"/>
    <ds:schemaRef ds:uri="http://schemas.microsoft.com/office/2006/metadata/properties"/>
    <ds:schemaRef ds:uri="http://www.w3.org/XML/1998/namespace"/>
    <ds:schemaRef ds:uri="b7fbc176-c5f2-4fe2-83e2-528516b9f35d"/>
  </ds:schemaRefs>
</ds:datastoreItem>
</file>

<file path=customXml/itemProps2.xml><?xml version="1.0" encoding="utf-8"?>
<ds:datastoreItem xmlns:ds="http://schemas.openxmlformats.org/officeDocument/2006/customXml" ds:itemID="{7E07EB2F-1EAB-4F35-A86D-8CA23BE84C99}"/>
</file>

<file path=customXml/itemProps3.xml><?xml version="1.0" encoding="utf-8"?>
<ds:datastoreItem xmlns:ds="http://schemas.openxmlformats.org/officeDocument/2006/customXml" ds:itemID="{E4C23483-E605-4E02-80B2-82784A33E0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4783</TotalTime>
  <Words>1793</Words>
  <Application>Microsoft Office PowerPoint</Application>
  <PresentationFormat>On-screen Show (4:3)</PresentationFormat>
  <Paragraphs>154</Paragraphs>
  <Slides>42</Slides>
  <Notes>3</Notes>
  <HiddenSlides>5</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Times New Roman</vt:lpstr>
      <vt:lpstr>Wingdings</vt:lpstr>
      <vt:lpstr>1_bosstheme2011</vt:lpstr>
      <vt:lpstr>Chapter 12 Science</vt:lpstr>
      <vt:lpstr>What Is This Scientist Thinking as She Evaluates the Glass Flask?</vt:lpstr>
      <vt:lpstr>What Is Science? 1</vt:lpstr>
      <vt:lpstr>What Is Science? 2</vt:lpstr>
      <vt:lpstr>Copernicus</vt:lpstr>
      <vt:lpstr>Assumptions Underlying Science</vt:lpstr>
      <vt:lpstr>Empiricism, Objectivity, Materialism, Predictability, and Unity </vt:lpstr>
      <vt:lpstr>Hot or Not? </vt:lpstr>
      <vt:lpstr>Limitations of Science</vt:lpstr>
      <vt:lpstr>Belief That There Were Canals on Mars</vt:lpstr>
      <vt:lpstr>Religious Belief That Humans Are a Special Creation</vt:lpstr>
      <vt:lpstr>The Scientific Method Is Dynamic with Analysis Returning to Observation</vt:lpstr>
      <vt:lpstr>The Scientific Method</vt:lpstr>
      <vt:lpstr>Drawings of Beaks of Finches</vt:lpstr>
      <vt:lpstr>Margaret Mead</vt:lpstr>
      <vt:lpstr>The Minnesota Twin Study</vt:lpstr>
      <vt:lpstr>Evaluating a Scientific Hypothesis</vt:lpstr>
      <vt:lpstr>The Hypothesis "All Swans Are White" Was Falsifiable</vt:lpstr>
      <vt:lpstr>Marie Curie</vt:lpstr>
      <vt:lpstr>Albert Einstein</vt:lpstr>
      <vt:lpstr>Distinguishing between Science and Pseudoscience</vt:lpstr>
      <vt:lpstr>Nostradamus's Prophecies</vt:lpstr>
      <vt:lpstr>Research Methodology</vt:lpstr>
      <vt:lpstr>Hot or Not? 2</vt:lpstr>
      <vt:lpstr>Jane Goodall Used Observation as a Research Method</vt:lpstr>
      <vt:lpstr>Mice or Other Lab Animals Are Often Used as Experimental Subjects</vt:lpstr>
      <vt:lpstr>Evaluating Experimental Designs</vt:lpstr>
      <vt:lpstr>Interpreting Experimental Results</vt:lpstr>
      <vt:lpstr>Ethical Concerns in Scientific Experimentation 1</vt:lpstr>
      <vt:lpstr>Ethical Concerns in Scientific Experimentation 2</vt:lpstr>
      <vt:lpstr>Hot or Not? 3</vt:lpstr>
      <vt:lpstr>Hot or Not? 4</vt:lpstr>
      <vt:lpstr>Thomas Kuhn and Scientific Paradigms</vt:lpstr>
      <vt:lpstr>Normal Science and Paradigms</vt:lpstr>
      <vt:lpstr>Continental-Drift Theory</vt:lpstr>
      <vt:lpstr>Conclusions</vt:lpstr>
      <vt:lpstr>Evolution versus Intelligent Design</vt:lpstr>
      <vt:lpstr>Accessibility Content: Text Alternatives for Images</vt:lpstr>
      <vt:lpstr>Religious Belief That Humans Are a Special Creation - Text Alternative</vt:lpstr>
      <vt:lpstr>The Scientific Method Is Dynamic with Analysis Returning to Observation - Text Alternative</vt:lpstr>
      <vt:lpstr>Drawings of Beaks of Finches - Text Alternative</vt:lpstr>
      <vt:lpstr>Nostradamus's Prophecies - Text Alternative</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 1e</dc:title>
  <dc:creator>Richard Byers</dc:creator>
  <cp:lastModifiedBy>Ashtami Devi</cp:lastModifiedBy>
  <cp:revision>566</cp:revision>
  <dcterms:created xsi:type="dcterms:W3CDTF">2000-06-17T21:34:10Z</dcterms:created>
  <dcterms:modified xsi:type="dcterms:W3CDTF">2020-06-26T10:57:24Z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