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2" r:id="rId4"/>
  </p:sldMasterIdLst>
  <p:notesMasterIdLst>
    <p:notesMasterId r:id="rId40"/>
  </p:notesMasterIdLst>
  <p:handoutMasterIdLst>
    <p:handoutMasterId r:id="rId41"/>
  </p:handoutMasterIdLst>
  <p:sldIdLst>
    <p:sldId id="335" r:id="rId5"/>
    <p:sldId id="336" r:id="rId6"/>
    <p:sldId id="257" r:id="rId7"/>
    <p:sldId id="337" r:id="rId8"/>
    <p:sldId id="275" r:id="rId9"/>
    <p:sldId id="338" r:id="rId10"/>
    <p:sldId id="339" r:id="rId11"/>
    <p:sldId id="284" r:id="rId12"/>
    <p:sldId id="340" r:id="rId13"/>
    <p:sldId id="341" r:id="rId14"/>
    <p:sldId id="342" r:id="rId15"/>
    <p:sldId id="263" r:id="rId16"/>
    <p:sldId id="343" r:id="rId17"/>
    <p:sldId id="264" r:id="rId18"/>
    <p:sldId id="351" r:id="rId19"/>
    <p:sldId id="344" r:id="rId20"/>
    <p:sldId id="286" r:id="rId21"/>
    <p:sldId id="345" r:id="rId22"/>
    <p:sldId id="287" r:id="rId23"/>
    <p:sldId id="346" r:id="rId24"/>
    <p:sldId id="347" r:id="rId25"/>
    <p:sldId id="309" r:id="rId26"/>
    <p:sldId id="310" r:id="rId27"/>
    <p:sldId id="349" r:id="rId28"/>
    <p:sldId id="352" r:id="rId29"/>
    <p:sldId id="353" r:id="rId30"/>
    <p:sldId id="348" r:id="rId31"/>
    <p:sldId id="311" r:id="rId32"/>
    <p:sldId id="312" r:id="rId33"/>
    <p:sldId id="313" r:id="rId34"/>
    <p:sldId id="354" r:id="rId35"/>
    <p:sldId id="355" r:id="rId36"/>
    <p:sldId id="350" r:id="rId37"/>
    <p:sldId id="356" r:id="rId38"/>
    <p:sldId id="357" r:id="rId39"/>
  </p:sldIdLst>
  <p:sldSz cx="9144000" cy="6858000" type="screen4x3"/>
  <p:notesSz cx="6858000" cy="9144000"/>
  <p:custDataLst>
    <p:tags r:id="rId42"/>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CC65A243-DB93-479D-B054-5C87C05AF47E}">
          <p14:sldIdLst>
            <p14:sldId id="335"/>
            <p14:sldId id="336"/>
            <p14:sldId id="257"/>
            <p14:sldId id="337"/>
            <p14:sldId id="275"/>
            <p14:sldId id="338"/>
            <p14:sldId id="339"/>
            <p14:sldId id="284"/>
            <p14:sldId id="340"/>
            <p14:sldId id="341"/>
            <p14:sldId id="342"/>
            <p14:sldId id="263"/>
            <p14:sldId id="343"/>
            <p14:sldId id="264"/>
            <p14:sldId id="351"/>
            <p14:sldId id="344"/>
            <p14:sldId id="286"/>
            <p14:sldId id="345"/>
            <p14:sldId id="287"/>
            <p14:sldId id="346"/>
            <p14:sldId id="347"/>
            <p14:sldId id="309"/>
            <p14:sldId id="310"/>
            <p14:sldId id="349"/>
            <p14:sldId id="352"/>
            <p14:sldId id="353"/>
            <p14:sldId id="348"/>
            <p14:sldId id="311"/>
            <p14:sldId id="312"/>
            <p14:sldId id="313"/>
            <p14:sldId id="354"/>
            <p14:sldId id="355"/>
            <p14:sldId id="350"/>
          </p14:sldIdLst>
        </p14:section>
        <p14:section name="Appendix: Image Descriptions for Unsighted Students" id="{9F44A41E-A5C2-4D79-8C50-08B87D9E45E5}">
          <p14:sldIdLst>
            <p14:sldId id="356"/>
            <p14:sldId id="35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66CC"/>
    <a:srgbClr val="33CCCC"/>
    <a:srgbClr val="3399FF"/>
    <a:srgbClr val="33CC33"/>
    <a:srgbClr val="6600CC"/>
    <a:srgbClr val="3333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8" autoAdjust="0"/>
    <p:restoredTop sz="94727" autoAdjust="0"/>
  </p:normalViewPr>
  <p:slideViewPr>
    <p:cSldViewPr>
      <p:cViewPr varScale="1">
        <p:scale>
          <a:sx n="86" d="100"/>
          <a:sy n="86" d="100"/>
        </p:scale>
        <p:origin x="1710" y="90"/>
      </p:cViewPr>
      <p:guideLst>
        <p:guide orient="horz" pos="2160"/>
        <p:guide pos="2880"/>
      </p:guideLst>
    </p:cSldViewPr>
  </p:slideViewPr>
  <p:outlineViewPr>
    <p:cViewPr>
      <p:scale>
        <a:sx n="33" d="100"/>
        <a:sy n="33" d="100"/>
      </p:scale>
      <p:origin x="0" y="1155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anose="02020603050405020304" pitchFamily="18" charset="0"/>
              </a:defRPr>
            </a:lvl1pPr>
          </a:lstStyle>
          <a:p>
            <a:pPr>
              <a:defRPr/>
            </a:pPr>
            <a:fld id="{9A6071BB-3231-41DA-880D-A6F80881CE48}" type="slidenum">
              <a:rPr lang="en-US" altLang="en-US"/>
              <a:pPr>
                <a:defRPr/>
              </a:pPr>
              <a:t>‹#›</a:t>
            </a:fld>
            <a:endParaRPr lang="en-US" altLang="en-US" dirty="0"/>
          </a:p>
        </p:txBody>
      </p:sp>
    </p:spTree>
    <p:extLst>
      <p:ext uri="{BB962C8B-B14F-4D97-AF65-F5344CB8AC3E}">
        <p14:creationId xmlns:p14="http://schemas.microsoft.com/office/powerpoint/2010/main" val="408322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Times New Roman" panose="02020603050405020304" pitchFamily="18" charset="0"/>
              </a:defRPr>
            </a:lvl1pPr>
          </a:lstStyle>
          <a:p>
            <a:pPr>
              <a:defRPr/>
            </a:pPr>
            <a:fld id="{16CE405F-BF15-4626-9C84-03521B8EEC34}" type="slidenum">
              <a:rPr lang="en-US" altLang="en-US"/>
              <a:pPr>
                <a:defRPr/>
              </a:pPr>
              <a:t>‹#›</a:t>
            </a:fld>
            <a:endParaRPr lang="en-US" altLang="en-US" dirty="0"/>
          </a:p>
        </p:txBody>
      </p:sp>
    </p:spTree>
    <p:extLst>
      <p:ext uri="{BB962C8B-B14F-4D97-AF65-F5344CB8AC3E}">
        <p14:creationId xmlns:p14="http://schemas.microsoft.com/office/powerpoint/2010/main" val="12011882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653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2C68C8D-56B6-4A16-A456-A531DEC020AB}" type="slidenum">
              <a:rPr lang="en-US" altLang="en-US">
                <a:latin typeface="Times New Roman" panose="02020603050405020304" pitchFamily="18" charset="0"/>
              </a:rPr>
              <a:pPr/>
              <a:t>3</a:t>
            </a:fld>
            <a:endParaRPr lang="en-US" altLang="en-US" dirty="0">
              <a:latin typeface="Times New Roman" panose="02020603050405020304" pitchFamily="18"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65200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91175AB-412F-404F-A781-A4A56C69F596}" type="slidenum">
              <a:rPr lang="en-US" altLang="en-US">
                <a:latin typeface="Times New Roman" panose="02020603050405020304" pitchFamily="18" charset="0"/>
              </a:rPr>
              <a:pPr/>
              <a:t>12</a:t>
            </a:fld>
            <a:endParaRPr lang="en-US" altLang="en-US" dirty="0">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449069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111000513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Content Placeholder 12">
            <a:extLst>
              <a:ext uri="{FF2B5EF4-FFF2-40B4-BE49-F238E27FC236}">
                <a16:creationId xmlns:a16="http://schemas.microsoft.com/office/drawing/2014/main" id="{96A60232-8364-46AB-8C33-A5A23D8C700D}"/>
              </a:ext>
            </a:extLst>
          </p:cNvPr>
          <p:cNvSpPr>
            <a:spLocks noGrp="1"/>
          </p:cNvSpPr>
          <p:nvPr>
            <p:ph sz="quarter" idx="19"/>
          </p:nvPr>
        </p:nvSpPr>
        <p:spPr>
          <a:xfrm>
            <a:off x="5650623" y="3571623"/>
            <a:ext cx="3269237" cy="251667"/>
          </a:xfrm>
        </p:spPr>
        <p:txBody>
          <a:bodyPr/>
          <a:lstStyle>
            <a:lvl1pPr marL="0" indent="0">
              <a:buNone/>
              <a:defRPr sz="900"/>
            </a:lvl1pPr>
          </a:lstStyle>
          <a:p>
            <a:pPr lvl="0"/>
            <a:endParaRPr lang="en-US" dirty="0"/>
          </a:p>
        </p:txBody>
      </p:sp>
      <p:sp>
        <p:nvSpPr>
          <p:cNvPr id="16" name="Content Placeholder 12">
            <a:extLst>
              <a:ext uri="{FF2B5EF4-FFF2-40B4-BE49-F238E27FC236}">
                <a16:creationId xmlns:a16="http://schemas.microsoft.com/office/drawing/2014/main" id="{1A9E4050-0615-42C6-9BAB-66EFA1A9A51A}"/>
              </a:ext>
            </a:extLst>
          </p:cNvPr>
          <p:cNvSpPr>
            <a:spLocks noGrp="1"/>
          </p:cNvSpPr>
          <p:nvPr>
            <p:ph sz="quarter" idx="20"/>
          </p:nvPr>
        </p:nvSpPr>
        <p:spPr>
          <a:xfrm>
            <a:off x="2727434" y="3565526"/>
            <a:ext cx="2857500" cy="251667"/>
          </a:xfrm>
        </p:spPr>
        <p:txBody>
          <a:bodyPr/>
          <a:lstStyle>
            <a:lvl1pPr marL="0" indent="0">
              <a:buNone/>
              <a:defRPr sz="900"/>
            </a:lvl1pPr>
          </a:lstStyle>
          <a:p>
            <a:pPr lvl="0"/>
            <a:endParaRPr lang="en-US" dirty="0"/>
          </a:p>
        </p:txBody>
      </p:sp>
      <p:sp>
        <p:nvSpPr>
          <p:cNvPr id="17" name="Content Placeholder 12">
            <a:extLst>
              <a:ext uri="{FF2B5EF4-FFF2-40B4-BE49-F238E27FC236}">
                <a16:creationId xmlns:a16="http://schemas.microsoft.com/office/drawing/2014/main" id="{CC869565-50E2-4DA3-9F4B-850B5E14823B}"/>
              </a:ext>
            </a:extLst>
          </p:cNvPr>
          <p:cNvSpPr>
            <a:spLocks noGrp="1"/>
          </p:cNvSpPr>
          <p:nvPr>
            <p:ph sz="quarter" idx="21"/>
          </p:nvPr>
        </p:nvSpPr>
        <p:spPr>
          <a:xfrm>
            <a:off x="367949" y="3559175"/>
            <a:ext cx="2299051" cy="228600"/>
          </a:xfrm>
        </p:spPr>
        <p:txBody>
          <a:bodyPr/>
          <a:lstStyle>
            <a:lvl1pPr marL="0" indent="0">
              <a:buNone/>
              <a:defRPr sz="900"/>
            </a:lvl1pPr>
          </a:lstStyle>
          <a:p>
            <a:pPr lvl="0"/>
            <a:endParaRPr lang="en-US" dirty="0"/>
          </a:p>
        </p:txBody>
      </p:sp>
      <p:sp>
        <p:nvSpPr>
          <p:cNvPr id="19" name="Short Copyright">
            <a:extLst>
              <a:ext uri="{FF2B5EF4-FFF2-40B4-BE49-F238E27FC236}">
                <a16:creationId xmlns:a16="http://schemas.microsoft.com/office/drawing/2014/main" id="{58007B86-31C6-41BA-ADE9-3EBA873D1B4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742457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Picture Placeholder 2">
            <a:extLst>
              <a:ext uri="{FF2B5EF4-FFF2-40B4-BE49-F238E27FC236}">
                <a16:creationId xmlns:a16="http://schemas.microsoft.com/office/drawing/2014/main" id="{A01FFE1E-8DA1-4776-8FD1-7B0D15ED8D8D}"/>
              </a:ext>
            </a:extLst>
          </p:cNvPr>
          <p:cNvSpPr>
            <a:spLocks noGrp="1"/>
          </p:cNvSpPr>
          <p:nvPr>
            <p:ph type="pic" sz="quarter" idx="19"/>
          </p:nvPr>
        </p:nvSpPr>
        <p:spPr>
          <a:xfrm>
            <a:off x="7086600" y="2206329"/>
            <a:ext cx="1894367" cy="1120775"/>
          </a:xfrm>
        </p:spPr>
        <p:txBody>
          <a:bodyPr/>
          <a:lstStyle/>
          <a:p>
            <a:endParaRPr lang="en-US" dirty="0"/>
          </a:p>
        </p:txBody>
      </p:sp>
      <p:sp>
        <p:nvSpPr>
          <p:cNvPr id="17" name="Short Copyright">
            <a:extLst>
              <a:ext uri="{FF2B5EF4-FFF2-40B4-BE49-F238E27FC236}">
                <a16:creationId xmlns:a16="http://schemas.microsoft.com/office/drawing/2014/main" id="{A5C06953-55E4-428C-ADFF-4BE2720D053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11683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Short Copyright">
            <a:extLst>
              <a:ext uri="{FF2B5EF4-FFF2-40B4-BE49-F238E27FC236}">
                <a16:creationId xmlns:a16="http://schemas.microsoft.com/office/drawing/2014/main" id="{346F3D94-09EA-4EF2-82FB-61DCA1FFF3F7}"/>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039888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11" name="Short Copyright">
            <a:extLst>
              <a:ext uri="{FF2B5EF4-FFF2-40B4-BE49-F238E27FC236}">
                <a16:creationId xmlns:a16="http://schemas.microsoft.com/office/drawing/2014/main" id="{9F783DA0-D140-40CE-8782-3EEE88478850}"/>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25896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
        <p:nvSpPr>
          <p:cNvPr id="11" name="Short Copyright">
            <a:extLst>
              <a:ext uri="{FF2B5EF4-FFF2-40B4-BE49-F238E27FC236}">
                <a16:creationId xmlns:a16="http://schemas.microsoft.com/office/drawing/2014/main" id="{2B275403-469F-4F46-9E6D-FD59292F99AD}"/>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714429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3601019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
        <p:nvSpPr>
          <p:cNvPr id="10" name="Short Copyright">
            <a:extLst>
              <a:ext uri="{FF2B5EF4-FFF2-40B4-BE49-F238E27FC236}">
                <a16:creationId xmlns:a16="http://schemas.microsoft.com/office/drawing/2014/main" id="{EB21B07F-C5B1-4A19-BF0A-A3EFCAE5E07F}"/>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054949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728440208"/>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24613767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84677073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9" name="Short Copyright">
            <a:extLst>
              <a:ext uri="{FF2B5EF4-FFF2-40B4-BE49-F238E27FC236}">
                <a16:creationId xmlns:a16="http://schemas.microsoft.com/office/drawing/2014/main" id="{5719A2E3-5B84-40BF-8BA8-B90FA1CD98DD}"/>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094537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31705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chemeClr val="tx2">
              <a:lumMod val="40000"/>
              <a:lumOff val="60000"/>
            </a:schemeClr>
          </a:solidFill>
        </p:spPr>
        <p:txBody>
          <a:bodyPr anchor="ctr">
            <a:normAutofit fontScale="77500" lnSpcReduction="20000"/>
          </a:bodyPr>
          <a:lstStyle>
            <a:lvl1pPr>
              <a:defRPr>
                <a:solidFill>
                  <a:schemeClr val="bg1"/>
                </a:solidFill>
              </a:defRPr>
            </a:lvl1pPr>
          </a:lstStyle>
          <a:p>
            <a:pPr algn="ctr" eaLnBrk="1" fontAlgn="auto" hangingPunct="1">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657204" y="5358228"/>
            <a:ext cx="7829592" cy="1143391"/>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2611903" y="1524000"/>
            <a:ext cx="3920195" cy="240790"/>
          </a:xfrm>
          <a:noFill/>
        </p:spPr>
        <p:txBody>
          <a:bodyP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dirty="0"/>
            </a:lvl1pPr>
          </a:lstStyle>
          <a:p>
            <a:pPr>
              <a:defRPr/>
            </a:pPr>
            <a:r>
              <a:rPr lang="en-IN"/>
              <a:t>© 2017, The McGraw-Hill Companies, Inc. All Rights Reserved.</a:t>
            </a:r>
            <a:endParaRPr lang="en-US" dirty="0"/>
          </a:p>
        </p:txBody>
      </p:sp>
      <p:sp>
        <p:nvSpPr>
          <p:cNvPr id="6" name="Slide Number Placeholder 3"/>
          <p:cNvSpPr>
            <a:spLocks noGrp="1"/>
          </p:cNvSpPr>
          <p:nvPr>
            <p:ph type="sldNum" sz="quarter" idx="15"/>
          </p:nvPr>
        </p:nvSpPr>
        <p:spPr>
          <a:xfrm>
            <a:off x="0" y="1600200"/>
            <a:ext cx="533400" cy="247650"/>
          </a:xfrm>
        </p:spPr>
        <p:txBody>
          <a:bodyPr/>
          <a:lstStyle>
            <a:lvl1pPr>
              <a:defRPr>
                <a:solidFill>
                  <a:schemeClr val="bg1"/>
                </a:solidFill>
              </a:defRPr>
            </a:lvl1pPr>
          </a:lstStyle>
          <a:p>
            <a:fld id="{FDF72F3E-5588-4A01-8E51-6C9DD59BB291}" type="slidenum">
              <a:rPr lang="en-US" altLang="en-US"/>
              <a:pPr/>
              <a:t>‹#›</a:t>
            </a:fld>
            <a:endParaRPr lang="en-US" alt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3377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822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0622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9974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608E0E78-9D9C-4644-B57D-022D564D3CC8}"/>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64642701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7" name="Short Copyright">
            <a:extLst>
              <a:ext uri="{FF2B5EF4-FFF2-40B4-BE49-F238E27FC236}">
                <a16:creationId xmlns:a16="http://schemas.microsoft.com/office/drawing/2014/main" id="{3DC04339-8BDA-48FE-A1AE-021F7748BDA7}"/>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059113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Tree>
    <p:extLst>
      <p:ext uri="{BB962C8B-B14F-4D97-AF65-F5344CB8AC3E}">
        <p14:creationId xmlns:p14="http://schemas.microsoft.com/office/powerpoint/2010/main" val="2985622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2379136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
        <p:nvSpPr>
          <p:cNvPr id="3" name="Short Copyright">
            <a:extLst>
              <a:ext uri="{FF2B5EF4-FFF2-40B4-BE49-F238E27FC236}">
                <a16:creationId xmlns:a16="http://schemas.microsoft.com/office/drawing/2014/main" id="{CBB6ACA8-4318-4299-BD0C-977A3A0C242D}"/>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131735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
        <p:nvSpPr>
          <p:cNvPr id="7" name="Short Copyright">
            <a:extLst>
              <a:ext uri="{FF2B5EF4-FFF2-40B4-BE49-F238E27FC236}">
                <a16:creationId xmlns:a16="http://schemas.microsoft.com/office/drawing/2014/main" id="{9AC82159-956A-4A87-A044-253141FC0117}"/>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23595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0" name="Short Copyright">
            <a:extLst>
              <a:ext uri="{FF2B5EF4-FFF2-40B4-BE49-F238E27FC236}">
                <a16:creationId xmlns:a16="http://schemas.microsoft.com/office/drawing/2014/main" id="{10668500-FB5B-4C56-86F9-747516263CA7}"/>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08448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extLst>
      <p:ext uri="{BB962C8B-B14F-4D97-AF65-F5344CB8AC3E}">
        <p14:creationId xmlns:p14="http://schemas.microsoft.com/office/powerpoint/2010/main" val="3889757134"/>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 id="2147483959" r:id="rId17"/>
    <p:sldLayoutId id="2147483960" r:id="rId18"/>
    <p:sldLayoutId id="2147483961" r:id="rId19"/>
    <p:sldLayoutId id="2147483962" r:id="rId20"/>
    <p:sldLayoutId id="2147483963" r:id="rId21"/>
    <p:sldLayoutId id="2147483964" r:id="rId22"/>
    <p:sldLayoutId id="2147483965" r:id="rId23"/>
    <p:sldLayoutId id="2147483941" r:id="rId24"/>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tx1"/>
        </a:buClr>
        <a:buSzPct val="100000"/>
        <a:buFont typeface="Arial" panose="020B0604020202020204" pitchFamily="34" charset="0"/>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tx1"/>
        </a:buClr>
        <a:buSzPct val="100000"/>
        <a:buFont typeface="Arial" panose="020B0604020202020204" pitchFamily="34" charset="0"/>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tx1"/>
        </a:buClr>
        <a:buSzPct val="100000"/>
        <a:buFont typeface="Arial" panose="020B0604020202020204" pitchFamily="34" charset="0"/>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9.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dirty="0"/>
              <a:t>Chapter</a:t>
            </a:r>
            <a:r>
              <a:rPr lang="en-US" dirty="0"/>
              <a:t> 11</a:t>
            </a:r>
            <a:br>
              <a:rPr lang="en-US" dirty="0"/>
            </a:br>
            <a:r>
              <a:rPr lang="en-US" cap="none" dirty="0"/>
              <a:t>Mass Media</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pPr eaLnBrk="1" hangingPunct="1">
              <a:defRPr/>
            </a:pPr>
            <a:r>
              <a:rPr lang="en-US" dirty="0"/>
              <a:t>The aim of this tutorial is to help you learn to identify and evaluate mass media strategies and methods.</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196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Percentage of Adults Who Follow </a:t>
            </a:r>
            <a:br>
              <a:rPr lang="en-US" altLang="en-US" dirty="0"/>
            </a:br>
            <a:r>
              <a:rPr lang="en-US" altLang="en-US" dirty="0"/>
              <a:t>the News All or Most of the Time</a:t>
            </a:r>
            <a:endParaRPr lang="en-IN" dirty="0"/>
          </a:p>
        </p:txBody>
      </p:sp>
      <p:pic>
        <p:nvPicPr>
          <p:cNvPr id="6" name="Picture Placeholder 5" descr="An image of a smartphone with several applications in it.">
            <a:extLst>
              <a:ext uri="{FF2B5EF4-FFF2-40B4-BE49-F238E27FC236}">
                <a16:creationId xmlns:a16="http://schemas.microsoft.com/office/drawing/2014/main" id="{BA7315A1-BC79-4A6D-981F-C7A8607A092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13" b="659"/>
          <a:stretch/>
        </p:blipFill>
        <p:spPr>
          <a:xfrm>
            <a:off x="2507166" y="1613210"/>
            <a:ext cx="3810000" cy="463550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507166" y="6185520"/>
            <a:ext cx="2438400" cy="304800"/>
          </a:xfrm>
        </p:spPr>
        <p:txBody>
          <a:bodyPr/>
          <a:lstStyle/>
          <a:p>
            <a:r>
              <a:rPr lang="en-IN" dirty="0"/>
              <a:t>Oleg </a:t>
            </a:r>
            <a:r>
              <a:rPr lang="en-IN" dirty="0" err="1"/>
              <a:t>GawriloFF</a:t>
            </a:r>
            <a:r>
              <a:rPr lang="en-IN" dirty="0"/>
              <a:t>/Shutterstock</a:t>
            </a:r>
          </a:p>
        </p:txBody>
      </p:sp>
    </p:spTree>
    <p:extLst>
      <p:ext uri="{BB962C8B-B14F-4D97-AF65-F5344CB8AC3E}">
        <p14:creationId xmlns:p14="http://schemas.microsoft.com/office/powerpoint/2010/main" val="545218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Edward R. Murrow</a:t>
            </a:r>
            <a:endParaRPr lang="en-IN" dirty="0"/>
          </a:p>
        </p:txBody>
      </p:sp>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644698" y="5545997"/>
            <a:ext cx="2438400" cy="304800"/>
          </a:xfrm>
        </p:spPr>
        <p:txBody>
          <a:bodyPr/>
          <a:lstStyle/>
          <a:p>
            <a:r>
              <a:rPr lang="en-IN" dirty="0" err="1"/>
              <a:t>Bettmann</a:t>
            </a:r>
            <a:r>
              <a:rPr lang="en-IN" dirty="0"/>
              <a:t>/Corbis/Getty Images</a:t>
            </a:r>
          </a:p>
        </p:txBody>
      </p:sp>
      <p:pic>
        <p:nvPicPr>
          <p:cNvPr id="6" name="Picture Placeholder 5" descr="An image of Edward R. Murrow, a broadcast journalist.">
            <a:extLst>
              <a:ext uri="{FF2B5EF4-FFF2-40B4-BE49-F238E27FC236}">
                <a16:creationId xmlns:a16="http://schemas.microsoft.com/office/drawing/2014/main" id="{101B8A06-7768-447D-AE38-56AD9BEE48A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542" b="-542"/>
          <a:stretch/>
        </p:blipFill>
        <p:spPr>
          <a:xfrm>
            <a:off x="2667000" y="1742440"/>
            <a:ext cx="3733800" cy="3858260"/>
          </a:xfrm>
        </p:spPr>
      </p:pic>
    </p:spTree>
    <p:extLst>
      <p:ext uri="{BB962C8B-B14F-4D97-AF65-F5344CB8AC3E}">
        <p14:creationId xmlns:p14="http://schemas.microsoft.com/office/powerpoint/2010/main" val="3762486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dirty="0"/>
              <a:t>Problems with News Media</a:t>
            </a:r>
          </a:p>
        </p:txBody>
      </p:sp>
      <p:sp>
        <p:nvSpPr>
          <p:cNvPr id="25603" name="Content Placeholder 2"/>
          <p:cNvSpPr>
            <a:spLocks noGrp="1"/>
          </p:cNvSpPr>
          <p:nvPr>
            <p:ph sz="quarter" idx="1"/>
          </p:nvPr>
        </p:nvSpPr>
        <p:spPr/>
        <p:txBody>
          <a:bodyPr/>
          <a:lstStyle/>
          <a:p>
            <a:pPr marL="0" indent="0" eaLnBrk="1" hangingPunct="1">
              <a:buNone/>
            </a:pPr>
            <a:r>
              <a:rPr lang="en-US" altLang="en-US" dirty="0"/>
              <a:t>In addition to the problems of coverage content, news media are prone to other problematic practices.</a:t>
            </a:r>
          </a:p>
          <a:p>
            <a:pPr eaLnBrk="1" hangingPunct="1"/>
            <a:r>
              <a:rPr lang="en-US" altLang="en-US" sz="2000" dirty="0"/>
              <a:t>These include lack of credibility, sensationalism, political or ideological bias, gender bias, cultural bias, lack of in-depth analysis, "pay to sway," and confirmation bias.</a:t>
            </a:r>
          </a:p>
          <a:p>
            <a:r>
              <a:rPr lang="en-US" altLang="en-US" sz="2000" dirty="0"/>
              <a:t>As critical thinkers, we cannot assume that the news media is presenting unbiased and balanced coverage of an event. </a:t>
            </a:r>
          </a:p>
          <a:p>
            <a:r>
              <a:rPr lang="en-US" altLang="en-US" sz="2000" dirty="0"/>
              <a:t>We should also keep in mind that the news being reported is to a large extent determined by the need to attract and keep advertisers and to hold the interest of the audience.</a:t>
            </a:r>
            <a:endParaRPr lang="en-IN"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In What Ways Does the News Media Promote Stereotypes and Racism?</a:t>
            </a:r>
            <a:endParaRPr lang="en-IN" dirty="0"/>
          </a:p>
        </p:txBody>
      </p:sp>
      <p:pic>
        <p:nvPicPr>
          <p:cNvPr id="13" name="Picture Placeholder 12" descr="An image of a Black man wading through  flood waters.">
            <a:extLst>
              <a:ext uri="{FF2B5EF4-FFF2-40B4-BE49-F238E27FC236}">
                <a16:creationId xmlns:a16="http://schemas.microsoft.com/office/drawing/2014/main" id="{9042C1CE-9839-4A38-AFD1-B46E0B17195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119" b="69168"/>
          <a:stretch/>
        </p:blipFill>
        <p:spPr>
          <a:xfrm>
            <a:off x="2843249" y="1981200"/>
            <a:ext cx="3457501" cy="1390761"/>
          </a:xfrm>
        </p:spPr>
      </p:pic>
      <p:pic>
        <p:nvPicPr>
          <p:cNvPr id="22" name="Picture Placeholder 21" descr="An image of two White people wading through flood waters carrying their bags.">
            <a:extLst>
              <a:ext uri="{FF2B5EF4-FFF2-40B4-BE49-F238E27FC236}">
                <a16:creationId xmlns:a16="http://schemas.microsoft.com/office/drawing/2014/main" id="{ACD6592F-6BDF-4993-AEBD-6098B436B98B}"/>
              </a:ext>
            </a:extLst>
          </p:cNvPr>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t="31821" b="-3826"/>
          <a:stretch/>
        </p:blipFill>
        <p:spPr>
          <a:xfrm>
            <a:off x="3008868" y="3429000"/>
            <a:ext cx="3126264" cy="266700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846867" y="5943600"/>
            <a:ext cx="4648200" cy="381000"/>
          </a:xfrm>
        </p:spPr>
        <p:txBody>
          <a:bodyPr/>
          <a:lstStyle/>
          <a:p>
            <a:r>
              <a:rPr lang="en-US" dirty="0"/>
              <a:t>Dave Martin/AP Images; Bottom: Chris </a:t>
            </a:r>
            <a:r>
              <a:rPr lang="en-US" dirty="0" err="1"/>
              <a:t>Graythen</a:t>
            </a:r>
            <a:r>
              <a:rPr lang="en-US" dirty="0"/>
              <a:t>/Getty Images</a:t>
            </a:r>
            <a:endParaRPr lang="en-IN" dirty="0"/>
          </a:p>
        </p:txBody>
      </p:sp>
    </p:spTree>
    <p:extLst>
      <p:ext uri="{BB962C8B-B14F-4D97-AF65-F5344CB8AC3E}">
        <p14:creationId xmlns:p14="http://schemas.microsoft.com/office/powerpoint/2010/main" val="2582241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en-US" dirty="0"/>
              <a:t>Science Reporting </a:t>
            </a:r>
            <a:r>
              <a:rPr lang="en-US" altLang="en-US" sz="1000" dirty="0"/>
              <a:t>1</a:t>
            </a:r>
          </a:p>
        </p:txBody>
      </p:sp>
      <p:sp>
        <p:nvSpPr>
          <p:cNvPr id="28675" name="Content Placeholder 2"/>
          <p:cNvSpPr>
            <a:spLocks noGrp="1"/>
          </p:cNvSpPr>
          <p:nvPr>
            <p:ph sz="quarter" idx="1"/>
          </p:nvPr>
        </p:nvSpPr>
        <p:spPr/>
        <p:txBody>
          <a:bodyPr/>
          <a:lstStyle/>
          <a:p>
            <a:pPr marL="0" indent="0" eaLnBrk="1" hangingPunct="1">
              <a:buNone/>
            </a:pPr>
            <a:r>
              <a:rPr lang="en-US" altLang="en-US" dirty="0"/>
              <a:t>Most of us tend to accept the truth behind "scientific" news and information.</a:t>
            </a:r>
          </a:p>
          <a:p>
            <a:pPr eaLnBrk="1" hangingPunct="1"/>
            <a:r>
              <a:rPr lang="en-US" altLang="en-US" sz="2000" dirty="0"/>
              <a:t>However, as with other forms of mass media, we need to remain skeptical and evaluate so-called "scientific" news just like other forms of media information.</a:t>
            </a:r>
          </a:p>
          <a:p>
            <a:pPr marL="0" indent="0" eaLnBrk="1" hangingPunct="1">
              <a:buNone/>
            </a:pPr>
            <a:endParaRPr lang="en-US" altLang="en-US" dirty="0"/>
          </a:p>
          <a:p>
            <a:pPr marL="0" indent="0" eaLnBrk="1" hangingPunct="1">
              <a:buNone/>
            </a:pPr>
            <a:r>
              <a:rPr lang="en-US" altLang="en-US" dirty="0"/>
              <a:t>News reporters are rarely trained in science and sometimes make mistakes in scientific reporting.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E4431-7703-448F-8A27-C5BEA1D39EEE}"/>
              </a:ext>
            </a:extLst>
          </p:cNvPr>
          <p:cNvSpPr>
            <a:spLocks noGrp="1"/>
          </p:cNvSpPr>
          <p:nvPr>
            <p:ph type="title"/>
          </p:nvPr>
        </p:nvSpPr>
        <p:spPr/>
        <p:txBody>
          <a:bodyPr/>
          <a:lstStyle/>
          <a:p>
            <a:r>
              <a:rPr lang="en-US" altLang="en-US" dirty="0"/>
              <a:t>Science Reporting </a:t>
            </a:r>
            <a:r>
              <a:rPr lang="en-US" altLang="en-US" sz="1000" dirty="0"/>
              <a:t>2</a:t>
            </a:r>
            <a:endParaRPr lang="en-IN" sz="1000" dirty="0"/>
          </a:p>
        </p:txBody>
      </p:sp>
      <p:sp>
        <p:nvSpPr>
          <p:cNvPr id="3" name="Content Placeholder 2">
            <a:extLst>
              <a:ext uri="{FF2B5EF4-FFF2-40B4-BE49-F238E27FC236}">
                <a16:creationId xmlns:a16="http://schemas.microsoft.com/office/drawing/2014/main" id="{5942421C-862A-4883-9842-CDDE2D08C450}"/>
              </a:ext>
            </a:extLst>
          </p:cNvPr>
          <p:cNvSpPr>
            <a:spLocks noGrp="1"/>
          </p:cNvSpPr>
          <p:nvPr>
            <p:ph sz="quarter" idx="1"/>
          </p:nvPr>
        </p:nvSpPr>
        <p:spPr/>
        <p:txBody>
          <a:bodyPr/>
          <a:lstStyle/>
          <a:p>
            <a:r>
              <a:rPr lang="en-US" altLang="en-US" dirty="0"/>
              <a:t>Scientific findings may also be sensationalized or misrepresented, such as when they present hypotheses as factual findings or interpret news in light of cultural norms and the reporters' own biases.</a:t>
            </a:r>
          </a:p>
          <a:p>
            <a:r>
              <a:rPr lang="en-US" altLang="en-US" dirty="0"/>
              <a:t>Science reporting may be biased in favor of government policy and the interests of big corporations because of the dependence on press releases by the reporters.</a:t>
            </a:r>
          </a:p>
        </p:txBody>
      </p:sp>
    </p:spTree>
    <p:extLst>
      <p:ext uri="{BB962C8B-B14F-4D97-AF65-F5344CB8AC3E}">
        <p14:creationId xmlns:p14="http://schemas.microsoft.com/office/powerpoint/2010/main" val="1473097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sz="3200" dirty="0"/>
              <a:t>Science Reporters May Unintentionally Perpetuate Racial and Sexual Stereotypes</a:t>
            </a:r>
            <a:endParaRPr lang="en-IN" sz="3200" dirty="0"/>
          </a:p>
        </p:txBody>
      </p:sp>
      <p:pic>
        <p:nvPicPr>
          <p:cNvPr id="6" name="Picture Placeholder 5" descr="An image depicts two Neanderthals holding sticks and sitting near a campfire.">
            <a:extLst>
              <a:ext uri="{FF2B5EF4-FFF2-40B4-BE49-F238E27FC236}">
                <a16:creationId xmlns:a16="http://schemas.microsoft.com/office/drawing/2014/main" id="{E4A43AF4-9BC3-472B-8261-863C08F9B0F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60" b="960"/>
          <a:stretch/>
        </p:blipFill>
        <p:spPr>
          <a:xfrm>
            <a:off x="1943100" y="1905000"/>
            <a:ext cx="6019800" cy="401320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3581400" y="5894039"/>
            <a:ext cx="2438400" cy="304800"/>
          </a:xfrm>
        </p:spPr>
        <p:txBody>
          <a:bodyPr/>
          <a:lstStyle/>
          <a:p>
            <a:r>
              <a:rPr lang="en-US" dirty="0"/>
              <a:t>Time Life Pictures/Mansell/Getty Images</a:t>
            </a:r>
            <a:endParaRPr lang="en-IN" dirty="0"/>
          </a:p>
        </p:txBody>
      </p:sp>
    </p:spTree>
    <p:extLst>
      <p:ext uri="{BB962C8B-B14F-4D97-AF65-F5344CB8AC3E}">
        <p14:creationId xmlns:p14="http://schemas.microsoft.com/office/powerpoint/2010/main" val="4127256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IN" altLang="en-US" dirty="0"/>
              <a:t>Evaluating Scientific Reports in the Media</a:t>
            </a:r>
            <a:endParaRPr lang="en-US" altLang="en-US" dirty="0"/>
          </a:p>
        </p:txBody>
      </p:sp>
      <p:sp>
        <p:nvSpPr>
          <p:cNvPr id="30723" name="Content Placeholder 2"/>
          <p:cNvSpPr>
            <a:spLocks noGrp="1"/>
          </p:cNvSpPr>
          <p:nvPr>
            <p:ph sz="quarter" idx="1"/>
          </p:nvPr>
        </p:nvSpPr>
        <p:spPr/>
        <p:txBody>
          <a:bodyPr/>
          <a:lstStyle/>
          <a:p>
            <a:pPr marL="0" indent="0" eaLnBrk="1" hangingPunct="1">
              <a:buNone/>
            </a:pPr>
            <a:r>
              <a:rPr lang="en-US" altLang="en-US" dirty="0"/>
              <a:t>When evaluating scientific reports in the media, the following questions are appropriate:</a:t>
            </a:r>
          </a:p>
          <a:p>
            <a:pPr marL="0" indent="0" eaLnBrk="1" hangingPunct="1">
              <a:buNone/>
            </a:pPr>
            <a:endParaRPr lang="en-US" altLang="en-US" sz="2000" dirty="0"/>
          </a:p>
          <a:p>
            <a:pPr eaLnBrk="1" hangingPunct="1"/>
            <a:r>
              <a:rPr lang="en-US" altLang="en-US" sz="2000" dirty="0"/>
              <a:t>Who is making the claim?</a:t>
            </a:r>
          </a:p>
          <a:p>
            <a:pPr eaLnBrk="1" hangingPunct="1"/>
            <a:r>
              <a:rPr lang="en-US" altLang="en-US" sz="2000" dirty="0"/>
              <a:t>What are the credentials and funding of the source?</a:t>
            </a:r>
          </a:p>
          <a:p>
            <a:pPr eaLnBrk="1" hangingPunct="1"/>
            <a:r>
              <a:rPr lang="en-US" altLang="en-US" sz="2000" dirty="0"/>
              <a:t>What is the background of the reporter?</a:t>
            </a:r>
          </a:p>
          <a:p>
            <a:pPr eaLnBrk="1" hangingPunct="1"/>
            <a:r>
              <a:rPr lang="en-US" altLang="en-US" sz="2000" dirty="0"/>
              <a:t>Where were the scientific findings first published?</a:t>
            </a:r>
          </a:p>
          <a:p>
            <a:pPr eaLnBrk="1" hangingPunct="1"/>
            <a:r>
              <a:rPr lang="en-US" altLang="en-US" sz="2000" dirty="0"/>
              <a:t>How are other authorities in the field responding to the report?</a:t>
            </a:r>
          </a:p>
          <a:p>
            <a:pPr eaLnBrk="1" hangingPunct="1"/>
            <a:r>
              <a:rPr lang="en-US" altLang="en-US" sz="2000" dirty="0"/>
              <a:t>Is the report biased?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sz="3200" dirty="0"/>
              <a:t>Glenn Beck</a:t>
            </a:r>
            <a:endParaRPr lang="en-IN" sz="3200" dirty="0"/>
          </a:p>
        </p:txBody>
      </p:sp>
      <p:pic>
        <p:nvPicPr>
          <p:cNvPr id="6" name="Picture Placeholder 5" descr="An image of Glenn Beck, a radio host and an author.">
            <a:extLst>
              <a:ext uri="{FF2B5EF4-FFF2-40B4-BE49-F238E27FC236}">
                <a16:creationId xmlns:a16="http://schemas.microsoft.com/office/drawing/2014/main" id="{C4C3FBFC-666C-478B-8F64-EDB69DCA05C6}"/>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430" b="-2053"/>
          <a:stretch/>
        </p:blipFill>
        <p:spPr>
          <a:xfrm>
            <a:off x="2743200" y="1312824"/>
            <a:ext cx="3429000" cy="360045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3044456" y="4750420"/>
            <a:ext cx="3276600" cy="381000"/>
          </a:xfrm>
        </p:spPr>
        <p:txBody>
          <a:bodyPr/>
          <a:lstStyle/>
          <a:p>
            <a:r>
              <a:rPr lang="en-US" dirty="0"/>
              <a:t>Theo </a:t>
            </a:r>
            <a:r>
              <a:rPr lang="en-US" dirty="0" err="1"/>
              <a:t>Wargo</a:t>
            </a:r>
            <a:r>
              <a:rPr lang="en-US" dirty="0"/>
              <a:t>/Time Inc./Getty Images</a:t>
            </a:r>
            <a:endParaRPr lang="en-IN" dirty="0"/>
          </a:p>
        </p:txBody>
      </p:sp>
      <p:sp>
        <p:nvSpPr>
          <p:cNvPr id="7" name="Text Placeholder 6">
            <a:extLst>
              <a:ext uri="{FF2B5EF4-FFF2-40B4-BE49-F238E27FC236}">
                <a16:creationId xmlns:a16="http://schemas.microsoft.com/office/drawing/2014/main" id="{C07F44A3-A533-4035-B2C8-C38373968AB1}"/>
              </a:ext>
            </a:extLst>
          </p:cNvPr>
          <p:cNvSpPr>
            <a:spLocks noGrp="1"/>
          </p:cNvSpPr>
          <p:nvPr>
            <p:ph type="body" sz="quarter" idx="12"/>
          </p:nvPr>
        </p:nvSpPr>
        <p:spPr>
          <a:xfrm>
            <a:off x="381000" y="5105400"/>
            <a:ext cx="8603512" cy="1295400"/>
          </a:xfrm>
        </p:spPr>
        <p:txBody>
          <a:bodyPr/>
          <a:lstStyle/>
          <a:p>
            <a:r>
              <a:rPr lang="en-US" altLang="en-US" sz="2000" dirty="0"/>
              <a:t>Glenn Beck made several on-air commentary reports on global warming on his talk show that were accepted by many as fact, although Beck has no scientific degree or background and didn’t reference any specific scientific findings</a:t>
            </a:r>
            <a:endParaRPr lang="en-IN" sz="2000" dirty="0"/>
          </a:p>
        </p:txBody>
      </p:sp>
    </p:spTree>
    <p:extLst>
      <p:ext uri="{BB962C8B-B14F-4D97-AF65-F5344CB8AC3E}">
        <p14:creationId xmlns:p14="http://schemas.microsoft.com/office/powerpoint/2010/main" val="21366317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altLang="en-US" dirty="0"/>
              <a:t>The Internet</a:t>
            </a:r>
          </a:p>
        </p:txBody>
      </p:sp>
      <p:sp>
        <p:nvSpPr>
          <p:cNvPr id="3277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The Internet’s impact on our daily lives and global communication cannot be overestimated. </a:t>
            </a:r>
          </a:p>
          <a:p>
            <a:pPr eaLnBrk="1" hangingPunct="1"/>
            <a:r>
              <a:rPr lang="en-US" altLang="en-US" sz="2000" dirty="0"/>
              <a:t>According to the American Freshman Survey, most college freshmen spend more time on social media sites than studying. </a:t>
            </a:r>
          </a:p>
          <a:p>
            <a:pPr eaLnBrk="1" hangingPunct="1"/>
            <a:r>
              <a:rPr lang="en-US" altLang="en-US" sz="2000" dirty="0"/>
              <a:t>Because of its growing pervasive power and influence, it is crucial that we learn to think critically about what we see, hear, and post on the Internet.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Mass Media Survives through Advertising</a:t>
            </a:r>
            <a:endParaRPr lang="en-IN" dirty="0"/>
          </a:p>
        </p:txBody>
      </p:sp>
      <p:pic>
        <p:nvPicPr>
          <p:cNvPr id="4" name="Picture Placeholder 3" descr="An image of an advisor preparing a student for a radio show.">
            <a:extLst>
              <a:ext uri="{FF2B5EF4-FFF2-40B4-BE49-F238E27FC236}">
                <a16:creationId xmlns:a16="http://schemas.microsoft.com/office/drawing/2014/main" id="{24543587-96B8-43D3-A201-EDD331C6A8DE}"/>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894" b="1650"/>
          <a:stretch/>
        </p:blipFill>
        <p:spPr>
          <a:xfrm>
            <a:off x="1904999" y="1530409"/>
            <a:ext cx="5333999" cy="3467099"/>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1752600" y="4997508"/>
            <a:ext cx="1905000" cy="228600"/>
          </a:xfrm>
        </p:spPr>
        <p:txBody>
          <a:bodyPr/>
          <a:lstStyle/>
          <a:p>
            <a:r>
              <a:rPr lang="en-IN" dirty="0"/>
              <a:t>Jeffrey Lott/Swarthmore College </a:t>
            </a:r>
          </a:p>
        </p:txBody>
      </p:sp>
      <p:sp>
        <p:nvSpPr>
          <p:cNvPr id="6" name="Text Placeholder 5">
            <a:extLst>
              <a:ext uri="{FF2B5EF4-FFF2-40B4-BE49-F238E27FC236}">
                <a16:creationId xmlns:a16="http://schemas.microsoft.com/office/drawing/2014/main" id="{E85F670E-4B3C-43AA-BE82-2CF396103906}"/>
              </a:ext>
            </a:extLst>
          </p:cNvPr>
          <p:cNvSpPr>
            <a:spLocks noGrp="1"/>
          </p:cNvSpPr>
          <p:nvPr>
            <p:ph type="body" sz="quarter" idx="12"/>
          </p:nvPr>
        </p:nvSpPr>
        <p:spPr>
          <a:xfrm>
            <a:off x="495299" y="5463362"/>
            <a:ext cx="8153401" cy="914400"/>
          </a:xfrm>
        </p:spPr>
        <p:txBody>
          <a:bodyPr/>
          <a:lstStyle/>
          <a:p>
            <a:r>
              <a:rPr lang="en-US" dirty="0"/>
              <a:t>Swarthmore College students and an advisor preparing stories for their War News Radio show</a:t>
            </a:r>
            <a:endParaRPr lang="en-IN" dirty="0"/>
          </a:p>
        </p:txBody>
      </p:sp>
    </p:spTree>
    <p:extLst>
      <p:ext uri="{BB962C8B-B14F-4D97-AF65-F5344CB8AC3E}">
        <p14:creationId xmlns:p14="http://schemas.microsoft.com/office/powerpoint/2010/main" val="3506556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sz="3200" dirty="0"/>
              <a:t>Internet Use Has Grown Worldwide</a:t>
            </a:r>
            <a:endParaRPr lang="en-IN" sz="3200" dirty="0"/>
          </a:p>
        </p:txBody>
      </p:sp>
      <p:pic>
        <p:nvPicPr>
          <p:cNvPr id="6" name="Picture Placeholder 5" descr="An image depicts children learning how to use a computer and the Internet in a computer lab.">
            <a:extLst>
              <a:ext uri="{FF2B5EF4-FFF2-40B4-BE49-F238E27FC236}">
                <a16:creationId xmlns:a16="http://schemas.microsoft.com/office/drawing/2014/main" id="{25CC818F-EE75-4BC4-8374-1B7257A47CE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077" b="-1498"/>
          <a:stretch/>
        </p:blipFill>
        <p:spPr>
          <a:xfrm>
            <a:off x="1796297" y="1734446"/>
            <a:ext cx="5551406" cy="3608414"/>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1794438" y="5342860"/>
            <a:ext cx="3505200" cy="170121"/>
          </a:xfrm>
        </p:spPr>
        <p:txBody>
          <a:bodyPr/>
          <a:lstStyle/>
          <a:p>
            <a:r>
              <a:rPr lang="en-US" dirty="0"/>
              <a:t>Terence Koh/AFP/Getty Images </a:t>
            </a:r>
            <a:endParaRPr lang="en-IN" dirty="0"/>
          </a:p>
        </p:txBody>
      </p:sp>
    </p:spTree>
    <p:extLst>
      <p:ext uri="{BB962C8B-B14F-4D97-AF65-F5344CB8AC3E}">
        <p14:creationId xmlns:p14="http://schemas.microsoft.com/office/powerpoint/2010/main" val="892520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75EF1-557E-42BB-98F6-4F8B3DE81A5F}"/>
              </a:ext>
            </a:extLst>
          </p:cNvPr>
          <p:cNvSpPr>
            <a:spLocks noGrp="1"/>
          </p:cNvSpPr>
          <p:nvPr>
            <p:ph type="title"/>
          </p:nvPr>
        </p:nvSpPr>
        <p:spPr>
          <a:xfrm>
            <a:off x="609600" y="228600"/>
            <a:ext cx="8153400" cy="1295400"/>
          </a:xfrm>
        </p:spPr>
        <p:txBody>
          <a:bodyPr wrap="square" anchor="ctr">
            <a:normAutofit/>
          </a:bodyPr>
          <a:lstStyle/>
          <a:p>
            <a:r>
              <a:rPr lang="en-US" dirty="0"/>
              <a:t>Hot or Not? </a:t>
            </a:r>
            <a:r>
              <a:rPr lang="en-US" sz="1000" dirty="0"/>
              <a:t>2</a:t>
            </a:r>
            <a:endParaRPr lang="en-IN" dirty="0"/>
          </a:p>
        </p:txBody>
      </p:sp>
      <p:sp>
        <p:nvSpPr>
          <p:cNvPr id="3" name="Content Placeholder 2">
            <a:extLst>
              <a:ext uri="{FF2B5EF4-FFF2-40B4-BE49-F238E27FC236}">
                <a16:creationId xmlns:a16="http://schemas.microsoft.com/office/drawing/2014/main" id="{576E62EE-29E5-46E0-9F00-8D4D7560BD1B}"/>
              </a:ext>
            </a:extLst>
          </p:cNvPr>
          <p:cNvSpPr>
            <a:spLocks noGrp="1"/>
          </p:cNvSpPr>
          <p:nvPr>
            <p:ph sz="quarter" idx="1"/>
          </p:nvPr>
        </p:nvSpPr>
        <p:spPr>
          <a:xfrm>
            <a:off x="609600" y="1981199"/>
            <a:ext cx="3886200" cy="4495801"/>
          </a:xfrm>
        </p:spPr>
        <p:txBody>
          <a:bodyPr wrap="square" anchor="t">
            <a:normAutofit/>
          </a:bodyPr>
          <a:lstStyle/>
          <a:p>
            <a:pPr marL="0" indent="0" eaLnBrk="1" hangingPunct="1">
              <a:buNone/>
            </a:pPr>
            <a:r>
              <a:rPr lang="en-US" altLang="en-US" dirty="0"/>
              <a:t>What do you think is a healthy or reasonable amount of time to spend on the Internet each day?</a:t>
            </a:r>
          </a:p>
        </p:txBody>
      </p:sp>
      <p:pic>
        <p:nvPicPr>
          <p:cNvPr id="7" name="Picture Placeholder 6">
            <a:extLst>
              <a:ext uri="{FF2B5EF4-FFF2-40B4-BE49-F238E27FC236}">
                <a16:creationId xmlns:a16="http://schemas.microsoft.com/office/drawing/2014/main" id="{FEA1A93F-640A-4450-B1D2-482F4566BDC7}"/>
              </a:ext>
              <a:ext uri="{C183D7F6-B498-43B3-948B-1728B52AA6E4}">
                <adec:decorative xmlns:adec="http://schemas.microsoft.com/office/drawing/2017/decorative" val="1"/>
              </a:ext>
            </a:extLst>
          </p:cNvPr>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66899" y="1981200"/>
            <a:ext cx="2642501" cy="4495800"/>
          </a:xfrm>
        </p:spPr>
      </p:pic>
    </p:spTree>
    <p:extLst>
      <p:ext uri="{BB962C8B-B14F-4D97-AF65-F5344CB8AC3E}">
        <p14:creationId xmlns:p14="http://schemas.microsoft.com/office/powerpoint/2010/main" val="1573760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en-US" dirty="0"/>
              <a:t>Social Networking</a:t>
            </a:r>
          </a:p>
        </p:txBody>
      </p:sp>
      <p:sp>
        <p:nvSpPr>
          <p:cNvPr id="36867"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The Internet is affecting daily life by reshaping social dynamics among young people. </a:t>
            </a:r>
          </a:p>
          <a:p>
            <a:pPr marL="0" indent="0" eaLnBrk="1" hangingPunct="1">
              <a:buFont typeface="Wingdings" panose="05000000000000000000" pitchFamily="2" charset="2"/>
              <a:buNone/>
            </a:pPr>
            <a:endParaRPr lang="en-US" altLang="en-US" dirty="0"/>
          </a:p>
          <a:p>
            <a:pPr marL="0" indent="0" eaLnBrk="1" hangingPunct="1">
              <a:buFont typeface="Wingdings" panose="05000000000000000000" pitchFamily="2" charset="2"/>
              <a:buNone/>
            </a:pPr>
            <a:r>
              <a:rPr lang="en-US" altLang="en-US" dirty="0"/>
              <a:t>While these sites are useful communication tools, as critical thinkers we must learn to think about the consequences of what we post and to whom. </a:t>
            </a:r>
          </a:p>
          <a:p>
            <a:pPr eaLnBrk="1" hangingPunct="1"/>
            <a:r>
              <a:rPr lang="en-US" altLang="en-US" sz="2000" dirty="0"/>
              <a:t>What attitudes and feelings are we communicating, both by our written and graphic postings?</a:t>
            </a:r>
            <a:endParaRPr lang="en-US" altLang="en-US"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IN" altLang="en-US" dirty="0"/>
              <a:t>Social Networking Posts: Points to Consider</a:t>
            </a:r>
            <a:endParaRPr lang="en-US" altLang="en-US" dirty="0"/>
          </a:p>
        </p:txBody>
      </p:sp>
      <p:sp>
        <p:nvSpPr>
          <p:cNvPr id="37891" name="Content Placeholder 2"/>
          <p:cNvSpPr>
            <a:spLocks noGrp="1"/>
          </p:cNvSpPr>
          <p:nvPr>
            <p:ph sz="quarter" idx="1"/>
          </p:nvPr>
        </p:nvSpPr>
        <p:spPr/>
        <p:txBody>
          <a:bodyPr/>
          <a:lstStyle/>
          <a:p>
            <a:pPr marL="0" indent="0" eaLnBrk="1" hangingPunct="1">
              <a:buNone/>
            </a:pPr>
            <a:r>
              <a:rPr lang="en-US" altLang="en-US" dirty="0"/>
              <a:t>Before you post on a social networking site, ask yourself the following questions:</a:t>
            </a:r>
          </a:p>
          <a:p>
            <a:pPr marL="0" indent="0" eaLnBrk="1" hangingPunct="1">
              <a:buNone/>
            </a:pPr>
            <a:endParaRPr lang="en-US" altLang="en-US" sz="2000" dirty="0"/>
          </a:p>
          <a:p>
            <a:pPr eaLnBrk="1" hangingPunct="1"/>
            <a:r>
              <a:rPr lang="en-US" altLang="en-US" sz="2000" dirty="0"/>
              <a:t>What is the goal or intent of this post?</a:t>
            </a:r>
          </a:p>
          <a:p>
            <a:pPr eaLnBrk="1" hangingPunct="1"/>
            <a:r>
              <a:rPr lang="en-US" altLang="en-US" sz="2000" dirty="0"/>
              <a:t>Who is the intended recipient of the message? Include both intentional and unintentional recipients in your answer.</a:t>
            </a:r>
          </a:p>
          <a:p>
            <a:pPr eaLnBrk="1" hangingPunct="1"/>
            <a:r>
              <a:rPr lang="en-US" altLang="en-US" sz="2000" dirty="0"/>
              <a:t>What information is being conveyed?</a:t>
            </a:r>
          </a:p>
          <a:p>
            <a:pPr eaLnBrk="1" hangingPunct="1"/>
            <a:r>
              <a:rPr lang="en-US" altLang="en-US" sz="2000" dirty="0"/>
              <a:t>What attitudes/feelings are being conveyed in both the verbal and nonverbal messages?</a:t>
            </a:r>
          </a:p>
          <a:p>
            <a:pPr eaLnBrk="1" hangingPunct="1"/>
            <a:r>
              <a:rPr lang="en-US" altLang="en-US" sz="2000" dirty="0"/>
              <a:t>Does the message being posted enhance or move me closer to my life goals?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sz="3200" dirty="0"/>
              <a:t>Many Companies Monitor Their Employees' Internet Use</a:t>
            </a:r>
            <a:endParaRPr lang="en-IN" sz="3200" dirty="0"/>
          </a:p>
        </p:txBody>
      </p:sp>
      <p:pic>
        <p:nvPicPr>
          <p:cNvPr id="6" name="Picture Placeholder 5" descr="An image of a man using his laptop while sipping from a mug.">
            <a:extLst>
              <a:ext uri="{FF2B5EF4-FFF2-40B4-BE49-F238E27FC236}">
                <a16:creationId xmlns:a16="http://schemas.microsoft.com/office/drawing/2014/main" id="{56A7DF2D-6990-4927-8E51-06FE26813CC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971" b="-565"/>
          <a:stretch/>
        </p:blipFill>
        <p:spPr>
          <a:xfrm>
            <a:off x="2133600" y="1790700"/>
            <a:ext cx="4953000" cy="354965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129883" y="5255289"/>
            <a:ext cx="3505200" cy="170121"/>
          </a:xfrm>
        </p:spPr>
        <p:txBody>
          <a:bodyPr/>
          <a:lstStyle/>
          <a:p>
            <a:r>
              <a:rPr lang="en-US" dirty="0" err="1"/>
              <a:t>PictureIndia</a:t>
            </a:r>
            <a:r>
              <a:rPr lang="en-US" dirty="0"/>
              <a:t>/Getty Images</a:t>
            </a:r>
            <a:endParaRPr lang="en-IN" dirty="0"/>
          </a:p>
        </p:txBody>
      </p:sp>
    </p:spTree>
    <p:extLst>
      <p:ext uri="{BB962C8B-B14F-4D97-AF65-F5344CB8AC3E}">
        <p14:creationId xmlns:p14="http://schemas.microsoft.com/office/powerpoint/2010/main" val="1928037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47CAF26-3833-4408-BFFB-5655C79EB883}"/>
              </a:ext>
            </a:extLst>
          </p:cNvPr>
          <p:cNvSpPr>
            <a:spLocks noGrp="1"/>
          </p:cNvSpPr>
          <p:nvPr>
            <p:ph type="title"/>
          </p:nvPr>
        </p:nvSpPr>
        <p:spPr/>
        <p:txBody>
          <a:bodyPr/>
          <a:lstStyle/>
          <a:p>
            <a:r>
              <a:rPr lang="en-US" dirty="0"/>
              <a:t>The Internet as “The Great Equalizer”</a:t>
            </a:r>
            <a:endParaRPr lang="en-IN" dirty="0"/>
          </a:p>
        </p:txBody>
      </p:sp>
      <p:sp>
        <p:nvSpPr>
          <p:cNvPr id="7" name="Content Placeholder 6">
            <a:extLst>
              <a:ext uri="{FF2B5EF4-FFF2-40B4-BE49-F238E27FC236}">
                <a16:creationId xmlns:a16="http://schemas.microsoft.com/office/drawing/2014/main" id="{B45FEBAA-32EA-410E-9967-049542611310}"/>
              </a:ext>
            </a:extLst>
          </p:cNvPr>
          <p:cNvSpPr>
            <a:spLocks noGrp="1"/>
          </p:cNvSpPr>
          <p:nvPr>
            <p:ph sz="quarter" idx="1"/>
          </p:nvPr>
        </p:nvSpPr>
        <p:spPr/>
        <p:txBody>
          <a:bodyPr/>
          <a:lstStyle/>
          <a:p>
            <a:pPr marL="0" indent="0">
              <a:buNone/>
            </a:pPr>
            <a:r>
              <a:rPr lang="en-US" dirty="0"/>
              <a:t>The Internet has been hailed as "the great equalizer" because of its accessibility.</a:t>
            </a:r>
          </a:p>
          <a:p>
            <a:r>
              <a:rPr lang="en-US" sz="2000" dirty="0"/>
              <a:t>There is no centralized control of the Internet.</a:t>
            </a:r>
          </a:p>
          <a:p>
            <a:pPr lvl="1"/>
            <a:r>
              <a:rPr lang="en-US" sz="1800" dirty="0"/>
              <a:t>Unlike television, which is one-way communication, the Internet is open and accessible to everyone.</a:t>
            </a:r>
            <a:endParaRPr lang="en-IN" sz="1800" dirty="0"/>
          </a:p>
        </p:txBody>
      </p:sp>
    </p:spTree>
    <p:extLst>
      <p:ext uri="{BB962C8B-B14F-4D97-AF65-F5344CB8AC3E}">
        <p14:creationId xmlns:p14="http://schemas.microsoft.com/office/powerpoint/2010/main" val="29088696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61411DF-B3B5-49F1-81CC-BE16F5496D4F}"/>
              </a:ext>
            </a:extLst>
          </p:cNvPr>
          <p:cNvSpPr>
            <a:spLocks noGrp="1"/>
          </p:cNvSpPr>
          <p:nvPr>
            <p:ph type="title"/>
          </p:nvPr>
        </p:nvSpPr>
        <p:spPr/>
        <p:txBody>
          <a:bodyPr/>
          <a:lstStyle/>
          <a:p>
            <a:r>
              <a:rPr lang="en-US" dirty="0"/>
              <a:t>Misuse of the Internet: Pornography and Plagiarism</a:t>
            </a:r>
            <a:endParaRPr lang="en-IN" dirty="0"/>
          </a:p>
        </p:txBody>
      </p:sp>
      <p:sp>
        <p:nvSpPr>
          <p:cNvPr id="7" name="Content Placeholder 6">
            <a:extLst>
              <a:ext uri="{FF2B5EF4-FFF2-40B4-BE49-F238E27FC236}">
                <a16:creationId xmlns:a16="http://schemas.microsoft.com/office/drawing/2014/main" id="{C5B8AE89-5378-4C88-B95E-B99A70F646BC}"/>
              </a:ext>
            </a:extLst>
          </p:cNvPr>
          <p:cNvSpPr>
            <a:spLocks noGrp="1"/>
          </p:cNvSpPr>
          <p:nvPr>
            <p:ph sz="quarter" idx="1"/>
          </p:nvPr>
        </p:nvSpPr>
        <p:spPr/>
        <p:txBody>
          <a:bodyPr/>
          <a:lstStyle/>
          <a:p>
            <a:pPr marL="0" indent="0">
              <a:buNone/>
            </a:pPr>
            <a:r>
              <a:rPr lang="en-US" dirty="0"/>
              <a:t>Pornography is a multibillion-dollar enterprise and one of the fastest-growing businesses on the Internet. </a:t>
            </a:r>
          </a:p>
          <a:p>
            <a:r>
              <a:rPr lang="en-US" sz="2000" dirty="0"/>
              <a:t>The largest consumers of Internet pornography are teenage boys.</a:t>
            </a:r>
          </a:p>
          <a:p>
            <a:pPr marL="0" indent="0">
              <a:buNone/>
            </a:pPr>
            <a:endParaRPr lang="en-US" sz="2000" dirty="0"/>
          </a:p>
          <a:p>
            <a:pPr marL="0" indent="0">
              <a:buNone/>
            </a:pPr>
            <a:r>
              <a:rPr lang="en-US" dirty="0"/>
              <a:t>Plagiarism, and in particular Internet plagiarism, has raised concerns about misuse of the Internet.</a:t>
            </a:r>
          </a:p>
          <a:p>
            <a:r>
              <a:rPr lang="en-US" sz="2000" dirty="0"/>
              <a:t>Educators are using plagiarism-detection software and Web sites such as </a:t>
            </a:r>
            <a:r>
              <a:rPr lang="en-US" sz="2000" dirty="0" err="1"/>
              <a:t>TurnItIn.com</a:t>
            </a:r>
            <a:r>
              <a:rPr lang="en-US" sz="2000" dirty="0"/>
              <a:t> to catch student plagiarists. </a:t>
            </a:r>
          </a:p>
        </p:txBody>
      </p:sp>
    </p:spTree>
    <p:extLst>
      <p:ext uri="{BB962C8B-B14F-4D97-AF65-F5344CB8AC3E}">
        <p14:creationId xmlns:p14="http://schemas.microsoft.com/office/powerpoint/2010/main" val="42023230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75EF1-557E-42BB-98F6-4F8B3DE81A5F}"/>
              </a:ext>
            </a:extLst>
          </p:cNvPr>
          <p:cNvSpPr>
            <a:spLocks noGrp="1"/>
          </p:cNvSpPr>
          <p:nvPr>
            <p:ph type="title"/>
          </p:nvPr>
        </p:nvSpPr>
        <p:spPr>
          <a:xfrm>
            <a:off x="609600" y="228600"/>
            <a:ext cx="8153400" cy="1295400"/>
          </a:xfrm>
        </p:spPr>
        <p:txBody>
          <a:bodyPr wrap="square" anchor="ctr">
            <a:normAutofit/>
          </a:bodyPr>
          <a:lstStyle/>
          <a:p>
            <a:r>
              <a:rPr lang="en-US" dirty="0"/>
              <a:t>Hot or Not? </a:t>
            </a:r>
            <a:r>
              <a:rPr lang="en-US" sz="1000" dirty="0"/>
              <a:t>3</a:t>
            </a:r>
            <a:endParaRPr lang="en-IN" dirty="0"/>
          </a:p>
        </p:txBody>
      </p:sp>
      <p:sp>
        <p:nvSpPr>
          <p:cNvPr id="3" name="Content Placeholder 2">
            <a:extLst>
              <a:ext uri="{FF2B5EF4-FFF2-40B4-BE49-F238E27FC236}">
                <a16:creationId xmlns:a16="http://schemas.microsoft.com/office/drawing/2014/main" id="{576E62EE-29E5-46E0-9F00-8D4D7560BD1B}"/>
              </a:ext>
            </a:extLst>
          </p:cNvPr>
          <p:cNvSpPr>
            <a:spLocks noGrp="1"/>
          </p:cNvSpPr>
          <p:nvPr>
            <p:ph sz="quarter" idx="1"/>
          </p:nvPr>
        </p:nvSpPr>
        <p:spPr>
          <a:xfrm>
            <a:off x="609600" y="1981199"/>
            <a:ext cx="3886200" cy="4495801"/>
          </a:xfrm>
        </p:spPr>
        <p:txBody>
          <a:bodyPr wrap="square" anchor="t">
            <a:normAutofit/>
          </a:bodyPr>
          <a:lstStyle/>
          <a:p>
            <a:pPr marL="0" indent="0" eaLnBrk="1" hangingPunct="1">
              <a:buNone/>
            </a:pPr>
            <a:r>
              <a:rPr lang="en-US" altLang="en-US" dirty="0"/>
              <a:t>Does the Internet encourage student plagiarism?</a:t>
            </a:r>
          </a:p>
        </p:txBody>
      </p:sp>
      <p:pic>
        <p:nvPicPr>
          <p:cNvPr id="7" name="Content Placeholder 6">
            <a:extLst>
              <a:ext uri="{FF2B5EF4-FFF2-40B4-BE49-F238E27FC236}">
                <a16:creationId xmlns:a16="http://schemas.microsoft.com/office/drawing/2014/main" id="{4E36BD76-ACAA-4588-BA83-82E6B2344A3A}"/>
              </a:ext>
              <a:ext uri="{C183D7F6-B498-43B3-948B-1728B52AA6E4}">
                <adec:decorative xmlns:adec="http://schemas.microsoft.com/office/drawing/2017/decorative" val="1"/>
              </a:ext>
            </a:extLst>
          </p:cNvPr>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428853" y="1981200"/>
            <a:ext cx="2718594" cy="4495800"/>
          </a:xfrm>
        </p:spPr>
      </p:pic>
    </p:spTree>
    <p:extLst>
      <p:ext uri="{BB962C8B-B14F-4D97-AF65-F5344CB8AC3E}">
        <p14:creationId xmlns:p14="http://schemas.microsoft.com/office/powerpoint/2010/main" val="1239670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altLang="en-US" dirty="0"/>
              <a:t>Media Literacy</a:t>
            </a:r>
          </a:p>
        </p:txBody>
      </p:sp>
      <p:sp>
        <p:nvSpPr>
          <p:cNvPr id="41987" name="Content Placeholder 2"/>
          <p:cNvSpPr>
            <a:spLocks noGrp="1"/>
          </p:cNvSpPr>
          <p:nvPr>
            <p:ph sz="quarter" idx="1"/>
          </p:nvPr>
        </p:nvSpPr>
        <p:spPr/>
        <p:txBody>
          <a:bodyPr/>
          <a:lstStyle/>
          <a:p>
            <a:pPr eaLnBrk="1" hangingPunct="1"/>
            <a:r>
              <a:rPr lang="en-US" altLang="en-US" b="1" u="sng" dirty="0"/>
              <a:t>Media Literacy</a:t>
            </a:r>
            <a:r>
              <a:rPr lang="en-US" altLang="en-US" dirty="0"/>
              <a:t> is the ability to understand and critically analyze the influence of the mass media on our lives, as well as the ability to use different media forms to access information.</a:t>
            </a:r>
          </a:p>
          <a:p>
            <a:pPr eaLnBrk="1" hangingPunct="1"/>
            <a:r>
              <a:rPr lang="en-US" altLang="en-US" dirty="0"/>
              <a:t>Media literacy is important in a democracy, where we are expected to participate in discussions of issues and make informed political decisions.</a:t>
            </a:r>
          </a:p>
          <a:p>
            <a:pPr eaLnBrk="1" hangingPunct="1"/>
            <a:r>
              <a:rPr lang="en-US" altLang="en-US" dirty="0"/>
              <a:t>To foster media literacy skills, we need to employ the three-tier model of thinking—experience, interpretation, and analysis.</a:t>
            </a:r>
            <a:endParaRPr lang="en-US" alt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dirty="0"/>
              <a:t>Evaluating Media Messages</a:t>
            </a:r>
            <a:r>
              <a:rPr lang="en-US" altLang="en-US" sz="2000" dirty="0"/>
              <a:t> </a:t>
            </a:r>
            <a:r>
              <a:rPr lang="en-US" altLang="en-US" sz="1000" dirty="0"/>
              <a:t>1</a:t>
            </a:r>
          </a:p>
        </p:txBody>
      </p:sp>
      <p:sp>
        <p:nvSpPr>
          <p:cNvPr id="43011" name="Content Placeholder 2"/>
          <p:cNvSpPr>
            <a:spLocks noGrp="1"/>
          </p:cNvSpPr>
          <p:nvPr>
            <p:ph sz="quarter" idx="1"/>
          </p:nvPr>
        </p:nvSpPr>
        <p:spPr/>
        <p:txBody>
          <a:bodyPr/>
          <a:lstStyle/>
          <a:p>
            <a:pPr marL="0" indent="0" eaLnBrk="1" hangingPunct="1">
              <a:buNone/>
            </a:pPr>
            <a:r>
              <a:rPr lang="en-US" altLang="en-US" dirty="0"/>
              <a:t>When analyzing a media message, consider the following questions:</a:t>
            </a:r>
          </a:p>
          <a:p>
            <a:pPr marL="0" indent="0" eaLnBrk="1" hangingPunct="1">
              <a:buNone/>
            </a:pPr>
            <a:endParaRPr lang="en-US" altLang="en-US" sz="2000" dirty="0"/>
          </a:p>
          <a:p>
            <a:pPr eaLnBrk="1" hangingPunct="1"/>
            <a:r>
              <a:rPr lang="en-US" altLang="en-US" sz="2000" dirty="0"/>
              <a:t>Who created the message?</a:t>
            </a:r>
          </a:p>
          <a:p>
            <a:pPr eaLnBrk="1" hangingPunct="1"/>
            <a:r>
              <a:rPr lang="en-US" altLang="en-US" sz="2000" dirty="0"/>
              <a:t>What is its purpose?</a:t>
            </a:r>
          </a:p>
          <a:p>
            <a:pPr eaLnBrk="1" hangingPunct="1"/>
            <a:r>
              <a:rPr lang="en-US" altLang="en-US" sz="2000" dirty="0"/>
              <a:t>What techniques are used to attract and hold your attention?</a:t>
            </a:r>
          </a:p>
          <a:p>
            <a:pPr eaLnBrk="1" hangingPunct="1"/>
            <a:r>
              <a:rPr lang="en-US" altLang="en-US" sz="2000" dirty="0"/>
              <a:t>What values and points of view are represented in the message?</a:t>
            </a:r>
          </a:p>
          <a:p>
            <a:pPr eaLnBrk="1" hangingPunct="1"/>
            <a:r>
              <a:rPr lang="en-US" altLang="en-US" sz="2000" dirty="0"/>
              <a:t>What was your reaction to the message?</a:t>
            </a:r>
          </a:p>
          <a:p>
            <a:pPr eaLnBrk="1" hangingPunct="1"/>
            <a:r>
              <a:rPr lang="en-US" altLang="en-US" sz="2000" dirty="0"/>
              <a:t>Is your interpretation reasonable and well-informed?</a:t>
            </a:r>
          </a:p>
          <a:p>
            <a:pPr eaLnBrk="1" hangingPunct="1"/>
            <a:r>
              <a:rPr lang="en-US" altLang="en-US" sz="2000" dirty="0"/>
              <a:t>How might others interpret the message differently?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IN" altLang="en-US" dirty="0"/>
              <a:t>Mass Media in the United States</a:t>
            </a:r>
            <a:endParaRPr lang="en-US" altLang="en-US" dirty="0"/>
          </a:p>
        </p:txBody>
      </p:sp>
      <p:sp>
        <p:nvSpPr>
          <p:cNvPr id="13315" name="Content Placeholder 2"/>
          <p:cNvSpPr>
            <a:spLocks noGrp="1"/>
          </p:cNvSpPr>
          <p:nvPr>
            <p:ph sz="quarter" idx="1"/>
          </p:nvPr>
        </p:nvSpPr>
        <p:spPr/>
        <p:txBody>
          <a:bodyPr/>
          <a:lstStyle/>
          <a:p>
            <a:pPr marL="0" indent="0" eaLnBrk="1" hangingPunct="1">
              <a:buNone/>
            </a:pPr>
            <a:r>
              <a:rPr lang="en-US" altLang="en-US" dirty="0"/>
              <a:t>We live in an "information age" in which we are bombarded by an overwhelming amount of data every day. </a:t>
            </a:r>
          </a:p>
          <a:p>
            <a:pPr eaLnBrk="1" hangingPunct="1"/>
            <a:r>
              <a:rPr lang="en-US" altLang="en-US" sz="2000" dirty="0"/>
              <a:t>The average American spends about nine hours a day using some form of mass media—newspaper and magazines, television, smartphones, or the Internet.</a:t>
            </a:r>
          </a:p>
          <a:p>
            <a:pPr eaLnBrk="1" hangingPunct="1"/>
            <a:r>
              <a:rPr lang="en-US" sz="2000" dirty="0"/>
              <a:t>Although most of us claim that we have a healthy skepticism about what we hear or see, we are more taken in by what the media tells us than we may think.</a:t>
            </a:r>
          </a:p>
          <a:p>
            <a:pPr lvl="1" eaLnBrk="1" hangingPunct="1"/>
            <a:r>
              <a:rPr lang="en-US" sz="1800" dirty="0"/>
              <a:t>Because of this, it is important that we learn how to think critically when it comes to evaluating what we see, hear, or read in the media.</a:t>
            </a:r>
            <a:endParaRPr lang="en-US" altLang="en-US" sz="1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altLang="en-US" dirty="0"/>
              <a:t>Evaluating Media Messages</a:t>
            </a:r>
            <a:r>
              <a:rPr lang="en-US" altLang="en-US" sz="2000" dirty="0"/>
              <a:t> </a:t>
            </a:r>
            <a:r>
              <a:rPr lang="en-US" altLang="en-US" sz="1000" dirty="0"/>
              <a:t>2</a:t>
            </a:r>
            <a:endParaRPr lang="en-US" altLang="en-US" sz="2000" dirty="0"/>
          </a:p>
        </p:txBody>
      </p:sp>
      <p:sp>
        <p:nvSpPr>
          <p:cNvPr id="44035" name="Content Placeholder 2"/>
          <p:cNvSpPr>
            <a:spLocks noGrp="1"/>
          </p:cNvSpPr>
          <p:nvPr>
            <p:ph sz="quarter" idx="1"/>
          </p:nvPr>
        </p:nvSpPr>
        <p:spPr/>
        <p:txBody>
          <a:bodyPr/>
          <a:lstStyle/>
          <a:p>
            <a:pPr marL="0" indent="0" eaLnBrk="1" hangingPunct="1">
              <a:buNone/>
            </a:pPr>
            <a:r>
              <a:rPr lang="en-US" altLang="en-US" dirty="0"/>
              <a:t>When analyzing a media message, consider the following questions:</a:t>
            </a:r>
          </a:p>
          <a:p>
            <a:pPr marL="0" indent="0" eaLnBrk="1" hangingPunct="1">
              <a:buNone/>
            </a:pPr>
            <a:endParaRPr lang="en-US" altLang="en-US" sz="2000" dirty="0"/>
          </a:p>
          <a:p>
            <a:pPr eaLnBrk="1" hangingPunct="1"/>
            <a:r>
              <a:rPr lang="en-US" altLang="en-US" sz="2000" dirty="0"/>
              <a:t>Is the message biased?</a:t>
            </a:r>
          </a:p>
          <a:p>
            <a:pPr eaLnBrk="1" hangingPunct="1"/>
            <a:r>
              <a:rPr lang="en-US" altLang="en-US" sz="2000" dirty="0"/>
              <a:t>Is the message backed by good reasoning and facts?</a:t>
            </a:r>
          </a:p>
          <a:p>
            <a:pPr eaLnBrk="1" hangingPunct="1"/>
            <a:r>
              <a:rPr lang="en-US" altLang="en-US" sz="2000" dirty="0"/>
              <a:t>What are the possible effects of the message on individuals and society?</a:t>
            </a:r>
            <a:endParaRPr lang="en-US" altLang="en-US" sz="20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40E222-51CC-4716-8AAB-6664DEFD0759}"/>
              </a:ext>
            </a:extLst>
          </p:cNvPr>
          <p:cNvSpPr>
            <a:spLocks noGrp="1"/>
          </p:cNvSpPr>
          <p:nvPr>
            <p:ph type="title"/>
          </p:nvPr>
        </p:nvSpPr>
        <p:spPr/>
        <p:txBody>
          <a:bodyPr/>
          <a:lstStyle/>
          <a:p>
            <a:r>
              <a:rPr lang="en-US" sz="3200" dirty="0"/>
              <a:t>Some Television Shows, Such as the Daily Show, Combine News and Entertainment</a:t>
            </a:r>
            <a:endParaRPr lang="en-IN" sz="3200" dirty="0"/>
          </a:p>
        </p:txBody>
      </p:sp>
      <p:pic>
        <p:nvPicPr>
          <p:cNvPr id="4" name="Picture Placeholder 3" descr="An image of the &quot;The Daily Show&quot; set.">
            <a:extLst>
              <a:ext uri="{FF2B5EF4-FFF2-40B4-BE49-F238E27FC236}">
                <a16:creationId xmlns:a16="http://schemas.microsoft.com/office/drawing/2014/main" id="{C857A363-AAE2-45EA-B2C5-4EFCF9CA813E}"/>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442" b="1130"/>
          <a:stretch/>
        </p:blipFill>
        <p:spPr>
          <a:xfrm>
            <a:off x="2400300" y="1828800"/>
            <a:ext cx="4572000" cy="2971800"/>
          </a:xfrm>
        </p:spPr>
      </p:pic>
      <p:sp>
        <p:nvSpPr>
          <p:cNvPr id="8" name="Content Placeholder 7">
            <a:extLst>
              <a:ext uri="{FF2B5EF4-FFF2-40B4-BE49-F238E27FC236}">
                <a16:creationId xmlns:a16="http://schemas.microsoft.com/office/drawing/2014/main" id="{D272E467-E56E-4695-8126-1EC4447948F9}"/>
              </a:ext>
            </a:extLst>
          </p:cNvPr>
          <p:cNvSpPr>
            <a:spLocks noGrp="1"/>
          </p:cNvSpPr>
          <p:nvPr>
            <p:ph sz="quarter" idx="16"/>
          </p:nvPr>
        </p:nvSpPr>
        <p:spPr>
          <a:xfrm>
            <a:off x="2400300" y="4795024"/>
            <a:ext cx="2438400" cy="228600"/>
          </a:xfrm>
        </p:spPr>
        <p:txBody>
          <a:bodyPr/>
          <a:lstStyle/>
          <a:p>
            <a:r>
              <a:rPr lang="en-IN" dirty="0"/>
              <a:t>Brad </a:t>
            </a:r>
            <a:r>
              <a:rPr lang="en-IN" dirty="0" err="1"/>
              <a:t>Barket</a:t>
            </a:r>
            <a:r>
              <a:rPr lang="en-IN" dirty="0"/>
              <a:t>/Getty Images</a:t>
            </a:r>
          </a:p>
        </p:txBody>
      </p:sp>
    </p:spTree>
    <p:extLst>
      <p:ext uri="{BB962C8B-B14F-4D97-AF65-F5344CB8AC3E}">
        <p14:creationId xmlns:p14="http://schemas.microsoft.com/office/powerpoint/2010/main" val="3005576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7DAF7-C9E8-42F6-BA4F-23A527815CF9}"/>
              </a:ext>
            </a:extLst>
          </p:cNvPr>
          <p:cNvSpPr>
            <a:spLocks noGrp="1"/>
          </p:cNvSpPr>
          <p:nvPr>
            <p:ph type="title"/>
          </p:nvPr>
        </p:nvSpPr>
        <p:spPr/>
        <p:txBody>
          <a:bodyPr/>
          <a:lstStyle/>
          <a:p>
            <a:r>
              <a:rPr lang="en-US" altLang="en-US" dirty="0"/>
              <a:t>Conclusions</a:t>
            </a:r>
            <a:endParaRPr lang="en-IN" dirty="0"/>
          </a:p>
        </p:txBody>
      </p:sp>
      <p:sp>
        <p:nvSpPr>
          <p:cNvPr id="3" name="Content Placeholder 2">
            <a:extLst>
              <a:ext uri="{FF2B5EF4-FFF2-40B4-BE49-F238E27FC236}">
                <a16:creationId xmlns:a16="http://schemas.microsoft.com/office/drawing/2014/main" id="{7879E187-B3C2-4F38-A360-C376737A737F}"/>
              </a:ext>
            </a:extLst>
          </p:cNvPr>
          <p:cNvSpPr>
            <a:spLocks noGrp="1"/>
          </p:cNvSpPr>
          <p:nvPr>
            <p:ph sz="quarter" idx="1"/>
          </p:nvPr>
        </p:nvSpPr>
        <p:spPr/>
        <p:txBody>
          <a:bodyPr/>
          <a:lstStyle/>
          <a:p>
            <a:pPr marL="0" indent="0">
              <a:buNone/>
            </a:pPr>
            <a:r>
              <a:rPr lang="en-US" altLang="en-US" dirty="0"/>
              <a:t>Beginning with radio and magazines and now the Internet, mass media have greatly increased our access to information. However, all these forms of mass media must be critically evaluated to ensure accuracy, balance, and depth of analysis. Sound critical thinking skills, in particular, the development of media literacy, are essential in this process.</a:t>
            </a:r>
          </a:p>
        </p:txBody>
      </p:sp>
    </p:spTree>
    <p:extLst>
      <p:ext uri="{BB962C8B-B14F-4D97-AF65-F5344CB8AC3E}">
        <p14:creationId xmlns:p14="http://schemas.microsoft.com/office/powerpoint/2010/main" val="472108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2F99854-9B9B-42DD-A2E8-489D32F5038B}"/>
              </a:ext>
            </a:extLst>
          </p:cNvPr>
          <p:cNvSpPr>
            <a:spLocks noGrp="1"/>
          </p:cNvSpPr>
          <p:nvPr>
            <p:ph type="title"/>
          </p:nvPr>
        </p:nvSpPr>
        <p:spPr/>
        <p:txBody>
          <a:bodyPr/>
          <a:lstStyle/>
          <a:p>
            <a:r>
              <a:rPr lang="en-US" dirty="0"/>
              <a:t>Internet Plagiarism Among College Students</a:t>
            </a:r>
            <a:endParaRPr lang="en-IN" dirty="0"/>
          </a:p>
        </p:txBody>
      </p:sp>
      <p:pic>
        <p:nvPicPr>
          <p:cNvPr id="4" name="Picture Placeholder 3" descr="An image of college students working on their desktops.">
            <a:extLst>
              <a:ext uri="{FF2B5EF4-FFF2-40B4-BE49-F238E27FC236}">
                <a16:creationId xmlns:a16="http://schemas.microsoft.com/office/drawing/2014/main" id="{8FC87ABB-1E70-4364-B45C-51C23E59BEAB}"/>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30" b="-332"/>
          <a:stretch/>
        </p:blipFill>
        <p:spPr>
          <a:xfrm>
            <a:off x="2076450" y="1728439"/>
            <a:ext cx="4991100" cy="3493770"/>
          </a:xfrm>
        </p:spPr>
      </p:pic>
      <p:sp>
        <p:nvSpPr>
          <p:cNvPr id="8" name="Content Placeholder 7">
            <a:extLst>
              <a:ext uri="{FF2B5EF4-FFF2-40B4-BE49-F238E27FC236}">
                <a16:creationId xmlns:a16="http://schemas.microsoft.com/office/drawing/2014/main" id="{9134C96E-7F96-46FE-B52F-64C5F34F6E91}"/>
              </a:ext>
            </a:extLst>
          </p:cNvPr>
          <p:cNvSpPr>
            <a:spLocks noGrp="1"/>
          </p:cNvSpPr>
          <p:nvPr>
            <p:ph sz="quarter" idx="16"/>
          </p:nvPr>
        </p:nvSpPr>
        <p:spPr>
          <a:xfrm>
            <a:off x="2076450" y="5173608"/>
            <a:ext cx="3505200" cy="304800"/>
          </a:xfrm>
        </p:spPr>
        <p:txBody>
          <a:bodyPr/>
          <a:lstStyle/>
          <a:p>
            <a:r>
              <a:rPr lang="en-IN" dirty="0"/>
              <a:t>Monkey Business Images/Shutterstock </a:t>
            </a:r>
          </a:p>
        </p:txBody>
      </p:sp>
    </p:spTree>
    <p:extLst>
      <p:ext uri="{BB962C8B-B14F-4D97-AF65-F5344CB8AC3E}">
        <p14:creationId xmlns:p14="http://schemas.microsoft.com/office/powerpoint/2010/main" val="706422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altLang="en-US" dirty="0"/>
              <a:t>How Millennials Get Their News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2438400" cy="308321"/>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data is given under the heading, 'Percent of millennials who' as follows: </a:t>
            </a:r>
          </a:p>
          <a:p>
            <a:pPr marL="0" indent="0">
              <a:buNone/>
            </a:pPr>
            <a:r>
              <a:rPr lang="en-US" dirty="0"/>
              <a:t>• Say keeping up with the news is at least somewhat important to them—85%.</a:t>
            </a:r>
          </a:p>
          <a:p>
            <a:pPr marL="0" indent="0">
              <a:buNone/>
            </a:pPr>
            <a:r>
              <a:rPr lang="en-US" dirty="0"/>
              <a:t>• Get news daily—69%.</a:t>
            </a:r>
          </a:p>
          <a:p>
            <a:pPr marL="0" indent="0">
              <a:buNone/>
            </a:pPr>
            <a:r>
              <a:rPr lang="en-US" dirty="0"/>
              <a:t>• Regularly follow five of more “hard news” topics—45%.</a:t>
            </a:r>
          </a:p>
          <a:p>
            <a:pPr marL="0" indent="0">
              <a:buNone/>
            </a:pPr>
            <a:r>
              <a:rPr lang="en-US" dirty="0"/>
              <a:t>• Usually see diverse opinions through social media—86%.</a:t>
            </a:r>
          </a:p>
          <a:p>
            <a:pPr marL="0" indent="0">
              <a:buNone/>
            </a:pPr>
            <a:r>
              <a:rPr lang="en-US" dirty="0"/>
              <a:t>• Pay for at least one news-specific service, app, or digital subscription—40%</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287751" y="6172200"/>
            <a:ext cx="2438401"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30873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About 200,000 Different Magazines Are Published Worldwide</a:t>
            </a:r>
            <a:endParaRPr lang="en-IN" dirty="0"/>
          </a:p>
        </p:txBody>
      </p:sp>
      <p:pic>
        <p:nvPicPr>
          <p:cNvPr id="6" name="Picture Placeholder 5" descr="An image of a newsstand with several kinds of magazines and books.">
            <a:extLst>
              <a:ext uri="{FF2B5EF4-FFF2-40B4-BE49-F238E27FC236}">
                <a16:creationId xmlns:a16="http://schemas.microsoft.com/office/drawing/2014/main" id="{3B25C6FB-63D8-48DF-9C78-134E7C10043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8" b="98"/>
          <a:stretch/>
        </p:blipFill>
        <p:spPr>
          <a:xfrm>
            <a:off x="1611351" y="1745166"/>
            <a:ext cx="6172200" cy="411480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1600200" y="5867400"/>
            <a:ext cx="1905000" cy="228600"/>
          </a:xfrm>
        </p:spPr>
        <p:txBody>
          <a:bodyPr/>
          <a:lstStyle/>
          <a:p>
            <a:r>
              <a:rPr lang="en-IN" dirty="0" err="1"/>
              <a:t>Camera_Bravo</a:t>
            </a:r>
            <a:r>
              <a:rPr lang="en-IN" dirty="0"/>
              <a:t>/Shutterstock</a:t>
            </a:r>
          </a:p>
        </p:txBody>
      </p:sp>
    </p:spTree>
    <p:extLst>
      <p:ext uri="{BB962C8B-B14F-4D97-AF65-F5344CB8AC3E}">
        <p14:creationId xmlns:p14="http://schemas.microsoft.com/office/powerpoint/2010/main" val="1466712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dirty="0"/>
              <a:t>Mass Media's Rise</a:t>
            </a:r>
          </a:p>
        </p:txBody>
      </p:sp>
      <p:sp>
        <p:nvSpPr>
          <p:cNvPr id="16387" name="Content Placeholder 2"/>
          <p:cNvSpPr>
            <a:spLocks noGrp="1"/>
          </p:cNvSpPr>
          <p:nvPr>
            <p:ph sz="quarter" idx="1"/>
          </p:nvPr>
        </p:nvSpPr>
        <p:spPr/>
        <p:txBody>
          <a:bodyPr/>
          <a:lstStyle/>
          <a:p>
            <a:pPr marL="0" indent="0">
              <a:buNone/>
            </a:pPr>
            <a:r>
              <a:rPr lang="en-US" altLang="en-US" b="1" u="sng" dirty="0"/>
              <a:t>Mass media</a:t>
            </a:r>
            <a:r>
              <a:rPr lang="en-US" altLang="en-US" dirty="0"/>
              <a:t> began with radio and magazines early in the twentieth century.</a:t>
            </a:r>
            <a:endParaRPr lang="en-IN" dirty="0"/>
          </a:p>
          <a:p>
            <a:r>
              <a:rPr lang="en-US" sz="2000" dirty="0"/>
              <a:t>Since the </a:t>
            </a:r>
            <a:r>
              <a:rPr lang="en-US" sz="2000" dirty="0" err="1"/>
              <a:t>1950s</a:t>
            </a:r>
            <a:r>
              <a:rPr lang="en-US" sz="2000" dirty="0"/>
              <a:t>, more and more of people's experiences have been shaped by the corporations that control the media.</a:t>
            </a:r>
          </a:p>
          <a:p>
            <a:r>
              <a:rPr lang="en-US" altLang="en-US" sz="2000" dirty="0"/>
              <a:t>Today, digital cable television, mobile media, and the Internet offer us a dizzying array of media choices.</a:t>
            </a:r>
          </a:p>
          <a:p>
            <a:r>
              <a:rPr lang="en-US" altLang="en-US" sz="2000" dirty="0"/>
              <a:t>While these media options have expanded, media ownership and control has contracted.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Rupert Murdoch</a:t>
            </a:r>
            <a:endParaRPr lang="en-IN" dirty="0"/>
          </a:p>
        </p:txBody>
      </p:sp>
      <p:pic>
        <p:nvPicPr>
          <p:cNvPr id="6" name="Picture Placeholder 5" descr="An image of Rupert Murdoch, the founder and CEO of Murdock’s News Corporation.">
            <a:extLst>
              <a:ext uri="{FF2B5EF4-FFF2-40B4-BE49-F238E27FC236}">
                <a16:creationId xmlns:a16="http://schemas.microsoft.com/office/drawing/2014/main" id="{251A4701-CD61-42E5-91A2-A2FF077B12D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76" b="-78"/>
          <a:stretch/>
        </p:blipFill>
        <p:spPr>
          <a:xfrm>
            <a:off x="3086100" y="1559312"/>
            <a:ext cx="3086100" cy="3703320"/>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895600" y="5262632"/>
            <a:ext cx="3733800" cy="457200"/>
          </a:xfrm>
        </p:spPr>
        <p:txBody>
          <a:bodyPr/>
          <a:lstStyle/>
          <a:p>
            <a:r>
              <a:rPr lang="en-US" dirty="0"/>
              <a:t>Max </a:t>
            </a:r>
            <a:r>
              <a:rPr lang="en-US" dirty="0" err="1"/>
              <a:t>Mumby</a:t>
            </a:r>
            <a:r>
              <a:rPr lang="en-US" dirty="0"/>
              <a:t>/</a:t>
            </a:r>
            <a:r>
              <a:rPr lang="en-US" dirty="0" err="1"/>
              <a:t>FNP</a:t>
            </a:r>
            <a:r>
              <a:rPr lang="en-US" dirty="0"/>
              <a:t>/</a:t>
            </a:r>
            <a:r>
              <a:rPr lang="en-US" dirty="0" err="1"/>
              <a:t>Topham</a:t>
            </a:r>
            <a:r>
              <a:rPr lang="en-US" dirty="0"/>
              <a:t>/The Image Works</a:t>
            </a:r>
            <a:endParaRPr lang="en-IN" dirty="0"/>
          </a:p>
        </p:txBody>
      </p:sp>
    </p:spTree>
    <p:extLst>
      <p:ext uri="{BB962C8B-B14F-4D97-AF65-F5344CB8AC3E}">
        <p14:creationId xmlns:p14="http://schemas.microsoft.com/office/powerpoint/2010/main" val="3800823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75EF1-557E-42BB-98F6-4F8B3DE81A5F}"/>
              </a:ext>
            </a:extLst>
          </p:cNvPr>
          <p:cNvSpPr>
            <a:spLocks noGrp="1"/>
          </p:cNvSpPr>
          <p:nvPr>
            <p:ph type="title"/>
          </p:nvPr>
        </p:nvSpPr>
        <p:spPr>
          <a:xfrm>
            <a:off x="609600" y="228600"/>
            <a:ext cx="8153400" cy="1295400"/>
          </a:xfrm>
        </p:spPr>
        <p:txBody>
          <a:bodyPr wrap="square" anchor="ctr">
            <a:normAutofit/>
          </a:bodyPr>
          <a:lstStyle/>
          <a:p>
            <a:r>
              <a:rPr lang="en-US" dirty="0"/>
              <a:t>Hot or Not? </a:t>
            </a:r>
            <a:r>
              <a:rPr lang="en-US" sz="1000" dirty="0"/>
              <a:t>1</a:t>
            </a:r>
            <a:endParaRPr lang="en-IN" sz="1000" dirty="0"/>
          </a:p>
        </p:txBody>
      </p:sp>
      <p:sp>
        <p:nvSpPr>
          <p:cNvPr id="3" name="Content Placeholder 2">
            <a:extLst>
              <a:ext uri="{FF2B5EF4-FFF2-40B4-BE49-F238E27FC236}">
                <a16:creationId xmlns:a16="http://schemas.microsoft.com/office/drawing/2014/main" id="{576E62EE-29E5-46E0-9F00-8D4D7560BD1B}"/>
              </a:ext>
            </a:extLst>
          </p:cNvPr>
          <p:cNvSpPr>
            <a:spLocks noGrp="1"/>
          </p:cNvSpPr>
          <p:nvPr>
            <p:ph sz="quarter" idx="1"/>
          </p:nvPr>
        </p:nvSpPr>
        <p:spPr>
          <a:xfrm>
            <a:off x="609600" y="1981199"/>
            <a:ext cx="3886200" cy="4495801"/>
          </a:xfrm>
        </p:spPr>
        <p:txBody>
          <a:bodyPr wrap="square" anchor="t">
            <a:normAutofit/>
          </a:bodyPr>
          <a:lstStyle/>
          <a:p>
            <a:r>
              <a:rPr lang="en-US" altLang="en-US" dirty="0"/>
              <a:t>Does the fact that only a select number of corporations control the media affect the quality and objectivity of the media?</a:t>
            </a:r>
          </a:p>
        </p:txBody>
      </p:sp>
      <p:pic>
        <p:nvPicPr>
          <p:cNvPr id="7" name="Content Placeholder 6">
            <a:extLst>
              <a:ext uri="{FF2B5EF4-FFF2-40B4-BE49-F238E27FC236}">
                <a16:creationId xmlns:a16="http://schemas.microsoft.com/office/drawing/2014/main" id="{83E34BE3-2618-457C-9CB4-056BD76D181A}"/>
              </a:ext>
              <a:ext uri="{C183D7F6-B498-43B3-948B-1728B52AA6E4}">
                <adec:decorative xmlns:adec="http://schemas.microsoft.com/office/drawing/2017/decorative" val="1"/>
              </a:ext>
            </a:extLst>
          </p:cNvPr>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113074" y="1981200"/>
            <a:ext cx="3350151" cy="4495800"/>
          </a:xfrm>
        </p:spPr>
      </p:pic>
    </p:spTree>
    <p:extLst>
      <p:ext uri="{BB962C8B-B14F-4D97-AF65-F5344CB8AC3E}">
        <p14:creationId xmlns:p14="http://schemas.microsoft.com/office/powerpoint/2010/main" val="851694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en-US" dirty="0"/>
              <a:t>The News Media</a:t>
            </a:r>
          </a:p>
        </p:txBody>
      </p:sp>
      <p:sp>
        <p:nvSpPr>
          <p:cNvPr id="20483"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The main source for news information, television news broadcasts, and newspapers are steadily losing ground to new media sources, such as the Internet. </a:t>
            </a:r>
          </a:p>
          <a:p>
            <a:pPr eaLnBrk="1" hangingPunct="1"/>
            <a:r>
              <a:rPr lang="en-US" altLang="en-US" sz="2000" dirty="0"/>
              <a:t>Also, they have shifted their programming away from reporting government and foreign affairs to entertainment, lifestyle, and celebrity-scandal news.</a:t>
            </a:r>
          </a:p>
          <a:p>
            <a:pPr lvl="1" eaLnBrk="1" hangingPunct="1"/>
            <a:r>
              <a:rPr lang="en-US" altLang="en-US" sz="1800" dirty="0"/>
              <a:t>As a result, Americans are no more informed than they were two decades ago. </a:t>
            </a:r>
          </a:p>
          <a:p>
            <a:pPr lvl="1" eaLnBrk="1" hangingPunct="1"/>
            <a:r>
              <a:rPr lang="en-US" altLang="en-US" sz="1800" dirty="0"/>
              <a:t>Americans have also become more skeptical about the reliability of news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altLang="en-US" dirty="0"/>
              <a:t>How Millennials Get Their News</a:t>
            </a:r>
            <a:endParaRPr lang="en-IN" dirty="0"/>
          </a:p>
        </p:txBody>
      </p:sp>
      <p:pic>
        <p:nvPicPr>
          <p:cNvPr id="4" name="Picture Placeholder 3" descr="Screen of a smart device shows how millennials get their news.">
            <a:extLst>
              <a:ext uri="{FF2B5EF4-FFF2-40B4-BE49-F238E27FC236}">
                <a16:creationId xmlns:a16="http://schemas.microsoft.com/office/drawing/2014/main" id="{76E10D90-5DC0-4763-8136-1DC9EDF5E3BE}"/>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294" b="-2182"/>
          <a:stretch/>
        </p:blipFill>
        <p:spPr>
          <a:xfrm>
            <a:off x="3048000" y="1447799"/>
            <a:ext cx="3049448" cy="4170527"/>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3276600" y="5504026"/>
            <a:ext cx="2299051" cy="228600"/>
          </a:xfrm>
        </p:spPr>
        <p:txBody>
          <a:bodyPr/>
          <a:lstStyle/>
          <a:p>
            <a:r>
              <a:rPr lang="en-IN" dirty="0"/>
              <a:t>Denys </a:t>
            </a:r>
            <a:r>
              <a:rPr lang="en-IN" dirty="0" err="1"/>
              <a:t>Prykhodov</a:t>
            </a:r>
            <a:r>
              <a:rPr lang="en-IN" dirty="0"/>
              <a:t>/Shutterstock </a:t>
            </a:r>
          </a:p>
        </p:txBody>
      </p:sp>
      <p:sp>
        <p:nvSpPr>
          <p:cNvPr id="10" name="Content Placeholder 9">
            <a:extLst>
              <a:ext uri="{FF2B5EF4-FFF2-40B4-BE49-F238E27FC236}">
                <a16:creationId xmlns:a16="http://schemas.microsoft.com/office/drawing/2014/main" id="{9C813F0B-91B4-4F4B-BD75-0CD92A382220}"/>
              </a:ext>
            </a:extLst>
          </p:cNvPr>
          <p:cNvSpPr>
            <a:spLocks noGrp="1"/>
          </p:cNvSpPr>
          <p:nvPr>
            <p:ph sz="quarter" idx="21"/>
          </p:nvPr>
        </p:nvSpPr>
        <p:spPr>
          <a:xfrm>
            <a:off x="3239429" y="6172200"/>
            <a:ext cx="2640743" cy="228600"/>
          </a:xfrm>
        </p:spPr>
        <p:txBody>
          <a:bodyPr/>
          <a:lstStyle/>
          <a:p>
            <a:pPr algn="ctr"/>
            <a:r>
              <a:rPr lang="en-US" dirty="0">
                <a:hlinkClick r:id="rId3" action="ppaction://hlinksldjump"/>
              </a:rPr>
              <a:t>Access the text alternative for slide images.</a:t>
            </a:r>
            <a:endParaRPr lang="en-US" dirty="0"/>
          </a:p>
          <a:p>
            <a:pPr algn="ctr"/>
            <a:endParaRPr lang="en-IN" dirty="0"/>
          </a:p>
        </p:txBody>
      </p:sp>
    </p:spTree>
    <p:extLst>
      <p:ext uri="{BB962C8B-B14F-4D97-AF65-F5344CB8AC3E}">
        <p14:creationId xmlns:p14="http://schemas.microsoft.com/office/powerpoint/2010/main" val="15125443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8&quot; unique_id=&quot;10562&quot;&gt;&lt;/object&gt;&lt;object type=&quot;2&quot; unique_id=&quot;10563&quot;&gt;&lt;object type=&quot;3&quot; unique_id=&quot;10564&quot;&gt;&lt;property id=&quot;20148&quot; value=&quot;5&quot;/&gt;&lt;property id=&quot;20300&quot; value=&quot;Slide 1 - &amp;quot;MASS MEDIA&amp;quot;&quot;/&gt;&lt;property id=&quot;20307&quot; value=&quot;256&quot;/&gt;&lt;/object&gt;&lt;object type=&quot;3&quot; unique_id=&quot;10565&quot;&gt;&lt;property id=&quot;20148&quot; value=&quot;5&quot;/&gt;&lt;property id=&quot;20300&quot; value=&quot;Slide 2&quot;/&gt;&lt;property id=&quot;20307&quot; value=&quot;314&quot;/&gt;&lt;/object&gt;&lt;object type=&quot;3&quot; unique_id=&quot;10566&quot;&gt;&lt;property id=&quot;20148&quot; value=&quot;5&quot;/&gt;&lt;property id=&quot;20300&quot; value=&quot;Slide 3 - &amp;quot;Mass media in the United States&amp;quot;&quot;/&gt;&lt;property id=&quot;20307&quot; value=&quot;257&quot;/&gt;&lt;/object&gt;&lt;object type=&quot;3&quot; unique_id=&quot;10567&quot;&gt;&lt;property id=&quot;20148&quot; value=&quot;5&quot;/&gt;&lt;property id=&quot;20300&quot; value=&quot;Slide 4&quot;/&gt;&lt;property id=&quot;20307&quot; value=&quot;315&quot;/&gt;&lt;/object&gt;&lt;object type=&quot;3&quot; unique_id=&quot;10568&quot;&gt;&lt;property id=&quot;20148&quot; value=&quot;5&quot;/&gt;&lt;property id=&quot;20300&quot; value=&quot;Slide 5 - &amp;quot;Mass media’s rise &amp;quot;&quot;/&gt;&lt;property id=&quot;20307&quot; value=&quot;275&quot;/&gt;&lt;/object&gt;&lt;object type=&quot;3&quot; unique_id=&quot;10569&quot;&gt;&lt;property id=&quot;20148&quot; value=&quot;5&quot;/&gt;&lt;property id=&quot;20300&quot; value=&quot;Slide 6&quot;/&gt;&lt;property id=&quot;20307&quot; value=&quot;318&quot;/&gt;&lt;/object&gt;&lt;object type=&quot;3&quot; unique_id=&quot;10570&quot;&gt;&lt;property id=&quot;20148&quot; value=&quot;5&quot;/&gt;&lt;property id=&quot;20300&quot; value=&quot;Slide 7 - &amp;quot;Hot or Not?&amp;quot;&quot;/&gt;&lt;property id=&quot;20307&quot; value=&quot;317&quot;/&gt;&lt;/object&gt;&lt;object type=&quot;3&quot; unique_id=&quot;10571&quot;&gt;&lt;property id=&quot;20148&quot; value=&quot;5&quot;/&gt;&lt;property id=&quot;20300&quot; value=&quot;Slide 8 - &amp;quot;The news media&amp;quot;&quot;/&gt;&lt;property id=&quot;20307&quot; value=&quot;284&quot;/&gt;&lt;/object&gt;&lt;object type=&quot;3&quot; unique_id=&quot;10572&quot;&gt;&lt;property id=&quot;20148&quot; value=&quot;5&quot;/&gt;&lt;property id=&quot;20300&quot; value=&quot;Slide 9&quot;/&gt;&lt;property id=&quot;20307&quot; value=&quot;316&quot;/&gt;&lt;/object&gt;&lt;object type=&quot;3&quot; unique_id=&quot;10573&quot;&gt;&lt;property id=&quot;20148&quot; value=&quot;5&quot;/&gt;&lt;property id=&quot;20300&quot; value=&quot;Slide 10&quot;/&gt;&lt;property id=&quot;20307&quot; value=&quot;319&quot;/&gt;&lt;/object&gt;&lt;object type=&quot;3&quot; unique_id=&quot;10574&quot;&gt;&lt;property id=&quot;20148&quot; value=&quot;5&quot;/&gt;&lt;property id=&quot;20300&quot; value=&quot;Slide 11&quot;/&gt;&lt;property id=&quot;20307&quot; value=&quot;320&quot;/&gt;&lt;/object&gt;&lt;object type=&quot;3&quot; unique_id=&quot;10575&quot;&gt;&lt;property id=&quot;20148&quot; value=&quot;5&quot;/&gt;&lt;property id=&quot;20300&quot; value=&quot;Slide 12 - &amp;quot;Problems with news media&amp;quot;&quot;/&gt;&lt;property id=&quot;20307&quot; value=&quot;263&quot;/&gt;&lt;/object&gt;&lt;object type=&quot;3&quot; unique_id=&quot;10576&quot;&gt;&lt;property id=&quot;20148&quot; value=&quot;5&quot;/&gt;&lt;property id=&quot;20300&quot; value=&quot;Slide 13 - &amp;quot;Science reporting&amp;quot;&quot;/&gt;&lt;property id=&quot;20307&quot; value=&quot;264&quot;/&gt;&lt;/object&gt;&lt;object type=&quot;3&quot; unique_id=&quot;10577&quot;&gt;&lt;property id=&quot;20148&quot; value=&quot;5&quot;/&gt;&lt;property id=&quot;20300&quot; value=&quot;Slide 14&quot;/&gt;&lt;property id=&quot;20307&quot; value=&quot;322&quot;/&gt;&lt;/object&gt;&lt;object type=&quot;3&quot; unique_id=&quot;10578&quot;&gt;&lt;property id=&quot;20148&quot; value=&quot;5&quot;/&gt;&lt;property id=&quot;20300&quot; value=&quot;Slide 15 - &amp;quot;Evaluating scientific reports in the media&amp;quot;&quot;/&gt;&lt;property id=&quot;20307&quot; value=&quot;286&quot;/&gt;&lt;/object&gt;&lt;object type=&quot;3&quot; unique_id=&quot;10579&quot;&gt;&lt;property id=&quot;20148&quot; value=&quot;5&quot;/&gt;&lt;property id=&quot;20300&quot; value=&quot;Slide 16&quot;/&gt;&lt;property id=&quot;20307&quot; value=&quot;323&quot;/&gt;&lt;/object&gt;&lt;object type=&quot;3&quot; unique_id=&quot;10580&quot;&gt;&lt;property id=&quot;20148&quot; value=&quot;5&quot;/&gt;&lt;property id=&quot;20300&quot; value=&quot;Slide 17 - &amp;quot;The Internet&amp;quot;&quot;/&gt;&lt;property id=&quot;20307&quot; value=&quot;287&quot;/&gt;&lt;/object&gt;&lt;object type=&quot;3&quot; unique_id=&quot;10581&quot;&gt;&lt;property id=&quot;20148&quot; value=&quot;5&quot;/&gt;&lt;property id=&quot;20300&quot; value=&quot;Slide 18 - &amp;quot;Hot or Not?&amp;quot;&quot;/&gt;&lt;property id=&quot;20307&quot; value=&quot;324&quot;/&gt;&lt;/object&gt;&lt;object type=&quot;3&quot; unique_id=&quot;10582&quot;&gt;&lt;property id=&quot;20148&quot; value=&quot;5&quot;/&gt;&lt;property id=&quot;20300&quot; value=&quot;Slide 19 - &amp;quot;Social networking&amp;quot;&quot;/&gt;&lt;property id=&quot;20307&quot; value=&quot;309&quot;/&gt;&lt;/object&gt;&lt;object type=&quot;3&quot; unique_id=&quot;10583&quot;&gt;&lt;property id=&quot;20148&quot; value=&quot;5&quot;/&gt;&lt;property id=&quot;20300&quot; value=&quot;Slide 20 - &amp;quot;Social networking posts: points to consider&amp;quot;&quot;/&gt;&lt;property id=&quot;20307&quot; value=&quot;310&quot;/&gt;&lt;/object&gt;&lt;object type=&quot;3&quot; unique_id=&quot;10584&quot;&gt;&lt;property id=&quot;20148&quot; value=&quot;5&quot;/&gt;&lt;property id=&quot;20300&quot; value=&quot;Slide 21 - &amp;quot;Media literacy&amp;quot;&quot;/&gt;&lt;property id=&quot;20307&quot; value=&quot;311&quot;/&gt;&lt;/object&gt;&lt;object type=&quot;3&quot; unique_id=&quot;10585&quot;&gt;&lt;property id=&quot;20148&quot; value=&quot;5&quot;/&gt;&lt;property id=&quot;20300&quot; value=&quot;Slide 22 - &amp;quot;Evaluating media messages&amp;quot;&quot;/&gt;&lt;property id=&quot;20307&quot; value=&quot;312&quot;/&gt;&lt;/object&gt;&lt;object type=&quot;3&quot; unique_id=&quot;10586&quot;&gt;&lt;property id=&quot;20148&quot; value=&quot;5&quot;/&gt;&lt;property id=&quot;20300&quot; value=&quot;Slide 23 - &amp;quot;Evaluating media messages (continued)&amp;quot;&quot;/&gt;&lt;property id=&quot;20307&quot; value=&quot;313&quot;/&gt;&lt;/object&gt;&lt;object type=&quot;3&quot; unique_id=&quot;10587&quot;&gt;&lt;property id=&quot;20148&quot; value=&quot;5&quot;/&gt;&lt;property id=&quot;20300&quot; value=&quot;Slide 24&quot;/&gt;&lt;property id=&quot;20307&quot; value=&quot;326&quot;/&gt;&lt;/object&gt;&lt;object type=&quot;3&quot; unique_id=&quot;10588&quot;&gt;&lt;property id=&quot;20148&quot; value=&quot;5&quot;/&gt;&lt;property id=&quot;20300&quot; value=&quot;Slide 25 - &amp;quot;Conclusions&amp;quot;&quot;/&gt;&lt;property id=&quot;20307&quot; value=&quot;285&quot;/&gt;&lt;/object&gt;&lt;object type=&quot;3&quot; unique_id=&quot;10589&quot;&gt;&lt;property id=&quot;20148&quot; value=&quot;5&quot;/&gt;&lt;property id=&quot;20300&quot; value=&quot;Slide 26&quot;/&gt;&lt;property id=&quot;20307&quot; value=&quot;321&quot;/&gt;&lt;/object&gt;&lt;object type=&quot;3&quot; unique_id=&quot;10590&quot;&gt;&lt;property id=&quot;20148&quot; value=&quot;5&quot;/&gt;&lt;property id=&quot;20300&quot; value=&quot;Slide 27 - &amp;quot;Hot or Not?&amp;quot;&quot;/&gt;&lt;property id=&quot;20307&quot; value=&quot;327&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90FCB7-CC46-4244-A5FF-117F6183A7F6}">
  <ds:schemaRefs>
    <ds:schemaRef ds:uri="3b891efd-a537-4e57-a9a6-7bde74ae8a20"/>
    <ds:schemaRef ds:uri="http://schemas.microsoft.com/office/2006/documentManagement/types"/>
    <ds:schemaRef ds:uri="http://purl.org/dc/dcmitype/"/>
    <ds:schemaRef ds:uri="http://purl.org/dc/elements/1.1/"/>
    <ds:schemaRef ds:uri="http://www.w3.org/XML/1998/namespace"/>
    <ds:schemaRef ds:uri="http://purl.org/dc/terms/"/>
    <ds:schemaRef ds:uri="http://schemas.microsoft.com/office/infopath/2007/PartnerControls"/>
    <ds:schemaRef ds:uri="http://schemas.openxmlformats.org/package/2006/metadata/core-properties"/>
    <ds:schemaRef ds:uri="aa4f5ada-9d1d-46d6-b705-f2cf90d05a91"/>
    <ds:schemaRef ds:uri="http://schemas.microsoft.com/office/2006/metadata/properties"/>
    <ds:schemaRef ds:uri="b7fbc176-c5f2-4fe2-83e2-528516b9f35d"/>
  </ds:schemaRefs>
</ds:datastoreItem>
</file>

<file path=customXml/itemProps2.xml><?xml version="1.0" encoding="utf-8"?>
<ds:datastoreItem xmlns:ds="http://schemas.openxmlformats.org/officeDocument/2006/customXml" ds:itemID="{BDB60C34-6885-4799-A88B-7041E09A53E6}">
  <ds:schemaRefs>
    <ds:schemaRef ds:uri="http://schemas.microsoft.com/sharepoint/v3/contenttype/forms"/>
  </ds:schemaRefs>
</ds:datastoreItem>
</file>

<file path=customXml/itemProps3.xml><?xml version="1.0" encoding="utf-8"?>
<ds:datastoreItem xmlns:ds="http://schemas.openxmlformats.org/officeDocument/2006/customXml" ds:itemID="{EEEC2B22-55F7-48AC-8868-B822ADCFBC83}"/>
</file>

<file path=docProps/app.xml><?xml version="1.0" encoding="utf-8"?>
<Properties xmlns="http://schemas.openxmlformats.org/officeDocument/2006/extended-properties" xmlns:vt="http://schemas.openxmlformats.org/officeDocument/2006/docPropsVTypes">
  <TotalTime>690</TotalTime>
  <Words>1632</Words>
  <Application>Microsoft Office PowerPoint</Application>
  <PresentationFormat>On-screen Show (4:3)</PresentationFormat>
  <Paragraphs>137</Paragraphs>
  <Slides>35</Slides>
  <Notes>3</Notes>
  <HiddenSlides>2</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Times New Roman</vt:lpstr>
      <vt:lpstr>Wingdings</vt:lpstr>
      <vt:lpstr>1_bosstheme2011</vt:lpstr>
      <vt:lpstr>Chapter 11 Mass Media</vt:lpstr>
      <vt:lpstr>Mass Media Survives through Advertising</vt:lpstr>
      <vt:lpstr>Mass Media in the United States</vt:lpstr>
      <vt:lpstr>About 200,000 Different Magazines Are Published Worldwide</vt:lpstr>
      <vt:lpstr>Mass Media's Rise</vt:lpstr>
      <vt:lpstr>Rupert Murdoch</vt:lpstr>
      <vt:lpstr>Hot or Not? 1</vt:lpstr>
      <vt:lpstr>The News Media</vt:lpstr>
      <vt:lpstr>How Millennials Get Their News</vt:lpstr>
      <vt:lpstr>Percentage of Adults Who Follow  the News All or Most of the Time</vt:lpstr>
      <vt:lpstr>Edward R. Murrow</vt:lpstr>
      <vt:lpstr>Problems with News Media</vt:lpstr>
      <vt:lpstr>In What Ways Does the News Media Promote Stereotypes and Racism?</vt:lpstr>
      <vt:lpstr>Science Reporting 1</vt:lpstr>
      <vt:lpstr>Science Reporting 2</vt:lpstr>
      <vt:lpstr>Science Reporters May Unintentionally Perpetuate Racial and Sexual Stereotypes</vt:lpstr>
      <vt:lpstr>Evaluating Scientific Reports in the Media</vt:lpstr>
      <vt:lpstr>Glenn Beck</vt:lpstr>
      <vt:lpstr>The Internet</vt:lpstr>
      <vt:lpstr>Internet Use Has Grown Worldwide</vt:lpstr>
      <vt:lpstr>Hot or Not? 2</vt:lpstr>
      <vt:lpstr>Social Networking</vt:lpstr>
      <vt:lpstr>Social Networking Posts: Points to Consider</vt:lpstr>
      <vt:lpstr>Many Companies Monitor Their Employees' Internet Use</vt:lpstr>
      <vt:lpstr>The Internet as “The Great Equalizer”</vt:lpstr>
      <vt:lpstr>Misuse of the Internet: Pornography and Plagiarism</vt:lpstr>
      <vt:lpstr>Hot or Not? 3</vt:lpstr>
      <vt:lpstr>Media Literacy</vt:lpstr>
      <vt:lpstr>Evaluating Media Messages 1</vt:lpstr>
      <vt:lpstr>Evaluating Media Messages 2</vt:lpstr>
      <vt:lpstr>Some Television Shows, Such as the Daily Show, Combine News and Entertainment</vt:lpstr>
      <vt:lpstr>Conclusions</vt:lpstr>
      <vt:lpstr>Internet Plagiarism Among College Students</vt:lpstr>
      <vt:lpstr>Accessibility Content: Text Alternatives for Images</vt:lpstr>
      <vt:lpstr>How Millennials Get Their News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Mass Media</dc:title>
  <dc:creator>Ashtami Devi</dc:creator>
  <cp:lastModifiedBy>Ashtami Devi</cp:lastModifiedBy>
  <cp:revision>62</cp:revision>
  <dcterms:created xsi:type="dcterms:W3CDTF">2020-03-26T15:44:01Z</dcterms:created>
  <dcterms:modified xsi:type="dcterms:W3CDTF">2020-06-26T10:48:58Z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