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1" r:id="rId4"/>
  </p:sldMasterIdLst>
  <p:notesMasterIdLst>
    <p:notesMasterId r:id="rId35"/>
  </p:notesMasterIdLst>
  <p:handoutMasterIdLst>
    <p:handoutMasterId r:id="rId36"/>
  </p:handoutMasterIdLst>
  <p:sldIdLst>
    <p:sldId id="331" r:id="rId5"/>
    <p:sldId id="332" r:id="rId6"/>
    <p:sldId id="333" r:id="rId7"/>
    <p:sldId id="257" r:id="rId8"/>
    <p:sldId id="334" r:id="rId9"/>
    <p:sldId id="335" r:id="rId10"/>
    <p:sldId id="275" r:id="rId11"/>
    <p:sldId id="326" r:id="rId12"/>
    <p:sldId id="337" r:id="rId13"/>
    <p:sldId id="284" r:id="rId14"/>
    <p:sldId id="338" r:id="rId15"/>
    <p:sldId id="263" r:id="rId16"/>
    <p:sldId id="340" r:id="rId17"/>
    <p:sldId id="341" r:id="rId18"/>
    <p:sldId id="342" r:id="rId19"/>
    <p:sldId id="343" r:id="rId20"/>
    <p:sldId id="264" r:id="rId21"/>
    <p:sldId id="344" r:id="rId22"/>
    <p:sldId id="286" r:id="rId23"/>
    <p:sldId id="346" r:id="rId24"/>
    <p:sldId id="287" r:id="rId25"/>
    <p:sldId id="309" r:id="rId26"/>
    <p:sldId id="347" r:id="rId27"/>
    <p:sldId id="348" r:id="rId28"/>
    <p:sldId id="349" r:id="rId29"/>
    <p:sldId id="350" r:id="rId30"/>
    <p:sldId id="285" r:id="rId31"/>
    <p:sldId id="351" r:id="rId32"/>
    <p:sldId id="360" r:id="rId33"/>
    <p:sldId id="361" r:id="rId34"/>
  </p:sldIdLst>
  <p:sldSz cx="9144000" cy="6858000" type="screen4x3"/>
  <p:notesSz cx="6858000" cy="9144000"/>
  <p:custDataLst>
    <p:tags r:id="rId37"/>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7A17D32-5ADA-42EA-919B-81D19F9F10FC}">
          <p14:sldIdLst>
            <p14:sldId id="331"/>
            <p14:sldId id="332"/>
            <p14:sldId id="333"/>
            <p14:sldId id="257"/>
            <p14:sldId id="334"/>
            <p14:sldId id="335"/>
            <p14:sldId id="275"/>
            <p14:sldId id="326"/>
            <p14:sldId id="337"/>
            <p14:sldId id="284"/>
            <p14:sldId id="338"/>
            <p14:sldId id="263"/>
            <p14:sldId id="340"/>
            <p14:sldId id="341"/>
            <p14:sldId id="342"/>
            <p14:sldId id="343"/>
            <p14:sldId id="264"/>
            <p14:sldId id="344"/>
            <p14:sldId id="286"/>
            <p14:sldId id="346"/>
            <p14:sldId id="287"/>
            <p14:sldId id="309"/>
            <p14:sldId id="347"/>
            <p14:sldId id="348"/>
            <p14:sldId id="349"/>
            <p14:sldId id="350"/>
            <p14:sldId id="285"/>
            <p14:sldId id="351"/>
          </p14:sldIdLst>
        </p14:section>
        <p14:section name="Appendix: Image Descriptions for Unsighted Students" id="{898C08B0-3674-4C1E-ACAC-44CF8667B4F5}">
          <p14:sldIdLst>
            <p14:sldId id="360"/>
            <p14:sldId id="36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33CCCC"/>
    <a:srgbClr val="3399FF"/>
    <a:srgbClr val="33CC33"/>
    <a:srgbClr val="6600CC"/>
    <a:srgbClr val="3333CC"/>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autoAdjust="0"/>
    <p:restoredTop sz="86438" autoAdjust="0"/>
  </p:normalViewPr>
  <p:slideViewPr>
    <p:cSldViewPr>
      <p:cViewPr varScale="1">
        <p:scale>
          <a:sx n="74" d="100"/>
          <a:sy n="74" d="100"/>
        </p:scale>
        <p:origin x="474" y="54"/>
      </p:cViewPr>
      <p:guideLst>
        <p:guide orient="horz" pos="2160"/>
        <p:guide pos="2880"/>
      </p:guideLst>
    </p:cSldViewPr>
  </p:slideViewPr>
  <p:outlineViewPr>
    <p:cViewPr>
      <p:scale>
        <a:sx n="33" d="100"/>
        <a:sy n="33" d="100"/>
      </p:scale>
      <p:origin x="0" y="1658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122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Times New Roman" panose="02020603050405020304" pitchFamily="18" charset="0"/>
              </a:defRPr>
            </a:lvl1pPr>
          </a:lstStyle>
          <a:p>
            <a:pPr>
              <a:defRPr/>
            </a:pPr>
            <a:fld id="{138519CF-20B8-48A4-BE3C-E3384F6BBE2E}" type="slidenum">
              <a:rPr lang="en-US" altLang="en-US"/>
              <a:pPr>
                <a:defRPr/>
              </a:pPr>
              <a:t>‹#›</a:t>
            </a:fld>
            <a:endParaRPr lang="en-US" altLang="en-US" dirty="0"/>
          </a:p>
        </p:txBody>
      </p:sp>
    </p:spTree>
    <p:extLst>
      <p:ext uri="{BB962C8B-B14F-4D97-AF65-F5344CB8AC3E}">
        <p14:creationId xmlns:p14="http://schemas.microsoft.com/office/powerpoint/2010/main" val="20423073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Times New Roman" panose="02020603050405020304" pitchFamily="18" charset="0"/>
              </a:defRPr>
            </a:lvl1pPr>
          </a:lstStyle>
          <a:p>
            <a:pPr>
              <a:defRPr/>
            </a:pPr>
            <a:fld id="{AC404CD2-18D0-47C5-B434-82BA695C4DFE}" type="slidenum">
              <a:rPr lang="en-US" altLang="en-US"/>
              <a:pPr>
                <a:defRPr/>
              </a:pPr>
              <a:t>‹#›</a:t>
            </a:fld>
            <a:endParaRPr lang="en-US" altLang="en-US" dirty="0"/>
          </a:p>
        </p:txBody>
      </p:sp>
    </p:spTree>
    <p:extLst>
      <p:ext uri="{BB962C8B-B14F-4D97-AF65-F5344CB8AC3E}">
        <p14:creationId xmlns:p14="http://schemas.microsoft.com/office/powerpoint/2010/main" val="12928613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153D08A-1CCD-4EDD-86E1-B166B73AF321}" type="slidenum">
              <a:rPr lang="en-US" altLang="en-US"/>
              <a:pPr eaLnBrk="1" hangingPunct="1">
                <a:spcBef>
                  <a:spcPct val="0"/>
                </a:spcBef>
              </a:pPr>
              <a:t>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36532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C80DF86-FC7D-4D62-87C9-C7DD7F6F6D4B}" type="slidenum">
              <a:rPr lang="en-US" altLang="en-US">
                <a:latin typeface="Times New Roman" panose="02020603050405020304" pitchFamily="18" charset="0"/>
              </a:rPr>
              <a:pPr/>
              <a:t>4</a:t>
            </a:fld>
            <a:endParaRPr lang="en-US" altLang="en-US" dirty="0">
              <a:latin typeface="Times New Roman" panose="02020603050405020304" pitchFamily="18"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718635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443C755-B5DF-4E55-B301-75CB3BDDF0FF}" type="slidenum">
              <a:rPr lang="en-US" altLang="en-US">
                <a:latin typeface="Times New Roman" panose="02020603050405020304" pitchFamily="18" charset="0"/>
              </a:rPr>
              <a:pPr/>
              <a:t>12</a:t>
            </a:fld>
            <a:endParaRPr lang="en-US" altLang="en-US" dirty="0">
              <a:latin typeface="Times New Roman" panose="02020603050405020304" pitchFamily="18"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0914417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2A2D6C"/>
        </a:solidFill>
        <a:effectLst/>
      </p:bgPr>
    </p:bg>
    <p:spTree>
      <p:nvGrpSpPr>
        <p:cNvPr id="1" name=""/>
        <p:cNvGrpSpPr/>
        <p:nvPr/>
      </p:nvGrpSpPr>
      <p:grpSpPr>
        <a:xfrm>
          <a:off x="0" y="0"/>
          <a:ext cx="0" cy="0"/>
          <a:chOff x="0" y="0"/>
          <a:chExt cx="0" cy="0"/>
        </a:xfrm>
      </p:grpSpPr>
      <p:sp>
        <p:nvSpPr>
          <p:cNvPr id="4" name="Rectangle 3"/>
          <p:cNvSpPr/>
          <p:nvPr/>
        </p:nvSpPr>
        <p:spPr bwMode="white">
          <a:xfrm>
            <a:off x="0" y="5486400"/>
            <a:ext cx="9144000" cy="1371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5562601"/>
            <a:ext cx="2249488" cy="10668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fontAlgn="auto">
              <a:spcBef>
                <a:spcPts val="0"/>
              </a:spcBef>
              <a:spcAft>
                <a:spcPts val="0"/>
              </a:spcAft>
            </a:pPr>
            <a:endParaRPr lang="en-US" dirty="0"/>
          </a:p>
        </p:txBody>
      </p:sp>
      <p:sp>
        <p:nvSpPr>
          <p:cNvPr id="6" name="Rectangle 5"/>
          <p:cNvSpPr/>
          <p:nvPr/>
        </p:nvSpPr>
        <p:spPr>
          <a:xfrm>
            <a:off x="2359025" y="5562600"/>
            <a:ext cx="6784975" cy="10668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35814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5562600"/>
            <a:ext cx="6705600" cy="1173237"/>
          </a:xfrm>
        </p:spPr>
        <p:txBody>
          <a:bodyPr anchor="ctr">
            <a:normAutofit/>
          </a:bodyPr>
          <a:lstStyle>
            <a:lvl1pPr marL="0" indent="0" algn="l">
              <a:buNone/>
              <a:defRPr sz="24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3" name="Content Placeholder 2">
            <a:extLst>
              <a:ext uri="{FF2B5EF4-FFF2-40B4-BE49-F238E27FC236}">
                <a16:creationId xmlns:a16="http://schemas.microsoft.com/office/drawing/2014/main" id="{A8D0BD41-55F2-4D3C-B13E-C471B602FA1B}"/>
              </a:ext>
            </a:extLst>
          </p:cNvPr>
          <p:cNvSpPr>
            <a:spLocks noGrp="1"/>
          </p:cNvSpPr>
          <p:nvPr>
            <p:ph sz="quarter" idx="10"/>
          </p:nvPr>
        </p:nvSpPr>
        <p:spPr>
          <a:xfrm>
            <a:off x="114300" y="6621537"/>
            <a:ext cx="8915400" cy="228600"/>
          </a:xfrm>
        </p:spPr>
        <p:txBody>
          <a:bodyPr/>
          <a:lstStyle>
            <a:lvl1pPr marL="0" indent="0">
              <a:buNone/>
              <a:defRPr sz="900">
                <a:solidFill>
                  <a:schemeClr val="bg1"/>
                </a:solidFill>
              </a:defRPr>
            </a:lvl1pPr>
          </a:lstStyle>
          <a:p>
            <a:pPr lvl="0"/>
            <a:endParaRPr lang="en-US" dirty="0"/>
          </a:p>
        </p:txBody>
      </p:sp>
    </p:spTree>
    <p:extLst>
      <p:ext uri="{BB962C8B-B14F-4D97-AF65-F5344CB8AC3E}">
        <p14:creationId xmlns:p14="http://schemas.microsoft.com/office/powerpoint/2010/main" val="164302691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Content Placeholder 12">
            <a:extLst>
              <a:ext uri="{FF2B5EF4-FFF2-40B4-BE49-F238E27FC236}">
                <a16:creationId xmlns:a16="http://schemas.microsoft.com/office/drawing/2014/main" id="{96A60232-8364-46AB-8C33-A5A23D8C700D}"/>
              </a:ext>
            </a:extLst>
          </p:cNvPr>
          <p:cNvSpPr>
            <a:spLocks noGrp="1"/>
          </p:cNvSpPr>
          <p:nvPr>
            <p:ph sz="quarter" idx="19"/>
          </p:nvPr>
        </p:nvSpPr>
        <p:spPr>
          <a:xfrm>
            <a:off x="5650623" y="3571623"/>
            <a:ext cx="3269237" cy="251667"/>
          </a:xfrm>
        </p:spPr>
        <p:txBody>
          <a:bodyPr/>
          <a:lstStyle>
            <a:lvl1pPr marL="0" indent="0">
              <a:buNone/>
              <a:defRPr sz="900"/>
            </a:lvl1pPr>
          </a:lstStyle>
          <a:p>
            <a:pPr lvl="0"/>
            <a:endParaRPr lang="en-US" dirty="0"/>
          </a:p>
        </p:txBody>
      </p:sp>
      <p:sp>
        <p:nvSpPr>
          <p:cNvPr id="16" name="Content Placeholder 12">
            <a:extLst>
              <a:ext uri="{FF2B5EF4-FFF2-40B4-BE49-F238E27FC236}">
                <a16:creationId xmlns:a16="http://schemas.microsoft.com/office/drawing/2014/main" id="{1A9E4050-0615-42C6-9BAB-66EFA1A9A51A}"/>
              </a:ext>
            </a:extLst>
          </p:cNvPr>
          <p:cNvSpPr>
            <a:spLocks noGrp="1"/>
          </p:cNvSpPr>
          <p:nvPr>
            <p:ph sz="quarter" idx="20"/>
          </p:nvPr>
        </p:nvSpPr>
        <p:spPr>
          <a:xfrm>
            <a:off x="2727434" y="3565526"/>
            <a:ext cx="2857500" cy="251667"/>
          </a:xfrm>
        </p:spPr>
        <p:txBody>
          <a:bodyPr/>
          <a:lstStyle>
            <a:lvl1pPr marL="0" indent="0">
              <a:buNone/>
              <a:defRPr sz="900"/>
            </a:lvl1pPr>
          </a:lstStyle>
          <a:p>
            <a:pPr lvl="0"/>
            <a:endParaRPr lang="en-US" dirty="0"/>
          </a:p>
        </p:txBody>
      </p:sp>
      <p:sp>
        <p:nvSpPr>
          <p:cNvPr id="17" name="Content Placeholder 12">
            <a:extLst>
              <a:ext uri="{FF2B5EF4-FFF2-40B4-BE49-F238E27FC236}">
                <a16:creationId xmlns:a16="http://schemas.microsoft.com/office/drawing/2014/main" id="{CC869565-50E2-4DA3-9F4B-850B5E14823B}"/>
              </a:ext>
            </a:extLst>
          </p:cNvPr>
          <p:cNvSpPr>
            <a:spLocks noGrp="1"/>
          </p:cNvSpPr>
          <p:nvPr>
            <p:ph sz="quarter" idx="21"/>
          </p:nvPr>
        </p:nvSpPr>
        <p:spPr>
          <a:xfrm>
            <a:off x="367949" y="3559175"/>
            <a:ext cx="2299051" cy="228600"/>
          </a:xfrm>
        </p:spPr>
        <p:txBody>
          <a:bodyPr/>
          <a:lstStyle>
            <a:lvl1pPr marL="0" indent="0">
              <a:buNone/>
              <a:defRPr sz="900"/>
            </a:lvl1pPr>
          </a:lstStyle>
          <a:p>
            <a:pPr lvl="0"/>
            <a:endParaRPr lang="en-US" dirty="0"/>
          </a:p>
        </p:txBody>
      </p:sp>
      <p:sp>
        <p:nvSpPr>
          <p:cNvPr id="19" name="Short Copyright">
            <a:extLst>
              <a:ext uri="{FF2B5EF4-FFF2-40B4-BE49-F238E27FC236}">
                <a16:creationId xmlns:a16="http://schemas.microsoft.com/office/drawing/2014/main" id="{33D89F4F-A370-4046-8E22-BA6E4870FA11}"/>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529104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Picture Placeholder 2">
            <a:extLst>
              <a:ext uri="{FF2B5EF4-FFF2-40B4-BE49-F238E27FC236}">
                <a16:creationId xmlns:a16="http://schemas.microsoft.com/office/drawing/2014/main" id="{A01FFE1E-8DA1-4776-8FD1-7B0D15ED8D8D}"/>
              </a:ext>
            </a:extLst>
          </p:cNvPr>
          <p:cNvSpPr>
            <a:spLocks noGrp="1"/>
          </p:cNvSpPr>
          <p:nvPr>
            <p:ph type="pic" sz="quarter" idx="19"/>
          </p:nvPr>
        </p:nvSpPr>
        <p:spPr>
          <a:xfrm>
            <a:off x="7086600" y="2206329"/>
            <a:ext cx="1894367" cy="1120775"/>
          </a:xfrm>
        </p:spPr>
        <p:txBody>
          <a:bodyPr/>
          <a:lstStyle/>
          <a:p>
            <a:endParaRPr lang="en-US" dirty="0"/>
          </a:p>
        </p:txBody>
      </p:sp>
      <p:sp>
        <p:nvSpPr>
          <p:cNvPr id="16" name="Short Copyright">
            <a:extLst>
              <a:ext uri="{FF2B5EF4-FFF2-40B4-BE49-F238E27FC236}">
                <a16:creationId xmlns:a16="http://schemas.microsoft.com/office/drawing/2014/main" id="{B365C548-60FA-4BE4-B00B-86D75CBB9924}"/>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8369989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Short Copyright">
            <a:extLst>
              <a:ext uri="{FF2B5EF4-FFF2-40B4-BE49-F238E27FC236}">
                <a16:creationId xmlns:a16="http://schemas.microsoft.com/office/drawing/2014/main" id="{D97864FB-823B-4520-A4E3-FFE68AA5A736}"/>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984406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11" name="Short Copyright">
            <a:extLst>
              <a:ext uri="{FF2B5EF4-FFF2-40B4-BE49-F238E27FC236}">
                <a16:creationId xmlns:a16="http://schemas.microsoft.com/office/drawing/2014/main" id="{AFFEC065-4023-4B93-9E07-9462D3DE95A9}"/>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060434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6" name="Content Placeholder 5">
            <a:extLst>
              <a:ext uri="{FF2B5EF4-FFF2-40B4-BE49-F238E27FC236}">
                <a16:creationId xmlns:a16="http://schemas.microsoft.com/office/drawing/2014/main" id="{34EA7C49-16CF-4372-B89C-1A004504CA46}"/>
              </a:ext>
            </a:extLst>
          </p:cNvPr>
          <p:cNvSpPr>
            <a:spLocks noGrp="1"/>
          </p:cNvSpPr>
          <p:nvPr>
            <p:ph sz="quarter" idx="16"/>
          </p:nvPr>
        </p:nvSpPr>
        <p:spPr>
          <a:xfrm>
            <a:off x="990600" y="4495800"/>
            <a:ext cx="5029200" cy="365125"/>
          </a:xfrm>
        </p:spPr>
        <p:txBody>
          <a:bodyPr/>
          <a:lstStyle>
            <a:lvl1pPr marL="0" indent="0">
              <a:buNone/>
              <a:defRPr sz="900"/>
            </a:lvl1pPr>
          </a:lstStyle>
          <a:p>
            <a:pPr lvl="0"/>
            <a:endParaRPr lang="en-US" dirty="0"/>
          </a:p>
        </p:txBody>
      </p:sp>
      <p:sp>
        <p:nvSpPr>
          <p:cNvPr id="11" name="Short Copyright">
            <a:extLst>
              <a:ext uri="{FF2B5EF4-FFF2-40B4-BE49-F238E27FC236}">
                <a16:creationId xmlns:a16="http://schemas.microsoft.com/office/drawing/2014/main" id="{05B2BADF-EC12-413B-A35D-64FA50510902}"/>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3878172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295400"/>
          </a:xfrm>
        </p:spPr>
        <p:txBody>
          <a:bodyPr/>
          <a:lstStyle>
            <a:lvl1pPr algn="l">
              <a:buNone/>
              <a:defRPr sz="4400" b="0"/>
            </a:lvl1pPr>
          </a:lstStyle>
          <a:p>
            <a:r>
              <a:rPr lang="en-US"/>
              <a:t>Click to edit Master title style</a:t>
            </a:r>
            <a:endParaRPr lang="en-US" dirty="0"/>
          </a:p>
        </p:txBody>
      </p:sp>
      <p:sp>
        <p:nvSpPr>
          <p:cNvPr id="3" name="Text Placeholder 2"/>
          <p:cNvSpPr>
            <a:spLocks noGrp="1"/>
          </p:cNvSpPr>
          <p:nvPr>
            <p:ph type="body" idx="2"/>
          </p:nvPr>
        </p:nvSpPr>
        <p:spPr>
          <a:xfrm>
            <a:off x="609600" y="1977258"/>
            <a:ext cx="1600200" cy="4118741"/>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981200"/>
            <a:ext cx="64008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6" name="Slide Number Placeholder 22"/>
          <p:cNvSpPr>
            <a:spLocks noGrp="1"/>
          </p:cNvSpPr>
          <p:nvPr>
            <p:ph type="sldNum" sz="quarter" idx="11"/>
          </p:nvPr>
        </p:nvSpPr>
        <p:spPr/>
        <p:txBody>
          <a:bodyPr/>
          <a:lstStyle>
            <a:lvl1pPr>
              <a:defRPr/>
            </a:lvl1pPr>
          </a:lstStyle>
          <a:p>
            <a:fld id="{87A21C61-A7E7-47BC-B90C-1A51EB2F9B02}" type="slidenum">
              <a:rPr lang="en-US" altLang="en-US"/>
              <a:pPr/>
              <a:t>‹#›</a:t>
            </a:fld>
            <a:endParaRPr lang="en-US" altLang="en-US" dirty="0"/>
          </a:p>
        </p:txBody>
      </p:sp>
    </p:spTree>
    <p:extLst>
      <p:ext uri="{BB962C8B-B14F-4D97-AF65-F5344CB8AC3E}">
        <p14:creationId xmlns:p14="http://schemas.microsoft.com/office/powerpoint/2010/main" val="3103727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endParaRPr lang="en-US" dirty="0"/>
          </a:p>
        </p:txBody>
      </p:sp>
      <p:sp>
        <p:nvSpPr>
          <p:cNvPr id="5" name="Content Placeholder 4">
            <a:extLst>
              <a:ext uri="{FF2B5EF4-FFF2-40B4-BE49-F238E27FC236}">
                <a16:creationId xmlns:a16="http://schemas.microsoft.com/office/drawing/2014/main" id="{309472D2-CED7-4306-8840-4B1CD04AC981}"/>
              </a:ext>
            </a:extLst>
          </p:cNvPr>
          <p:cNvSpPr>
            <a:spLocks noGrp="1"/>
          </p:cNvSpPr>
          <p:nvPr>
            <p:ph sz="quarter" idx="12"/>
          </p:nvPr>
        </p:nvSpPr>
        <p:spPr>
          <a:xfrm>
            <a:off x="609600" y="2133600"/>
            <a:ext cx="35814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D2B67E26-74C8-49F1-B434-34B3990966B5}"/>
              </a:ext>
            </a:extLst>
          </p:cNvPr>
          <p:cNvSpPr>
            <a:spLocks noGrp="1"/>
          </p:cNvSpPr>
          <p:nvPr>
            <p:ph sz="quarter" idx="13"/>
          </p:nvPr>
        </p:nvSpPr>
        <p:spPr>
          <a:xfrm>
            <a:off x="2133600" y="1524000"/>
            <a:ext cx="3886200" cy="365125"/>
          </a:xfrm>
        </p:spPr>
        <p:txBody>
          <a:bodyPr/>
          <a:lstStyle>
            <a:lvl1pPr marL="0" indent="0">
              <a:buNone/>
              <a:defRPr sz="900"/>
            </a:lvl1pPr>
          </a:lstStyle>
          <a:p>
            <a:pPr lvl="0"/>
            <a:endParaRPr lang="en-US" dirty="0"/>
          </a:p>
        </p:txBody>
      </p:sp>
      <p:sp>
        <p:nvSpPr>
          <p:cNvPr id="13" name="Content Placeholder 12">
            <a:extLst>
              <a:ext uri="{FF2B5EF4-FFF2-40B4-BE49-F238E27FC236}">
                <a16:creationId xmlns:a16="http://schemas.microsoft.com/office/drawing/2014/main" id="{27D48ACF-0A25-473C-9F0E-3BCA892E197D}"/>
              </a:ext>
            </a:extLst>
          </p:cNvPr>
          <p:cNvSpPr>
            <a:spLocks noGrp="1"/>
          </p:cNvSpPr>
          <p:nvPr>
            <p:ph sz="quarter" idx="14"/>
          </p:nvPr>
        </p:nvSpPr>
        <p:spPr>
          <a:xfrm>
            <a:off x="1862138" y="3429000"/>
            <a:ext cx="2709862" cy="685800"/>
          </a:xfrm>
        </p:spPr>
        <p:txBody>
          <a:bodyPr/>
          <a:lstStyle>
            <a:lvl1pPr>
              <a:defRPr lang="en-US" sz="900" kern="1200" dirty="0">
                <a:solidFill>
                  <a:schemeClr val="tx1"/>
                </a:solidFill>
                <a:latin typeface="+mn-lt"/>
                <a:ea typeface="+mn-ea"/>
                <a:cs typeface="+mn-cs"/>
              </a:defRPr>
            </a:lvl1pPr>
            <a:lvl2pPr>
              <a:defRPr/>
            </a:lvl2pPr>
            <a:lvl3pPr>
              <a:defRPr/>
            </a:lvl3pPr>
            <a:lvl4pPr>
              <a:defRPr/>
            </a:lvl4pPr>
            <a:lvl5pPr>
              <a:defRPr/>
            </a:lvl5pPr>
          </a:lstStyle>
          <a:p>
            <a:pPr marL="0" lvl="0" indent="0" algn="l" rtl="0" eaLnBrk="0" fontAlgn="base" hangingPunct="0">
              <a:spcBef>
                <a:spcPts val="700"/>
              </a:spcBef>
              <a:spcAft>
                <a:spcPct val="0"/>
              </a:spcAft>
              <a:buClr>
                <a:schemeClr val="accent2"/>
              </a:buClr>
              <a:buSzPct val="60000"/>
              <a:buFont typeface="Wingdings" panose="05000000000000000000" pitchFamily="2" charset="2"/>
              <a:buNone/>
            </a:pPr>
            <a:endParaRPr lang="en-US" dirty="0"/>
          </a:p>
        </p:txBody>
      </p:sp>
      <p:sp>
        <p:nvSpPr>
          <p:cNvPr id="9" name="Short Copyright">
            <a:extLst>
              <a:ext uri="{FF2B5EF4-FFF2-40B4-BE49-F238E27FC236}">
                <a16:creationId xmlns:a16="http://schemas.microsoft.com/office/drawing/2014/main" id="{47A5AACC-B291-4E44-953A-EA7280460EA7}"/>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8871447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Slide Number Placeholder 12"/>
          <p:cNvSpPr>
            <a:spLocks noGrp="1"/>
          </p:cNvSpPr>
          <p:nvPr>
            <p:ph type="sldNum" sz="quarter" idx="10"/>
          </p:nvPr>
        </p:nvSpPr>
        <p:spPr>
          <a:xfrm>
            <a:off x="0" y="4667250"/>
            <a:ext cx="1447800" cy="663575"/>
          </a:xfrm>
        </p:spPr>
        <p:txBody>
          <a:bodyPr/>
          <a:lstStyle>
            <a:lvl1pPr>
              <a:defRPr sz="2800"/>
            </a:lvl1pPr>
          </a:lstStyle>
          <a:p>
            <a:fld id="{A6692466-DB4F-44E7-B9F6-724C6F74D515}" type="slidenum">
              <a:rPr lang="en-US" altLang="en-US"/>
              <a:pPr/>
              <a:t>‹#›</a:t>
            </a:fld>
            <a:r>
              <a:rPr lang="en-US" altLang="en-US" dirty="0"/>
              <a:t>.</a:t>
            </a:r>
          </a:p>
        </p:txBody>
      </p:sp>
      <p:sp>
        <p:nvSpPr>
          <p:cNvPr id="10" name="Footer Placeholder 13"/>
          <p:cNvSpPr>
            <a:spLocks noGrp="1"/>
          </p:cNvSpPr>
          <p:nvPr>
            <p:ph type="ftr" sz="quarter" idx="11"/>
          </p:nvPr>
        </p:nvSpPr>
        <p:spPr>
          <a:xfrm>
            <a:off x="2286000" y="6492875"/>
            <a:ext cx="4572000" cy="365125"/>
          </a:xfrm>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4059175417"/>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a:lvl1pPr>
          </a:lstStyle>
          <a:p>
            <a:fld id="{12C395D7-BB60-44AC-A508-01F7177215FA}" type="slidenum">
              <a:rPr lang="en-US" altLang="en-US"/>
              <a:pPr/>
              <a:t>‹#›</a:t>
            </a:fld>
            <a:r>
              <a:rPr lang="en-US" altLang="en-US" dirty="0"/>
              <a:t>.</a:t>
            </a:r>
          </a:p>
        </p:txBody>
      </p:sp>
    </p:spTree>
    <p:extLst>
      <p:ext uri="{BB962C8B-B14F-4D97-AF65-F5344CB8AC3E}">
        <p14:creationId xmlns:p14="http://schemas.microsoft.com/office/powerpoint/2010/main" val="10739945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a:xfrm>
            <a:off x="457200" y="6248400"/>
            <a:ext cx="5573713" cy="365125"/>
          </a:xfrm>
        </p:spPr>
        <p:txBody>
          <a:bodyPr/>
          <a:lstStyle>
            <a:lvl1pPr>
              <a:defRPr/>
            </a:lvl1pPr>
          </a:lstStyle>
          <a:p>
            <a:pPr>
              <a:defRPr/>
            </a:pPr>
            <a:r>
              <a:rPr lang="en-US" dirty="0"/>
              <a:t>© 2011, The McGraw-Hill Companies, Inc.  All Rights Reserved.</a:t>
            </a:r>
          </a:p>
        </p:txBody>
      </p:sp>
      <p:sp>
        <p:nvSpPr>
          <p:cNvPr id="8" name="Slide Number Placeholder 5"/>
          <p:cNvSpPr>
            <a:spLocks noGrp="1"/>
          </p:cNvSpPr>
          <p:nvPr>
            <p:ph type="sldNum" sz="quarter" idx="11"/>
          </p:nvPr>
        </p:nvSpPr>
        <p:spPr>
          <a:xfrm rot="5400000">
            <a:off x="5989638" y="144462"/>
            <a:ext cx="533400" cy="244475"/>
          </a:xfrm>
        </p:spPr>
        <p:txBody>
          <a:bodyPr/>
          <a:lstStyle>
            <a:lvl1pPr>
              <a:defRPr/>
            </a:lvl1pPr>
          </a:lstStyle>
          <a:p>
            <a:fld id="{7FD63599-2847-44A0-BCDD-14307B2AFD26}" type="slidenum">
              <a:rPr lang="en-US" altLang="en-US"/>
              <a:pPr/>
              <a:t>‹#›</a:t>
            </a:fld>
            <a:r>
              <a:rPr lang="en-US" altLang="en-US" dirty="0"/>
              <a:t>.</a:t>
            </a:r>
          </a:p>
        </p:txBody>
      </p:sp>
    </p:spTree>
    <p:extLst>
      <p:ext uri="{BB962C8B-B14F-4D97-AF65-F5344CB8AC3E}">
        <p14:creationId xmlns:p14="http://schemas.microsoft.com/office/powerpoint/2010/main" val="23052541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a:extLst>
              <a:ext uri="{FF2B5EF4-FFF2-40B4-BE49-F238E27FC236}">
                <a16:creationId xmlns:a16="http://schemas.microsoft.com/office/drawing/2014/main" id="{7C65F72F-D67A-4DC1-94FD-58874B4FC7B9}"/>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6" name="Picture Placeholder 2">
            <a:extLst>
              <a:ext uri="{FF2B5EF4-FFF2-40B4-BE49-F238E27FC236}">
                <a16:creationId xmlns:a16="http://schemas.microsoft.com/office/drawing/2014/main" id="{C48CDBF0-1184-4077-A753-48ED1DBEBC94}"/>
              </a:ext>
            </a:extLst>
          </p:cNvPr>
          <p:cNvSpPr>
            <a:spLocks noGrp="1"/>
          </p:cNvSpPr>
          <p:nvPr>
            <p:ph type="pic" sz="quarter" idx="15"/>
          </p:nvPr>
        </p:nvSpPr>
        <p:spPr>
          <a:xfrm>
            <a:off x="3657600" y="4229100"/>
            <a:ext cx="4572000" cy="1524000"/>
          </a:xfrm>
        </p:spPr>
        <p:txBody>
          <a:bodyPr/>
          <a:lstStyle/>
          <a:p>
            <a:endParaRPr lang="en-US" dirty="0"/>
          </a:p>
        </p:txBody>
      </p:sp>
      <p:sp>
        <p:nvSpPr>
          <p:cNvPr id="10" name="Short Copyright">
            <a:extLst>
              <a:ext uri="{FF2B5EF4-FFF2-40B4-BE49-F238E27FC236}">
                <a16:creationId xmlns:a16="http://schemas.microsoft.com/office/drawing/2014/main" id="{E8927E5A-0605-4E2F-BE47-E8E66BCEA9EA}"/>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5874913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3420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chemeClr val="tx2">
              <a:lumMod val="40000"/>
              <a:lumOff val="60000"/>
            </a:schemeClr>
          </a:solidFill>
        </p:spPr>
        <p:txBody>
          <a:bodyPr anchor="ctr">
            <a:normAutofit fontScale="77500" lnSpcReduction="20000"/>
          </a:bodyPr>
          <a:lstStyle>
            <a:lvl1pPr>
              <a:defRPr>
                <a:solidFill>
                  <a:schemeClr val="bg1"/>
                </a:solidFill>
              </a:defRPr>
            </a:lvl1pPr>
          </a:lstStyle>
          <a:p>
            <a:pPr algn="ctr" eaLnBrk="1" fontAlgn="auto" hangingPunct="1">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657204" y="5358228"/>
            <a:ext cx="7829592" cy="1143391"/>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2611903" y="1524000"/>
            <a:ext cx="3920195" cy="240790"/>
          </a:xfrm>
          <a:noFill/>
        </p:spPr>
        <p:txBody>
          <a:bodyP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dirty="0"/>
            </a:lvl1pPr>
          </a:lstStyle>
          <a:p>
            <a:pPr>
              <a:defRPr/>
            </a:pPr>
            <a:r>
              <a:rPr lang="en-IN"/>
              <a:t>© 2017, The McGraw-Hill Companies, Inc. All Rights Reserved.</a:t>
            </a:r>
            <a:endParaRPr lang="en-US" dirty="0"/>
          </a:p>
        </p:txBody>
      </p:sp>
      <p:sp>
        <p:nvSpPr>
          <p:cNvPr id="6" name="Slide Number Placeholder 3"/>
          <p:cNvSpPr>
            <a:spLocks noGrp="1"/>
          </p:cNvSpPr>
          <p:nvPr>
            <p:ph type="sldNum" sz="quarter" idx="15"/>
          </p:nvPr>
        </p:nvSpPr>
        <p:spPr>
          <a:xfrm>
            <a:off x="0" y="1600200"/>
            <a:ext cx="533400" cy="247650"/>
          </a:xfrm>
        </p:spPr>
        <p:txBody>
          <a:bodyPr/>
          <a:lstStyle>
            <a:lvl1pPr>
              <a:defRPr>
                <a:solidFill>
                  <a:schemeClr val="bg1"/>
                </a:solidFill>
              </a:defRPr>
            </a:lvl1pPr>
          </a:lstStyle>
          <a:p>
            <a:fld id="{FDF72F3E-5588-4A01-8E51-6C9DD59BB291}" type="slidenum">
              <a:rPr lang="en-US" altLang="en-US"/>
              <a:pPr/>
              <a:t>‹#›</a:t>
            </a:fld>
            <a:endParaRPr lang="en-US" alt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42878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9385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42361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26280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dirty="0"/>
              <a:t>Click to edit Master title style</a:t>
            </a:r>
          </a:p>
        </p:txBody>
      </p:sp>
      <p:sp>
        <p:nvSpPr>
          <p:cNvPr id="7" name="Slide Number Placeholder 12"/>
          <p:cNvSpPr>
            <a:spLocks noGrp="1"/>
          </p:cNvSpPr>
          <p:nvPr>
            <p:ph type="sldNum" sz="quarter" idx="10"/>
          </p:nvPr>
        </p:nvSpPr>
        <p:spPr>
          <a:xfrm>
            <a:off x="0" y="1752600"/>
            <a:ext cx="1295400" cy="701675"/>
          </a:xfrm>
        </p:spPr>
        <p:txBody>
          <a:bodyPr>
            <a:noAutofit/>
          </a:bodyPr>
          <a:lstStyle>
            <a:lvl1pPr>
              <a:defRPr sz="2400"/>
            </a:lvl1pPr>
          </a:lstStyle>
          <a:p>
            <a:fld id="{A3BB0EDA-84EF-4368-9271-84EC71781A46}" type="slidenum">
              <a:rPr lang="en-US" altLang="en-US"/>
              <a:pPr/>
              <a:t>‹#›</a:t>
            </a:fld>
            <a:r>
              <a:rPr lang="en-US" altLang="en-US" dirty="0"/>
              <a:t>.</a:t>
            </a:r>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9" name="Short Copyright">
            <a:extLst>
              <a:ext uri="{FF2B5EF4-FFF2-40B4-BE49-F238E27FC236}">
                <a16:creationId xmlns:a16="http://schemas.microsoft.com/office/drawing/2014/main" id="{6081381E-DBC3-4663-980F-E80C8CF8149B}"/>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71132731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8"/>
          <p:cNvSpPr>
            <a:spLocks noGrp="1"/>
          </p:cNvSpPr>
          <p:nvPr>
            <p:ph sz="quarter" idx="1"/>
          </p:nvPr>
        </p:nvSpPr>
        <p:spPr>
          <a:xfrm>
            <a:off x="609600"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9"/>
          <p:cNvSpPr>
            <a:spLocks noGrp="1"/>
          </p:cNvSpPr>
          <p:nvPr>
            <p:ph type="sldNum" sz="quarter" idx="10"/>
          </p:nvPr>
        </p:nvSpPr>
        <p:spPr/>
        <p:txBody>
          <a:bodyPr/>
          <a:lstStyle>
            <a:lvl1pPr>
              <a:defRPr/>
            </a:lvl1pPr>
          </a:lstStyle>
          <a:p>
            <a:fld id="{75DE40A4-C77D-4155-98AB-E632D8891353}" type="slidenum">
              <a:rPr lang="en-US" altLang="en-US"/>
              <a:pPr/>
              <a:t>‹#›</a:t>
            </a:fld>
            <a:endParaRPr lang="en-US" altLang="en-US" dirty="0"/>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8" name="Short Copyright">
            <a:extLst>
              <a:ext uri="{FF2B5EF4-FFF2-40B4-BE49-F238E27FC236}">
                <a16:creationId xmlns:a16="http://schemas.microsoft.com/office/drawing/2014/main" id="{72D895AF-FD17-40D2-AE3B-38BC02F60C80}"/>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568064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4" name="Picture Placeholder 3">
            <a:extLst>
              <a:ext uri="{FF2B5EF4-FFF2-40B4-BE49-F238E27FC236}">
                <a16:creationId xmlns:a16="http://schemas.microsoft.com/office/drawing/2014/main" id="{37BA2C7E-6C9A-47B9-91BD-2016E135147E}"/>
              </a:ext>
            </a:extLst>
          </p:cNvPr>
          <p:cNvSpPr>
            <a:spLocks noGrp="1"/>
          </p:cNvSpPr>
          <p:nvPr>
            <p:ph type="pic" sz="quarter" idx="12"/>
          </p:nvPr>
        </p:nvSpPr>
        <p:spPr>
          <a:xfrm>
            <a:off x="1066800" y="2057400"/>
            <a:ext cx="3232150" cy="3886200"/>
          </a:xfrm>
        </p:spPr>
        <p:txBody>
          <a:bodyPr/>
          <a:lstStyle/>
          <a:p>
            <a:endParaRPr lang="en-US" dirty="0"/>
          </a:p>
        </p:txBody>
      </p:sp>
      <p:sp>
        <p:nvSpPr>
          <p:cNvPr id="10" name="Slide Number Placeholder">
            <a:extLst>
              <a:ext uri="{FF2B5EF4-FFF2-40B4-BE49-F238E27FC236}">
                <a16:creationId xmlns:a16="http://schemas.microsoft.com/office/drawing/2014/main" id="{28BD42D8-2036-4283-8763-B6B9FBB6B891}"/>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5" name="Content Placeholder 4">
            <a:extLst>
              <a:ext uri="{FF2B5EF4-FFF2-40B4-BE49-F238E27FC236}">
                <a16:creationId xmlns:a16="http://schemas.microsoft.com/office/drawing/2014/main" id="{418B9D41-71CE-4AEE-877B-6CD2C42B2D47}"/>
              </a:ext>
            </a:extLst>
          </p:cNvPr>
          <p:cNvSpPr>
            <a:spLocks noGrp="1"/>
          </p:cNvSpPr>
          <p:nvPr>
            <p:ph sz="quarter" idx="13"/>
          </p:nvPr>
        </p:nvSpPr>
        <p:spPr>
          <a:xfrm>
            <a:off x="1371600" y="3962400"/>
            <a:ext cx="2819400" cy="457200"/>
          </a:xfrm>
        </p:spPr>
        <p:txBody>
          <a:bodyPr/>
          <a:lstStyle>
            <a:lvl1pPr marL="0" indent="0">
              <a:buNone/>
              <a:defRPr/>
            </a:lvl1pPr>
          </a:lstStyle>
          <a:p>
            <a:pPr lvl="0"/>
            <a:endParaRPr lang="en-US" dirty="0"/>
          </a:p>
        </p:txBody>
      </p:sp>
      <p:sp>
        <p:nvSpPr>
          <p:cNvPr id="9" name="Short Copyright">
            <a:extLst>
              <a:ext uri="{FF2B5EF4-FFF2-40B4-BE49-F238E27FC236}">
                <a16:creationId xmlns:a16="http://schemas.microsoft.com/office/drawing/2014/main" id="{132BF6BE-6991-4BB5-921F-05B120B11B65}"/>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906023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1295400"/>
          </a:xfrm>
        </p:spPr>
        <p:txBody>
          <a:bodyP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5"/>
          <p:cNvSpPr>
            <a:spLocks noGrp="1"/>
          </p:cNvSpPr>
          <p:nvPr>
            <p:ph type="body" sz="quarter" idx="1"/>
          </p:nvPr>
        </p:nvSpPr>
        <p:spPr>
          <a:xfrm>
            <a:off x="609600" y="1981200"/>
            <a:ext cx="3886200" cy="53340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981200"/>
            <a:ext cx="3886200" cy="53340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Slide Number Placeholder 11"/>
          <p:cNvSpPr>
            <a:spLocks noGrp="1"/>
          </p:cNvSpPr>
          <p:nvPr>
            <p:ph type="sldNum" sz="quarter" idx="10"/>
          </p:nvPr>
        </p:nvSpPr>
        <p:spPr/>
        <p:txBody>
          <a:bodyPr/>
          <a:lstStyle>
            <a:lvl1pPr>
              <a:defRPr/>
            </a:lvl1pPr>
          </a:lstStyle>
          <a:p>
            <a:fld id="{09837F42-F829-409C-926C-B82DC4A88FB8}" type="slidenum">
              <a:rPr lang="en-US" altLang="en-US"/>
              <a:pPr/>
              <a:t>‹#›</a:t>
            </a:fld>
            <a:endParaRPr lang="en-US" altLang="en-US" dirty="0"/>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1813957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81300"/>
            <a:ext cx="8153400" cy="1295400"/>
          </a:xfrm>
        </p:spPr>
        <p:txBody>
          <a:bodyPr/>
          <a:lstStyle/>
          <a:p>
            <a:r>
              <a:rPr lang="en-US" dirty="0"/>
              <a:t>Click to edit Master title style</a:t>
            </a:r>
          </a:p>
        </p:txBody>
      </p:sp>
    </p:spTree>
    <p:extLst>
      <p:ext uri="{BB962C8B-B14F-4D97-AF65-F5344CB8AC3E}">
        <p14:creationId xmlns:p14="http://schemas.microsoft.com/office/powerpoint/2010/main" val="1972263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350067C-7810-47DB-85F9-4CB3BF31116D}"/>
              </a:ext>
            </a:extLst>
          </p:cNvPr>
          <p:cNvSpPr>
            <a:spLocks noGrp="1"/>
          </p:cNvSpPr>
          <p:nvPr>
            <p:ph sz="quarter" idx="10"/>
          </p:nvPr>
        </p:nvSpPr>
        <p:spPr>
          <a:xfrm>
            <a:off x="1447800" y="5181600"/>
            <a:ext cx="2971800" cy="304800"/>
          </a:xfrm>
        </p:spPr>
        <p:txBody>
          <a:bodyPr/>
          <a:lstStyle>
            <a:lvl1pPr marL="0" indent="0">
              <a:buNone/>
              <a:defRPr sz="900"/>
            </a:lvl1pPr>
            <a:lvl2pPr>
              <a:defRPr sz="900"/>
            </a:lvl2pPr>
            <a:lvl3pPr>
              <a:defRPr sz="900"/>
            </a:lvl3pPr>
            <a:lvl4pPr>
              <a:defRPr sz="900"/>
            </a:lvl4pPr>
            <a:lvl5pPr>
              <a:defRPr sz="900"/>
            </a:lvl5pPr>
          </a:lstStyle>
          <a:p>
            <a:pPr lvl="0"/>
            <a:endParaRPr lang="en-US" dirty="0"/>
          </a:p>
        </p:txBody>
      </p:sp>
      <p:sp>
        <p:nvSpPr>
          <p:cNvPr id="9" name="Content Placeholder 8">
            <a:extLst>
              <a:ext uri="{FF2B5EF4-FFF2-40B4-BE49-F238E27FC236}">
                <a16:creationId xmlns:a16="http://schemas.microsoft.com/office/drawing/2014/main" id="{26858B18-1F80-4E3D-99A8-8B7453685681}"/>
              </a:ext>
            </a:extLst>
          </p:cNvPr>
          <p:cNvSpPr>
            <a:spLocks noGrp="1"/>
          </p:cNvSpPr>
          <p:nvPr>
            <p:ph sz="quarter" idx="11"/>
          </p:nvPr>
        </p:nvSpPr>
        <p:spPr>
          <a:xfrm>
            <a:off x="3733800" y="1714500"/>
            <a:ext cx="2593848" cy="304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900" smtClean="0"/>
            </a:lvl1pPr>
            <a:lvl2pPr>
              <a:defRPr lang="en-US" sz="900" smtClean="0"/>
            </a:lvl2pPr>
            <a:lvl3pPr>
              <a:defRPr lang="en-US" sz="900" smtClean="0"/>
            </a:lvl3pPr>
            <a:lvl4pPr>
              <a:defRPr lang="en-US" sz="900" smtClean="0"/>
            </a:lvl4pPr>
            <a:lvl5pPr>
              <a:defRPr lang="en-US" sz="900"/>
            </a:lvl5pPr>
          </a:lstStyle>
          <a:p>
            <a:pPr marL="0" lvl="0" indent="0">
              <a:buNone/>
            </a:pPr>
            <a:endParaRPr lang="en-US" dirty="0"/>
          </a:p>
        </p:txBody>
      </p:sp>
      <p:sp>
        <p:nvSpPr>
          <p:cNvPr id="7" name="Short Copyright">
            <a:extLst>
              <a:ext uri="{FF2B5EF4-FFF2-40B4-BE49-F238E27FC236}">
                <a16:creationId xmlns:a16="http://schemas.microsoft.com/office/drawing/2014/main" id="{8D6C4E16-E7AC-485B-84AB-B57E75709516}"/>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81625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9" name="Short Copyright">
            <a:extLst>
              <a:ext uri="{FF2B5EF4-FFF2-40B4-BE49-F238E27FC236}">
                <a16:creationId xmlns:a16="http://schemas.microsoft.com/office/drawing/2014/main" id="{79149486-8662-47AF-A9F3-B6875A4A9678}"/>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4281829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981200"/>
            <a:ext cx="8153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3" name="Footer Placeholder 2"/>
          <p:cNvSpPr>
            <a:spLocks noGrp="1"/>
          </p:cNvSpPr>
          <p:nvPr>
            <p:ph type="ftr" sz="quarter" idx="3"/>
          </p:nvPr>
        </p:nvSpPr>
        <p:spPr>
          <a:xfrm>
            <a:off x="1862138" y="6492875"/>
            <a:ext cx="541972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100">
                <a:solidFill>
                  <a:schemeClr val="tx2"/>
                </a:solidFill>
                <a:latin typeface="Arial" charset="0"/>
              </a:defRPr>
            </a:lvl1pPr>
          </a:lstStyle>
          <a:p>
            <a:pPr>
              <a:defRPr/>
            </a:pPr>
            <a:r>
              <a:rPr lang="en-US" dirty="0"/>
              <a:t>© 2011, The McGraw-Hill Companies, Inc.  All Rights Reserved.</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600200"/>
            <a:ext cx="533400" cy="228600"/>
          </a:xfrm>
          <a:prstGeom prst="rect">
            <a:avLst/>
          </a:prstGeom>
          <a:solidFill>
            <a:srgbClr val="A46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600200"/>
            <a:ext cx="8553450" cy="228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381000" y="1858962"/>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fld id="{00646C56-DBA8-410F-B348-24233A98959E}" type="slidenum">
              <a:rPr lang="en-US" altLang="en-US"/>
              <a:pPr/>
              <a:t>‹#›</a:t>
            </a:fld>
            <a:endParaRPr lang="en-US" altLang="en-US" dirty="0"/>
          </a:p>
        </p:txBody>
      </p:sp>
    </p:spTree>
    <p:extLst>
      <p:ext uri="{BB962C8B-B14F-4D97-AF65-F5344CB8AC3E}">
        <p14:creationId xmlns:p14="http://schemas.microsoft.com/office/powerpoint/2010/main" val="714820448"/>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 id="2147483974" r:id="rId13"/>
    <p:sldLayoutId id="2147483975" r:id="rId14"/>
    <p:sldLayoutId id="2147483976" r:id="rId15"/>
    <p:sldLayoutId id="2147483977" r:id="rId16"/>
    <p:sldLayoutId id="2147483978" r:id="rId17"/>
    <p:sldLayoutId id="2147483979" r:id="rId18"/>
    <p:sldLayoutId id="2147483980" r:id="rId19"/>
    <p:sldLayoutId id="2147483981" r:id="rId20"/>
    <p:sldLayoutId id="2147483982" r:id="rId21"/>
    <p:sldLayoutId id="2147483983" r:id="rId22"/>
    <p:sldLayoutId id="2147483984" r:id="rId23"/>
    <p:sldLayoutId id="2147483960" r:id="rId24"/>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19088" indent="-319088" algn="l" rtl="0" eaLnBrk="0" fontAlgn="base" hangingPunct="0">
        <a:spcBef>
          <a:spcPts val="700"/>
        </a:spcBef>
        <a:spcAft>
          <a:spcPct val="0"/>
        </a:spcAft>
        <a:buClr>
          <a:schemeClr val="tx1"/>
        </a:buClr>
        <a:buSzPct val="100000"/>
        <a:buFont typeface="Arial" panose="020B0604020202020204" pitchFamily="34" charset="0"/>
        <a:buChar char="•"/>
        <a:defRPr sz="24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tx1"/>
        </a:buClr>
        <a:buSzPct val="100000"/>
        <a:buFont typeface="Arial" panose="020B0604020202020204" pitchFamily="34" charset="0"/>
        <a:buChar char="•"/>
        <a:defRPr sz="20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tx1"/>
        </a:buClr>
        <a:buSzPct val="100000"/>
        <a:buFont typeface="Arial" panose="020B0604020202020204" pitchFamily="34" charset="0"/>
        <a:buChar char="•"/>
        <a:defRPr kern="1200">
          <a:solidFill>
            <a:schemeClr val="tx1"/>
          </a:solidFill>
          <a:latin typeface="+mn-lt"/>
          <a:ea typeface="+mn-ea"/>
          <a:cs typeface="+mn-cs"/>
        </a:defRPr>
      </a:lvl3pPr>
      <a:lvl4pPr marL="13716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4pPr>
      <a:lvl5pPr marL="18288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noChangeArrowheads="1"/>
          </p:cNvSpPr>
          <p:nvPr>
            <p:ph type="ctrTitle"/>
          </p:nvPr>
        </p:nvSpPr>
        <p:spPr>
          <a:xfrm>
            <a:off x="2362200" y="3581400"/>
            <a:ext cx="6477000" cy="1828800"/>
          </a:xfrm>
        </p:spPr>
        <p:txBody>
          <a:bodyPr/>
          <a:lstStyle/>
          <a:p>
            <a:r>
              <a:rPr lang="en-US" cap="none" dirty="0"/>
              <a:t>Chapter</a:t>
            </a:r>
            <a:r>
              <a:rPr lang="en-US" dirty="0"/>
              <a:t> 10</a:t>
            </a:r>
            <a:br>
              <a:rPr lang="en-US" dirty="0"/>
            </a:br>
            <a:r>
              <a:rPr lang="en-US" cap="none" dirty="0"/>
              <a:t>Marketing and Advertising</a:t>
            </a:r>
            <a:endParaRPr lang="en-US" cap="none" noProof="0" dirty="0"/>
          </a:p>
        </p:txBody>
      </p:sp>
      <p:sp>
        <p:nvSpPr>
          <p:cNvPr id="9" name="Subtitle 1"/>
          <p:cNvSpPr>
            <a:spLocks noGrp="1"/>
          </p:cNvSpPr>
          <p:nvPr>
            <p:ph type="subTitle" idx="1"/>
          </p:nvPr>
        </p:nvSpPr>
        <p:spPr>
          <a:xfrm>
            <a:off x="2362200" y="5532437"/>
            <a:ext cx="6705600" cy="1173163"/>
          </a:xfrm>
        </p:spPr>
        <p:txBody>
          <a:bodyPr>
            <a:normAutofit lnSpcReduction="10000"/>
          </a:bodyPr>
          <a:lstStyle/>
          <a:p>
            <a:pPr eaLnBrk="1" hangingPunct="1">
              <a:defRPr/>
            </a:pPr>
            <a:r>
              <a:rPr lang="en-US" dirty="0"/>
              <a:t>The aim of this tutorial is to help you learn to identify and evaluate marketing strategies and advertisements.</a:t>
            </a:r>
          </a:p>
        </p:txBody>
      </p:sp>
      <p:sp>
        <p:nvSpPr>
          <p:cNvPr id="4" name="Content Placeholder 3">
            <a:extLst>
              <a:ext uri="{FF2B5EF4-FFF2-40B4-BE49-F238E27FC236}">
                <a16:creationId xmlns:a16="http://schemas.microsoft.com/office/drawing/2014/main" id="{B0C1AA67-9506-4952-B968-9986563A5896}"/>
              </a:ext>
            </a:extLst>
          </p:cNvPr>
          <p:cNvSpPr>
            <a:spLocks noGrp="1"/>
          </p:cNvSpPr>
          <p:nvPr>
            <p:ph sz="quarter" idx="10"/>
          </p:nvPr>
        </p:nvSpPr>
        <p:spPr>
          <a:xfrm>
            <a:off x="685800" y="6629400"/>
            <a:ext cx="8915400" cy="228600"/>
          </a:xfrm>
        </p:spPr>
        <p:txBody>
          <a:bodyPr/>
          <a:lstStyle/>
          <a:p>
            <a:r>
              <a:rPr lang="en-US" noProof="0" dirty="0"/>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51962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altLang="en-US" dirty="0"/>
              <a:t>Marketing Strategies</a:t>
            </a:r>
          </a:p>
        </p:txBody>
      </p:sp>
      <p:sp>
        <p:nvSpPr>
          <p:cNvPr id="22531"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After gathering relevant information through marketing research, the next step is to engage in strategic planning.</a:t>
            </a:r>
          </a:p>
          <a:p>
            <a:pPr eaLnBrk="1" hangingPunct="1"/>
            <a:r>
              <a:rPr lang="en-US" altLang="en-US" sz="2000" dirty="0"/>
              <a:t>A </a:t>
            </a:r>
            <a:r>
              <a:rPr lang="en-US" altLang="en-US" sz="2000" b="1" u="sng" dirty="0"/>
              <a:t>strategic plan</a:t>
            </a:r>
            <a:r>
              <a:rPr lang="en-US" altLang="en-US" sz="2000" dirty="0"/>
              <a:t> is a method by which an organization deploys its resources to realize a goal or objective. </a:t>
            </a:r>
          </a:p>
          <a:p>
            <a:pPr eaLnBrk="1" hangingPunct="1"/>
            <a:r>
              <a:rPr lang="en-US" altLang="en-US" sz="2000" dirty="0"/>
              <a:t>In business, strategic planning generally involves the use of a strategic model defined as "a systematic list of policies that will guide the future specification of inputs, outputs, processes, and values of the complete operations of the business of the corporation."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BA71E3B-0118-44D6-BF12-F41A09947747}"/>
              </a:ext>
            </a:extLst>
          </p:cNvPr>
          <p:cNvSpPr>
            <a:spLocks noGrp="1"/>
          </p:cNvSpPr>
          <p:nvPr>
            <p:ph type="title"/>
          </p:nvPr>
        </p:nvSpPr>
        <p:spPr/>
        <p:txBody>
          <a:bodyPr/>
          <a:lstStyle/>
          <a:p>
            <a:r>
              <a:rPr lang="en-US" altLang="en-US" dirty="0"/>
              <a:t>Walmart Has an Aggressive and Effective Marketing Strategy</a:t>
            </a:r>
            <a:endParaRPr lang="en-IN" dirty="0"/>
          </a:p>
        </p:txBody>
      </p:sp>
      <p:pic>
        <p:nvPicPr>
          <p:cNvPr id="4" name="Picture Placeholder 3" descr="An image of customer service personnel with a shirt that says, ”How may I help you?”">
            <a:extLst>
              <a:ext uri="{FF2B5EF4-FFF2-40B4-BE49-F238E27FC236}">
                <a16:creationId xmlns:a16="http://schemas.microsoft.com/office/drawing/2014/main" id="{ED71D7C7-7B53-44F5-A1D6-9B33E36C10B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664" b="-664"/>
          <a:stretch/>
        </p:blipFill>
        <p:spPr>
          <a:xfrm>
            <a:off x="1828800" y="1752600"/>
            <a:ext cx="5486400" cy="3657600"/>
          </a:xfrm>
        </p:spPr>
      </p:pic>
      <p:sp>
        <p:nvSpPr>
          <p:cNvPr id="8" name="Content Placeholder 7">
            <a:extLst>
              <a:ext uri="{FF2B5EF4-FFF2-40B4-BE49-F238E27FC236}">
                <a16:creationId xmlns:a16="http://schemas.microsoft.com/office/drawing/2014/main" id="{E660DEE5-D739-479F-8B30-357B9650CBCA}"/>
              </a:ext>
            </a:extLst>
          </p:cNvPr>
          <p:cNvSpPr>
            <a:spLocks noGrp="1"/>
          </p:cNvSpPr>
          <p:nvPr>
            <p:ph sz="quarter" idx="16"/>
          </p:nvPr>
        </p:nvSpPr>
        <p:spPr>
          <a:xfrm>
            <a:off x="1905000" y="5410200"/>
            <a:ext cx="2971800" cy="228600"/>
          </a:xfrm>
        </p:spPr>
        <p:txBody>
          <a:bodyPr/>
          <a:lstStyle/>
          <a:p>
            <a:r>
              <a:rPr lang="en-IN" dirty="0"/>
              <a:t>Gilles </a:t>
            </a:r>
            <a:r>
              <a:rPr lang="en-IN" dirty="0" err="1"/>
              <a:t>Mingasson</a:t>
            </a:r>
            <a:r>
              <a:rPr lang="en-IN" dirty="0"/>
              <a:t>/Getty Images </a:t>
            </a:r>
          </a:p>
        </p:txBody>
      </p:sp>
    </p:spTree>
    <p:extLst>
      <p:ext uri="{BB962C8B-B14F-4D97-AF65-F5344CB8AC3E}">
        <p14:creationId xmlns:p14="http://schemas.microsoft.com/office/powerpoint/2010/main" val="799460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en-US" dirty="0"/>
              <a:t>The SWOT Model</a:t>
            </a:r>
          </a:p>
        </p:txBody>
      </p:sp>
      <p:sp>
        <p:nvSpPr>
          <p:cNvPr id="24579" name="Content Placeholder 2"/>
          <p:cNvSpPr>
            <a:spLocks noGrp="1"/>
          </p:cNvSpPr>
          <p:nvPr>
            <p:ph sz="quarter" idx="1"/>
          </p:nvPr>
        </p:nvSpPr>
        <p:spPr>
          <a:xfrm>
            <a:off x="612775" y="1933700"/>
            <a:ext cx="8153400" cy="4495800"/>
          </a:xfrm>
        </p:spPr>
        <p:txBody>
          <a:bodyPr/>
          <a:lstStyle/>
          <a:p>
            <a:pPr marL="0" indent="0" eaLnBrk="1" hangingPunct="1">
              <a:buNone/>
            </a:pPr>
            <a:r>
              <a:rPr lang="en-US" altLang="en-US" b="1" dirty="0"/>
              <a:t>SWOT </a:t>
            </a:r>
            <a:r>
              <a:rPr lang="en-US" altLang="en-US" dirty="0"/>
              <a:t>is an acronym for strengths, weaknesses, opportunities, and threats.</a:t>
            </a:r>
          </a:p>
          <a:p>
            <a:pPr marL="0" indent="0" eaLnBrk="1" hangingPunct="1">
              <a:buNone/>
            </a:pPr>
            <a:endParaRPr lang="en-US" altLang="en-US" dirty="0"/>
          </a:p>
          <a:p>
            <a:pPr marL="0" indent="0" eaLnBrk="1" hangingPunct="1">
              <a:buNone/>
            </a:pPr>
            <a:r>
              <a:rPr lang="en-US" altLang="en-US" dirty="0"/>
              <a:t>The model is used for developing new marketing strategies, as well as by businesses and individuals for making major life decisions.</a:t>
            </a:r>
          </a:p>
          <a:p>
            <a:pPr eaLnBrk="1" hangingPunct="1"/>
            <a:r>
              <a:rPr lang="en-US" altLang="en-US" sz="2000" dirty="0"/>
              <a:t>The first two factors, strengths and weaknesses, require an internal assessment, while the last two, opportunities and threats, require an external assessment.</a:t>
            </a:r>
            <a:endParaRPr lang="en-US" altLang="en-US" sz="20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54913-AAA9-4796-B01B-1B323111A2D7}"/>
              </a:ext>
            </a:extLst>
          </p:cNvPr>
          <p:cNvSpPr>
            <a:spLocks noGrp="1"/>
          </p:cNvSpPr>
          <p:nvPr>
            <p:ph type="title"/>
          </p:nvPr>
        </p:nvSpPr>
        <p:spPr/>
        <p:txBody>
          <a:bodyPr/>
          <a:lstStyle/>
          <a:p>
            <a:r>
              <a:rPr lang="en-US" dirty="0"/>
              <a:t>SWOT Analysis</a:t>
            </a:r>
            <a:endParaRPr lang="en-IN" dirty="0"/>
          </a:p>
        </p:txBody>
      </p:sp>
      <p:sp>
        <p:nvSpPr>
          <p:cNvPr id="3" name="Content Placeholder 2">
            <a:extLst>
              <a:ext uri="{FF2B5EF4-FFF2-40B4-BE49-F238E27FC236}">
                <a16:creationId xmlns:a16="http://schemas.microsoft.com/office/drawing/2014/main" id="{6BC2D7E3-920D-477F-898B-A724B9EDC14C}"/>
              </a:ext>
            </a:extLst>
          </p:cNvPr>
          <p:cNvSpPr>
            <a:spLocks noGrp="1"/>
          </p:cNvSpPr>
          <p:nvPr>
            <p:ph sz="quarter" idx="1"/>
          </p:nvPr>
        </p:nvSpPr>
        <p:spPr/>
        <p:txBody>
          <a:bodyPr/>
          <a:lstStyle/>
          <a:p>
            <a:pPr marL="0" indent="0" eaLnBrk="1" hangingPunct="1">
              <a:buNone/>
            </a:pPr>
            <a:r>
              <a:rPr lang="en-US" altLang="en-US" dirty="0"/>
              <a:t>In carrying out a SWOT analysis, we begin by making a list of a company’s greatest strengths.</a:t>
            </a:r>
          </a:p>
          <a:p>
            <a:pPr eaLnBrk="1" hangingPunct="1"/>
            <a:r>
              <a:rPr lang="en-US" altLang="en-US" sz="2000" dirty="0"/>
              <a:t>A company’s strengths contribute to its ability to achieve its goals and do certain things better than its competitors.</a:t>
            </a:r>
          </a:p>
        </p:txBody>
      </p:sp>
    </p:spTree>
    <p:extLst>
      <p:ext uri="{BB962C8B-B14F-4D97-AF65-F5344CB8AC3E}">
        <p14:creationId xmlns:p14="http://schemas.microsoft.com/office/powerpoint/2010/main" val="1338260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673F84-8FB8-4A08-93CB-1684B50CEC38}"/>
              </a:ext>
            </a:extLst>
          </p:cNvPr>
          <p:cNvSpPr>
            <a:spLocks noGrp="1"/>
          </p:cNvSpPr>
          <p:nvPr>
            <p:ph type="title"/>
          </p:nvPr>
        </p:nvSpPr>
        <p:spPr/>
        <p:txBody>
          <a:bodyPr/>
          <a:lstStyle/>
          <a:p>
            <a:r>
              <a:rPr lang="en-US" altLang="en-US" dirty="0"/>
              <a:t>Arturo Moreno and Los Angeles Angels Baseball Team</a:t>
            </a:r>
            <a:endParaRPr lang="en-IN" dirty="0"/>
          </a:p>
        </p:txBody>
      </p:sp>
      <p:pic>
        <p:nvPicPr>
          <p:cNvPr id="9" name="Picture Placeholder 8" descr="An image of Arturo Moreno talking to fans of the Los Angeles baseball team.">
            <a:extLst>
              <a:ext uri="{FF2B5EF4-FFF2-40B4-BE49-F238E27FC236}">
                <a16:creationId xmlns:a16="http://schemas.microsoft.com/office/drawing/2014/main" id="{2318CBBA-185C-484C-88F3-4D2D89164FD5}"/>
              </a:ext>
            </a:extLst>
          </p:cNvPr>
          <p:cNvPicPr>
            <a:picLocks noGrp="1" noChangeAspect="1"/>
          </p:cNvPicPr>
          <p:nvPr>
            <p:ph type="pic" sz="quarter" idx="15"/>
          </p:nvPr>
        </p:nvPicPr>
        <p:blipFill rotWithShape="1">
          <a:blip r:embed="rId2"/>
          <a:srcRect t="1023" b="-1105"/>
          <a:stretch/>
        </p:blipFill>
        <p:spPr>
          <a:xfrm>
            <a:off x="2562225" y="1759426"/>
            <a:ext cx="4019550" cy="3148648"/>
          </a:xfrm>
          <a:prstGeom prst="rect">
            <a:avLst/>
          </a:prstGeom>
        </p:spPr>
      </p:pic>
      <p:sp>
        <p:nvSpPr>
          <p:cNvPr id="8" name="Content Placeholder 7">
            <a:extLst>
              <a:ext uri="{FF2B5EF4-FFF2-40B4-BE49-F238E27FC236}">
                <a16:creationId xmlns:a16="http://schemas.microsoft.com/office/drawing/2014/main" id="{55A885B3-1795-42B4-ADCD-00D114C45C7D}"/>
              </a:ext>
            </a:extLst>
          </p:cNvPr>
          <p:cNvSpPr>
            <a:spLocks noGrp="1"/>
          </p:cNvSpPr>
          <p:nvPr>
            <p:ph sz="quarter" idx="16"/>
          </p:nvPr>
        </p:nvSpPr>
        <p:spPr>
          <a:xfrm>
            <a:off x="3448050" y="4857750"/>
            <a:ext cx="1828800" cy="304800"/>
          </a:xfrm>
        </p:spPr>
        <p:txBody>
          <a:bodyPr/>
          <a:lstStyle/>
          <a:p>
            <a:r>
              <a:rPr lang="en-IN" dirty="0"/>
              <a:t>Stephen Dunn/Getty Images </a:t>
            </a:r>
          </a:p>
        </p:txBody>
      </p:sp>
      <p:sp>
        <p:nvSpPr>
          <p:cNvPr id="6" name="Text Placeholder 5">
            <a:extLst>
              <a:ext uri="{FF2B5EF4-FFF2-40B4-BE49-F238E27FC236}">
                <a16:creationId xmlns:a16="http://schemas.microsoft.com/office/drawing/2014/main" id="{2D808EDC-4992-4D15-86D4-AE1CEF38B641}"/>
              </a:ext>
            </a:extLst>
          </p:cNvPr>
          <p:cNvSpPr>
            <a:spLocks noGrp="1"/>
          </p:cNvSpPr>
          <p:nvPr>
            <p:ph type="body" sz="quarter" idx="12"/>
          </p:nvPr>
        </p:nvSpPr>
        <p:spPr>
          <a:xfrm>
            <a:off x="990600" y="5143500"/>
            <a:ext cx="6743700" cy="1295400"/>
          </a:xfrm>
        </p:spPr>
        <p:txBody>
          <a:bodyPr/>
          <a:lstStyle/>
          <a:p>
            <a:r>
              <a:rPr lang="en-US" altLang="en-US" dirty="0"/>
              <a:t>For his Los Angeles Angels, Arturo Moreno used a marketing strategy that appealed to families and the Hispanic market.</a:t>
            </a:r>
            <a:endParaRPr lang="en-US" dirty="0"/>
          </a:p>
          <a:p>
            <a:endParaRPr lang="en-IN" dirty="0"/>
          </a:p>
        </p:txBody>
      </p:sp>
    </p:spTree>
    <p:extLst>
      <p:ext uri="{BB962C8B-B14F-4D97-AF65-F5344CB8AC3E}">
        <p14:creationId xmlns:p14="http://schemas.microsoft.com/office/powerpoint/2010/main" val="3791384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673F84-8FB8-4A08-93CB-1684B50CEC38}"/>
              </a:ext>
            </a:extLst>
          </p:cNvPr>
          <p:cNvSpPr>
            <a:spLocks noGrp="1"/>
          </p:cNvSpPr>
          <p:nvPr>
            <p:ph type="title"/>
          </p:nvPr>
        </p:nvSpPr>
        <p:spPr/>
        <p:txBody>
          <a:bodyPr/>
          <a:lstStyle/>
          <a:p>
            <a:r>
              <a:rPr lang="en-US" altLang="en-US" dirty="0"/>
              <a:t>Jorgen </a:t>
            </a:r>
            <a:r>
              <a:rPr lang="en-US" altLang="en-US" dirty="0" err="1"/>
              <a:t>Vig</a:t>
            </a:r>
            <a:r>
              <a:rPr lang="en-US" altLang="en-US" dirty="0"/>
              <a:t> Knudstorp, CEO of Lego Group</a:t>
            </a:r>
            <a:endParaRPr lang="en-IN" dirty="0"/>
          </a:p>
        </p:txBody>
      </p:sp>
      <p:pic>
        <p:nvPicPr>
          <p:cNvPr id="4" name="Picture Placeholder 3" descr="An image of Jorgen Vig Knudstorp, CEO of Lego Group.">
            <a:extLst>
              <a:ext uri="{FF2B5EF4-FFF2-40B4-BE49-F238E27FC236}">
                <a16:creationId xmlns:a16="http://schemas.microsoft.com/office/drawing/2014/main" id="{FFE690A5-43C7-4EB0-AF97-77A0ABD95B6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192" b="-132"/>
          <a:stretch/>
        </p:blipFill>
        <p:spPr>
          <a:xfrm>
            <a:off x="2781300" y="1377771"/>
            <a:ext cx="3581400" cy="4476750"/>
          </a:xfrm>
        </p:spPr>
      </p:pic>
      <p:sp>
        <p:nvSpPr>
          <p:cNvPr id="8" name="Content Placeholder 7">
            <a:extLst>
              <a:ext uri="{FF2B5EF4-FFF2-40B4-BE49-F238E27FC236}">
                <a16:creationId xmlns:a16="http://schemas.microsoft.com/office/drawing/2014/main" id="{55A885B3-1795-42B4-ADCD-00D114C45C7D}"/>
              </a:ext>
            </a:extLst>
          </p:cNvPr>
          <p:cNvSpPr>
            <a:spLocks noGrp="1"/>
          </p:cNvSpPr>
          <p:nvPr>
            <p:ph sz="quarter" idx="16"/>
          </p:nvPr>
        </p:nvSpPr>
        <p:spPr>
          <a:xfrm>
            <a:off x="3581400" y="5867400"/>
            <a:ext cx="1981200" cy="228600"/>
          </a:xfrm>
        </p:spPr>
        <p:txBody>
          <a:bodyPr/>
          <a:lstStyle/>
          <a:p>
            <a:r>
              <a:rPr lang="en-IN" dirty="0" err="1"/>
              <a:t>Enver</a:t>
            </a:r>
            <a:r>
              <a:rPr lang="en-IN" dirty="0"/>
              <a:t> Hirsch/</a:t>
            </a:r>
            <a:r>
              <a:rPr lang="en-IN" dirty="0" err="1"/>
              <a:t>laif</a:t>
            </a:r>
            <a:r>
              <a:rPr lang="en-IN" dirty="0"/>
              <a:t>/Redux</a:t>
            </a:r>
          </a:p>
        </p:txBody>
      </p:sp>
    </p:spTree>
    <p:extLst>
      <p:ext uri="{BB962C8B-B14F-4D97-AF65-F5344CB8AC3E}">
        <p14:creationId xmlns:p14="http://schemas.microsoft.com/office/powerpoint/2010/main" val="2352419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673F84-8FB8-4A08-93CB-1684B50CEC38}"/>
              </a:ext>
            </a:extLst>
          </p:cNvPr>
          <p:cNvSpPr>
            <a:spLocks noGrp="1"/>
          </p:cNvSpPr>
          <p:nvPr>
            <p:ph type="title"/>
          </p:nvPr>
        </p:nvSpPr>
        <p:spPr/>
        <p:txBody>
          <a:bodyPr/>
          <a:lstStyle/>
          <a:p>
            <a:r>
              <a:rPr lang="en-US" dirty="0"/>
              <a:t>Advertisements Appearing Everywhere</a:t>
            </a:r>
            <a:endParaRPr lang="en-IN" dirty="0"/>
          </a:p>
        </p:txBody>
      </p:sp>
      <p:pic>
        <p:nvPicPr>
          <p:cNvPr id="6" name="Picture Placeholder 5" descr="An image of Times Square, New York. There are bill boards with advertisements on both sides of the road.">
            <a:extLst>
              <a:ext uri="{FF2B5EF4-FFF2-40B4-BE49-F238E27FC236}">
                <a16:creationId xmlns:a16="http://schemas.microsoft.com/office/drawing/2014/main" id="{14124AB6-6A90-434A-8ED7-5256A144B2F9}"/>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02" b="2156"/>
          <a:stretch/>
        </p:blipFill>
        <p:spPr>
          <a:xfrm>
            <a:off x="2286000" y="1524000"/>
            <a:ext cx="4572000" cy="2819400"/>
          </a:xfrm>
        </p:spPr>
      </p:pic>
      <p:sp>
        <p:nvSpPr>
          <p:cNvPr id="8" name="Content Placeholder 7">
            <a:extLst>
              <a:ext uri="{FF2B5EF4-FFF2-40B4-BE49-F238E27FC236}">
                <a16:creationId xmlns:a16="http://schemas.microsoft.com/office/drawing/2014/main" id="{55A885B3-1795-42B4-ADCD-00D114C45C7D}"/>
              </a:ext>
            </a:extLst>
          </p:cNvPr>
          <p:cNvSpPr>
            <a:spLocks noGrp="1"/>
          </p:cNvSpPr>
          <p:nvPr>
            <p:ph sz="quarter" idx="16"/>
          </p:nvPr>
        </p:nvSpPr>
        <p:spPr>
          <a:xfrm>
            <a:off x="2209800" y="4343400"/>
            <a:ext cx="3429000" cy="228600"/>
          </a:xfrm>
        </p:spPr>
        <p:txBody>
          <a:bodyPr/>
          <a:lstStyle/>
          <a:p>
            <a:r>
              <a:rPr lang="en-IN" dirty="0" err="1"/>
              <a:t>pisaphotography</a:t>
            </a:r>
            <a:r>
              <a:rPr lang="en-IN" dirty="0"/>
              <a:t>/Shutterstock</a:t>
            </a:r>
          </a:p>
        </p:txBody>
      </p:sp>
      <p:sp>
        <p:nvSpPr>
          <p:cNvPr id="9" name="Text Placeholder 8">
            <a:extLst>
              <a:ext uri="{FF2B5EF4-FFF2-40B4-BE49-F238E27FC236}">
                <a16:creationId xmlns:a16="http://schemas.microsoft.com/office/drawing/2014/main" id="{64377888-8193-41AF-A462-94D7C4F34454}"/>
              </a:ext>
            </a:extLst>
          </p:cNvPr>
          <p:cNvSpPr>
            <a:spLocks noGrp="1"/>
          </p:cNvSpPr>
          <p:nvPr>
            <p:ph type="body" sz="quarter" idx="12"/>
          </p:nvPr>
        </p:nvSpPr>
        <p:spPr>
          <a:xfrm>
            <a:off x="457200" y="4991100"/>
            <a:ext cx="8229600" cy="1295400"/>
          </a:xfrm>
        </p:spPr>
        <p:txBody>
          <a:bodyPr/>
          <a:lstStyle/>
          <a:p>
            <a:r>
              <a:rPr lang="en-US" dirty="0"/>
              <a:t>Advertisements appear on television, in magazines, on the internet, on billboards, store displays, buses, taxis, school bulletin boards, and even people’s clothing.</a:t>
            </a:r>
          </a:p>
          <a:p>
            <a:endParaRPr lang="en-IN" dirty="0"/>
          </a:p>
        </p:txBody>
      </p:sp>
    </p:spTree>
    <p:extLst>
      <p:ext uri="{BB962C8B-B14F-4D97-AF65-F5344CB8AC3E}">
        <p14:creationId xmlns:p14="http://schemas.microsoft.com/office/powerpoint/2010/main" val="23008858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altLang="en-US" dirty="0"/>
              <a:t>Advertising and the Media</a:t>
            </a:r>
          </a:p>
        </p:txBody>
      </p:sp>
      <p:sp>
        <p:nvSpPr>
          <p:cNvPr id="29699" name="Content Placeholder 2"/>
          <p:cNvSpPr>
            <a:spLocks noGrp="1"/>
          </p:cNvSpPr>
          <p:nvPr>
            <p:ph sz="quarter" idx="1"/>
          </p:nvPr>
        </p:nvSpPr>
        <p:spPr/>
        <p:txBody>
          <a:bodyPr/>
          <a:lstStyle/>
          <a:p>
            <a:pPr marL="0" indent="0" eaLnBrk="1" hangingPunct="1">
              <a:buNone/>
            </a:pPr>
            <a:r>
              <a:rPr lang="en-US" altLang="en-US" dirty="0"/>
              <a:t>Advertising has three purposes:</a:t>
            </a:r>
          </a:p>
          <a:p>
            <a:pPr marL="0" indent="0" eaLnBrk="1" hangingPunct="1">
              <a:buNone/>
            </a:pPr>
            <a:endParaRPr lang="en-US" altLang="en-US" sz="2000" dirty="0"/>
          </a:p>
          <a:p>
            <a:pPr eaLnBrk="1" hangingPunct="1"/>
            <a:r>
              <a:rPr lang="en-US" altLang="en-US" sz="2000" dirty="0"/>
              <a:t>To create product awareness.</a:t>
            </a:r>
          </a:p>
          <a:p>
            <a:pPr eaLnBrk="1" hangingPunct="1"/>
            <a:r>
              <a:rPr lang="en-US" altLang="en-US" sz="2000" dirty="0"/>
              <a:t>To inform customers about a product or service.</a:t>
            </a:r>
          </a:p>
          <a:p>
            <a:pPr eaLnBrk="1" hangingPunct="1"/>
            <a:r>
              <a:rPr lang="en-US" altLang="en-US" sz="2000" dirty="0"/>
              <a:t>To motivate customer demand and create brand loyalty.</a:t>
            </a:r>
          </a:p>
          <a:p>
            <a:pPr marL="0" indent="0" eaLnBrk="1" hangingPunct="1">
              <a:buNone/>
            </a:pPr>
            <a:endParaRPr lang="en-US" altLang="en-US" dirty="0"/>
          </a:p>
          <a:p>
            <a:pPr marL="0" indent="0" eaLnBrk="1" hangingPunct="1">
              <a:buNone/>
            </a:pPr>
            <a:r>
              <a:rPr lang="en-US" altLang="en-US" dirty="0"/>
              <a:t>The ultimate aim of advertising is to make money, not advance truth.</a:t>
            </a:r>
          </a:p>
          <a:p>
            <a:pPr marL="0" indent="0" eaLnBrk="1" hangingPunct="1">
              <a:buNone/>
            </a:pPr>
            <a:endParaRPr lang="en-US" altLang="en-US" dirty="0"/>
          </a:p>
          <a:p>
            <a:pPr marL="0" indent="0" eaLnBrk="1" hangingPunct="1">
              <a:buNone/>
            </a:pPr>
            <a:r>
              <a:rPr lang="en-US" altLang="en-US" dirty="0"/>
              <a:t>Most advertising reaches us through the mass media and the Internet.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C078A-1809-417B-9ADB-FAF16D7E1F00}"/>
              </a:ext>
            </a:extLst>
          </p:cNvPr>
          <p:cNvSpPr>
            <a:spLocks noGrp="1"/>
          </p:cNvSpPr>
          <p:nvPr>
            <p:ph type="title"/>
          </p:nvPr>
        </p:nvSpPr>
        <p:spPr/>
        <p:txBody>
          <a:bodyPr/>
          <a:lstStyle/>
          <a:p>
            <a:r>
              <a:rPr lang="en-IN" dirty="0"/>
              <a:t>Hot or Not? </a:t>
            </a:r>
            <a:r>
              <a:rPr lang="en-IN" sz="1000" dirty="0"/>
              <a:t>2</a:t>
            </a:r>
          </a:p>
        </p:txBody>
      </p:sp>
      <p:sp>
        <p:nvSpPr>
          <p:cNvPr id="3" name="Content Placeholder 2">
            <a:extLst>
              <a:ext uri="{FF2B5EF4-FFF2-40B4-BE49-F238E27FC236}">
                <a16:creationId xmlns:a16="http://schemas.microsoft.com/office/drawing/2014/main" id="{39BCCD5B-9ED0-46A3-BAD2-6F07143355E6}"/>
              </a:ext>
            </a:extLst>
          </p:cNvPr>
          <p:cNvSpPr>
            <a:spLocks noGrp="1"/>
          </p:cNvSpPr>
          <p:nvPr>
            <p:ph sz="quarter" idx="1"/>
          </p:nvPr>
        </p:nvSpPr>
        <p:spPr/>
        <p:txBody>
          <a:bodyPr/>
          <a:lstStyle/>
          <a:p>
            <a:pPr marL="0" indent="0">
              <a:buNone/>
            </a:pPr>
            <a:r>
              <a:rPr lang="en-US" altLang="en-US" dirty="0"/>
              <a:t>Have you ever changed product loyalty as a result of an ad campaign?</a:t>
            </a:r>
          </a:p>
        </p:txBody>
      </p:sp>
      <p:pic>
        <p:nvPicPr>
          <p:cNvPr id="8" name="Picture Placeholder 7">
            <a:extLst>
              <a:ext uri="{FF2B5EF4-FFF2-40B4-BE49-F238E27FC236}">
                <a16:creationId xmlns:a16="http://schemas.microsoft.com/office/drawing/2014/main" id="{9C16E72C-3F10-47BC-B323-91920B091224}"/>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814" b="-1338"/>
          <a:stretch/>
        </p:blipFill>
        <p:spPr>
          <a:xfrm>
            <a:off x="6096000" y="2514600"/>
            <a:ext cx="1989667" cy="3581400"/>
          </a:xfrm>
        </p:spPr>
      </p:pic>
    </p:spTree>
    <p:extLst>
      <p:ext uri="{BB962C8B-B14F-4D97-AF65-F5344CB8AC3E}">
        <p14:creationId xmlns:p14="http://schemas.microsoft.com/office/powerpoint/2010/main" val="1530908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n-US" dirty="0"/>
              <a:t>Product Placement</a:t>
            </a:r>
          </a:p>
        </p:txBody>
      </p:sp>
      <p:sp>
        <p:nvSpPr>
          <p:cNvPr id="33795" name="Content Placeholder 2"/>
          <p:cNvSpPr>
            <a:spLocks noGrp="1"/>
          </p:cNvSpPr>
          <p:nvPr>
            <p:ph sz="quarter" idx="1"/>
          </p:nvPr>
        </p:nvSpPr>
        <p:spPr/>
        <p:txBody>
          <a:bodyPr/>
          <a:lstStyle/>
          <a:p>
            <a:pPr marL="0" indent="0" eaLnBrk="1" hangingPunct="1">
              <a:buNone/>
            </a:pPr>
            <a:r>
              <a:rPr lang="en-US" altLang="en-US" dirty="0"/>
              <a:t>Product placement involves embedding advertisements of targeted products within television shows, films, or videos online.</a:t>
            </a:r>
          </a:p>
          <a:p>
            <a:pPr eaLnBrk="1" hangingPunct="1"/>
            <a:r>
              <a:rPr lang="en-US" altLang="en-US" sz="2000" dirty="0"/>
              <a:t>Often these product placements go unnoticed.</a:t>
            </a:r>
          </a:p>
          <a:p>
            <a:pPr marL="0" indent="0" eaLnBrk="1" hangingPunct="1">
              <a:buNone/>
            </a:pPr>
            <a:endParaRPr lang="en-US" altLang="en-US" dirty="0"/>
          </a:p>
          <a:p>
            <a:pPr marL="0" indent="0" eaLnBrk="1" hangingPunct="1">
              <a:buNone/>
            </a:pPr>
            <a:r>
              <a:rPr lang="en-US" altLang="en-US" dirty="0"/>
              <a:t>Research shows children under the age of eight lack the cognitive maturity to recognize either the intent of advertising or the fallacious reasoning and rhetorical devices that are frequently used in ads.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5FDB41-694B-48F0-8DF3-1DEEF81038CE}"/>
              </a:ext>
            </a:extLst>
          </p:cNvPr>
          <p:cNvSpPr>
            <a:spLocks noGrp="1"/>
          </p:cNvSpPr>
          <p:nvPr>
            <p:ph type="title"/>
          </p:nvPr>
        </p:nvSpPr>
        <p:spPr/>
        <p:txBody>
          <a:bodyPr/>
          <a:lstStyle/>
          <a:p>
            <a:r>
              <a:rPr lang="en-US" altLang="en-US" dirty="0"/>
              <a:t>What Statement Is This Man Making?</a:t>
            </a:r>
            <a:endParaRPr lang="en-IN" dirty="0"/>
          </a:p>
        </p:txBody>
      </p:sp>
      <p:pic>
        <p:nvPicPr>
          <p:cNvPr id="4" name="Picture Placeholder 3" descr="An image of a man carrying the American flag with the logos of various famous companies on it.">
            <a:extLst>
              <a:ext uri="{FF2B5EF4-FFF2-40B4-BE49-F238E27FC236}">
                <a16:creationId xmlns:a16="http://schemas.microsoft.com/office/drawing/2014/main" id="{2075524F-9550-4F4E-AA32-FBEACB2B7BA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714" b="1591"/>
          <a:stretch/>
        </p:blipFill>
        <p:spPr>
          <a:xfrm>
            <a:off x="1905000" y="1587190"/>
            <a:ext cx="5715000" cy="4095750"/>
          </a:xfrm>
        </p:spPr>
      </p:pic>
      <p:sp>
        <p:nvSpPr>
          <p:cNvPr id="8" name="Content Placeholder 7">
            <a:extLst>
              <a:ext uri="{FF2B5EF4-FFF2-40B4-BE49-F238E27FC236}">
                <a16:creationId xmlns:a16="http://schemas.microsoft.com/office/drawing/2014/main" id="{A16D255D-ED4B-444F-AA7E-65AE21033935}"/>
              </a:ext>
            </a:extLst>
          </p:cNvPr>
          <p:cNvSpPr>
            <a:spLocks noGrp="1"/>
          </p:cNvSpPr>
          <p:nvPr>
            <p:ph sz="quarter" idx="16"/>
          </p:nvPr>
        </p:nvSpPr>
        <p:spPr>
          <a:xfrm>
            <a:off x="1905000" y="5682940"/>
            <a:ext cx="4572000" cy="152400"/>
          </a:xfrm>
        </p:spPr>
        <p:txBody>
          <a:bodyPr/>
          <a:lstStyle/>
          <a:p>
            <a:r>
              <a:rPr lang="en-IN" dirty="0"/>
              <a:t>Kevin </a:t>
            </a:r>
            <a:r>
              <a:rPr lang="en-IN" dirty="0" err="1"/>
              <a:t>Lamarque</a:t>
            </a:r>
            <a:r>
              <a:rPr lang="en-IN" dirty="0"/>
              <a:t>//REUTERS/Newscom </a:t>
            </a:r>
          </a:p>
        </p:txBody>
      </p:sp>
    </p:spTree>
    <p:extLst>
      <p:ext uri="{BB962C8B-B14F-4D97-AF65-F5344CB8AC3E}">
        <p14:creationId xmlns:p14="http://schemas.microsoft.com/office/powerpoint/2010/main" val="3791656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673F84-8FB8-4A08-93CB-1684B50CEC38}"/>
              </a:ext>
            </a:extLst>
          </p:cNvPr>
          <p:cNvSpPr>
            <a:spLocks noGrp="1"/>
          </p:cNvSpPr>
          <p:nvPr>
            <p:ph type="title"/>
          </p:nvPr>
        </p:nvSpPr>
        <p:spPr/>
        <p:txBody>
          <a:bodyPr/>
          <a:lstStyle/>
          <a:p>
            <a:r>
              <a:rPr lang="en-US" altLang="en-US" dirty="0"/>
              <a:t>Vulnerability to Advertising Images</a:t>
            </a:r>
            <a:endParaRPr lang="en-IN" dirty="0"/>
          </a:p>
        </p:txBody>
      </p:sp>
      <p:pic>
        <p:nvPicPr>
          <p:cNvPr id="4" name="Picture Placeholder 3" descr="An image of a small girl watching a program about swans on the television.">
            <a:extLst>
              <a:ext uri="{FF2B5EF4-FFF2-40B4-BE49-F238E27FC236}">
                <a16:creationId xmlns:a16="http://schemas.microsoft.com/office/drawing/2014/main" id="{17889FF9-DE74-4882-BDEB-A67327DD503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42" b="540"/>
          <a:stretch/>
        </p:blipFill>
        <p:spPr>
          <a:xfrm>
            <a:off x="1752600" y="1546137"/>
            <a:ext cx="4953000" cy="3136900"/>
          </a:xfrm>
        </p:spPr>
      </p:pic>
      <p:sp>
        <p:nvSpPr>
          <p:cNvPr id="8" name="Content Placeholder 7">
            <a:extLst>
              <a:ext uri="{FF2B5EF4-FFF2-40B4-BE49-F238E27FC236}">
                <a16:creationId xmlns:a16="http://schemas.microsoft.com/office/drawing/2014/main" id="{55A885B3-1795-42B4-ADCD-00D114C45C7D}"/>
              </a:ext>
            </a:extLst>
          </p:cNvPr>
          <p:cNvSpPr>
            <a:spLocks noGrp="1"/>
          </p:cNvSpPr>
          <p:nvPr>
            <p:ph sz="quarter" idx="16"/>
          </p:nvPr>
        </p:nvSpPr>
        <p:spPr>
          <a:xfrm>
            <a:off x="1752600" y="4620375"/>
            <a:ext cx="3276600" cy="381000"/>
          </a:xfrm>
        </p:spPr>
        <p:txBody>
          <a:bodyPr/>
          <a:lstStyle/>
          <a:p>
            <a:r>
              <a:rPr lang="en-IN" dirty="0" err="1"/>
              <a:t>Morrowind</a:t>
            </a:r>
            <a:r>
              <a:rPr lang="en-IN" dirty="0"/>
              <a:t>/Shutterstock</a:t>
            </a:r>
          </a:p>
        </p:txBody>
      </p:sp>
      <p:sp>
        <p:nvSpPr>
          <p:cNvPr id="6" name="Text Placeholder 5">
            <a:extLst>
              <a:ext uri="{FF2B5EF4-FFF2-40B4-BE49-F238E27FC236}">
                <a16:creationId xmlns:a16="http://schemas.microsoft.com/office/drawing/2014/main" id="{6FDB8741-5DEE-4CE4-9E58-0BCB64A49C7D}"/>
              </a:ext>
            </a:extLst>
          </p:cNvPr>
          <p:cNvSpPr>
            <a:spLocks noGrp="1"/>
          </p:cNvSpPr>
          <p:nvPr>
            <p:ph type="body" sz="quarter" idx="12"/>
          </p:nvPr>
        </p:nvSpPr>
        <p:spPr>
          <a:xfrm>
            <a:off x="1200150" y="5015023"/>
            <a:ext cx="6819900" cy="1247554"/>
          </a:xfrm>
        </p:spPr>
        <p:txBody>
          <a:bodyPr/>
          <a:lstStyle/>
          <a:p>
            <a:r>
              <a:rPr lang="en-US" dirty="0"/>
              <a:t>Young children are particularly vulnerable to advertising images on television because of their undeveloped critical-thinking skills.</a:t>
            </a:r>
            <a:endParaRPr lang="en-IN" dirty="0"/>
          </a:p>
        </p:txBody>
      </p:sp>
    </p:spTree>
    <p:extLst>
      <p:ext uri="{BB962C8B-B14F-4D97-AF65-F5344CB8AC3E}">
        <p14:creationId xmlns:p14="http://schemas.microsoft.com/office/powerpoint/2010/main" val="38540638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altLang="en-US" dirty="0"/>
              <a:t>Evaluating Advertisements </a:t>
            </a:r>
            <a:r>
              <a:rPr lang="en-US" altLang="en-US" sz="1000" dirty="0"/>
              <a:t>1</a:t>
            </a:r>
          </a:p>
        </p:txBody>
      </p:sp>
      <p:sp>
        <p:nvSpPr>
          <p:cNvPr id="36867" name="Content Placeholder 2"/>
          <p:cNvSpPr>
            <a:spLocks noGrp="1"/>
          </p:cNvSpPr>
          <p:nvPr>
            <p:ph sz="quarter" idx="1"/>
          </p:nvPr>
        </p:nvSpPr>
        <p:spPr/>
        <p:txBody>
          <a:bodyPr/>
          <a:lstStyle/>
          <a:p>
            <a:pPr marL="0" indent="0" eaLnBrk="1" hangingPunct="1">
              <a:buNone/>
            </a:pPr>
            <a:r>
              <a:rPr lang="en-US" altLang="en-US" dirty="0"/>
              <a:t>When evaluating advertisements, there are a number of questions we should ask.</a:t>
            </a:r>
          </a:p>
          <a:p>
            <a:pPr eaLnBrk="1" hangingPunct="1"/>
            <a:r>
              <a:rPr lang="en-US" altLang="en-US" sz="2000" dirty="0"/>
              <a:t>Are scare tactics used to persuade us that we need the product?</a:t>
            </a:r>
          </a:p>
          <a:p>
            <a:pPr eaLnBrk="1" hangingPunct="1"/>
            <a:r>
              <a:rPr lang="en-US" altLang="en-US" sz="2000" dirty="0"/>
              <a:t>Does the ad provide credible evidence and\or statistics to support any causal claims?</a:t>
            </a:r>
          </a:p>
          <a:p>
            <a:pPr eaLnBrk="1" hangingPunct="1"/>
            <a:r>
              <a:rPr lang="en-US" altLang="en-US" sz="2000" dirty="0"/>
              <a:t>Does the ad rely on our tendencies of group pressure?</a:t>
            </a:r>
          </a:p>
          <a:p>
            <a:pPr eaLnBrk="1" hangingPunct="1"/>
            <a:r>
              <a:rPr lang="en-US" altLang="en-US" sz="2000" dirty="0"/>
              <a:t>Does the ad set up a desirable image or lifestyle unrelated to the product?</a:t>
            </a:r>
          </a:p>
          <a:p>
            <a:pPr eaLnBrk="1" hangingPunct="1"/>
            <a:r>
              <a:rPr lang="en-US" altLang="en-US" sz="2000" dirty="0"/>
              <a:t>Does the ad employ other informal fallacies, such as hasty generalization?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US" altLang="en-US" dirty="0"/>
              <a:t>Evaluating Advertisements </a:t>
            </a:r>
            <a:r>
              <a:rPr lang="en-US" altLang="en-US" sz="1000" dirty="0"/>
              <a:t>2</a:t>
            </a:r>
            <a:endParaRPr lang="en-US" altLang="en-US" sz="2000" dirty="0"/>
          </a:p>
        </p:txBody>
      </p:sp>
      <p:sp>
        <p:nvSpPr>
          <p:cNvPr id="37891" name="Content Placeholder 2"/>
          <p:cNvSpPr>
            <a:spLocks noGrp="1"/>
          </p:cNvSpPr>
          <p:nvPr>
            <p:ph sz="quarter" idx="1"/>
          </p:nvPr>
        </p:nvSpPr>
        <p:spPr/>
        <p:txBody>
          <a:bodyPr/>
          <a:lstStyle/>
          <a:p>
            <a:pPr marL="0" indent="0" eaLnBrk="1" hangingPunct="1">
              <a:buNone/>
            </a:pPr>
            <a:r>
              <a:rPr lang="en-US" altLang="en-US" dirty="0"/>
              <a:t>When evaluating advertisements, there are a number of questions we should ask. </a:t>
            </a:r>
            <a:r>
              <a:rPr lang="en-US" altLang="en-US" sz="1800" dirty="0"/>
              <a:t>(continued)</a:t>
            </a:r>
            <a:endParaRPr lang="en-US" altLang="en-US" dirty="0"/>
          </a:p>
          <a:p>
            <a:pPr eaLnBrk="1" hangingPunct="1"/>
            <a:r>
              <a:rPr lang="en-US" altLang="en-US" sz="2000" dirty="0"/>
              <a:t>Does the ad use emotive language, images, or euphemisms?</a:t>
            </a:r>
          </a:p>
          <a:p>
            <a:pPr eaLnBrk="1" hangingPunct="1"/>
            <a:r>
              <a:rPr lang="en-US" altLang="en-US" sz="2000" dirty="0"/>
              <a:t>Is the grammar confusing or the wording misleading?</a:t>
            </a:r>
          </a:p>
          <a:p>
            <a:pPr eaLnBrk="1" hangingPunct="1"/>
            <a:r>
              <a:rPr lang="en-US" altLang="en-US" sz="2000" dirty="0"/>
              <a:t>Is the language vague, ambiguous, or obscure?</a:t>
            </a:r>
          </a:p>
          <a:p>
            <a:pPr eaLnBrk="1" hangingPunct="1"/>
            <a:r>
              <a:rPr lang="en-US" altLang="en-US" sz="2000" dirty="0"/>
              <a:t>Are the claims exaggerated?</a:t>
            </a:r>
          </a:p>
          <a:p>
            <a:pPr eaLnBrk="1" hangingPunct="1"/>
            <a:r>
              <a:rPr lang="en-US" altLang="en-US" sz="2000" dirty="0"/>
              <a:t>Does the ad omit necessary information?</a:t>
            </a:r>
          </a:p>
          <a:p>
            <a:pPr eaLnBrk="1" hangingPunct="1"/>
            <a:r>
              <a:rPr lang="en-US" altLang="en-US" sz="2000" dirty="0"/>
              <a:t>If the ad uses an analogy, is the analogy relevant?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4418DA-F64D-465E-9F1D-6AD9BCB10059}"/>
              </a:ext>
            </a:extLst>
          </p:cNvPr>
          <p:cNvSpPr>
            <a:spLocks noGrp="1"/>
          </p:cNvSpPr>
          <p:nvPr>
            <p:ph type="title"/>
          </p:nvPr>
        </p:nvSpPr>
        <p:spPr/>
        <p:txBody>
          <a:bodyPr/>
          <a:lstStyle/>
          <a:p>
            <a:r>
              <a:rPr lang="en-US" altLang="en-US" dirty="0"/>
              <a:t>Snob Appeal and the Fallacy of False Cause</a:t>
            </a:r>
            <a:endParaRPr lang="en-IN" dirty="0"/>
          </a:p>
        </p:txBody>
      </p:sp>
      <p:pic>
        <p:nvPicPr>
          <p:cNvPr id="4" name="Picture Placeholder 3">
            <a:extLst>
              <a:ext uri="{FF2B5EF4-FFF2-40B4-BE49-F238E27FC236}">
                <a16:creationId xmlns:a16="http://schemas.microsoft.com/office/drawing/2014/main" id="{D5822FFA-AB29-40C1-834E-AEACA1F51275}"/>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655" b="803"/>
          <a:stretch/>
        </p:blipFill>
        <p:spPr>
          <a:xfrm>
            <a:off x="1905000" y="1857232"/>
            <a:ext cx="4991100" cy="3410585"/>
          </a:xfrm>
        </p:spPr>
      </p:pic>
      <p:sp>
        <p:nvSpPr>
          <p:cNvPr id="8" name="Content Placeholder 7">
            <a:extLst>
              <a:ext uri="{FF2B5EF4-FFF2-40B4-BE49-F238E27FC236}">
                <a16:creationId xmlns:a16="http://schemas.microsoft.com/office/drawing/2014/main" id="{FD4AE2DA-6489-4373-9CC9-B37D597F2762}"/>
              </a:ext>
            </a:extLst>
          </p:cNvPr>
          <p:cNvSpPr>
            <a:spLocks noGrp="1"/>
          </p:cNvSpPr>
          <p:nvPr>
            <p:ph sz="quarter" idx="16"/>
          </p:nvPr>
        </p:nvSpPr>
        <p:spPr>
          <a:xfrm>
            <a:off x="1905000" y="5267817"/>
            <a:ext cx="3429000" cy="228600"/>
          </a:xfrm>
        </p:spPr>
        <p:txBody>
          <a:bodyPr/>
          <a:lstStyle/>
          <a:p>
            <a:r>
              <a:rPr lang="en-IN" dirty="0"/>
              <a:t>The Advertising Archives </a:t>
            </a:r>
          </a:p>
        </p:txBody>
      </p:sp>
    </p:spTree>
    <p:extLst>
      <p:ext uri="{BB962C8B-B14F-4D97-AF65-F5344CB8AC3E}">
        <p14:creationId xmlns:p14="http://schemas.microsoft.com/office/powerpoint/2010/main" val="21983781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4418DA-F64D-465E-9F1D-6AD9BCB10059}"/>
              </a:ext>
            </a:extLst>
          </p:cNvPr>
          <p:cNvSpPr>
            <a:spLocks noGrp="1"/>
          </p:cNvSpPr>
          <p:nvPr>
            <p:ph type="title"/>
          </p:nvPr>
        </p:nvSpPr>
        <p:spPr/>
        <p:txBody>
          <a:bodyPr/>
          <a:lstStyle/>
          <a:p>
            <a:r>
              <a:rPr lang="en-US" altLang="en-US" dirty="0"/>
              <a:t>Fallacy of Appeal to Inappropriate Authority</a:t>
            </a:r>
            <a:endParaRPr lang="en-IN" dirty="0"/>
          </a:p>
        </p:txBody>
      </p:sp>
      <p:pic>
        <p:nvPicPr>
          <p:cNvPr id="6" name="Picture Placeholder 5">
            <a:extLst>
              <a:ext uri="{FF2B5EF4-FFF2-40B4-BE49-F238E27FC236}">
                <a16:creationId xmlns:a16="http://schemas.microsoft.com/office/drawing/2014/main" id="{3D3E5A8B-2720-47F1-9860-CBE095E54ECD}"/>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681" b="-679"/>
          <a:stretch/>
        </p:blipFill>
        <p:spPr>
          <a:xfrm>
            <a:off x="1752600" y="2133600"/>
            <a:ext cx="4907807" cy="3108278"/>
          </a:xfrm>
        </p:spPr>
      </p:pic>
      <p:sp>
        <p:nvSpPr>
          <p:cNvPr id="8" name="Content Placeholder 7">
            <a:extLst>
              <a:ext uri="{FF2B5EF4-FFF2-40B4-BE49-F238E27FC236}">
                <a16:creationId xmlns:a16="http://schemas.microsoft.com/office/drawing/2014/main" id="{FD4AE2DA-6489-4373-9CC9-B37D597F2762}"/>
              </a:ext>
            </a:extLst>
          </p:cNvPr>
          <p:cNvSpPr>
            <a:spLocks noGrp="1"/>
          </p:cNvSpPr>
          <p:nvPr>
            <p:ph sz="quarter" idx="16"/>
          </p:nvPr>
        </p:nvSpPr>
        <p:spPr>
          <a:xfrm>
            <a:off x="2857500" y="5249839"/>
            <a:ext cx="3429000" cy="228600"/>
          </a:xfrm>
        </p:spPr>
        <p:txBody>
          <a:bodyPr/>
          <a:lstStyle/>
          <a:p>
            <a:r>
              <a:rPr lang="en-IN" dirty="0" err="1"/>
              <a:t>Ferdaus</a:t>
            </a:r>
            <a:r>
              <a:rPr lang="en-IN" dirty="0"/>
              <a:t> Shamim/</a:t>
            </a:r>
            <a:r>
              <a:rPr lang="en-IN" dirty="0" err="1"/>
              <a:t>WireImage</a:t>
            </a:r>
            <a:r>
              <a:rPr lang="en-IN" dirty="0"/>
              <a:t>/ Getty Images </a:t>
            </a:r>
          </a:p>
        </p:txBody>
      </p:sp>
    </p:spTree>
    <p:extLst>
      <p:ext uri="{BB962C8B-B14F-4D97-AF65-F5344CB8AC3E}">
        <p14:creationId xmlns:p14="http://schemas.microsoft.com/office/powerpoint/2010/main" val="2332811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4418DA-F64D-465E-9F1D-6AD9BCB10059}"/>
              </a:ext>
            </a:extLst>
          </p:cNvPr>
          <p:cNvSpPr>
            <a:spLocks noGrp="1"/>
          </p:cNvSpPr>
          <p:nvPr>
            <p:ph type="title"/>
          </p:nvPr>
        </p:nvSpPr>
        <p:spPr/>
        <p:txBody>
          <a:bodyPr/>
          <a:lstStyle/>
          <a:p>
            <a:r>
              <a:rPr lang="en-US" altLang="en-US" sz="3200" dirty="0"/>
              <a:t>How Does This Ad Use Emotive Words and Images to Evoke a Positive Feeling?</a:t>
            </a:r>
            <a:endParaRPr lang="en-IN" sz="3200" dirty="0"/>
          </a:p>
        </p:txBody>
      </p:sp>
      <p:pic>
        <p:nvPicPr>
          <p:cNvPr id="6" name="Picture Placeholder 5" descr="An advertisement for a Toyota Hybrid car. It depicts four advantages of using the car—fresher air, fuel efficiency, smooth ride, and quietness.">
            <a:extLst>
              <a:ext uri="{FF2B5EF4-FFF2-40B4-BE49-F238E27FC236}">
                <a16:creationId xmlns:a16="http://schemas.microsoft.com/office/drawing/2014/main" id="{2179BAB6-65BA-42F6-A168-51CB637CCF1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15" b="-217"/>
          <a:stretch/>
        </p:blipFill>
        <p:spPr>
          <a:xfrm>
            <a:off x="2286000" y="1524000"/>
            <a:ext cx="4156364" cy="4572000"/>
          </a:xfrm>
        </p:spPr>
      </p:pic>
      <p:sp>
        <p:nvSpPr>
          <p:cNvPr id="8" name="Content Placeholder 7">
            <a:extLst>
              <a:ext uri="{FF2B5EF4-FFF2-40B4-BE49-F238E27FC236}">
                <a16:creationId xmlns:a16="http://schemas.microsoft.com/office/drawing/2014/main" id="{FD4AE2DA-6489-4373-9CC9-B37D597F2762}"/>
              </a:ext>
            </a:extLst>
          </p:cNvPr>
          <p:cNvSpPr>
            <a:spLocks noGrp="1"/>
          </p:cNvSpPr>
          <p:nvPr>
            <p:ph sz="quarter" idx="16"/>
          </p:nvPr>
        </p:nvSpPr>
        <p:spPr>
          <a:xfrm>
            <a:off x="2286000" y="6096000"/>
            <a:ext cx="3429000" cy="228600"/>
          </a:xfrm>
        </p:spPr>
        <p:txBody>
          <a:bodyPr/>
          <a:lstStyle/>
          <a:p>
            <a:r>
              <a:rPr lang="en-IN" dirty="0"/>
              <a:t>The Advertising Archives </a:t>
            </a:r>
          </a:p>
        </p:txBody>
      </p:sp>
    </p:spTree>
    <p:extLst>
      <p:ext uri="{BB962C8B-B14F-4D97-AF65-F5344CB8AC3E}">
        <p14:creationId xmlns:p14="http://schemas.microsoft.com/office/powerpoint/2010/main" val="3004582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4418DA-F64D-465E-9F1D-6AD9BCB10059}"/>
              </a:ext>
            </a:extLst>
          </p:cNvPr>
          <p:cNvSpPr>
            <a:spLocks noGrp="1"/>
          </p:cNvSpPr>
          <p:nvPr>
            <p:ph type="title"/>
          </p:nvPr>
        </p:nvSpPr>
        <p:spPr/>
        <p:txBody>
          <a:bodyPr/>
          <a:lstStyle/>
          <a:p>
            <a:r>
              <a:rPr lang="en-US" altLang="en-US" sz="3200" dirty="0"/>
              <a:t>What Feelings and Thoughts Came to Mind When You First Saw This Ad? </a:t>
            </a:r>
            <a:endParaRPr lang="en-IN" sz="3200" dirty="0"/>
          </a:p>
        </p:txBody>
      </p:sp>
      <p:pic>
        <p:nvPicPr>
          <p:cNvPr id="4" name="Picture Placeholder 3" descr="This is an advertisement of Sabai Wine Spritzer with pomegranate flavor. ">
            <a:extLst>
              <a:ext uri="{FF2B5EF4-FFF2-40B4-BE49-F238E27FC236}">
                <a16:creationId xmlns:a16="http://schemas.microsoft.com/office/drawing/2014/main" id="{9E385844-E3D5-4A72-8694-28B5633CDABB}"/>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34" b="3209"/>
          <a:stretch/>
        </p:blipFill>
        <p:spPr>
          <a:xfrm>
            <a:off x="2722689" y="1751527"/>
            <a:ext cx="3277257" cy="3427478"/>
          </a:xfrm>
        </p:spPr>
      </p:pic>
      <p:sp>
        <p:nvSpPr>
          <p:cNvPr id="8" name="Content Placeholder 7">
            <a:extLst>
              <a:ext uri="{FF2B5EF4-FFF2-40B4-BE49-F238E27FC236}">
                <a16:creationId xmlns:a16="http://schemas.microsoft.com/office/drawing/2014/main" id="{FD4AE2DA-6489-4373-9CC9-B37D597F2762}"/>
              </a:ext>
            </a:extLst>
          </p:cNvPr>
          <p:cNvSpPr>
            <a:spLocks noGrp="1"/>
          </p:cNvSpPr>
          <p:nvPr>
            <p:ph sz="quarter" idx="16"/>
          </p:nvPr>
        </p:nvSpPr>
        <p:spPr>
          <a:xfrm>
            <a:off x="2724835" y="5179005"/>
            <a:ext cx="1676400" cy="327026"/>
          </a:xfrm>
        </p:spPr>
        <p:txBody>
          <a:bodyPr/>
          <a:lstStyle/>
          <a:p>
            <a:r>
              <a:rPr lang="en-IN" dirty="0"/>
              <a:t>The Advertising Archives</a:t>
            </a:r>
          </a:p>
        </p:txBody>
      </p:sp>
      <p:sp>
        <p:nvSpPr>
          <p:cNvPr id="10" name="Content Placeholder 9">
            <a:extLst>
              <a:ext uri="{FF2B5EF4-FFF2-40B4-BE49-F238E27FC236}">
                <a16:creationId xmlns:a16="http://schemas.microsoft.com/office/drawing/2014/main" id="{22748470-2B54-4EA1-A34E-B65F6070D7CD}"/>
              </a:ext>
            </a:extLst>
          </p:cNvPr>
          <p:cNvSpPr>
            <a:spLocks noGrp="1"/>
          </p:cNvSpPr>
          <p:nvPr>
            <p:ph sz="quarter" idx="21"/>
          </p:nvPr>
        </p:nvSpPr>
        <p:spPr>
          <a:xfrm>
            <a:off x="3393583" y="5867400"/>
            <a:ext cx="2527651" cy="244473"/>
          </a:xfrm>
        </p:spPr>
        <p:txBody>
          <a:bodyPr/>
          <a:lstStyle/>
          <a:p>
            <a:r>
              <a:rPr lang="en-US"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899989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altLang="en-US" dirty="0"/>
              <a:t>Conclusion</a:t>
            </a:r>
          </a:p>
        </p:txBody>
      </p:sp>
      <p:sp>
        <p:nvSpPr>
          <p:cNvPr id="43011"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Advertising influences a great deal of our buying habits and beliefs, often more than we are willing to admit. Because of this, we need to be constantly vigilant in using critical thinking skills to identify and evaluate advertising messages. Recognizing our tendencies and learning about advertising strategies makes us less susceptible to manipulative advertising.</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4418DA-F64D-465E-9F1D-6AD9BCB10059}"/>
              </a:ext>
            </a:extLst>
          </p:cNvPr>
          <p:cNvSpPr>
            <a:spLocks noGrp="1"/>
          </p:cNvSpPr>
          <p:nvPr>
            <p:ph type="title"/>
          </p:nvPr>
        </p:nvSpPr>
        <p:spPr/>
        <p:txBody>
          <a:bodyPr/>
          <a:lstStyle/>
          <a:p>
            <a:r>
              <a:rPr lang="en-US" altLang="en-US" dirty="0"/>
              <a:t>Perspectives on Advertising and Children</a:t>
            </a:r>
            <a:endParaRPr lang="en-IN" dirty="0"/>
          </a:p>
        </p:txBody>
      </p:sp>
      <p:pic>
        <p:nvPicPr>
          <p:cNvPr id="6" name="Picture Placeholder 5" descr="A small girl is going through the items at a store.">
            <a:extLst>
              <a:ext uri="{FF2B5EF4-FFF2-40B4-BE49-F238E27FC236}">
                <a16:creationId xmlns:a16="http://schemas.microsoft.com/office/drawing/2014/main" id="{8898629B-A85F-496D-B8BD-333936BFE983}"/>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35" b="-333"/>
          <a:stretch/>
        </p:blipFill>
        <p:spPr>
          <a:xfrm>
            <a:off x="1981200" y="1761698"/>
            <a:ext cx="4572000" cy="3352800"/>
          </a:xfrm>
        </p:spPr>
      </p:pic>
      <p:sp>
        <p:nvSpPr>
          <p:cNvPr id="8" name="Content Placeholder 7">
            <a:extLst>
              <a:ext uri="{FF2B5EF4-FFF2-40B4-BE49-F238E27FC236}">
                <a16:creationId xmlns:a16="http://schemas.microsoft.com/office/drawing/2014/main" id="{FD4AE2DA-6489-4373-9CC9-B37D597F2762}"/>
              </a:ext>
            </a:extLst>
          </p:cNvPr>
          <p:cNvSpPr>
            <a:spLocks noGrp="1"/>
          </p:cNvSpPr>
          <p:nvPr>
            <p:ph sz="quarter" idx="16"/>
          </p:nvPr>
        </p:nvSpPr>
        <p:spPr>
          <a:xfrm>
            <a:off x="1981200" y="5144067"/>
            <a:ext cx="3429000" cy="228600"/>
          </a:xfrm>
        </p:spPr>
        <p:txBody>
          <a:bodyPr/>
          <a:lstStyle/>
          <a:p>
            <a:r>
              <a:rPr lang="en-IN" dirty="0"/>
              <a:t>Fuse/Corbis/Getty Images</a:t>
            </a:r>
          </a:p>
        </p:txBody>
      </p:sp>
    </p:spTree>
    <p:extLst>
      <p:ext uri="{BB962C8B-B14F-4D97-AF65-F5344CB8AC3E}">
        <p14:creationId xmlns:p14="http://schemas.microsoft.com/office/powerpoint/2010/main" val="2561990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70CBB8-7B43-4387-9D44-AE389A09D049}"/>
              </a:ext>
            </a:extLst>
          </p:cNvPr>
          <p:cNvSpPr>
            <a:spLocks noGrp="1"/>
          </p:cNvSpPr>
          <p:nvPr>
            <p:ph type="title"/>
          </p:nvPr>
        </p:nvSpPr>
        <p:spPr/>
        <p:txBody>
          <a:bodyPr/>
          <a:lstStyle/>
          <a:p>
            <a:r>
              <a:rPr lang="en-US" sz="3200" noProof="0" dirty="0"/>
              <a:t>Accessibility Content: Text Alternatives for Images</a:t>
            </a:r>
          </a:p>
        </p:txBody>
      </p:sp>
    </p:spTree>
    <p:extLst>
      <p:ext uri="{BB962C8B-B14F-4D97-AF65-F5344CB8AC3E}">
        <p14:creationId xmlns:p14="http://schemas.microsoft.com/office/powerpoint/2010/main" val="2235458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93ACB7-7C2D-4ADF-8724-60649AC777A0}"/>
              </a:ext>
            </a:extLst>
          </p:cNvPr>
          <p:cNvSpPr>
            <a:spLocks noGrp="1"/>
          </p:cNvSpPr>
          <p:nvPr>
            <p:ph type="title"/>
          </p:nvPr>
        </p:nvSpPr>
        <p:spPr/>
        <p:txBody>
          <a:bodyPr/>
          <a:lstStyle/>
          <a:p>
            <a:r>
              <a:rPr lang="en-US" altLang="en-US" dirty="0"/>
              <a:t>Why Has GEICO Been So Successful </a:t>
            </a:r>
            <a:br>
              <a:rPr lang="en-US" altLang="en-US" dirty="0"/>
            </a:br>
            <a:r>
              <a:rPr lang="en-US" altLang="en-US" dirty="0"/>
              <a:t>in Its Marketing and Advertising?</a:t>
            </a:r>
            <a:endParaRPr lang="en-IN" dirty="0"/>
          </a:p>
        </p:txBody>
      </p:sp>
      <p:pic>
        <p:nvPicPr>
          <p:cNvPr id="4" name="Picture Placeholder 3" descr="An image of a man wearing GEICO merchandise.">
            <a:extLst>
              <a:ext uri="{FF2B5EF4-FFF2-40B4-BE49-F238E27FC236}">
                <a16:creationId xmlns:a16="http://schemas.microsoft.com/office/drawing/2014/main" id="{60E0220C-EA97-465E-B080-A00A0674B06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794" b="660"/>
          <a:stretch/>
        </p:blipFill>
        <p:spPr>
          <a:xfrm>
            <a:off x="2743200" y="1592580"/>
            <a:ext cx="3657600" cy="4206240"/>
          </a:xfrm>
        </p:spPr>
      </p:pic>
      <p:sp>
        <p:nvSpPr>
          <p:cNvPr id="8" name="Content Placeholder 7">
            <a:extLst>
              <a:ext uri="{FF2B5EF4-FFF2-40B4-BE49-F238E27FC236}">
                <a16:creationId xmlns:a16="http://schemas.microsoft.com/office/drawing/2014/main" id="{A539D1F9-2D5D-4963-8998-93609760689E}"/>
              </a:ext>
            </a:extLst>
          </p:cNvPr>
          <p:cNvSpPr>
            <a:spLocks noGrp="1"/>
          </p:cNvSpPr>
          <p:nvPr>
            <p:ph sz="quarter" idx="16"/>
          </p:nvPr>
        </p:nvSpPr>
        <p:spPr>
          <a:xfrm>
            <a:off x="2709746" y="5789527"/>
            <a:ext cx="3691054" cy="207867"/>
          </a:xfrm>
        </p:spPr>
        <p:txBody>
          <a:bodyPr/>
          <a:lstStyle/>
          <a:p>
            <a:r>
              <a:rPr lang="en-IN" dirty="0"/>
              <a:t>Tyler Barrick/Stringer/Getty Images </a:t>
            </a:r>
          </a:p>
        </p:txBody>
      </p:sp>
    </p:spTree>
    <p:extLst>
      <p:ext uri="{BB962C8B-B14F-4D97-AF65-F5344CB8AC3E}">
        <p14:creationId xmlns:p14="http://schemas.microsoft.com/office/powerpoint/2010/main" val="22603238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altLang="en-US" sz="3200" dirty="0"/>
              <a:t>What Feelings and Thoughts Came to Mind When You First Saw This Ad? </a:t>
            </a:r>
            <a:r>
              <a:rPr lang="en-US" sz="3200"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In the advertisement, a woman is sitting on top of two cubes. Just below her, another woman is sitting on the floor with her hand resting on another cube that is on the ground. There are small cages hanging from the ceiling on the left and right side of these women. Below the cages on the left is a statue of a black panther. There are pomegranates all over the ground. On the foreground of the image, there is a wine bottle. The words “</a:t>
            </a:r>
            <a:r>
              <a:rPr lang="en-US" dirty="0" err="1"/>
              <a:t>Sabai</a:t>
            </a:r>
            <a:r>
              <a:rPr lang="en-US" dirty="0"/>
              <a:t> Wine Spritzer with Pomegranate” appear beside the bottle. </a:t>
            </a:r>
            <a:endParaRPr lang="en-IN" dirty="0"/>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505200" y="6248400"/>
            <a:ext cx="2693693" cy="3048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730873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IN" altLang="en-US" dirty="0"/>
              <a:t>Marketing in a Consumer Culture</a:t>
            </a:r>
            <a:endParaRPr lang="en-US" altLang="en-US" dirty="0"/>
          </a:p>
        </p:txBody>
      </p:sp>
      <p:sp>
        <p:nvSpPr>
          <p:cNvPr id="14339"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Marketing a product or service is an essential component of doing business in a consumer culture like that of the United States.</a:t>
            </a:r>
          </a:p>
          <a:p>
            <a:pPr marL="0" indent="0" eaLnBrk="1" hangingPunct="1">
              <a:buFont typeface="Wingdings" panose="05000000000000000000" pitchFamily="2" charset="2"/>
              <a:buNone/>
            </a:pPr>
            <a:endParaRPr lang="en-US" altLang="en-US" dirty="0"/>
          </a:p>
          <a:p>
            <a:pPr marL="0" indent="0" eaLnBrk="1" hangingPunct="1">
              <a:buFont typeface="Wingdings" panose="05000000000000000000" pitchFamily="2" charset="2"/>
              <a:buNone/>
            </a:pPr>
            <a:r>
              <a:rPr lang="en-US" altLang="en-US" dirty="0"/>
              <a:t>A </a:t>
            </a:r>
            <a:r>
              <a:rPr lang="en-US" altLang="en-US" b="1" u="sng" dirty="0"/>
              <a:t>business’s</a:t>
            </a:r>
            <a:r>
              <a:rPr lang="en-US" altLang="en-US" dirty="0"/>
              <a:t> success depends on its ability to determine what customers want and then provide it at a reasonable cost.</a:t>
            </a:r>
          </a:p>
          <a:p>
            <a:pPr eaLnBrk="1" hangingPunct="1"/>
            <a:r>
              <a:rPr lang="en-US" altLang="en-US" sz="2000" dirty="0"/>
              <a:t>To be competitive, businesses need to plan and implement effective strategies for marketing and advertising these products and services. </a:t>
            </a:r>
          </a:p>
          <a:p>
            <a:pPr eaLnBrk="1" hangingPunct="1"/>
            <a:r>
              <a:rPr lang="en-US" altLang="en-US" sz="2000" dirty="0"/>
              <a:t>This involves identifying target markets and customer "hot buttons" through </a:t>
            </a:r>
            <a:r>
              <a:rPr lang="en-US" altLang="en-US" sz="2000" b="1" u="sng" dirty="0"/>
              <a:t>marketing research</a:t>
            </a:r>
            <a:r>
              <a:rPr lang="en-US" altLang="en-US" sz="2000" dirty="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B53C82-8222-483E-8337-1964FF9BA25C}"/>
              </a:ext>
            </a:extLst>
          </p:cNvPr>
          <p:cNvSpPr>
            <a:spLocks noGrp="1"/>
          </p:cNvSpPr>
          <p:nvPr>
            <p:ph type="title"/>
          </p:nvPr>
        </p:nvSpPr>
        <p:spPr/>
        <p:txBody>
          <a:bodyPr/>
          <a:lstStyle/>
          <a:p>
            <a:r>
              <a:rPr lang="en-US" altLang="en-US" dirty="0"/>
              <a:t>Marc </a:t>
            </a:r>
            <a:r>
              <a:rPr lang="en-US" altLang="en-US" dirty="0" err="1"/>
              <a:t>Ecko</a:t>
            </a:r>
            <a:endParaRPr lang="en-IN" dirty="0"/>
          </a:p>
        </p:txBody>
      </p:sp>
      <p:pic>
        <p:nvPicPr>
          <p:cNvPr id="4" name="Picture Placeholder 3" descr="A photo of Marc Ecko.">
            <a:extLst>
              <a:ext uri="{FF2B5EF4-FFF2-40B4-BE49-F238E27FC236}">
                <a16:creationId xmlns:a16="http://schemas.microsoft.com/office/drawing/2014/main" id="{69A94139-70CE-4A4A-981F-B66A8FF49D5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32" b="132"/>
          <a:stretch/>
        </p:blipFill>
        <p:spPr>
          <a:xfrm>
            <a:off x="1905000" y="1544444"/>
            <a:ext cx="5943600" cy="3962400"/>
          </a:xfrm>
        </p:spPr>
      </p:pic>
      <p:sp>
        <p:nvSpPr>
          <p:cNvPr id="8" name="Content Placeholder 7">
            <a:extLst>
              <a:ext uri="{FF2B5EF4-FFF2-40B4-BE49-F238E27FC236}">
                <a16:creationId xmlns:a16="http://schemas.microsoft.com/office/drawing/2014/main" id="{03377840-CAA1-405D-A31E-93F0B8204EBA}"/>
              </a:ext>
            </a:extLst>
          </p:cNvPr>
          <p:cNvSpPr>
            <a:spLocks noGrp="1"/>
          </p:cNvSpPr>
          <p:nvPr>
            <p:ph sz="quarter" idx="16"/>
          </p:nvPr>
        </p:nvSpPr>
        <p:spPr>
          <a:xfrm>
            <a:off x="1927302" y="5527288"/>
            <a:ext cx="2438400" cy="228600"/>
          </a:xfrm>
        </p:spPr>
        <p:txBody>
          <a:bodyPr/>
          <a:lstStyle/>
          <a:p>
            <a:r>
              <a:rPr lang="en-IN" dirty="0"/>
              <a:t>Tibor </a:t>
            </a:r>
            <a:r>
              <a:rPr lang="en-IN" dirty="0" err="1"/>
              <a:t>Bozi</a:t>
            </a:r>
            <a:r>
              <a:rPr lang="en-IN" dirty="0"/>
              <a:t>/Redux</a:t>
            </a:r>
          </a:p>
        </p:txBody>
      </p:sp>
    </p:spTree>
    <p:extLst>
      <p:ext uri="{BB962C8B-B14F-4D97-AF65-F5344CB8AC3E}">
        <p14:creationId xmlns:p14="http://schemas.microsoft.com/office/powerpoint/2010/main" val="354628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C078A-1809-417B-9ADB-FAF16D7E1F00}"/>
              </a:ext>
            </a:extLst>
          </p:cNvPr>
          <p:cNvSpPr>
            <a:spLocks noGrp="1"/>
          </p:cNvSpPr>
          <p:nvPr>
            <p:ph type="title"/>
          </p:nvPr>
        </p:nvSpPr>
        <p:spPr/>
        <p:txBody>
          <a:bodyPr/>
          <a:lstStyle/>
          <a:p>
            <a:r>
              <a:rPr lang="en-IN" dirty="0"/>
              <a:t>Hot or Not? </a:t>
            </a:r>
            <a:r>
              <a:rPr lang="en-IN" sz="1000" dirty="0"/>
              <a:t>1</a:t>
            </a:r>
          </a:p>
        </p:txBody>
      </p:sp>
      <p:pic>
        <p:nvPicPr>
          <p:cNvPr id="11" name="Picture Placeholder 10">
            <a:extLst>
              <a:ext uri="{FF2B5EF4-FFF2-40B4-BE49-F238E27FC236}">
                <a16:creationId xmlns:a16="http://schemas.microsoft.com/office/drawing/2014/main" id="{89B4B1D6-4CA5-46E1-BD57-E20CEAD4252A}"/>
              </a:ext>
              <a:ext uri="{C183D7F6-B498-43B3-948B-1728B52AA6E4}">
                <adec:decorative xmlns:adec="http://schemas.microsoft.com/office/drawing/2017/decorative" val="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76" b="1547"/>
          <a:stretch/>
        </p:blipFill>
        <p:spPr>
          <a:xfrm>
            <a:off x="2971800" y="1372954"/>
            <a:ext cx="2819400" cy="3742498"/>
          </a:xfrm>
        </p:spPr>
      </p:pic>
      <p:sp>
        <p:nvSpPr>
          <p:cNvPr id="4" name="Text Placeholder 3">
            <a:extLst>
              <a:ext uri="{FF2B5EF4-FFF2-40B4-BE49-F238E27FC236}">
                <a16:creationId xmlns:a16="http://schemas.microsoft.com/office/drawing/2014/main" id="{1BBE4E91-DFB5-4E17-BAA0-6DABE284E1F7}"/>
              </a:ext>
            </a:extLst>
          </p:cNvPr>
          <p:cNvSpPr>
            <a:spLocks noGrp="1"/>
          </p:cNvSpPr>
          <p:nvPr>
            <p:ph type="body" sz="quarter" idx="12"/>
          </p:nvPr>
        </p:nvSpPr>
        <p:spPr>
          <a:xfrm>
            <a:off x="2095500" y="5115452"/>
            <a:ext cx="5181600" cy="838200"/>
          </a:xfrm>
        </p:spPr>
        <p:txBody>
          <a:bodyPr/>
          <a:lstStyle/>
          <a:p>
            <a:r>
              <a:rPr lang="en-US" dirty="0"/>
              <a:t>What do you see as today’s consumer “hot buttons”?</a:t>
            </a:r>
            <a:endParaRPr lang="en-IN" dirty="0"/>
          </a:p>
          <a:p>
            <a:endParaRPr lang="en-IN" dirty="0"/>
          </a:p>
        </p:txBody>
      </p:sp>
    </p:spTree>
    <p:extLst>
      <p:ext uri="{BB962C8B-B14F-4D97-AF65-F5344CB8AC3E}">
        <p14:creationId xmlns:p14="http://schemas.microsoft.com/office/powerpoint/2010/main" val="665577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ltLang="en-US" dirty="0"/>
              <a:t>Approaches to Marketing Research </a:t>
            </a:r>
          </a:p>
        </p:txBody>
      </p:sp>
      <p:sp>
        <p:nvSpPr>
          <p:cNvPr id="12291" name="Content Placeholder 2"/>
          <p:cNvSpPr>
            <a:spLocks noGrp="1"/>
          </p:cNvSpPr>
          <p:nvPr>
            <p:ph sz="quarter" idx="1"/>
          </p:nvPr>
        </p:nvSpPr>
        <p:spPr/>
        <p:txBody>
          <a:bodyPr/>
          <a:lstStyle/>
          <a:p>
            <a:pPr marL="0" indent="0" eaLnBrk="1" hangingPunct="1">
              <a:buFont typeface="Wingdings" panose="05000000000000000000" pitchFamily="2" charset="2"/>
              <a:buNone/>
              <a:defRPr/>
            </a:pPr>
            <a:r>
              <a:rPr lang="en-US" dirty="0"/>
              <a:t>There are several approaches to marketing research, including surveys, observation, and experimentation, each of which involves proficiency in critical thinking and inductive logic.</a:t>
            </a:r>
          </a:p>
          <a:p>
            <a:pPr eaLnBrk="1" hangingPunct="1">
              <a:defRPr/>
            </a:pPr>
            <a:r>
              <a:rPr lang="en-US" sz="2000" dirty="0"/>
              <a:t>Survey research is used to collect information and opinions about a product.</a:t>
            </a:r>
          </a:p>
          <a:p>
            <a:pPr eaLnBrk="1" hangingPunct="1">
              <a:defRPr/>
            </a:pPr>
            <a:r>
              <a:rPr lang="en-US" sz="2000" dirty="0"/>
              <a:t>Observation involves directly monitoring consumers' buying patterns.</a:t>
            </a:r>
          </a:p>
          <a:p>
            <a:pPr eaLnBrk="1" hangingPunct="1">
              <a:defRPr/>
            </a:pPr>
            <a:r>
              <a:rPr lang="en-US" sz="2000" dirty="0"/>
              <a:t>Experimentation measures cause-effect relationships between product purchases or service purchases and selected variables, such as packaging, logo, or price.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Avoiding Confirmation Bias and Other Errors in Thinking</a:t>
            </a:r>
          </a:p>
        </p:txBody>
      </p:sp>
      <p:sp>
        <p:nvSpPr>
          <p:cNvPr id="3" name="Content Placeholder 2"/>
          <p:cNvSpPr>
            <a:spLocks noGrp="1"/>
          </p:cNvSpPr>
          <p:nvPr>
            <p:ph sz="quarter" idx="1"/>
          </p:nvPr>
        </p:nvSpPr>
        <p:spPr/>
        <p:txBody>
          <a:bodyPr/>
          <a:lstStyle/>
          <a:p>
            <a:pPr>
              <a:defRPr/>
            </a:pPr>
            <a:r>
              <a:rPr lang="en-US" b="1" dirty="0"/>
              <a:t>Confirmation bias</a:t>
            </a:r>
            <a:r>
              <a:rPr lang="en-US" dirty="0"/>
              <a:t> may lead marketers to misinterpret or distort available information, limit their research to sources that support their view.</a:t>
            </a:r>
          </a:p>
          <a:p>
            <a:pPr>
              <a:defRPr/>
            </a:pPr>
            <a:r>
              <a:rPr lang="en-US" b="1" dirty="0"/>
              <a:t>Escalation of commitment</a:t>
            </a:r>
            <a:r>
              <a:rPr lang="en-US" dirty="0"/>
              <a:t>, or loss aversion, occurs when a when a business continues to pursue an erroneous course of action in marketing a product, instead of changing course and cutting its losses.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20897B-C3DD-4DC0-AB08-5935624852D1}"/>
              </a:ext>
            </a:extLst>
          </p:cNvPr>
          <p:cNvSpPr>
            <a:spLocks noGrp="1"/>
          </p:cNvSpPr>
          <p:nvPr>
            <p:ph type="title"/>
          </p:nvPr>
        </p:nvSpPr>
        <p:spPr/>
        <p:txBody>
          <a:bodyPr/>
          <a:lstStyle/>
          <a:p>
            <a:r>
              <a:rPr lang="en-US" altLang="en-US" dirty="0"/>
              <a:t>Doom Loop</a:t>
            </a:r>
            <a:endParaRPr lang="en-IN" dirty="0"/>
          </a:p>
        </p:txBody>
      </p:sp>
      <p:pic>
        <p:nvPicPr>
          <p:cNvPr id="4" name="Picture Placeholder 3" descr="An image of a vintage car from a Japanese auto maker.">
            <a:extLst>
              <a:ext uri="{FF2B5EF4-FFF2-40B4-BE49-F238E27FC236}">
                <a16:creationId xmlns:a16="http://schemas.microsoft.com/office/drawing/2014/main" id="{50ED170A-05B5-4045-AAE8-65E91B63937A}"/>
              </a:ext>
            </a:extLst>
          </p:cNvPr>
          <p:cNvPicPr>
            <a:picLocks noGrp="1" noChangeAspect="1"/>
          </p:cNvPicPr>
          <p:nvPr>
            <p:ph type="pic" sz="quarter" idx="15"/>
          </p:nvPr>
        </p:nvPicPr>
        <p:blipFill rotWithShape="1">
          <a:blip r:embed="rId2" cstate="print">
            <a:extLst>
              <a:ext uri="{28A0092B-C50C-407E-A947-70E740481C1C}">
                <a14:useLocalDpi xmlns:a14="http://schemas.microsoft.com/office/drawing/2010/main" val="0"/>
              </a:ext>
            </a:extLst>
          </a:blip>
          <a:srcRect t="2480" b="-99"/>
          <a:stretch/>
        </p:blipFill>
        <p:spPr>
          <a:xfrm>
            <a:off x="2057400" y="1904999"/>
            <a:ext cx="4572000" cy="1878419"/>
          </a:xfrm>
        </p:spPr>
      </p:pic>
      <p:sp>
        <p:nvSpPr>
          <p:cNvPr id="8" name="Content Placeholder 7">
            <a:extLst>
              <a:ext uri="{FF2B5EF4-FFF2-40B4-BE49-F238E27FC236}">
                <a16:creationId xmlns:a16="http://schemas.microsoft.com/office/drawing/2014/main" id="{13037E70-934D-4E08-B042-9FAD6804D732}"/>
              </a:ext>
            </a:extLst>
          </p:cNvPr>
          <p:cNvSpPr>
            <a:spLocks noGrp="1"/>
          </p:cNvSpPr>
          <p:nvPr>
            <p:ph sz="quarter" idx="16"/>
          </p:nvPr>
        </p:nvSpPr>
        <p:spPr>
          <a:xfrm>
            <a:off x="2362200" y="3783419"/>
            <a:ext cx="3276600" cy="228600"/>
          </a:xfrm>
        </p:spPr>
        <p:txBody>
          <a:bodyPr/>
          <a:lstStyle/>
          <a:p>
            <a:r>
              <a:rPr lang="en-IN" dirty="0" err="1"/>
              <a:t>Topham</a:t>
            </a:r>
            <a:r>
              <a:rPr lang="en-IN" dirty="0"/>
              <a:t>/The Image Works </a:t>
            </a:r>
          </a:p>
        </p:txBody>
      </p:sp>
      <p:sp>
        <p:nvSpPr>
          <p:cNvPr id="6" name="Text Placeholder 5">
            <a:extLst>
              <a:ext uri="{FF2B5EF4-FFF2-40B4-BE49-F238E27FC236}">
                <a16:creationId xmlns:a16="http://schemas.microsoft.com/office/drawing/2014/main" id="{E6874737-78C7-45D3-9689-748E8615DF17}"/>
              </a:ext>
            </a:extLst>
          </p:cNvPr>
          <p:cNvSpPr>
            <a:spLocks noGrp="1"/>
          </p:cNvSpPr>
          <p:nvPr>
            <p:ph type="body" sz="quarter" idx="12"/>
          </p:nvPr>
        </p:nvSpPr>
        <p:spPr>
          <a:xfrm>
            <a:off x="647700" y="4305300"/>
            <a:ext cx="7810500" cy="1409700"/>
          </a:xfrm>
        </p:spPr>
        <p:txBody>
          <a:bodyPr/>
          <a:lstStyle/>
          <a:p>
            <a:r>
              <a:rPr lang="en-US" dirty="0"/>
              <a:t>Japanese automobile manufacturers</a:t>
            </a:r>
            <a:r>
              <a:rPr lang="en-US" altLang="en-US" dirty="0"/>
              <a:t> got caught in the “doom loop" by manufacturing and marketing cars that were not suitable for the American Market.</a:t>
            </a:r>
            <a:endParaRPr lang="en-US" dirty="0"/>
          </a:p>
          <a:p>
            <a:endParaRPr lang="en-IN" dirty="0"/>
          </a:p>
        </p:txBody>
      </p:sp>
    </p:spTree>
    <p:extLst>
      <p:ext uri="{BB962C8B-B14F-4D97-AF65-F5344CB8AC3E}">
        <p14:creationId xmlns:p14="http://schemas.microsoft.com/office/powerpoint/2010/main" val="27114825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8&quot; unique_id=&quot;10481&quot;&gt;&lt;/object&gt;&lt;object type=&quot;2&quot; unique_id=&quot;10482&quot;&gt;&lt;object type=&quot;3&quot; unique_id=&quot;10483&quot;&gt;&lt;property id=&quot;20148&quot; value=&quot;5&quot;/&gt;&lt;property id=&quot;20300&quot; value=&quot;Slide 1 - &amp;quot;MARKETING &amp;amp; ADVERTISING&amp;quot;&quot;/&gt;&lt;property id=&quot;20307&quot; value=&quot;256&quot;/&gt;&lt;/object&gt;&lt;object type=&quot;3&quot; unique_id=&quot;10484&quot;&gt;&lt;property id=&quot;20148&quot; value=&quot;5&quot;/&gt;&lt;property id=&quot;20300&quot; value=&quot;Slide 2&quot;/&gt;&lt;property id=&quot;20307&quot; value=&quot;310&quot;/&gt;&lt;/object&gt;&lt;object type=&quot;3&quot; unique_id=&quot;10485&quot;&gt;&lt;property id=&quot;20148&quot; value=&quot;5&quot;/&gt;&lt;property id=&quot;20300&quot; value=&quot;Slide 3&quot;/&gt;&lt;property id=&quot;20307&quot; value=&quot;311&quot;/&gt;&lt;/object&gt;&lt;object type=&quot;3&quot; unique_id=&quot;10486&quot;&gt;&lt;property id=&quot;20148&quot; value=&quot;5&quot;/&gt;&lt;property id=&quot;20300&quot; value=&quot;Slide 4 - &amp;quot;Marketing in a consumer culture&amp;quot;&quot;/&gt;&lt;property id=&quot;20307&quot; value=&quot;257&quot;/&gt;&lt;/object&gt;&lt;object type=&quot;3&quot; unique_id=&quot;10487&quot;&gt;&lt;property id=&quot;20148&quot; value=&quot;5&quot;/&gt;&lt;property id=&quot;20300&quot; value=&quot;Slide 5&quot;/&gt;&lt;property id=&quot;20307&quot; value=&quot;312&quot;/&gt;&lt;/object&gt;&lt;object type=&quot;3&quot; unique_id=&quot;10488&quot;&gt;&lt;property id=&quot;20148&quot; value=&quot;5&quot;/&gt;&lt;property id=&quot;20300&quot; value=&quot;Slide 6 - &amp;quot;Hot or Not?&amp;quot;&quot;/&gt;&lt;property id=&quot;20307&quot; value=&quot;313&quot;/&gt;&lt;/object&gt;&lt;object type=&quot;3&quot; unique_id=&quot;10489&quot;&gt;&lt;property id=&quot;20148&quot; value=&quot;5&quot;/&gt;&lt;property id=&quot;20300&quot; value=&quot;Slide 7 - &amp;quot;Approaches to marketing research &amp;quot;&quot;/&gt;&lt;property id=&quot;20307&quot; value=&quot;275&quot;/&gt;&lt;/object&gt;&lt;object type=&quot;3&quot; unique_id=&quot;10490&quot;&gt;&lt;property id=&quot;20148&quot; value=&quot;5&quot;/&gt;&lt;property id=&quot;20300&quot; value=&quot;Slide 8 - &amp;quot;Marketing strategies&amp;quot;&quot;/&gt;&lt;property id=&quot;20307&quot; value=&quot;284&quot;/&gt;&lt;/object&gt;&lt;object type=&quot;3&quot; unique_id=&quot;10491&quot;&gt;&lt;property id=&quot;20148&quot; value=&quot;5&quot;/&gt;&lt;property id=&quot;20300&quot; value=&quot;Slide 9&quot;/&gt;&lt;property id=&quot;20307&quot; value=&quot;314&quot;/&gt;&lt;/object&gt;&lt;object type=&quot;3&quot; unique_id=&quot;10492&quot;&gt;&lt;property id=&quot;20148&quot; value=&quot;5&quot;/&gt;&lt;property id=&quot;20300&quot; value=&quot;Slide 10 - &amp;quot;The SWOT model&amp;quot;&quot;/&gt;&lt;property id=&quot;20307&quot; value=&quot;263&quot;/&gt;&lt;/object&gt;&lt;object type=&quot;3&quot; unique_id=&quot;10493&quot;&gt;&lt;property id=&quot;20148&quot; value=&quot;5&quot;/&gt;&lt;property id=&quot;20300&quot; value=&quot;Slide 11&quot;/&gt;&lt;property id=&quot;20307&quot; value=&quot;315&quot;/&gt;&lt;/object&gt;&lt;object type=&quot;3&quot; unique_id=&quot;10494&quot;&gt;&lt;property id=&quot;20148&quot; value=&quot;5&quot;/&gt;&lt;property id=&quot;20300&quot; value=&quot;Slide 12&quot;/&gt;&lt;property id=&quot;20307&quot; value=&quot;316&quot;/&gt;&lt;/object&gt;&lt;object type=&quot;3&quot; unique_id=&quot;10495&quot;&gt;&lt;property id=&quot;20148&quot; value=&quot;5&quot;/&gt;&lt;property id=&quot;20300&quot; value=&quot;Slide 13&quot;/&gt;&lt;property id=&quot;20307&quot; value=&quot;317&quot;/&gt;&lt;/object&gt;&lt;object type=&quot;3&quot; unique_id=&quot;10496&quot;&gt;&lt;property id=&quot;20148&quot; value=&quot;5&quot;/&gt;&lt;property id=&quot;20300&quot; value=&quot;Slide 14 - &amp;quot;Advertising and the media&amp;quot;&quot;/&gt;&lt;property id=&quot;20307&quot; value=&quot;264&quot;/&gt;&lt;/object&gt;&lt;object type=&quot;3&quot; unique_id=&quot;10497&quot;&gt;&lt;property id=&quot;20148&quot; value=&quot;5&quot;/&gt;&lt;property id=&quot;20300&quot; value=&quot;Slide 15&quot;/&gt;&lt;property id=&quot;20307&quot; value=&quot;319&quot;/&gt;&lt;/object&gt;&lt;object type=&quot;3&quot; unique_id=&quot;10498&quot;&gt;&lt;property id=&quot;20148&quot; value=&quot;5&quot;/&gt;&lt;property id=&quot;20300&quot; value=&quot;Slide 16 - &amp;quot;Hot or Not?&amp;quot;&quot;/&gt;&lt;property id=&quot;20307&quot; value=&quot;318&quot;/&gt;&lt;/object&gt;&lt;object type=&quot;3&quot; unique_id=&quot;10499&quot;&gt;&lt;property id=&quot;20148&quot; value=&quot;5&quot;/&gt;&lt;property id=&quot;20300&quot; value=&quot;Slide 17 - &amp;quot;Product placement&amp;quot;&quot;/&gt;&lt;property id=&quot;20307&quot; value=&quot;286&quot;/&gt;&lt;/object&gt;&lt;object type=&quot;3&quot; unique_id=&quot;10500&quot;&gt;&lt;property id=&quot;20148&quot; value=&quot;5&quot;/&gt;&lt;property id=&quot;20300&quot; value=&quot;Slide 18&quot;/&gt;&lt;property id=&quot;20307&quot; value=&quot;321&quot;/&gt;&lt;/object&gt;&lt;object type=&quot;3&quot; unique_id=&quot;10501&quot;&gt;&lt;property id=&quot;20148&quot; value=&quot;5&quot;/&gt;&lt;property id=&quot;20300&quot; value=&quot;Slide 19&quot;/&gt;&lt;property id=&quot;20307&quot; value=&quot;320&quot;/&gt;&lt;/object&gt;&lt;object type=&quot;3&quot; unique_id=&quot;10502&quot;&gt;&lt;property id=&quot;20148&quot; value=&quot;5&quot;/&gt;&lt;property id=&quot;20300&quot; value=&quot;Slide 20 - &amp;quot;Evaluating advertisements&amp;quot;&quot;/&gt;&lt;property id=&quot;20307&quot; value=&quot;287&quot;/&gt;&lt;/object&gt;&lt;object type=&quot;3&quot; unique_id=&quot;10503&quot;&gt;&lt;property id=&quot;20148&quot; value=&quot;5&quot;/&gt;&lt;property id=&quot;20300&quot; value=&quot;Slide 21 - &amp;quot;Evaluating advertisements (continued)&amp;quot;&quot;/&gt;&lt;property id=&quot;20307&quot; value=&quot;309&quot;/&gt;&lt;/object&gt;&lt;object type=&quot;3&quot; unique_id=&quot;10504&quot;&gt;&lt;property id=&quot;20148&quot; value=&quot;5&quot;/&gt;&lt;property id=&quot;20300&quot; value=&quot;Slide 22&quot;/&gt;&lt;property id=&quot;20307&quot; value=&quot;322&quot;/&gt;&lt;/object&gt;&lt;object type=&quot;3&quot; unique_id=&quot;10505&quot;&gt;&lt;property id=&quot;20148&quot; value=&quot;5&quot;/&gt;&lt;property id=&quot;20300&quot; value=&quot;Slide 23&quot;/&gt;&lt;property id=&quot;20307&quot; value=&quot;323&quot;/&gt;&lt;/object&gt;&lt;object type=&quot;3&quot; unique_id=&quot;10506&quot;&gt;&lt;property id=&quot;20148&quot; value=&quot;5&quot;/&gt;&lt;property id=&quot;20300&quot; value=&quot;Slide 24 - &amp;quot;Conclusions&amp;quot;&quot;/&gt;&lt;property id=&quot;20307&quot; value=&quot;285&quot;/&gt;&lt;/object&gt;&lt;object type=&quot;3&quot; unique_id=&quot;10507&quot;&gt;&lt;property id=&quot;20148&quot; value=&quot;5&quot;/&gt;&lt;property id=&quot;20300&quot; value=&quot;Slide 25&quot;/&gt;&lt;property id=&quot;20307&quot; value=&quot;324&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bosstheme2011">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heck_x0020_in_x0020_comments xmlns="b7fbc176-c5f2-4fe2-83e2-528516b9f35d" xsi:nil="true"/>
    <ozku xmlns="b7fbc176-c5f2-4fe2-83e2-528516b9f35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D48022EABF1754A9167513451C89C8D" ma:contentTypeVersion="20" ma:contentTypeDescription="Create a new document." ma:contentTypeScope="" ma:versionID="1a2a969a0d5866811ab0a9e97483770a">
  <xsd:schema xmlns:xsd="http://www.w3.org/2001/XMLSchema" xmlns:xs="http://www.w3.org/2001/XMLSchema" xmlns:p="http://schemas.microsoft.com/office/2006/metadata/properties" xmlns:ns2="3b891efd-a537-4e57-a9a6-7bde74ae8a20" xmlns:ns3="b7fbc176-c5f2-4fe2-83e2-528516b9f35d" targetNamespace="http://schemas.microsoft.com/office/2006/metadata/properties" ma:root="true" ma:fieldsID="c0dbe534cd44d978c3fb467922caaec5" ns2:_="" ns3:_="">
    <xsd:import namespace="3b891efd-a537-4e57-a9a6-7bde74ae8a20"/>
    <xsd:import namespace="b7fbc176-c5f2-4fe2-83e2-528516b9f35d"/>
    <xsd:element name="properties">
      <xsd:complexType>
        <xsd:sequence>
          <xsd:element name="documentManagement">
            <xsd:complexType>
              <xsd:all>
                <xsd:element ref="ns2:SharedWithUsers" minOccurs="0"/>
                <xsd:element ref="ns2:SharedWithDetails" minOccurs="0"/>
                <xsd:element ref="ns3:ozku" minOccurs="0"/>
                <xsd:element ref="ns3:Check_x0020_in_x0020_comments" minOccurs="0"/>
                <xsd:element ref="ns3:Check_x0020_in_x0020_comments_x003a_Text"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91efd-a537-4e57-a9a6-7bde74ae8a2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7fbc176-c5f2-4fe2-83e2-528516b9f35d" elementFormDefault="qualified">
    <xsd:import namespace="http://schemas.microsoft.com/office/2006/documentManagement/types"/>
    <xsd:import namespace="http://schemas.microsoft.com/office/infopath/2007/PartnerControls"/>
    <xsd:element name="ozku" ma:index="10" nillable="true" ma:displayName="Text" ma:internalName="ozku">
      <xsd:simpleType>
        <xsd:restriction base="dms:Text"/>
      </xsd:simpleType>
    </xsd:element>
    <xsd:element name="Check_x0020_in_x0020_comments" ma:index="11" nillable="true" ma:displayName="Check in comments" ma:description="Check in comments" ma:list="{b7fbc176-c5f2-4fe2-83e2-528516b9f35d}" ma:internalName="Check_x0020_in_x0020_comments" ma:readOnly="false" ma:showField="_UIVersionString">
      <xsd:simpleType>
        <xsd:restriction base="dms:Lookup"/>
      </xsd:simpleType>
    </xsd:element>
    <xsd:element name="Check_x0020_in_x0020_comments_x003a_Text" ma:index="12" nillable="true" ma:displayName="Check in comments:Text" ma:list="{b7fbc176-c5f2-4fe2-83e2-528516b9f35d}" ma:internalName="Check_x0020_in_x0020_comments_x003a_Text" ma:readOnly="true" ma:showField="ozku" ma:web="3b891efd-a537-4e57-a9a6-7bde74ae8a20">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7FC5DF-2C00-4702-A50B-8206431E80A5}">
  <ds:schemaRefs>
    <ds:schemaRef ds:uri="http://schemas.microsoft.com/office/infopath/2007/PartnerControls"/>
    <ds:schemaRef ds:uri="http://schemas.microsoft.com/office/2006/documentManagement/types"/>
    <ds:schemaRef ds:uri="http://www.w3.org/XML/1998/namespace"/>
    <ds:schemaRef ds:uri="http://purl.org/dc/elements/1.1/"/>
    <ds:schemaRef ds:uri="3b891efd-a537-4e57-a9a6-7bde74ae8a20"/>
    <ds:schemaRef ds:uri="http://purl.org/dc/dcmitype/"/>
    <ds:schemaRef ds:uri="http://purl.org/dc/terms/"/>
    <ds:schemaRef ds:uri="http://schemas.microsoft.com/office/2006/metadata/properties"/>
    <ds:schemaRef ds:uri="http://schemas.openxmlformats.org/package/2006/metadata/core-properties"/>
    <ds:schemaRef ds:uri="aa4f5ada-9d1d-46d6-b705-f2cf90d05a91"/>
    <ds:schemaRef ds:uri="b7fbc176-c5f2-4fe2-83e2-528516b9f35d"/>
  </ds:schemaRefs>
</ds:datastoreItem>
</file>

<file path=customXml/itemProps2.xml><?xml version="1.0" encoding="utf-8"?>
<ds:datastoreItem xmlns:ds="http://schemas.openxmlformats.org/officeDocument/2006/customXml" ds:itemID="{83E02442-ECC6-4AA3-A2EA-E2B9495262CF}"/>
</file>

<file path=customXml/itemProps3.xml><?xml version="1.0" encoding="utf-8"?>
<ds:datastoreItem xmlns:ds="http://schemas.openxmlformats.org/officeDocument/2006/customXml" ds:itemID="{23B62A3E-F983-4E92-A812-615EBF93C2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2912</TotalTime>
  <Words>1258</Words>
  <Application>Microsoft Office PowerPoint</Application>
  <PresentationFormat>On-screen Show (4:3)</PresentationFormat>
  <Paragraphs>106</Paragraphs>
  <Slides>30</Slides>
  <Notes>3</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Times New Roman</vt:lpstr>
      <vt:lpstr>Wingdings</vt:lpstr>
      <vt:lpstr>1_bosstheme2011</vt:lpstr>
      <vt:lpstr>Chapter 10 Marketing and Advertising</vt:lpstr>
      <vt:lpstr>What Statement Is This Man Making?</vt:lpstr>
      <vt:lpstr>Why Has GEICO Been So Successful  in Its Marketing and Advertising?</vt:lpstr>
      <vt:lpstr>Marketing in a Consumer Culture</vt:lpstr>
      <vt:lpstr>Marc Ecko</vt:lpstr>
      <vt:lpstr>Hot or Not? 1</vt:lpstr>
      <vt:lpstr>Approaches to Marketing Research </vt:lpstr>
      <vt:lpstr>Avoiding Confirmation Bias and Other Errors in Thinking</vt:lpstr>
      <vt:lpstr>Doom Loop</vt:lpstr>
      <vt:lpstr>Marketing Strategies</vt:lpstr>
      <vt:lpstr>Walmart Has an Aggressive and Effective Marketing Strategy</vt:lpstr>
      <vt:lpstr>The SWOT Model</vt:lpstr>
      <vt:lpstr>SWOT Analysis</vt:lpstr>
      <vt:lpstr>Arturo Moreno and Los Angeles Angels Baseball Team</vt:lpstr>
      <vt:lpstr>Jorgen Vig Knudstorp, CEO of Lego Group</vt:lpstr>
      <vt:lpstr>Advertisements Appearing Everywhere</vt:lpstr>
      <vt:lpstr>Advertising and the Media</vt:lpstr>
      <vt:lpstr>Hot or Not? 2</vt:lpstr>
      <vt:lpstr>Product Placement</vt:lpstr>
      <vt:lpstr>Vulnerability to Advertising Images</vt:lpstr>
      <vt:lpstr>Evaluating Advertisements 1</vt:lpstr>
      <vt:lpstr>Evaluating Advertisements 2</vt:lpstr>
      <vt:lpstr>Snob Appeal and the Fallacy of False Cause</vt:lpstr>
      <vt:lpstr>Fallacy of Appeal to Inappropriate Authority</vt:lpstr>
      <vt:lpstr>How Does This Ad Use Emotive Words and Images to Evoke a Positive Feeling?</vt:lpstr>
      <vt:lpstr>What Feelings and Thoughts Came to Mind When You First Saw This Ad? </vt:lpstr>
      <vt:lpstr>Conclusion</vt:lpstr>
      <vt:lpstr>Perspectives on Advertising and Children</vt:lpstr>
      <vt:lpstr>Accessibility Content: Text Alternatives for Images</vt:lpstr>
      <vt:lpstr>What Feelings and Thoughts Came to Mind When You First Saw This Ad? - Text Alternative</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 1e</dc:title>
  <dc:creator>Richard Byers</dc:creator>
  <cp:lastModifiedBy>Ashtami Devi</cp:lastModifiedBy>
  <cp:revision>442</cp:revision>
  <dcterms:created xsi:type="dcterms:W3CDTF">2000-06-17T21:34:10Z</dcterms:created>
  <dcterms:modified xsi:type="dcterms:W3CDTF">2020-06-26T10:31:46Z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0x0101009D48022EABF1754A9167513451C89C8D</vt:lpwstr>
  </property>
</Properties>
</file>