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3" r:id="rId4"/>
  </p:sldMasterIdLst>
  <p:notesMasterIdLst>
    <p:notesMasterId r:id="rId61"/>
  </p:notesMasterIdLst>
  <p:handoutMasterIdLst>
    <p:handoutMasterId r:id="rId62"/>
  </p:handoutMasterIdLst>
  <p:sldIdLst>
    <p:sldId id="331" r:id="rId5"/>
    <p:sldId id="257" r:id="rId6"/>
    <p:sldId id="352" r:id="rId7"/>
    <p:sldId id="275" r:id="rId8"/>
    <p:sldId id="310" r:id="rId9"/>
    <p:sldId id="284" r:id="rId10"/>
    <p:sldId id="263" r:id="rId11"/>
    <p:sldId id="332" r:id="rId12"/>
    <p:sldId id="264" r:id="rId13"/>
    <p:sldId id="286" r:id="rId14"/>
    <p:sldId id="287" r:id="rId15"/>
    <p:sldId id="265" r:id="rId16"/>
    <p:sldId id="266" r:id="rId17"/>
    <p:sldId id="333" r:id="rId18"/>
    <p:sldId id="276" r:id="rId19"/>
    <p:sldId id="334" r:id="rId20"/>
    <p:sldId id="335" r:id="rId21"/>
    <p:sldId id="277" r:id="rId22"/>
    <p:sldId id="336" r:id="rId23"/>
    <p:sldId id="288" r:id="rId24"/>
    <p:sldId id="289" r:id="rId25"/>
    <p:sldId id="290" r:id="rId26"/>
    <p:sldId id="278" r:id="rId27"/>
    <p:sldId id="337" r:id="rId28"/>
    <p:sldId id="338" r:id="rId29"/>
    <p:sldId id="330" r:id="rId30"/>
    <p:sldId id="291" r:id="rId31"/>
    <p:sldId id="292" r:id="rId32"/>
    <p:sldId id="295" r:id="rId33"/>
    <p:sldId id="343" r:id="rId34"/>
    <p:sldId id="344" r:id="rId35"/>
    <p:sldId id="294" r:id="rId36"/>
    <p:sldId id="296" r:id="rId37"/>
    <p:sldId id="345" r:id="rId38"/>
    <p:sldId id="297" r:id="rId39"/>
    <p:sldId id="298" r:id="rId40"/>
    <p:sldId id="346" r:id="rId41"/>
    <p:sldId id="299" r:id="rId42"/>
    <p:sldId id="347" r:id="rId43"/>
    <p:sldId id="300" r:id="rId44"/>
    <p:sldId id="301" r:id="rId45"/>
    <p:sldId id="302" r:id="rId46"/>
    <p:sldId id="303" r:id="rId47"/>
    <p:sldId id="304" r:id="rId48"/>
    <p:sldId id="348" r:id="rId49"/>
    <p:sldId id="305" r:id="rId50"/>
    <p:sldId id="349" r:id="rId51"/>
    <p:sldId id="306" r:id="rId52"/>
    <p:sldId id="307" r:id="rId53"/>
    <p:sldId id="308" r:id="rId54"/>
    <p:sldId id="285" r:id="rId55"/>
    <p:sldId id="350" r:id="rId56"/>
    <p:sldId id="339" r:id="rId57"/>
    <p:sldId id="340" r:id="rId58"/>
    <p:sldId id="341" r:id="rId59"/>
    <p:sldId id="342" r:id="rId60"/>
  </p:sldIdLst>
  <p:sldSz cx="9144000" cy="6858000" type="screen4x3"/>
  <p:notesSz cx="6858000" cy="9144000"/>
  <p:custDataLst>
    <p:tags r:id="rId63"/>
  </p:custDataLst>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BA5DD61E-EAC3-407B-AA4D-2761CB2605F9}">
          <p14:sldIdLst>
            <p14:sldId id="331"/>
            <p14:sldId id="257"/>
            <p14:sldId id="352"/>
            <p14:sldId id="275"/>
            <p14:sldId id="310"/>
            <p14:sldId id="284"/>
            <p14:sldId id="263"/>
            <p14:sldId id="332"/>
            <p14:sldId id="264"/>
            <p14:sldId id="286"/>
            <p14:sldId id="287"/>
            <p14:sldId id="265"/>
            <p14:sldId id="266"/>
            <p14:sldId id="333"/>
            <p14:sldId id="276"/>
            <p14:sldId id="334"/>
            <p14:sldId id="335"/>
            <p14:sldId id="277"/>
            <p14:sldId id="336"/>
            <p14:sldId id="288"/>
            <p14:sldId id="289"/>
            <p14:sldId id="290"/>
            <p14:sldId id="278"/>
            <p14:sldId id="337"/>
            <p14:sldId id="338"/>
            <p14:sldId id="330"/>
            <p14:sldId id="291"/>
            <p14:sldId id="292"/>
            <p14:sldId id="295"/>
            <p14:sldId id="343"/>
            <p14:sldId id="344"/>
            <p14:sldId id="294"/>
            <p14:sldId id="296"/>
            <p14:sldId id="345"/>
            <p14:sldId id="297"/>
            <p14:sldId id="298"/>
            <p14:sldId id="346"/>
            <p14:sldId id="299"/>
            <p14:sldId id="347"/>
            <p14:sldId id="300"/>
            <p14:sldId id="301"/>
            <p14:sldId id="302"/>
            <p14:sldId id="303"/>
            <p14:sldId id="304"/>
            <p14:sldId id="348"/>
            <p14:sldId id="305"/>
            <p14:sldId id="349"/>
            <p14:sldId id="306"/>
            <p14:sldId id="307"/>
            <p14:sldId id="308"/>
            <p14:sldId id="285"/>
            <p14:sldId id="350"/>
          </p14:sldIdLst>
        </p14:section>
        <p14:section name="Appendix: Image Descriptions for Unsighted Students" id="{B9632F8C-3D50-4276-A181-53CD6A88A7A8}">
          <p14:sldIdLst>
            <p14:sldId id="339"/>
            <p14:sldId id="340"/>
            <p14:sldId id="341"/>
            <p14:sldId id="34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33"/>
    <a:srgbClr val="FF66CC"/>
    <a:srgbClr val="33CCCC"/>
    <a:srgbClr val="3399FF"/>
    <a:srgbClr val="6600CC"/>
    <a:srgbClr val="3333CC"/>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94039" autoAdjust="0"/>
  </p:normalViewPr>
  <p:slideViewPr>
    <p:cSldViewPr>
      <p:cViewPr varScale="1">
        <p:scale>
          <a:sx n="81" d="100"/>
          <a:sy n="81" d="100"/>
        </p:scale>
        <p:origin x="106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gs" Target="tags/tag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pitchFamily="18" charset="0"/>
              </a:defRPr>
            </a:lvl1pPr>
          </a:lstStyle>
          <a:p>
            <a:pPr>
              <a:defRPr/>
            </a:pPr>
            <a:endParaRPr lang="en-US" dirty="0"/>
          </a:p>
        </p:txBody>
      </p:sp>
      <p:sp>
        <p:nvSpPr>
          <p:cNvPr id="1229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Times New Roman" pitchFamily="18" charset="0"/>
              </a:defRPr>
            </a:lvl1pPr>
          </a:lstStyle>
          <a:p>
            <a:pPr>
              <a:defRPr/>
            </a:pPr>
            <a:endParaRPr lang="en-US" dirty="0"/>
          </a:p>
        </p:txBody>
      </p:sp>
      <p:sp>
        <p:nvSpPr>
          <p:cNvPr id="1229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pitchFamily="18" charset="0"/>
              </a:defRPr>
            </a:lvl1pPr>
          </a:lstStyle>
          <a:p>
            <a:pPr>
              <a:defRPr/>
            </a:pPr>
            <a:endParaRPr lang="en-US" dirty="0"/>
          </a:p>
        </p:txBody>
      </p:sp>
      <p:sp>
        <p:nvSpPr>
          <p:cNvPr id="1229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Times New Roman" panose="02020603050405020304" pitchFamily="18" charset="0"/>
              </a:defRPr>
            </a:lvl1pPr>
          </a:lstStyle>
          <a:p>
            <a:fld id="{EFE19F85-F75B-437E-A715-89F5C78BEFE3}" type="slidenum">
              <a:rPr lang="en-US" altLang="en-US"/>
              <a:pPr/>
              <a:t>‹#›</a:t>
            </a:fld>
            <a:endParaRPr lang="en-US" altLang="en-US" dirty="0"/>
          </a:p>
        </p:txBody>
      </p:sp>
    </p:spTree>
    <p:extLst>
      <p:ext uri="{BB962C8B-B14F-4D97-AF65-F5344CB8AC3E}">
        <p14:creationId xmlns:p14="http://schemas.microsoft.com/office/powerpoint/2010/main" val="30173721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pitchFamily="18" charset="0"/>
              </a:defRPr>
            </a:lvl1pPr>
          </a:lstStyle>
          <a:p>
            <a:pPr>
              <a:defRPr/>
            </a:pPr>
            <a:endParaRPr lang="en-US" dirty="0"/>
          </a:p>
        </p:txBody>
      </p:sp>
      <p:sp>
        <p:nvSpPr>
          <p:cNvPr id="1126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Times New Roman" pitchFamily="18" charset="0"/>
              </a:defRPr>
            </a:lvl1pPr>
          </a:lstStyle>
          <a:p>
            <a:pPr>
              <a:defRPr/>
            </a:pPr>
            <a:endParaRPr lang="en-US" dirty="0"/>
          </a:p>
        </p:txBody>
      </p:sp>
      <p:sp>
        <p:nvSpPr>
          <p:cNvPr id="655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27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pitchFamily="18" charset="0"/>
              </a:defRPr>
            </a:lvl1pPr>
          </a:lstStyle>
          <a:p>
            <a:pPr>
              <a:defRPr/>
            </a:pPr>
            <a:endParaRPr lang="en-US" dirty="0"/>
          </a:p>
        </p:txBody>
      </p:sp>
      <p:sp>
        <p:nvSpPr>
          <p:cNvPr id="1127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Times New Roman" panose="02020603050405020304" pitchFamily="18" charset="0"/>
              </a:defRPr>
            </a:lvl1pPr>
          </a:lstStyle>
          <a:p>
            <a:fld id="{4790034C-A937-4D67-85FB-999D19B9190F}" type="slidenum">
              <a:rPr lang="en-US" altLang="en-US"/>
              <a:pPr/>
              <a:t>‹#›</a:t>
            </a:fld>
            <a:endParaRPr lang="en-US" altLang="en-US" dirty="0"/>
          </a:p>
        </p:txBody>
      </p:sp>
    </p:spTree>
    <p:extLst>
      <p:ext uri="{BB962C8B-B14F-4D97-AF65-F5344CB8AC3E}">
        <p14:creationId xmlns:p14="http://schemas.microsoft.com/office/powerpoint/2010/main" val="9809411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8153D08A-1CCD-4EDD-86E1-B166B73AF321}" type="slidenum">
              <a:rPr lang="en-US" altLang="en-US"/>
              <a:pPr eaLnBrk="1" hangingPunct="1">
                <a:spcBef>
                  <a:spcPct val="0"/>
                </a:spcBef>
              </a:pPr>
              <a:t>1</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36532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384BDAF-AA89-4DEC-B9D8-EEF3825EA551}" type="slidenum">
              <a:rPr lang="en-US" altLang="en-US">
                <a:latin typeface="Times New Roman" panose="02020603050405020304" pitchFamily="18" charset="0"/>
              </a:rPr>
              <a:pPr/>
              <a:t>2</a:t>
            </a:fld>
            <a:endParaRPr lang="en-US" altLang="en-US" dirty="0">
              <a:latin typeface="Times New Roman" panose="02020603050405020304"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115843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384BDAF-AA89-4DEC-B9D8-EEF3825EA551}" type="slidenum">
              <a:rPr lang="en-US" altLang="en-US">
                <a:latin typeface="Times New Roman" panose="02020603050405020304" pitchFamily="18" charset="0"/>
              </a:rPr>
              <a:pPr/>
              <a:t>3</a:t>
            </a:fld>
            <a:endParaRPr lang="en-US" altLang="en-US" dirty="0">
              <a:latin typeface="Times New Roman" panose="02020603050405020304"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6226850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4790034C-A937-4D67-85FB-999D19B9190F}" type="slidenum">
              <a:rPr lang="en-US" altLang="en-US" smtClean="0"/>
              <a:pPr/>
              <a:t>5</a:t>
            </a:fld>
            <a:endParaRPr lang="en-US" altLang="en-US" dirty="0"/>
          </a:p>
        </p:txBody>
      </p:sp>
    </p:spTree>
    <p:extLst>
      <p:ext uri="{BB962C8B-B14F-4D97-AF65-F5344CB8AC3E}">
        <p14:creationId xmlns:p14="http://schemas.microsoft.com/office/powerpoint/2010/main" val="310234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1E25EA0-0737-41ED-9D1E-D4F08E165B25}" type="slidenum">
              <a:rPr lang="en-US" altLang="en-US">
                <a:latin typeface="Times New Roman" panose="02020603050405020304" pitchFamily="18" charset="0"/>
              </a:rPr>
              <a:pPr/>
              <a:t>7</a:t>
            </a:fld>
            <a:endParaRPr lang="en-US" altLang="en-US" dirty="0">
              <a:latin typeface="Times New Roman" panose="02020603050405020304" pitchFamily="18"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619462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Times" panose="02020603050405020304" pitchFamily="18" charset="0"/>
            </a:endParaRPr>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461CE15-615F-497D-B2B2-E7A0A5472065}" type="slidenum">
              <a:rPr lang="en-US" altLang="en-US">
                <a:latin typeface="Times" panose="02020603050405020304" pitchFamily="18" charset="0"/>
              </a:rPr>
              <a:pPr/>
              <a:t>26</a:t>
            </a:fld>
            <a:endParaRPr lang="en-US" altLang="en-US" dirty="0">
              <a:latin typeface="Times" panose="02020603050405020304" pitchFamily="18" charset="0"/>
            </a:endParaRPr>
          </a:p>
        </p:txBody>
      </p:sp>
    </p:spTree>
    <p:extLst>
      <p:ext uri="{BB962C8B-B14F-4D97-AF65-F5344CB8AC3E}">
        <p14:creationId xmlns:p14="http://schemas.microsoft.com/office/powerpoint/2010/main" val="4187887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4790034C-A937-4D67-85FB-999D19B9190F}" type="slidenum">
              <a:rPr lang="en-US" altLang="en-US" smtClean="0"/>
              <a:pPr/>
              <a:t>51</a:t>
            </a:fld>
            <a:endParaRPr lang="en-US" altLang="en-US" dirty="0"/>
          </a:p>
        </p:txBody>
      </p:sp>
    </p:spTree>
    <p:extLst>
      <p:ext uri="{BB962C8B-B14F-4D97-AF65-F5344CB8AC3E}">
        <p14:creationId xmlns:p14="http://schemas.microsoft.com/office/powerpoint/2010/main" val="36670120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rgbClr val="2A2D6C"/>
        </a:solidFill>
        <a:effectLst/>
      </p:bgPr>
    </p:bg>
    <p:spTree>
      <p:nvGrpSpPr>
        <p:cNvPr id="1" name=""/>
        <p:cNvGrpSpPr/>
        <p:nvPr/>
      </p:nvGrpSpPr>
      <p:grpSpPr>
        <a:xfrm>
          <a:off x="0" y="0"/>
          <a:ext cx="0" cy="0"/>
          <a:chOff x="0" y="0"/>
          <a:chExt cx="0" cy="0"/>
        </a:xfrm>
      </p:grpSpPr>
      <p:sp>
        <p:nvSpPr>
          <p:cNvPr id="4" name="Rectangle 3"/>
          <p:cNvSpPr/>
          <p:nvPr/>
        </p:nvSpPr>
        <p:spPr bwMode="white">
          <a:xfrm>
            <a:off x="0" y="5486400"/>
            <a:ext cx="9144000" cy="13716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9525" y="5562601"/>
            <a:ext cx="2249488" cy="10668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lvl="0" algn="ctr" fontAlgn="auto">
              <a:spcBef>
                <a:spcPts val="0"/>
              </a:spcBef>
              <a:spcAft>
                <a:spcPts val="0"/>
              </a:spcAft>
            </a:pPr>
            <a:endParaRPr lang="en-US" dirty="0"/>
          </a:p>
        </p:txBody>
      </p:sp>
      <p:sp>
        <p:nvSpPr>
          <p:cNvPr id="6" name="Rectangle 5"/>
          <p:cNvSpPr/>
          <p:nvPr/>
        </p:nvSpPr>
        <p:spPr>
          <a:xfrm>
            <a:off x="2359025" y="5562600"/>
            <a:ext cx="6784975" cy="1066800"/>
          </a:xfrm>
          <a:prstGeom prst="rect">
            <a:avLst/>
          </a:prstGeom>
          <a:solidFill>
            <a:srgbClr val="C77D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Title 7"/>
          <p:cNvSpPr>
            <a:spLocks noGrp="1"/>
          </p:cNvSpPr>
          <p:nvPr>
            <p:ph type="ctrTitle"/>
          </p:nvPr>
        </p:nvSpPr>
        <p:spPr>
          <a:xfrm>
            <a:off x="2362200" y="3581400"/>
            <a:ext cx="6477000" cy="1828800"/>
          </a:xfrm>
        </p:spPr>
        <p:txBody>
          <a:bodyPr anchor="b"/>
          <a:lstStyle>
            <a:lvl1pPr>
              <a:defRPr cap="all" baseline="0"/>
            </a:lvl1pPr>
          </a:lstStyle>
          <a:p>
            <a:r>
              <a:rPr lang="en-US" dirty="0"/>
              <a:t>Click to edit Master title style</a:t>
            </a:r>
          </a:p>
        </p:txBody>
      </p:sp>
      <p:sp>
        <p:nvSpPr>
          <p:cNvPr id="9" name="Subtitle 8"/>
          <p:cNvSpPr>
            <a:spLocks noGrp="1"/>
          </p:cNvSpPr>
          <p:nvPr>
            <p:ph type="subTitle" idx="1"/>
          </p:nvPr>
        </p:nvSpPr>
        <p:spPr>
          <a:xfrm>
            <a:off x="2362200" y="5562600"/>
            <a:ext cx="6705600" cy="1173237"/>
          </a:xfrm>
        </p:spPr>
        <p:txBody>
          <a:bodyPr anchor="ctr">
            <a:normAutofit/>
          </a:bodyPr>
          <a:lstStyle>
            <a:lvl1pPr marL="0" indent="0" algn="l">
              <a:buNone/>
              <a:defRPr sz="24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endParaRPr lang="en-US" dirty="0"/>
          </a:p>
        </p:txBody>
      </p:sp>
      <p:sp>
        <p:nvSpPr>
          <p:cNvPr id="3" name="Content Placeholder 2">
            <a:extLst>
              <a:ext uri="{FF2B5EF4-FFF2-40B4-BE49-F238E27FC236}">
                <a16:creationId xmlns:a16="http://schemas.microsoft.com/office/drawing/2014/main" id="{A8D0BD41-55F2-4D3C-B13E-C471B602FA1B}"/>
              </a:ext>
            </a:extLst>
          </p:cNvPr>
          <p:cNvSpPr>
            <a:spLocks noGrp="1"/>
          </p:cNvSpPr>
          <p:nvPr>
            <p:ph sz="quarter" idx="10"/>
          </p:nvPr>
        </p:nvSpPr>
        <p:spPr>
          <a:xfrm>
            <a:off x="114300" y="6621537"/>
            <a:ext cx="8915400" cy="228600"/>
          </a:xfrm>
        </p:spPr>
        <p:txBody>
          <a:bodyPr/>
          <a:lstStyle>
            <a:lvl1pPr marL="0" indent="0">
              <a:buNone/>
              <a:defRPr sz="900">
                <a:solidFill>
                  <a:schemeClr val="bg1"/>
                </a:solidFill>
              </a:defRPr>
            </a:lvl1pPr>
          </a:lstStyle>
          <a:p>
            <a:pPr lvl="0"/>
            <a:endParaRPr lang="en-US" dirty="0"/>
          </a:p>
        </p:txBody>
      </p:sp>
    </p:spTree>
    <p:extLst>
      <p:ext uri="{BB962C8B-B14F-4D97-AF65-F5344CB8AC3E}">
        <p14:creationId xmlns:p14="http://schemas.microsoft.com/office/powerpoint/2010/main" val="149507185"/>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5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620233" y="2171700"/>
            <a:ext cx="1894367" cy="1120775"/>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2" name="Picture Placeholder 2">
            <a:extLst>
              <a:ext uri="{FF2B5EF4-FFF2-40B4-BE49-F238E27FC236}">
                <a16:creationId xmlns:a16="http://schemas.microsoft.com/office/drawing/2014/main" id="{6E38AF53-F946-43E6-A1AF-57890C16E27E}"/>
              </a:ext>
            </a:extLst>
          </p:cNvPr>
          <p:cNvSpPr>
            <a:spLocks noGrp="1"/>
          </p:cNvSpPr>
          <p:nvPr>
            <p:ph type="pic" sz="quarter" idx="17"/>
          </p:nvPr>
        </p:nvSpPr>
        <p:spPr>
          <a:xfrm>
            <a:off x="2791933" y="2171700"/>
            <a:ext cx="1894367" cy="1120775"/>
          </a:xfrm>
        </p:spPr>
        <p:txBody>
          <a:bodyPr/>
          <a:lstStyle/>
          <a:p>
            <a:endParaRPr lang="en-US" dirty="0"/>
          </a:p>
        </p:txBody>
      </p:sp>
      <p:sp>
        <p:nvSpPr>
          <p:cNvPr id="14" name="Picture Placeholder 2">
            <a:extLst>
              <a:ext uri="{FF2B5EF4-FFF2-40B4-BE49-F238E27FC236}">
                <a16:creationId xmlns:a16="http://schemas.microsoft.com/office/drawing/2014/main" id="{33340933-65F9-488B-A971-65DA9A4B62E6}"/>
              </a:ext>
            </a:extLst>
          </p:cNvPr>
          <p:cNvSpPr>
            <a:spLocks noGrp="1"/>
          </p:cNvSpPr>
          <p:nvPr>
            <p:ph type="pic" sz="quarter" idx="18"/>
          </p:nvPr>
        </p:nvSpPr>
        <p:spPr>
          <a:xfrm>
            <a:off x="5032745" y="2206330"/>
            <a:ext cx="1894367" cy="1120775"/>
          </a:xfrm>
        </p:spPr>
        <p:txBody>
          <a:bodyPr/>
          <a:lstStyle/>
          <a:p>
            <a:endParaRPr lang="en-US" dirty="0"/>
          </a:p>
        </p:txBody>
      </p:sp>
      <p:sp>
        <p:nvSpPr>
          <p:cNvPr id="15" name="Content Placeholder 12">
            <a:extLst>
              <a:ext uri="{FF2B5EF4-FFF2-40B4-BE49-F238E27FC236}">
                <a16:creationId xmlns:a16="http://schemas.microsoft.com/office/drawing/2014/main" id="{96A60232-8364-46AB-8C33-A5A23D8C700D}"/>
              </a:ext>
            </a:extLst>
          </p:cNvPr>
          <p:cNvSpPr>
            <a:spLocks noGrp="1"/>
          </p:cNvSpPr>
          <p:nvPr>
            <p:ph sz="quarter" idx="19"/>
          </p:nvPr>
        </p:nvSpPr>
        <p:spPr>
          <a:xfrm>
            <a:off x="5650623" y="3571623"/>
            <a:ext cx="3269237" cy="251667"/>
          </a:xfrm>
        </p:spPr>
        <p:txBody>
          <a:bodyPr/>
          <a:lstStyle>
            <a:lvl1pPr marL="0" indent="0">
              <a:buNone/>
              <a:defRPr sz="900"/>
            </a:lvl1pPr>
          </a:lstStyle>
          <a:p>
            <a:pPr lvl="0"/>
            <a:endParaRPr lang="en-US" dirty="0"/>
          </a:p>
        </p:txBody>
      </p:sp>
      <p:sp>
        <p:nvSpPr>
          <p:cNvPr id="16" name="Content Placeholder 12">
            <a:extLst>
              <a:ext uri="{FF2B5EF4-FFF2-40B4-BE49-F238E27FC236}">
                <a16:creationId xmlns:a16="http://schemas.microsoft.com/office/drawing/2014/main" id="{1A9E4050-0615-42C6-9BAB-66EFA1A9A51A}"/>
              </a:ext>
            </a:extLst>
          </p:cNvPr>
          <p:cNvSpPr>
            <a:spLocks noGrp="1"/>
          </p:cNvSpPr>
          <p:nvPr>
            <p:ph sz="quarter" idx="20"/>
          </p:nvPr>
        </p:nvSpPr>
        <p:spPr>
          <a:xfrm>
            <a:off x="2727434" y="3565526"/>
            <a:ext cx="2857500" cy="251667"/>
          </a:xfrm>
        </p:spPr>
        <p:txBody>
          <a:bodyPr/>
          <a:lstStyle>
            <a:lvl1pPr marL="0" indent="0">
              <a:buNone/>
              <a:defRPr sz="900"/>
            </a:lvl1pPr>
          </a:lstStyle>
          <a:p>
            <a:pPr lvl="0"/>
            <a:endParaRPr lang="en-US" dirty="0"/>
          </a:p>
        </p:txBody>
      </p:sp>
      <p:sp>
        <p:nvSpPr>
          <p:cNvPr id="17" name="Content Placeholder 12">
            <a:extLst>
              <a:ext uri="{FF2B5EF4-FFF2-40B4-BE49-F238E27FC236}">
                <a16:creationId xmlns:a16="http://schemas.microsoft.com/office/drawing/2014/main" id="{CC869565-50E2-4DA3-9F4B-850B5E14823B}"/>
              </a:ext>
            </a:extLst>
          </p:cNvPr>
          <p:cNvSpPr>
            <a:spLocks noGrp="1"/>
          </p:cNvSpPr>
          <p:nvPr>
            <p:ph sz="quarter" idx="21"/>
          </p:nvPr>
        </p:nvSpPr>
        <p:spPr>
          <a:xfrm>
            <a:off x="367949" y="3559175"/>
            <a:ext cx="2299051" cy="228600"/>
          </a:xfrm>
        </p:spPr>
        <p:txBody>
          <a:bodyPr/>
          <a:lstStyle>
            <a:lvl1pPr marL="0" indent="0">
              <a:buNone/>
              <a:defRPr sz="900"/>
            </a:lvl1pPr>
          </a:lstStyle>
          <a:p>
            <a:pPr lvl="0"/>
            <a:endParaRPr lang="en-US" dirty="0"/>
          </a:p>
        </p:txBody>
      </p:sp>
      <p:sp>
        <p:nvSpPr>
          <p:cNvPr id="19" name="Short Copyright">
            <a:extLst>
              <a:ext uri="{FF2B5EF4-FFF2-40B4-BE49-F238E27FC236}">
                <a16:creationId xmlns:a16="http://schemas.microsoft.com/office/drawing/2014/main" id="{BC5C7D21-AF11-4E68-92A0-351A780CE235}"/>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39952158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620233" y="2171700"/>
            <a:ext cx="1894367" cy="1120775"/>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2" name="Picture Placeholder 2">
            <a:extLst>
              <a:ext uri="{FF2B5EF4-FFF2-40B4-BE49-F238E27FC236}">
                <a16:creationId xmlns:a16="http://schemas.microsoft.com/office/drawing/2014/main" id="{6E38AF53-F946-43E6-A1AF-57890C16E27E}"/>
              </a:ext>
            </a:extLst>
          </p:cNvPr>
          <p:cNvSpPr>
            <a:spLocks noGrp="1"/>
          </p:cNvSpPr>
          <p:nvPr>
            <p:ph type="pic" sz="quarter" idx="17"/>
          </p:nvPr>
        </p:nvSpPr>
        <p:spPr>
          <a:xfrm>
            <a:off x="2791933" y="2171700"/>
            <a:ext cx="1894367" cy="1120775"/>
          </a:xfrm>
        </p:spPr>
        <p:txBody>
          <a:bodyPr/>
          <a:lstStyle/>
          <a:p>
            <a:endParaRPr lang="en-US" dirty="0"/>
          </a:p>
        </p:txBody>
      </p:sp>
      <p:sp>
        <p:nvSpPr>
          <p:cNvPr id="14" name="Picture Placeholder 2">
            <a:extLst>
              <a:ext uri="{FF2B5EF4-FFF2-40B4-BE49-F238E27FC236}">
                <a16:creationId xmlns:a16="http://schemas.microsoft.com/office/drawing/2014/main" id="{33340933-65F9-488B-A971-65DA9A4B62E6}"/>
              </a:ext>
            </a:extLst>
          </p:cNvPr>
          <p:cNvSpPr>
            <a:spLocks noGrp="1"/>
          </p:cNvSpPr>
          <p:nvPr>
            <p:ph type="pic" sz="quarter" idx="18"/>
          </p:nvPr>
        </p:nvSpPr>
        <p:spPr>
          <a:xfrm>
            <a:off x="5032745" y="2206330"/>
            <a:ext cx="1894367" cy="1120775"/>
          </a:xfrm>
        </p:spPr>
        <p:txBody>
          <a:bodyPr/>
          <a:lstStyle/>
          <a:p>
            <a:endParaRPr lang="en-US" dirty="0"/>
          </a:p>
        </p:txBody>
      </p:sp>
      <p:sp>
        <p:nvSpPr>
          <p:cNvPr id="15" name="Picture Placeholder 2">
            <a:extLst>
              <a:ext uri="{FF2B5EF4-FFF2-40B4-BE49-F238E27FC236}">
                <a16:creationId xmlns:a16="http://schemas.microsoft.com/office/drawing/2014/main" id="{A01FFE1E-8DA1-4776-8FD1-7B0D15ED8D8D}"/>
              </a:ext>
            </a:extLst>
          </p:cNvPr>
          <p:cNvSpPr>
            <a:spLocks noGrp="1"/>
          </p:cNvSpPr>
          <p:nvPr>
            <p:ph type="pic" sz="quarter" idx="19"/>
          </p:nvPr>
        </p:nvSpPr>
        <p:spPr>
          <a:xfrm>
            <a:off x="7086600" y="2206329"/>
            <a:ext cx="1894367" cy="1120775"/>
          </a:xfrm>
        </p:spPr>
        <p:txBody>
          <a:bodyPr/>
          <a:lstStyle/>
          <a:p>
            <a:endParaRPr lang="en-US" dirty="0"/>
          </a:p>
        </p:txBody>
      </p:sp>
      <p:sp>
        <p:nvSpPr>
          <p:cNvPr id="16" name="Short Copyright">
            <a:extLst>
              <a:ext uri="{FF2B5EF4-FFF2-40B4-BE49-F238E27FC236}">
                <a16:creationId xmlns:a16="http://schemas.microsoft.com/office/drawing/2014/main" id="{4046A157-28ED-4A88-8583-C8873B06065B}"/>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17835205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2057400" y="2057400"/>
            <a:ext cx="4572000" cy="1524000"/>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2" name="Short Copyright">
            <a:extLst>
              <a:ext uri="{FF2B5EF4-FFF2-40B4-BE49-F238E27FC236}">
                <a16:creationId xmlns:a16="http://schemas.microsoft.com/office/drawing/2014/main" id="{80AD4120-37F4-46F6-B2C2-DF1D5FD8F384}"/>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37859888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3657600" y="1600200"/>
            <a:ext cx="1828800" cy="914400"/>
          </a:xfrm>
          <a:noFill/>
        </p:spPr>
        <p:txBody>
          <a:bodyPr lIns="0" tIns="0" rIns="0" bIns="0" anchor="ct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2" name="Slide Number Placeholder">
            <a:extLst>
              <a:ext uri="{FF2B5EF4-FFF2-40B4-BE49-F238E27FC236}">
                <a16:creationId xmlns:a16="http://schemas.microsoft.com/office/drawing/2014/main" id="{F3166948-CFE8-4F3D-B207-5F858141FC22}"/>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F3CA9DC2-9349-4478-9B1D-2881F125AB7F}"/>
              </a:ext>
            </a:extLst>
          </p:cNvPr>
          <p:cNvSpPr>
            <a:spLocks noGrp="1"/>
          </p:cNvSpPr>
          <p:nvPr>
            <p:ph type="pic" sz="quarter" idx="15"/>
          </p:nvPr>
        </p:nvSpPr>
        <p:spPr>
          <a:xfrm>
            <a:off x="1862138" y="2819400"/>
            <a:ext cx="5834062" cy="2209800"/>
          </a:xfrm>
        </p:spPr>
        <p:txBody>
          <a:bodyPr/>
          <a:lstStyle/>
          <a:p>
            <a:endParaRPr lang="en-US" dirty="0"/>
          </a:p>
        </p:txBody>
      </p:sp>
      <p:sp>
        <p:nvSpPr>
          <p:cNvPr id="11" name="Short Copyright">
            <a:extLst>
              <a:ext uri="{FF2B5EF4-FFF2-40B4-BE49-F238E27FC236}">
                <a16:creationId xmlns:a16="http://schemas.microsoft.com/office/drawing/2014/main" id="{0236DDF2-E873-413B-85BD-F697E638E14A}"/>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9218868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3657600" y="1600200"/>
            <a:ext cx="1828800" cy="914400"/>
          </a:xfrm>
          <a:noFill/>
        </p:spPr>
        <p:txBody>
          <a:bodyPr lIns="0" tIns="0" rIns="0" bIns="0" anchor="ct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2" name="Slide Number Placeholder">
            <a:extLst>
              <a:ext uri="{FF2B5EF4-FFF2-40B4-BE49-F238E27FC236}">
                <a16:creationId xmlns:a16="http://schemas.microsoft.com/office/drawing/2014/main" id="{F3166948-CFE8-4F3D-B207-5F858141FC22}"/>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F3CA9DC2-9349-4478-9B1D-2881F125AB7F}"/>
              </a:ext>
            </a:extLst>
          </p:cNvPr>
          <p:cNvSpPr>
            <a:spLocks noGrp="1"/>
          </p:cNvSpPr>
          <p:nvPr>
            <p:ph type="pic" sz="quarter" idx="15"/>
          </p:nvPr>
        </p:nvSpPr>
        <p:spPr>
          <a:xfrm>
            <a:off x="1862138" y="2819400"/>
            <a:ext cx="5834062" cy="2209800"/>
          </a:xfrm>
        </p:spPr>
        <p:txBody>
          <a:bodyPr/>
          <a:lstStyle/>
          <a:p>
            <a:endParaRPr lang="en-US" dirty="0"/>
          </a:p>
        </p:txBody>
      </p:sp>
      <p:sp>
        <p:nvSpPr>
          <p:cNvPr id="6" name="Content Placeholder 5">
            <a:extLst>
              <a:ext uri="{FF2B5EF4-FFF2-40B4-BE49-F238E27FC236}">
                <a16:creationId xmlns:a16="http://schemas.microsoft.com/office/drawing/2014/main" id="{34EA7C49-16CF-4372-B89C-1A004504CA46}"/>
              </a:ext>
            </a:extLst>
          </p:cNvPr>
          <p:cNvSpPr>
            <a:spLocks noGrp="1"/>
          </p:cNvSpPr>
          <p:nvPr>
            <p:ph sz="quarter" idx="16"/>
          </p:nvPr>
        </p:nvSpPr>
        <p:spPr>
          <a:xfrm>
            <a:off x="990600" y="4495800"/>
            <a:ext cx="5029200" cy="365125"/>
          </a:xfrm>
        </p:spPr>
        <p:txBody>
          <a:bodyPr/>
          <a:lstStyle>
            <a:lvl1pPr marL="0" indent="0">
              <a:buNone/>
              <a:defRPr sz="900"/>
            </a:lvl1pPr>
          </a:lstStyle>
          <a:p>
            <a:pPr lvl="0"/>
            <a:endParaRPr lang="en-US" dirty="0"/>
          </a:p>
        </p:txBody>
      </p:sp>
      <p:sp>
        <p:nvSpPr>
          <p:cNvPr id="10" name="Short Copyright">
            <a:extLst>
              <a:ext uri="{FF2B5EF4-FFF2-40B4-BE49-F238E27FC236}">
                <a16:creationId xmlns:a16="http://schemas.microsoft.com/office/drawing/2014/main" id="{AF439A2A-3AA5-4545-9D37-25E37CEADFD2}"/>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7313174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077200" cy="1295400"/>
          </a:xfrm>
        </p:spPr>
        <p:txBody>
          <a:bodyPr/>
          <a:lstStyle>
            <a:lvl1pPr algn="l">
              <a:buNone/>
              <a:defRPr sz="4400" b="0"/>
            </a:lvl1pPr>
          </a:lstStyle>
          <a:p>
            <a:r>
              <a:rPr lang="en-US"/>
              <a:t>Click to edit Master title style</a:t>
            </a:r>
            <a:endParaRPr lang="en-US" dirty="0"/>
          </a:p>
        </p:txBody>
      </p:sp>
      <p:sp>
        <p:nvSpPr>
          <p:cNvPr id="3" name="Text Placeholder 2"/>
          <p:cNvSpPr>
            <a:spLocks noGrp="1"/>
          </p:cNvSpPr>
          <p:nvPr>
            <p:ph type="body" idx="2"/>
          </p:nvPr>
        </p:nvSpPr>
        <p:spPr>
          <a:xfrm>
            <a:off x="609600" y="1977258"/>
            <a:ext cx="1600200" cy="4118741"/>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9" name="Content Placeholder 8"/>
          <p:cNvSpPr>
            <a:spLocks noGrp="1"/>
          </p:cNvSpPr>
          <p:nvPr>
            <p:ph sz="quarter" idx="1"/>
          </p:nvPr>
        </p:nvSpPr>
        <p:spPr>
          <a:xfrm>
            <a:off x="2362200" y="1981200"/>
            <a:ext cx="6400800"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6" name="Slide Number Placeholder 22"/>
          <p:cNvSpPr>
            <a:spLocks noGrp="1"/>
          </p:cNvSpPr>
          <p:nvPr>
            <p:ph type="sldNum" sz="quarter" idx="11"/>
          </p:nvPr>
        </p:nvSpPr>
        <p:spPr/>
        <p:txBody>
          <a:bodyPr/>
          <a:lstStyle>
            <a:lvl1pPr>
              <a:defRPr/>
            </a:lvl1pPr>
          </a:lstStyle>
          <a:p>
            <a:fld id="{87A21C61-A7E7-47BC-B90C-1A51EB2F9B02}" type="slidenum">
              <a:rPr lang="en-US" altLang="en-US"/>
              <a:pPr/>
              <a:t>‹#›</a:t>
            </a:fld>
            <a:endParaRPr lang="en-US" altLang="en-US" dirty="0"/>
          </a:p>
        </p:txBody>
      </p:sp>
    </p:spTree>
    <p:extLst>
      <p:ext uri="{BB962C8B-B14F-4D97-AF65-F5344CB8AC3E}">
        <p14:creationId xmlns:p14="http://schemas.microsoft.com/office/powerpoint/2010/main" val="38456063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 slide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a:extLst>
              <a:ext uri="{FF2B5EF4-FFF2-40B4-BE49-F238E27FC236}">
                <a16:creationId xmlns:a16="http://schemas.microsoft.com/office/drawing/2014/main" id="{309472D2-CED7-4306-8840-4B1CD04AC981}"/>
              </a:ext>
            </a:extLst>
          </p:cNvPr>
          <p:cNvSpPr>
            <a:spLocks noGrp="1"/>
          </p:cNvSpPr>
          <p:nvPr>
            <p:ph sz="quarter" idx="12"/>
          </p:nvPr>
        </p:nvSpPr>
        <p:spPr>
          <a:xfrm>
            <a:off x="609600" y="2133600"/>
            <a:ext cx="3581400" cy="3733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a:extLst>
              <a:ext uri="{FF2B5EF4-FFF2-40B4-BE49-F238E27FC236}">
                <a16:creationId xmlns:a16="http://schemas.microsoft.com/office/drawing/2014/main" id="{D2B67E26-74C8-49F1-B434-34B3990966B5}"/>
              </a:ext>
            </a:extLst>
          </p:cNvPr>
          <p:cNvSpPr>
            <a:spLocks noGrp="1"/>
          </p:cNvSpPr>
          <p:nvPr>
            <p:ph sz="quarter" idx="13"/>
          </p:nvPr>
        </p:nvSpPr>
        <p:spPr>
          <a:xfrm>
            <a:off x="2133600" y="1524000"/>
            <a:ext cx="3886200" cy="365125"/>
          </a:xfrm>
        </p:spPr>
        <p:txBody>
          <a:bodyPr/>
          <a:lstStyle>
            <a:lvl1pPr marL="0" indent="0">
              <a:buNone/>
              <a:defRPr sz="900"/>
            </a:lvl1pPr>
          </a:lstStyle>
          <a:p>
            <a:pPr lvl="0"/>
            <a:endParaRPr lang="en-US" dirty="0"/>
          </a:p>
        </p:txBody>
      </p:sp>
      <p:sp>
        <p:nvSpPr>
          <p:cNvPr id="13" name="Content Placeholder 12">
            <a:extLst>
              <a:ext uri="{FF2B5EF4-FFF2-40B4-BE49-F238E27FC236}">
                <a16:creationId xmlns:a16="http://schemas.microsoft.com/office/drawing/2014/main" id="{27D48ACF-0A25-473C-9F0E-3BCA892E197D}"/>
              </a:ext>
            </a:extLst>
          </p:cNvPr>
          <p:cNvSpPr>
            <a:spLocks noGrp="1"/>
          </p:cNvSpPr>
          <p:nvPr>
            <p:ph sz="quarter" idx="14"/>
          </p:nvPr>
        </p:nvSpPr>
        <p:spPr>
          <a:xfrm>
            <a:off x="1862138" y="3429000"/>
            <a:ext cx="2709862" cy="685800"/>
          </a:xfrm>
        </p:spPr>
        <p:txBody>
          <a:bodyPr/>
          <a:lstStyle>
            <a:lvl1pPr>
              <a:defRPr lang="en-US" sz="900" kern="1200" dirty="0">
                <a:solidFill>
                  <a:schemeClr val="tx1"/>
                </a:solidFill>
                <a:latin typeface="+mn-lt"/>
                <a:ea typeface="+mn-ea"/>
                <a:cs typeface="+mn-cs"/>
              </a:defRPr>
            </a:lvl1pPr>
            <a:lvl2pPr>
              <a:defRPr/>
            </a:lvl2pPr>
            <a:lvl3pPr>
              <a:defRPr/>
            </a:lvl3pPr>
            <a:lvl4pPr>
              <a:defRPr/>
            </a:lvl4pPr>
            <a:lvl5pPr>
              <a:defRPr/>
            </a:lvl5pPr>
          </a:lstStyle>
          <a:p>
            <a:pPr marL="0" lvl="0" indent="0" algn="l" rtl="0" eaLnBrk="0" fontAlgn="base" hangingPunct="0">
              <a:spcBef>
                <a:spcPts val="700"/>
              </a:spcBef>
              <a:spcAft>
                <a:spcPct val="0"/>
              </a:spcAft>
              <a:buClr>
                <a:schemeClr val="accent2"/>
              </a:buClr>
              <a:buSzPct val="60000"/>
              <a:buFont typeface="Wingdings" panose="05000000000000000000" pitchFamily="2" charset="2"/>
              <a:buNone/>
            </a:pPr>
            <a:endParaRPr lang="en-US" dirty="0"/>
          </a:p>
        </p:txBody>
      </p:sp>
      <p:sp>
        <p:nvSpPr>
          <p:cNvPr id="9" name="Short Copyright">
            <a:extLst>
              <a:ext uri="{FF2B5EF4-FFF2-40B4-BE49-F238E27FC236}">
                <a16:creationId xmlns:a16="http://schemas.microsoft.com/office/drawing/2014/main" id="{6F3CE049-144B-4A03-BD8E-6D4034CA82CE}"/>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2685910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a:t>Click to edit Master title style</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dirty="0"/>
              <a:t>Click icon to add picture</a:t>
            </a:r>
          </a:p>
        </p:txBody>
      </p:sp>
      <p:sp>
        <p:nvSpPr>
          <p:cNvPr id="9" name="Slide Number Placeholder 12"/>
          <p:cNvSpPr>
            <a:spLocks noGrp="1"/>
          </p:cNvSpPr>
          <p:nvPr>
            <p:ph type="sldNum" sz="quarter" idx="10"/>
          </p:nvPr>
        </p:nvSpPr>
        <p:spPr>
          <a:xfrm>
            <a:off x="0" y="4667250"/>
            <a:ext cx="1447800" cy="663575"/>
          </a:xfrm>
        </p:spPr>
        <p:txBody>
          <a:bodyPr/>
          <a:lstStyle>
            <a:lvl1pPr>
              <a:defRPr sz="2800"/>
            </a:lvl1pPr>
          </a:lstStyle>
          <a:p>
            <a:fld id="{A6692466-DB4F-44E7-B9F6-724C6F74D515}" type="slidenum">
              <a:rPr lang="en-US" altLang="en-US"/>
              <a:pPr/>
              <a:t>‹#›</a:t>
            </a:fld>
            <a:r>
              <a:rPr lang="en-US" altLang="en-US" dirty="0"/>
              <a:t>.</a:t>
            </a:r>
          </a:p>
        </p:txBody>
      </p:sp>
      <p:sp>
        <p:nvSpPr>
          <p:cNvPr id="10" name="Footer Placeholder 13"/>
          <p:cNvSpPr>
            <a:spLocks noGrp="1"/>
          </p:cNvSpPr>
          <p:nvPr>
            <p:ph type="ftr" sz="quarter" idx="11"/>
          </p:nvPr>
        </p:nvSpPr>
        <p:spPr>
          <a:xfrm>
            <a:off x="2286000" y="6492875"/>
            <a:ext cx="4572000" cy="365125"/>
          </a:xfrm>
        </p:spPr>
        <p:txBody>
          <a:bodyPr/>
          <a:lstStyle>
            <a:lvl1pPr>
              <a:defRPr/>
            </a:lvl1pPr>
          </a:lstStyle>
          <a:p>
            <a:pPr>
              <a:defRPr/>
            </a:pPr>
            <a:r>
              <a:rPr lang="en-US" dirty="0"/>
              <a:t>© 2011, The McGraw-Hill Companies, Inc.  All Rights Reserved.</a:t>
            </a:r>
          </a:p>
        </p:txBody>
      </p:sp>
    </p:spTree>
    <p:extLst>
      <p:ext uri="{BB962C8B-B14F-4D97-AF65-F5344CB8AC3E}">
        <p14:creationId xmlns:p14="http://schemas.microsoft.com/office/powerpoint/2010/main" val="3530397821"/>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a:lvl1pPr>
          </a:lstStyle>
          <a:p>
            <a:fld id="{12C395D7-BB60-44AC-A508-01F7177215FA}" type="slidenum">
              <a:rPr lang="en-US" altLang="en-US"/>
              <a:pPr/>
              <a:t>‹#›</a:t>
            </a:fld>
            <a:r>
              <a:rPr lang="en-US" altLang="en-US" dirty="0"/>
              <a:t>.</a:t>
            </a:r>
          </a:p>
        </p:txBody>
      </p:sp>
    </p:spTree>
    <p:extLst>
      <p:ext uri="{BB962C8B-B14F-4D97-AF65-F5344CB8AC3E}">
        <p14:creationId xmlns:p14="http://schemas.microsoft.com/office/powerpoint/2010/main" val="3358571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Vertical Title 1"/>
          <p:cNvSpPr>
            <a:spLocks noGrp="1"/>
          </p:cNvSpPr>
          <p:nvPr>
            <p:ph type="title" orient="vert"/>
          </p:nvPr>
        </p:nvSpPr>
        <p:spPr>
          <a:xfrm>
            <a:off x="6553200" y="609600"/>
            <a:ext cx="2057400" cy="5516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p:cNvSpPr>
            <a:spLocks noGrp="1"/>
          </p:cNvSpPr>
          <p:nvPr>
            <p:ph type="ftr" sz="quarter" idx="10"/>
          </p:nvPr>
        </p:nvSpPr>
        <p:spPr>
          <a:xfrm>
            <a:off x="457200" y="6248400"/>
            <a:ext cx="5573713" cy="365125"/>
          </a:xfrm>
        </p:spPr>
        <p:txBody>
          <a:bodyPr/>
          <a:lstStyle>
            <a:lvl1pPr>
              <a:defRPr/>
            </a:lvl1pPr>
          </a:lstStyle>
          <a:p>
            <a:pPr>
              <a:defRPr/>
            </a:pPr>
            <a:r>
              <a:rPr lang="en-US" dirty="0"/>
              <a:t>© 2011, The McGraw-Hill Companies, Inc.  All Rights Reserved.</a:t>
            </a:r>
          </a:p>
        </p:txBody>
      </p:sp>
      <p:sp>
        <p:nvSpPr>
          <p:cNvPr id="8" name="Slide Number Placeholder 5"/>
          <p:cNvSpPr>
            <a:spLocks noGrp="1"/>
          </p:cNvSpPr>
          <p:nvPr>
            <p:ph type="sldNum" sz="quarter" idx="11"/>
          </p:nvPr>
        </p:nvSpPr>
        <p:spPr>
          <a:xfrm rot="5400000">
            <a:off x="5989638" y="144462"/>
            <a:ext cx="533400" cy="244475"/>
          </a:xfrm>
        </p:spPr>
        <p:txBody>
          <a:bodyPr/>
          <a:lstStyle>
            <a:lvl1pPr>
              <a:defRPr/>
            </a:lvl1pPr>
          </a:lstStyle>
          <a:p>
            <a:fld id="{7FD63599-2847-44A0-BCDD-14307B2AFD26}" type="slidenum">
              <a:rPr lang="en-US" altLang="en-US"/>
              <a:pPr/>
              <a:t>‹#›</a:t>
            </a:fld>
            <a:r>
              <a:rPr lang="en-US" altLang="en-US" dirty="0"/>
              <a:t>.</a:t>
            </a:r>
          </a:p>
        </p:txBody>
      </p:sp>
    </p:spTree>
    <p:extLst>
      <p:ext uri="{BB962C8B-B14F-4D97-AF65-F5344CB8AC3E}">
        <p14:creationId xmlns:p14="http://schemas.microsoft.com/office/powerpoint/2010/main" val="1077242959"/>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44958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a:extLst>
              <a:ext uri="{FF2B5EF4-FFF2-40B4-BE49-F238E27FC236}">
                <a16:creationId xmlns:a16="http://schemas.microsoft.com/office/drawing/2014/main" id="{7C65F72F-D67A-4DC1-94FD-58874B4FC7B9}"/>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6" name="Picture Placeholder 2">
            <a:extLst>
              <a:ext uri="{FF2B5EF4-FFF2-40B4-BE49-F238E27FC236}">
                <a16:creationId xmlns:a16="http://schemas.microsoft.com/office/drawing/2014/main" id="{3133D4A3-E147-4FFC-BA33-83160396FE78}"/>
              </a:ext>
            </a:extLst>
          </p:cNvPr>
          <p:cNvSpPr>
            <a:spLocks noGrp="1"/>
          </p:cNvSpPr>
          <p:nvPr>
            <p:ph type="pic" sz="quarter" idx="15"/>
          </p:nvPr>
        </p:nvSpPr>
        <p:spPr>
          <a:xfrm>
            <a:off x="3124200" y="2819400"/>
            <a:ext cx="4572000" cy="1524000"/>
          </a:xfrm>
        </p:spPr>
        <p:txBody>
          <a:bodyPr/>
          <a:lstStyle/>
          <a:p>
            <a:endParaRPr lang="en-US" dirty="0"/>
          </a:p>
        </p:txBody>
      </p:sp>
      <p:sp>
        <p:nvSpPr>
          <p:cNvPr id="10" name="Short Copyright">
            <a:extLst>
              <a:ext uri="{FF2B5EF4-FFF2-40B4-BE49-F238E27FC236}">
                <a16:creationId xmlns:a16="http://schemas.microsoft.com/office/drawing/2014/main" id="{80318095-3359-4A8D-BCFE-CBAC5A15C8EF}"/>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3916836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532903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4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chemeClr val="tx2">
              <a:lumMod val="40000"/>
              <a:lumOff val="60000"/>
            </a:schemeClr>
          </a:solidFill>
        </p:spPr>
        <p:txBody>
          <a:bodyPr anchor="ctr">
            <a:normAutofit fontScale="77500" lnSpcReduction="20000"/>
          </a:bodyPr>
          <a:lstStyle>
            <a:lvl1pPr>
              <a:defRPr>
                <a:solidFill>
                  <a:schemeClr val="bg1"/>
                </a:solidFill>
              </a:defRPr>
            </a:lvl1pPr>
          </a:lstStyle>
          <a:p>
            <a:pPr algn="ctr" eaLnBrk="1" fontAlgn="auto" hangingPunct="1">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657204" y="5358228"/>
            <a:ext cx="7829592" cy="1143391"/>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2611903" y="1524000"/>
            <a:ext cx="3920195" cy="240790"/>
          </a:xfrm>
          <a:noFill/>
        </p:spPr>
        <p:txBody>
          <a:bodyP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dirty="0"/>
            </a:lvl1pPr>
          </a:lstStyle>
          <a:p>
            <a:pPr>
              <a:defRPr/>
            </a:pPr>
            <a:r>
              <a:rPr lang="en-IN"/>
              <a:t>© 2017, The McGraw-Hill Companies, Inc. All Rights Reserved.</a:t>
            </a:r>
            <a:endParaRPr lang="en-US" dirty="0"/>
          </a:p>
        </p:txBody>
      </p:sp>
      <p:sp>
        <p:nvSpPr>
          <p:cNvPr id="6" name="Slide Number Placeholder 3"/>
          <p:cNvSpPr>
            <a:spLocks noGrp="1"/>
          </p:cNvSpPr>
          <p:nvPr>
            <p:ph type="sldNum" sz="quarter" idx="15"/>
          </p:nvPr>
        </p:nvSpPr>
        <p:spPr>
          <a:xfrm>
            <a:off x="0" y="1600200"/>
            <a:ext cx="533400" cy="247650"/>
          </a:xfrm>
        </p:spPr>
        <p:txBody>
          <a:bodyPr/>
          <a:lstStyle>
            <a:lvl1pPr>
              <a:defRPr>
                <a:solidFill>
                  <a:schemeClr val="bg1"/>
                </a:solidFill>
              </a:defRPr>
            </a:lvl1pPr>
          </a:lstStyle>
          <a:p>
            <a:fld id="{FDF72F3E-5588-4A01-8E51-6C9DD59BB291}" type="slidenum">
              <a:rPr lang="en-US" altLang="en-US"/>
              <a:pPr/>
              <a:t>‹#›</a:t>
            </a:fld>
            <a:endParaRPr lang="en-US" altLang="en-US" dirty="0"/>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785352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915527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53634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0" y="1600200"/>
            <a:ext cx="1295400" cy="9906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1371600" y="1600200"/>
            <a:ext cx="7772400" cy="990600"/>
          </a:xfrm>
          <a:prstGeom prst="rect">
            <a:avLst/>
          </a:prstGeom>
          <a:solidFill>
            <a:srgbClr val="C77D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dirty="0"/>
              <a:t>Click to edit Master title style</a:t>
            </a:r>
          </a:p>
        </p:txBody>
      </p:sp>
      <p:sp>
        <p:nvSpPr>
          <p:cNvPr id="7" name="Slide Number Placeholder 12"/>
          <p:cNvSpPr>
            <a:spLocks noGrp="1"/>
          </p:cNvSpPr>
          <p:nvPr>
            <p:ph type="sldNum" sz="quarter" idx="10"/>
          </p:nvPr>
        </p:nvSpPr>
        <p:spPr>
          <a:xfrm>
            <a:off x="0" y="1752600"/>
            <a:ext cx="1295400" cy="701675"/>
          </a:xfrm>
        </p:spPr>
        <p:txBody>
          <a:bodyPr>
            <a:noAutofit/>
          </a:bodyPr>
          <a:lstStyle>
            <a:lvl1pPr>
              <a:defRPr sz="2400"/>
            </a:lvl1pPr>
          </a:lstStyle>
          <a:p>
            <a:fld id="{A3BB0EDA-84EF-4368-9271-84EC71781A46}" type="slidenum">
              <a:rPr lang="en-US" altLang="en-US"/>
              <a:pPr/>
              <a:t>‹#›</a:t>
            </a:fld>
            <a:r>
              <a:rPr lang="en-US" altLang="en-US" dirty="0"/>
              <a:t>.</a:t>
            </a:r>
          </a:p>
        </p:txBody>
      </p:sp>
      <p:sp>
        <p:nvSpPr>
          <p:cNvPr id="8" name="Footer Placeholder 13"/>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9" name="Short Copyright">
            <a:extLst>
              <a:ext uri="{FF2B5EF4-FFF2-40B4-BE49-F238E27FC236}">
                <a16:creationId xmlns:a16="http://schemas.microsoft.com/office/drawing/2014/main" id="{CDF1B833-F71C-4AAF-B3B9-747325DB9FCD}"/>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87839553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8"/>
          <p:cNvSpPr>
            <a:spLocks noGrp="1"/>
          </p:cNvSpPr>
          <p:nvPr>
            <p:ph sz="quarter" idx="1"/>
          </p:nvPr>
        </p:nvSpPr>
        <p:spPr>
          <a:xfrm>
            <a:off x="609600"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9"/>
          <p:cNvSpPr>
            <a:spLocks noGrp="1"/>
          </p:cNvSpPr>
          <p:nvPr>
            <p:ph type="sldNum" sz="quarter" idx="10"/>
          </p:nvPr>
        </p:nvSpPr>
        <p:spPr/>
        <p:txBody>
          <a:bodyPr/>
          <a:lstStyle>
            <a:lvl1pPr>
              <a:defRPr/>
            </a:lvl1pPr>
          </a:lstStyle>
          <a:p>
            <a:fld id="{75DE40A4-C77D-4155-98AB-E632D8891353}" type="slidenum">
              <a:rPr lang="en-US" altLang="en-US"/>
              <a:pPr/>
              <a:t>‹#›</a:t>
            </a:fld>
            <a:endParaRPr lang="en-US" altLang="en-US" dirty="0"/>
          </a:p>
        </p:txBody>
      </p:sp>
      <p:sp>
        <p:nvSpPr>
          <p:cNvPr id="6" name="Footer Placeholder 11"/>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8" name="Short Copyright">
            <a:extLst>
              <a:ext uri="{FF2B5EF4-FFF2-40B4-BE49-F238E27FC236}">
                <a16:creationId xmlns:a16="http://schemas.microsoft.com/office/drawing/2014/main" id="{BC1E44F2-4051-4B76-B6AB-510CF0BC2675}"/>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40042876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1"/>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4" name="Picture Placeholder 3">
            <a:extLst>
              <a:ext uri="{FF2B5EF4-FFF2-40B4-BE49-F238E27FC236}">
                <a16:creationId xmlns:a16="http://schemas.microsoft.com/office/drawing/2014/main" id="{37BA2C7E-6C9A-47B9-91BD-2016E135147E}"/>
              </a:ext>
            </a:extLst>
          </p:cNvPr>
          <p:cNvSpPr>
            <a:spLocks noGrp="1"/>
          </p:cNvSpPr>
          <p:nvPr>
            <p:ph type="pic" sz="quarter" idx="12"/>
          </p:nvPr>
        </p:nvSpPr>
        <p:spPr>
          <a:xfrm>
            <a:off x="1066800" y="2057400"/>
            <a:ext cx="3232150" cy="3886200"/>
          </a:xfrm>
        </p:spPr>
        <p:txBody>
          <a:bodyPr/>
          <a:lstStyle/>
          <a:p>
            <a:endParaRPr lang="en-US" dirty="0"/>
          </a:p>
        </p:txBody>
      </p:sp>
      <p:sp>
        <p:nvSpPr>
          <p:cNvPr id="10" name="Slide Number Placeholder">
            <a:extLst>
              <a:ext uri="{FF2B5EF4-FFF2-40B4-BE49-F238E27FC236}">
                <a16:creationId xmlns:a16="http://schemas.microsoft.com/office/drawing/2014/main" id="{28BD42D8-2036-4283-8763-B6B9FBB6B891}"/>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5" name="Content Placeholder 4">
            <a:extLst>
              <a:ext uri="{FF2B5EF4-FFF2-40B4-BE49-F238E27FC236}">
                <a16:creationId xmlns:a16="http://schemas.microsoft.com/office/drawing/2014/main" id="{418B9D41-71CE-4AEE-877B-6CD2C42B2D47}"/>
              </a:ext>
            </a:extLst>
          </p:cNvPr>
          <p:cNvSpPr>
            <a:spLocks noGrp="1"/>
          </p:cNvSpPr>
          <p:nvPr>
            <p:ph sz="quarter" idx="13"/>
          </p:nvPr>
        </p:nvSpPr>
        <p:spPr>
          <a:xfrm>
            <a:off x="1371600" y="3962400"/>
            <a:ext cx="2819400" cy="457200"/>
          </a:xfrm>
        </p:spPr>
        <p:txBody>
          <a:bodyPr/>
          <a:lstStyle>
            <a:lvl1pPr marL="0" indent="0">
              <a:buNone/>
              <a:defRPr/>
            </a:lvl1pPr>
          </a:lstStyle>
          <a:p>
            <a:pPr lvl="0"/>
            <a:endParaRPr lang="en-US" dirty="0"/>
          </a:p>
        </p:txBody>
      </p:sp>
      <p:sp>
        <p:nvSpPr>
          <p:cNvPr id="9" name="Short Copyright">
            <a:extLst>
              <a:ext uri="{FF2B5EF4-FFF2-40B4-BE49-F238E27FC236}">
                <a16:creationId xmlns:a16="http://schemas.microsoft.com/office/drawing/2014/main" id="{A28DDF3B-6B55-4F5A-BBFC-F8F8E590F745}"/>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137529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153400" cy="1295400"/>
          </a:xfrm>
        </p:spPr>
        <p:txBody>
          <a:bodyPr/>
          <a:lstStyle>
            <a:lvl1pPr>
              <a:defRPr/>
            </a:lvl1pPr>
          </a:lstStyle>
          <a:p>
            <a:r>
              <a:rPr lang="en-US"/>
              <a:t>Click to edit Master title style</a:t>
            </a:r>
            <a:endParaRPr lang="en-US" dirty="0"/>
          </a:p>
        </p:txBody>
      </p:sp>
      <p:sp>
        <p:nvSpPr>
          <p:cNvPr id="11" name="Content Placeholder 10"/>
          <p:cNvSpPr>
            <a:spLocks noGrp="1"/>
          </p:cNvSpPr>
          <p:nvPr>
            <p:ph sz="quarter" idx="2"/>
          </p:nvPr>
        </p:nvSpPr>
        <p:spPr>
          <a:xfrm>
            <a:off x="609600" y="2590800"/>
            <a:ext cx="3886200" cy="3886200"/>
          </a:xfrm>
        </p:spPr>
        <p:txBody>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4"/>
          </p:nvPr>
        </p:nvSpPr>
        <p:spPr>
          <a:xfrm>
            <a:off x="4800600" y="2590800"/>
            <a:ext cx="3886200" cy="3886200"/>
          </a:xfrm>
        </p:spPr>
        <p:txBody>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15"/>
          <p:cNvSpPr>
            <a:spLocks noGrp="1"/>
          </p:cNvSpPr>
          <p:nvPr>
            <p:ph type="body" sz="quarter" idx="1"/>
          </p:nvPr>
        </p:nvSpPr>
        <p:spPr>
          <a:xfrm>
            <a:off x="609600" y="1981200"/>
            <a:ext cx="3886200" cy="533400"/>
          </a:xfrm>
          <a:solidFill>
            <a:schemeClr val="accent2"/>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4800600" y="1981200"/>
            <a:ext cx="3886200" cy="533400"/>
          </a:xfrm>
          <a:solidFill>
            <a:schemeClr val="accent4"/>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7" name="Slide Number Placeholder 11"/>
          <p:cNvSpPr>
            <a:spLocks noGrp="1"/>
          </p:cNvSpPr>
          <p:nvPr>
            <p:ph type="sldNum" sz="quarter" idx="10"/>
          </p:nvPr>
        </p:nvSpPr>
        <p:spPr/>
        <p:txBody>
          <a:bodyPr/>
          <a:lstStyle>
            <a:lvl1pPr>
              <a:defRPr/>
            </a:lvl1pPr>
          </a:lstStyle>
          <a:p>
            <a:fld id="{09837F42-F829-409C-926C-B82DC4A88FB8}" type="slidenum">
              <a:rPr lang="en-US" altLang="en-US"/>
              <a:pPr/>
              <a:t>‹#›</a:t>
            </a:fld>
            <a:endParaRPr lang="en-US" altLang="en-US" dirty="0"/>
          </a:p>
        </p:txBody>
      </p:sp>
      <p:sp>
        <p:nvSpPr>
          <p:cNvPr id="8" name="Footer Placeholder 13"/>
          <p:cNvSpPr>
            <a:spLocks noGrp="1"/>
          </p:cNvSpPr>
          <p:nvPr>
            <p:ph type="ftr" sz="quarter" idx="11"/>
          </p:nvPr>
        </p:nvSpPr>
        <p:spPr/>
        <p:txBody>
          <a:bodyPr/>
          <a:lstStyle>
            <a:lvl1pPr>
              <a:defRPr/>
            </a:lvl1pPr>
          </a:lstStyle>
          <a:p>
            <a:pPr>
              <a:defRPr/>
            </a:pPr>
            <a:r>
              <a:rPr lang="en-US" dirty="0"/>
              <a:t>© 2011, The McGraw-Hill Companies, Inc.  All Rights Reserved.</a:t>
            </a:r>
          </a:p>
        </p:txBody>
      </p:sp>
    </p:spTree>
    <p:extLst>
      <p:ext uri="{BB962C8B-B14F-4D97-AF65-F5344CB8AC3E}">
        <p14:creationId xmlns:p14="http://schemas.microsoft.com/office/powerpoint/2010/main" val="680997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2781300"/>
            <a:ext cx="8153400" cy="1295400"/>
          </a:xfrm>
        </p:spPr>
        <p:txBody>
          <a:bodyPr/>
          <a:lstStyle/>
          <a:p>
            <a:r>
              <a:rPr lang="en-US" dirty="0"/>
              <a:t>Click to edit Master title style</a:t>
            </a:r>
          </a:p>
        </p:txBody>
      </p:sp>
    </p:spTree>
    <p:extLst>
      <p:ext uri="{BB962C8B-B14F-4D97-AF65-F5344CB8AC3E}">
        <p14:creationId xmlns:p14="http://schemas.microsoft.com/office/powerpoint/2010/main" val="4080208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ppendix slide">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44958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350067C-7810-47DB-85F9-4CB3BF31116D}"/>
              </a:ext>
            </a:extLst>
          </p:cNvPr>
          <p:cNvSpPr>
            <a:spLocks noGrp="1"/>
          </p:cNvSpPr>
          <p:nvPr>
            <p:ph sz="quarter" idx="10"/>
          </p:nvPr>
        </p:nvSpPr>
        <p:spPr>
          <a:xfrm>
            <a:off x="1447800" y="5181600"/>
            <a:ext cx="2971800" cy="304800"/>
          </a:xfrm>
        </p:spPr>
        <p:txBody>
          <a:bodyPr/>
          <a:lstStyle>
            <a:lvl1pPr marL="0" indent="0">
              <a:buNone/>
              <a:defRPr sz="900"/>
            </a:lvl1pPr>
            <a:lvl2pPr>
              <a:defRPr sz="900"/>
            </a:lvl2pPr>
            <a:lvl3pPr>
              <a:defRPr sz="900"/>
            </a:lvl3pPr>
            <a:lvl4pPr>
              <a:defRPr sz="900"/>
            </a:lvl4pPr>
            <a:lvl5pPr>
              <a:defRPr sz="900"/>
            </a:lvl5pPr>
          </a:lstStyle>
          <a:p>
            <a:pPr lvl="0"/>
            <a:endParaRPr lang="en-US" dirty="0"/>
          </a:p>
        </p:txBody>
      </p:sp>
      <p:sp>
        <p:nvSpPr>
          <p:cNvPr id="9" name="Content Placeholder 8">
            <a:extLst>
              <a:ext uri="{FF2B5EF4-FFF2-40B4-BE49-F238E27FC236}">
                <a16:creationId xmlns:a16="http://schemas.microsoft.com/office/drawing/2014/main" id="{26858B18-1F80-4E3D-99A8-8B7453685681}"/>
              </a:ext>
            </a:extLst>
          </p:cNvPr>
          <p:cNvSpPr>
            <a:spLocks noGrp="1"/>
          </p:cNvSpPr>
          <p:nvPr>
            <p:ph sz="quarter" idx="11"/>
          </p:nvPr>
        </p:nvSpPr>
        <p:spPr>
          <a:xfrm>
            <a:off x="3733800" y="1714500"/>
            <a:ext cx="2593848" cy="3048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sz="900" smtClean="0"/>
            </a:lvl1pPr>
            <a:lvl2pPr>
              <a:defRPr lang="en-US" sz="900" smtClean="0"/>
            </a:lvl2pPr>
            <a:lvl3pPr>
              <a:defRPr lang="en-US" sz="900" smtClean="0"/>
            </a:lvl3pPr>
            <a:lvl4pPr>
              <a:defRPr lang="en-US" sz="900" smtClean="0"/>
            </a:lvl4pPr>
            <a:lvl5pPr>
              <a:defRPr lang="en-US" sz="900"/>
            </a:lvl5pPr>
          </a:lstStyle>
          <a:p>
            <a:pPr marL="0" lvl="0" indent="0">
              <a:buNone/>
            </a:pPr>
            <a:endParaRPr lang="en-US" dirty="0"/>
          </a:p>
        </p:txBody>
      </p:sp>
      <p:sp>
        <p:nvSpPr>
          <p:cNvPr id="7" name="Short Copyright">
            <a:extLst>
              <a:ext uri="{FF2B5EF4-FFF2-40B4-BE49-F238E27FC236}">
                <a16:creationId xmlns:a16="http://schemas.microsoft.com/office/drawing/2014/main" id="{9A00C8F4-1B39-4D3C-BCCE-D822DF771AAE}"/>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20902680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2057400" y="2057400"/>
            <a:ext cx="4572000" cy="1524000"/>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9" name="Short Copyright">
            <a:extLst>
              <a:ext uri="{FF2B5EF4-FFF2-40B4-BE49-F238E27FC236}">
                <a16:creationId xmlns:a16="http://schemas.microsoft.com/office/drawing/2014/main" id="{56144894-1D5F-4E09-B295-66E502279D32}"/>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3814574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12"/>
          <p:cNvSpPr>
            <a:spLocks noGrp="1"/>
          </p:cNvSpPr>
          <p:nvPr>
            <p:ph type="body" idx="1"/>
          </p:nvPr>
        </p:nvSpPr>
        <p:spPr bwMode="auto">
          <a:xfrm>
            <a:off x="612775" y="1981200"/>
            <a:ext cx="8153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3" name="Footer Placeholder 2"/>
          <p:cNvSpPr>
            <a:spLocks noGrp="1"/>
          </p:cNvSpPr>
          <p:nvPr>
            <p:ph type="ftr" sz="quarter" idx="3"/>
          </p:nvPr>
        </p:nvSpPr>
        <p:spPr>
          <a:xfrm>
            <a:off x="1862138" y="6492875"/>
            <a:ext cx="5419725"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100">
                <a:solidFill>
                  <a:schemeClr val="tx2"/>
                </a:solidFill>
                <a:latin typeface="Arial" charset="0"/>
              </a:defRPr>
            </a:lvl1pPr>
          </a:lstStyle>
          <a:p>
            <a:pPr>
              <a:defRPr/>
            </a:pPr>
            <a:r>
              <a:rPr lang="en-US" dirty="0"/>
              <a:t>© 2011, The McGraw-Hill Companies, Inc.  All Rights Reserved.</a:t>
            </a:r>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a:xfrm>
            <a:off x="0" y="1600200"/>
            <a:ext cx="533400" cy="228600"/>
          </a:xfrm>
          <a:prstGeom prst="rect">
            <a:avLst/>
          </a:prstGeom>
          <a:solidFill>
            <a:srgbClr val="A466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590550" y="1600200"/>
            <a:ext cx="8553450" cy="2286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Slide Number Placeholder 22"/>
          <p:cNvSpPr>
            <a:spLocks noGrp="1"/>
          </p:cNvSpPr>
          <p:nvPr>
            <p:ph type="sldNum" sz="quarter" idx="4"/>
          </p:nvPr>
        </p:nvSpPr>
        <p:spPr>
          <a:xfrm>
            <a:off x="-381000" y="1858962"/>
            <a:ext cx="533400" cy="244475"/>
          </a:xfrm>
          <a:prstGeom prst="rect">
            <a:avLst/>
          </a:prstGeom>
        </p:spPr>
        <p:txBody>
          <a:bodyPr vert="horz" wrap="square" lIns="91440" tIns="45720" rIns="91440" bIns="45720" numCol="1" anchor="ctr" anchorCtr="0" compatLnSpc="1">
            <a:prstTxWarp prst="textNoShape">
              <a:avLst/>
            </a:prstTxWarp>
            <a:normAutofit/>
          </a:bodyPr>
          <a:lstStyle>
            <a:lvl1pPr algn="ctr">
              <a:defRPr sz="1400" b="1">
                <a:solidFill>
                  <a:srgbClr val="FFFFFF"/>
                </a:solidFill>
              </a:defRPr>
            </a:lvl1pPr>
          </a:lstStyle>
          <a:p>
            <a:fld id="{00646C56-DBA8-410F-B348-24233A98959E}" type="slidenum">
              <a:rPr lang="en-US" altLang="en-US"/>
              <a:pPr/>
              <a:t>‹#›</a:t>
            </a:fld>
            <a:endParaRPr lang="en-US" altLang="en-US" dirty="0"/>
          </a:p>
        </p:txBody>
      </p:sp>
    </p:spTree>
    <p:extLst>
      <p:ext uri="{BB962C8B-B14F-4D97-AF65-F5344CB8AC3E}">
        <p14:creationId xmlns:p14="http://schemas.microsoft.com/office/powerpoint/2010/main" val="3060501447"/>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 id="2147483971" r:id="rId8"/>
    <p:sldLayoutId id="2147483972" r:id="rId9"/>
    <p:sldLayoutId id="2147483973" r:id="rId10"/>
    <p:sldLayoutId id="2147483974" r:id="rId11"/>
    <p:sldLayoutId id="2147483975" r:id="rId12"/>
    <p:sldLayoutId id="2147483976" r:id="rId13"/>
    <p:sldLayoutId id="2147483977" r:id="rId14"/>
    <p:sldLayoutId id="2147483978" r:id="rId15"/>
    <p:sldLayoutId id="2147483979" r:id="rId16"/>
    <p:sldLayoutId id="2147483980" r:id="rId17"/>
    <p:sldLayoutId id="2147483981" r:id="rId18"/>
    <p:sldLayoutId id="2147483982" r:id="rId19"/>
    <p:sldLayoutId id="2147483983" r:id="rId20"/>
    <p:sldLayoutId id="2147483984" r:id="rId21"/>
    <p:sldLayoutId id="2147483985" r:id="rId22"/>
    <p:sldLayoutId id="2147483962" r:id="rId23"/>
  </p:sldLayoutIdLst>
  <p:hf sldNum="0" hdr="0" ftr="0" dt="0"/>
  <p:txStyles>
    <p:titleStyle>
      <a:lvl1pPr algn="l" rtl="0" eaLnBrk="0" fontAlgn="base" hangingPunct="0">
        <a:spcBef>
          <a:spcPct val="0"/>
        </a:spcBef>
        <a:spcAft>
          <a:spcPct val="0"/>
        </a:spcAft>
        <a:defRPr sz="3600" kern="12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4400">
          <a:solidFill>
            <a:schemeClr val="tx2"/>
          </a:solidFill>
          <a:latin typeface="Arial" charset="0"/>
        </a:defRPr>
      </a:lvl6pPr>
      <a:lvl7pPr marL="914400" algn="l" rtl="0" eaLnBrk="1" fontAlgn="base" hangingPunct="1">
        <a:spcBef>
          <a:spcPct val="0"/>
        </a:spcBef>
        <a:spcAft>
          <a:spcPct val="0"/>
        </a:spcAft>
        <a:defRPr sz="4400">
          <a:solidFill>
            <a:schemeClr val="tx2"/>
          </a:solidFill>
          <a:latin typeface="Arial" charset="0"/>
        </a:defRPr>
      </a:lvl7pPr>
      <a:lvl8pPr marL="1371600" algn="l" rtl="0" eaLnBrk="1" fontAlgn="base" hangingPunct="1">
        <a:spcBef>
          <a:spcPct val="0"/>
        </a:spcBef>
        <a:spcAft>
          <a:spcPct val="0"/>
        </a:spcAft>
        <a:defRPr sz="4400">
          <a:solidFill>
            <a:schemeClr val="tx2"/>
          </a:solidFill>
          <a:latin typeface="Arial" charset="0"/>
        </a:defRPr>
      </a:lvl8pPr>
      <a:lvl9pPr marL="1828800" algn="l" rtl="0" eaLnBrk="1" fontAlgn="base" hangingPunct="1">
        <a:spcBef>
          <a:spcPct val="0"/>
        </a:spcBef>
        <a:spcAft>
          <a:spcPct val="0"/>
        </a:spcAft>
        <a:defRPr sz="4400">
          <a:solidFill>
            <a:schemeClr val="tx2"/>
          </a:solidFill>
          <a:latin typeface="Arial" charset="0"/>
        </a:defRPr>
      </a:lvl9pPr>
    </p:titleStyle>
    <p:bodyStyle>
      <a:lvl1pPr marL="319088" indent="-319088" algn="l" rtl="0" eaLnBrk="0" fontAlgn="base" hangingPunct="0">
        <a:spcBef>
          <a:spcPts val="700"/>
        </a:spcBef>
        <a:spcAft>
          <a:spcPct val="0"/>
        </a:spcAft>
        <a:buClr>
          <a:schemeClr val="tx1"/>
        </a:buClr>
        <a:buSzPct val="100000"/>
        <a:buFont typeface="Arial" panose="020B0604020202020204" pitchFamily="34" charset="0"/>
        <a:buChar char="•"/>
        <a:defRPr sz="24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tx1"/>
        </a:buClr>
        <a:buSzPct val="100000"/>
        <a:buFont typeface="Arial" panose="020B0604020202020204" pitchFamily="34" charset="0"/>
        <a:buChar char="•"/>
        <a:defRPr sz="20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tx1"/>
        </a:buClr>
        <a:buSzPct val="100000"/>
        <a:buFont typeface="Arial" panose="020B0604020202020204" pitchFamily="34" charset="0"/>
        <a:buChar char="•"/>
        <a:defRPr kern="1200">
          <a:solidFill>
            <a:schemeClr val="tx1"/>
          </a:solidFill>
          <a:latin typeface="+mn-lt"/>
          <a:ea typeface="+mn-ea"/>
          <a:cs typeface="+mn-cs"/>
        </a:defRPr>
      </a:lvl3pPr>
      <a:lvl4pPr marL="1371600" indent="-228600" algn="l" rtl="0" eaLnBrk="0" fontAlgn="base" hangingPunct="0">
        <a:spcBef>
          <a:spcPts val="400"/>
        </a:spcBef>
        <a:spcAft>
          <a:spcPct val="0"/>
        </a:spcAft>
        <a:buClr>
          <a:schemeClr val="tx1"/>
        </a:buClr>
        <a:buSzPct val="100000"/>
        <a:buFont typeface="Arial" panose="020B0604020202020204" pitchFamily="34" charset="0"/>
        <a:buChar char="•"/>
        <a:defRPr sz="1600" kern="1200">
          <a:solidFill>
            <a:schemeClr val="tx1"/>
          </a:solidFill>
          <a:latin typeface="+mn-lt"/>
          <a:ea typeface="+mn-ea"/>
          <a:cs typeface="+mn-cs"/>
        </a:defRPr>
      </a:lvl4pPr>
      <a:lvl5pPr marL="1828800" indent="-228600" algn="l" rtl="0" eaLnBrk="0" fontAlgn="base" hangingPunct="0">
        <a:spcBef>
          <a:spcPts val="400"/>
        </a:spcBef>
        <a:spcAft>
          <a:spcPct val="0"/>
        </a:spcAft>
        <a:buClr>
          <a:schemeClr val="tx1"/>
        </a:buClr>
        <a:buSzPct val="100000"/>
        <a:buFont typeface="Arial" panose="020B0604020202020204" pitchFamily="34" charset="0"/>
        <a:buChar char="•"/>
        <a:defRPr sz="16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slide" Target="slide56.xml"/><Relationship Id="rId2" Type="http://schemas.openxmlformats.org/officeDocument/2006/relationships/image" Target="../media/image11.png"/><Relationship Id="rId1" Type="http://schemas.openxmlformats.org/officeDocument/2006/relationships/slideLayout" Target="../slideLayouts/slideLayout10.xml"/><Relationship Id="rId6" Type="http://schemas.openxmlformats.org/officeDocument/2006/relationships/slide" Target="slide55.xml"/><Relationship Id="rId5" Type="http://schemas.openxmlformats.org/officeDocument/2006/relationships/slide" Target="slide54.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noChangeArrowheads="1"/>
          </p:cNvSpPr>
          <p:nvPr>
            <p:ph type="ctrTitle"/>
          </p:nvPr>
        </p:nvSpPr>
        <p:spPr>
          <a:xfrm>
            <a:off x="2362200" y="3581400"/>
            <a:ext cx="6477000" cy="1828800"/>
          </a:xfrm>
        </p:spPr>
        <p:txBody>
          <a:bodyPr/>
          <a:lstStyle/>
          <a:p>
            <a:r>
              <a:rPr lang="en-US" cap="none" dirty="0"/>
              <a:t>Chapter</a:t>
            </a:r>
            <a:r>
              <a:rPr lang="en-US" dirty="0"/>
              <a:t> 9</a:t>
            </a:r>
            <a:br>
              <a:rPr lang="en-US" dirty="0"/>
            </a:br>
            <a:r>
              <a:rPr lang="en-US" cap="none" dirty="0"/>
              <a:t>Ethics and Moral Decision Making</a:t>
            </a:r>
            <a:endParaRPr lang="en-US" cap="none" noProof="0" dirty="0"/>
          </a:p>
        </p:txBody>
      </p:sp>
      <p:sp>
        <p:nvSpPr>
          <p:cNvPr id="9" name="Subtitle 1"/>
          <p:cNvSpPr>
            <a:spLocks noGrp="1"/>
          </p:cNvSpPr>
          <p:nvPr>
            <p:ph type="subTitle" idx="1"/>
          </p:nvPr>
        </p:nvSpPr>
        <p:spPr>
          <a:xfrm>
            <a:off x="2362200" y="5532437"/>
            <a:ext cx="6705600" cy="1173163"/>
          </a:xfrm>
        </p:spPr>
        <p:txBody>
          <a:bodyPr>
            <a:normAutofit lnSpcReduction="10000"/>
          </a:bodyPr>
          <a:lstStyle/>
          <a:p>
            <a:pPr eaLnBrk="1" hangingPunct="1">
              <a:defRPr/>
            </a:pPr>
            <a:r>
              <a:rPr lang="en-US" dirty="0"/>
              <a:t>The aim of this tutorial is to help you learn to identify and employ ethical approaches to morality and reasoning.</a:t>
            </a:r>
          </a:p>
        </p:txBody>
      </p:sp>
      <p:sp>
        <p:nvSpPr>
          <p:cNvPr id="4" name="Content Placeholder 3">
            <a:extLst>
              <a:ext uri="{FF2B5EF4-FFF2-40B4-BE49-F238E27FC236}">
                <a16:creationId xmlns:a16="http://schemas.microsoft.com/office/drawing/2014/main" id="{B0C1AA67-9506-4952-B968-9986563A5896}"/>
              </a:ext>
            </a:extLst>
          </p:cNvPr>
          <p:cNvSpPr>
            <a:spLocks noGrp="1"/>
          </p:cNvSpPr>
          <p:nvPr>
            <p:ph sz="quarter" idx="10"/>
          </p:nvPr>
        </p:nvSpPr>
        <p:spPr>
          <a:xfrm>
            <a:off x="685800" y="6629400"/>
            <a:ext cx="8915400" cy="228600"/>
          </a:xfrm>
        </p:spPr>
        <p:txBody>
          <a:bodyPr/>
          <a:lstStyle/>
          <a:p>
            <a:r>
              <a:rPr lang="en-US" noProof="0" dirty="0"/>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251962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altLang="en-US" dirty="0"/>
              <a:t>Conscience </a:t>
            </a:r>
          </a:p>
        </p:txBody>
      </p:sp>
      <p:sp>
        <p:nvSpPr>
          <p:cNvPr id="19459" name="Content Placeholder 2"/>
          <p:cNvSpPr>
            <a:spLocks noGrp="1"/>
          </p:cNvSpPr>
          <p:nvPr>
            <p:ph sz="quarter" idx="1"/>
          </p:nvPr>
        </p:nvSpPr>
        <p:spPr/>
        <p:txBody>
          <a:bodyPr/>
          <a:lstStyle/>
          <a:p>
            <a:pPr marL="0" indent="0" eaLnBrk="1" hangingPunct="1">
              <a:buNone/>
            </a:pPr>
            <a:r>
              <a:rPr lang="en-US" altLang="en-US" dirty="0"/>
              <a:t>A well-developed </a:t>
            </a:r>
            <a:r>
              <a:rPr lang="en-US" altLang="en-US" b="1" u="sng" dirty="0"/>
              <a:t>conscience</a:t>
            </a:r>
            <a:r>
              <a:rPr lang="en-US" altLang="en-US" dirty="0"/>
              <a:t> provides us with knowledge about what is right and wrong.</a:t>
            </a:r>
          </a:p>
          <a:p>
            <a:pPr eaLnBrk="1" hangingPunct="1"/>
            <a:r>
              <a:rPr lang="en-US" altLang="en-US" sz="2000" dirty="0"/>
              <a:t>Like language, whose basic structure is innate, our conscience is nurtured/neglected and shaped by our family, religion, and culture. </a:t>
            </a:r>
          </a:p>
          <a:p>
            <a:pPr eaLnBrk="1" hangingPunct="1"/>
            <a:r>
              <a:rPr lang="en-US" altLang="en-US" sz="2000" dirty="0"/>
              <a:t>Conscience has an </a:t>
            </a:r>
            <a:r>
              <a:rPr lang="en-US" altLang="en-US" sz="2000" b="1" u="sng" dirty="0"/>
              <a:t>affective</a:t>
            </a:r>
            <a:r>
              <a:rPr lang="en-US" altLang="en-US" sz="2000" dirty="0"/>
              <a:t> (emotional) element that motivates us to act on this knowledge of right and wrong.</a:t>
            </a:r>
          </a:p>
          <a:p>
            <a:pPr marL="0" indent="0" eaLnBrk="1" hangingPunct="1">
              <a:buNone/>
            </a:pPr>
            <a:endParaRPr lang="en-US" altLang="en-US" dirty="0"/>
          </a:p>
          <a:p>
            <a:pPr marL="0" indent="0" eaLnBrk="1" hangingPunct="1">
              <a:buNone/>
            </a:pPr>
            <a:r>
              <a:rPr lang="en-US" altLang="en-US" dirty="0"/>
              <a:t>Effective moral reasoning involves listening to the affective side of our conscience as well as the cognitive/reasoning side.</a:t>
            </a:r>
            <a:endParaRPr lang="en-US" alt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US" altLang="en-US" dirty="0"/>
              <a:t>Moral Sentiments</a:t>
            </a:r>
          </a:p>
        </p:txBody>
      </p:sp>
      <p:sp>
        <p:nvSpPr>
          <p:cNvPr id="20483" name="Content Placeholder 2"/>
          <p:cNvSpPr>
            <a:spLocks noGrp="1"/>
          </p:cNvSpPr>
          <p:nvPr>
            <p:ph sz="quarter" idx="1"/>
          </p:nvPr>
        </p:nvSpPr>
        <p:spPr/>
        <p:txBody>
          <a:bodyPr/>
          <a:lstStyle/>
          <a:p>
            <a:pPr marL="0" indent="0" eaLnBrk="1" hangingPunct="1">
              <a:buNone/>
            </a:pPr>
            <a:r>
              <a:rPr lang="en-US" altLang="en-US" b="1" u="sng" dirty="0"/>
              <a:t>Moral sentiments</a:t>
            </a:r>
            <a:r>
              <a:rPr lang="en-US" altLang="en-US" dirty="0"/>
              <a:t> are emotions that alert us to moral situations and motivate us to do what is right. </a:t>
            </a:r>
          </a:p>
          <a:p>
            <a:pPr eaLnBrk="1" hangingPunct="1"/>
            <a:r>
              <a:rPr lang="en-US" altLang="en-US" sz="2000" dirty="0"/>
              <a:t>They include, among others, "helper’s high," empathy and sympathy, compassion, moral outrage, resentment, and guilt.</a:t>
            </a:r>
            <a:endParaRPr lang="en-US" altLang="en-US" sz="20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IN" altLang="en-US" dirty="0"/>
              <a:t>Helper's High, Empathy and Sympathy, and Compassion</a:t>
            </a:r>
            <a:endParaRPr lang="en-US" altLang="en-US" dirty="0"/>
          </a:p>
        </p:txBody>
      </p:sp>
      <p:sp>
        <p:nvSpPr>
          <p:cNvPr id="21507" name="Content Placeholder 2"/>
          <p:cNvSpPr>
            <a:spLocks noGrp="1"/>
          </p:cNvSpPr>
          <p:nvPr>
            <p:ph sz="quarter" idx="1"/>
          </p:nvPr>
        </p:nvSpPr>
        <p:spPr/>
        <p:txBody>
          <a:bodyPr/>
          <a:lstStyle/>
          <a:p>
            <a:pPr marL="0" indent="0" eaLnBrk="1" hangingPunct="1">
              <a:buNone/>
            </a:pPr>
            <a:r>
              <a:rPr lang="en-US" altLang="en-US" b="1" u="sng" dirty="0"/>
              <a:t>Helper’s high</a:t>
            </a:r>
            <a:r>
              <a:rPr lang="en-US" altLang="en-US" dirty="0"/>
              <a:t> occurs when you experience an endorphin rush after helping others. </a:t>
            </a:r>
          </a:p>
          <a:p>
            <a:pPr eaLnBrk="1" hangingPunct="1"/>
            <a:r>
              <a:rPr lang="en-US" altLang="en-US" sz="2000" dirty="0"/>
              <a:t>It is followed by a period of relaxation and improved self-esteem.</a:t>
            </a:r>
          </a:p>
          <a:p>
            <a:pPr marL="0" indent="0" eaLnBrk="1" hangingPunct="1">
              <a:buNone/>
            </a:pPr>
            <a:endParaRPr lang="en-US" altLang="en-US" dirty="0"/>
          </a:p>
          <a:p>
            <a:pPr marL="0" indent="0" eaLnBrk="1" hangingPunct="1">
              <a:buNone/>
            </a:pPr>
            <a:r>
              <a:rPr lang="en-US" altLang="en-US" dirty="0"/>
              <a:t>Empathy is the capacity for imagining and the inclination to imagine the feelings of others.</a:t>
            </a:r>
          </a:p>
          <a:p>
            <a:pPr marL="0" indent="0" eaLnBrk="1" hangingPunct="1">
              <a:buNone/>
            </a:pPr>
            <a:endParaRPr lang="en-US" altLang="en-US" b="1" u="sng" dirty="0"/>
          </a:p>
          <a:p>
            <a:pPr marL="0" indent="0" eaLnBrk="1" hangingPunct="1">
              <a:buNone/>
            </a:pPr>
            <a:r>
              <a:rPr lang="en-US" altLang="en-US" b="1" u="sng" dirty="0"/>
              <a:t>Compassion</a:t>
            </a:r>
            <a:r>
              <a:rPr lang="en-US" altLang="en-US" dirty="0"/>
              <a:t> is empathy in action and involves taking steps to relieve others' unhappiness.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IN" altLang="en-US" dirty="0"/>
              <a:t>Moral Outrage, Resentment, and Guilt</a:t>
            </a:r>
            <a:endParaRPr lang="en-US" altLang="en-US" dirty="0"/>
          </a:p>
        </p:txBody>
      </p:sp>
      <p:sp>
        <p:nvSpPr>
          <p:cNvPr id="22531" name="Content Placeholder 2"/>
          <p:cNvSpPr>
            <a:spLocks noGrp="1"/>
          </p:cNvSpPr>
          <p:nvPr>
            <p:ph sz="quarter" idx="1"/>
          </p:nvPr>
        </p:nvSpPr>
        <p:spPr/>
        <p:txBody>
          <a:bodyPr/>
          <a:lstStyle/>
          <a:p>
            <a:pPr marL="0" indent="0" eaLnBrk="1" hangingPunct="1">
              <a:buNone/>
            </a:pPr>
            <a:r>
              <a:rPr lang="en-US" altLang="en-US" b="1" u="sng" dirty="0"/>
              <a:t>Moral outrage</a:t>
            </a:r>
            <a:r>
              <a:rPr lang="en-US" altLang="en-US" dirty="0"/>
              <a:t>, also known as moral indignation, occurs when we witness an injustice or violation of moral decency.</a:t>
            </a:r>
          </a:p>
          <a:p>
            <a:pPr eaLnBrk="1" hangingPunct="1"/>
            <a:r>
              <a:rPr lang="en-US" altLang="en-US" sz="2000" dirty="0"/>
              <a:t>Moral outrage motivates us to correct unjust situations through demands for justice.</a:t>
            </a:r>
          </a:p>
          <a:p>
            <a:pPr marL="0" indent="0" eaLnBrk="1" hangingPunct="1">
              <a:buNone/>
            </a:pPr>
            <a:endParaRPr lang="en-US" altLang="en-US" b="1" u="sng" dirty="0"/>
          </a:p>
          <a:p>
            <a:pPr marL="0" indent="0" eaLnBrk="1" hangingPunct="1">
              <a:buNone/>
            </a:pPr>
            <a:r>
              <a:rPr lang="en-US" altLang="en-US" b="1" u="sng" dirty="0"/>
              <a:t>Resentment</a:t>
            </a:r>
            <a:r>
              <a:rPr lang="en-US" altLang="en-US" dirty="0"/>
              <a:t>, a type of moral outrage, occurs when we ourselves are treated unjustly.</a:t>
            </a:r>
          </a:p>
          <a:p>
            <a:pPr marL="0" indent="0" eaLnBrk="1" hangingPunct="1">
              <a:buNone/>
            </a:pPr>
            <a:endParaRPr lang="en-US" altLang="en-US" b="1" u="sng" dirty="0"/>
          </a:p>
          <a:p>
            <a:pPr marL="0" indent="0" eaLnBrk="1" hangingPunct="1">
              <a:buNone/>
            </a:pPr>
            <a:r>
              <a:rPr lang="en-US" altLang="en-US" b="1" u="sng" dirty="0"/>
              <a:t>Guilt</a:t>
            </a:r>
            <a:r>
              <a:rPr lang="en-US" altLang="en-US" dirty="0"/>
              <a:t> both alerts us and motivates us to correct a wrong we have committed.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E3CCFB4-1CB9-4F90-8318-CA4C163D9568}"/>
              </a:ext>
            </a:extLst>
          </p:cNvPr>
          <p:cNvSpPr>
            <a:spLocks noGrp="1"/>
          </p:cNvSpPr>
          <p:nvPr>
            <p:ph type="title"/>
          </p:nvPr>
        </p:nvSpPr>
        <p:spPr/>
        <p:txBody>
          <a:bodyPr/>
          <a:lstStyle/>
          <a:p>
            <a:r>
              <a:rPr lang="en-US" dirty="0"/>
              <a:t>The Montgomery Bus Boycott</a:t>
            </a:r>
            <a:endParaRPr lang="en-IN" dirty="0"/>
          </a:p>
        </p:txBody>
      </p:sp>
      <p:pic>
        <p:nvPicPr>
          <p:cNvPr id="4" name="Picture Placeholder 3" descr="An image of Black women walking down the road protesting against unjust segregation on buses.">
            <a:extLst>
              <a:ext uri="{FF2B5EF4-FFF2-40B4-BE49-F238E27FC236}">
                <a16:creationId xmlns:a16="http://schemas.microsoft.com/office/drawing/2014/main" id="{C8249280-7074-4CD7-94D3-E046433BA028}"/>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347" b="-1030"/>
          <a:stretch/>
        </p:blipFill>
        <p:spPr>
          <a:xfrm>
            <a:off x="3116903" y="1524000"/>
            <a:ext cx="3093397" cy="3763633"/>
          </a:xfrm>
        </p:spPr>
      </p:pic>
      <p:sp>
        <p:nvSpPr>
          <p:cNvPr id="8" name="Content Placeholder 7">
            <a:extLst>
              <a:ext uri="{FF2B5EF4-FFF2-40B4-BE49-F238E27FC236}">
                <a16:creationId xmlns:a16="http://schemas.microsoft.com/office/drawing/2014/main" id="{94666234-E906-46E2-A414-CD4D246D7427}"/>
              </a:ext>
            </a:extLst>
          </p:cNvPr>
          <p:cNvSpPr>
            <a:spLocks noGrp="1"/>
          </p:cNvSpPr>
          <p:nvPr>
            <p:ph sz="quarter" idx="16"/>
          </p:nvPr>
        </p:nvSpPr>
        <p:spPr>
          <a:xfrm>
            <a:off x="3162300" y="5241266"/>
            <a:ext cx="3048000" cy="228600"/>
          </a:xfrm>
        </p:spPr>
        <p:txBody>
          <a:bodyPr/>
          <a:lstStyle/>
          <a:p>
            <a:r>
              <a:rPr lang="en-US" dirty="0"/>
              <a:t>Don Cravens/The LIFE Images Collection/Getty Images</a:t>
            </a:r>
            <a:endParaRPr lang="en-IN" dirty="0"/>
          </a:p>
        </p:txBody>
      </p:sp>
      <p:sp>
        <p:nvSpPr>
          <p:cNvPr id="6" name="Text Placeholder 5">
            <a:extLst>
              <a:ext uri="{FF2B5EF4-FFF2-40B4-BE49-F238E27FC236}">
                <a16:creationId xmlns:a16="http://schemas.microsoft.com/office/drawing/2014/main" id="{D34CD19B-E0D6-4997-B0B5-CC41CDEC4C70}"/>
              </a:ext>
            </a:extLst>
          </p:cNvPr>
          <p:cNvSpPr>
            <a:spLocks noGrp="1"/>
          </p:cNvSpPr>
          <p:nvPr>
            <p:ph type="body" sz="quarter" idx="12"/>
          </p:nvPr>
        </p:nvSpPr>
        <p:spPr>
          <a:xfrm>
            <a:off x="838200" y="5516233"/>
            <a:ext cx="7239000" cy="930934"/>
          </a:xfrm>
        </p:spPr>
        <p:txBody>
          <a:bodyPr/>
          <a:lstStyle/>
          <a:p>
            <a:r>
              <a:rPr lang="en-US" dirty="0"/>
              <a:t>The Montgomery Bus Boycott began as a protest against the unjust segregation on buses.</a:t>
            </a:r>
          </a:p>
          <a:p>
            <a:endParaRPr lang="en-IN" dirty="0"/>
          </a:p>
        </p:txBody>
      </p:sp>
    </p:spTree>
    <p:extLst>
      <p:ext uri="{BB962C8B-B14F-4D97-AF65-F5344CB8AC3E}">
        <p14:creationId xmlns:p14="http://schemas.microsoft.com/office/powerpoint/2010/main" val="8697145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altLang="en-US" dirty="0"/>
              <a:t>Guilt and Shame</a:t>
            </a:r>
          </a:p>
        </p:txBody>
      </p:sp>
      <p:sp>
        <p:nvSpPr>
          <p:cNvPr id="24579" name="Content Placeholder 2"/>
          <p:cNvSpPr>
            <a:spLocks noGrp="1"/>
          </p:cNvSpPr>
          <p:nvPr>
            <p:ph sz="quarter" idx="1"/>
          </p:nvPr>
        </p:nvSpPr>
        <p:spPr/>
        <p:txBody>
          <a:bodyPr/>
          <a:lstStyle/>
          <a:p>
            <a:pPr marL="0" indent="0" eaLnBrk="1" hangingPunct="1">
              <a:buNone/>
            </a:pPr>
            <a:r>
              <a:rPr lang="en-US" altLang="en-US" dirty="0"/>
              <a:t>Guilt is often broadly defined to include shame. However, the two are different. </a:t>
            </a:r>
          </a:p>
          <a:p>
            <a:pPr eaLnBrk="1" hangingPunct="1"/>
            <a:r>
              <a:rPr lang="en-US" altLang="en-US" sz="2000" b="1" u="sng" dirty="0"/>
              <a:t>Guilt</a:t>
            </a:r>
            <a:r>
              <a:rPr lang="en-US" altLang="en-US" sz="2000" dirty="0"/>
              <a:t> results when we commit a moral wrong or violate a moral principle. </a:t>
            </a:r>
          </a:p>
          <a:p>
            <a:pPr eaLnBrk="1" hangingPunct="1"/>
            <a:r>
              <a:rPr lang="en-US" altLang="en-US" sz="2000" b="1" u="sng" dirty="0"/>
              <a:t>Shame</a:t>
            </a:r>
            <a:r>
              <a:rPr lang="en-US" altLang="en-US" sz="2000" dirty="0"/>
              <a:t>, on the other hand, occurs as a result of the violation of a social norm, or not living up to someone else's expectations for us.</a:t>
            </a:r>
          </a:p>
          <a:p>
            <a:pPr marL="0" indent="0" eaLnBrk="1" hangingPunct="1">
              <a:buNone/>
            </a:pPr>
            <a:endParaRPr lang="en-US" altLang="en-US" dirty="0"/>
          </a:p>
          <a:p>
            <a:pPr marL="0" indent="0" eaLnBrk="1" hangingPunct="1">
              <a:buNone/>
            </a:pPr>
            <a:r>
              <a:rPr lang="en-US" altLang="en-US" dirty="0"/>
              <a:t>As good critical thinkers, we must learn to distinguish between the two.</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E3CCFB4-1CB9-4F90-8318-CA4C163D9568}"/>
              </a:ext>
            </a:extLst>
          </p:cNvPr>
          <p:cNvSpPr>
            <a:spLocks noGrp="1"/>
          </p:cNvSpPr>
          <p:nvPr>
            <p:ph type="title"/>
          </p:nvPr>
        </p:nvSpPr>
        <p:spPr/>
        <p:txBody>
          <a:bodyPr/>
          <a:lstStyle/>
          <a:p>
            <a:r>
              <a:rPr lang="en-US" dirty="0">
                <a:solidFill>
                  <a:schemeClr val="accent3"/>
                </a:solidFill>
              </a:rPr>
              <a:t>Hot or Not? </a:t>
            </a:r>
            <a:r>
              <a:rPr lang="en-US" sz="1000" dirty="0">
                <a:solidFill>
                  <a:schemeClr val="accent3"/>
                </a:solidFill>
              </a:rPr>
              <a:t>1</a:t>
            </a:r>
            <a:endParaRPr lang="en-IN" sz="1000" dirty="0"/>
          </a:p>
        </p:txBody>
      </p:sp>
      <p:pic>
        <p:nvPicPr>
          <p:cNvPr id="4" name="Picture Placeholder 3">
            <a:extLst>
              <a:ext uri="{FF2B5EF4-FFF2-40B4-BE49-F238E27FC236}">
                <a16:creationId xmlns:a16="http://schemas.microsoft.com/office/drawing/2014/main" id="{701CC0B2-A016-4FC8-977E-8F6105934A5D}"/>
              </a:ext>
              <a:ext uri="{C183D7F6-B498-43B3-948B-1728B52AA6E4}">
                <adec:decorative xmlns:adec="http://schemas.microsoft.com/office/drawing/2017/decorative" val="1"/>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559" b="752"/>
          <a:stretch/>
        </p:blipFill>
        <p:spPr>
          <a:xfrm>
            <a:off x="3162300" y="1143000"/>
            <a:ext cx="2819400" cy="4190064"/>
          </a:xfrm>
        </p:spPr>
      </p:pic>
      <p:sp>
        <p:nvSpPr>
          <p:cNvPr id="6" name="Text Placeholder 5">
            <a:extLst>
              <a:ext uri="{FF2B5EF4-FFF2-40B4-BE49-F238E27FC236}">
                <a16:creationId xmlns:a16="http://schemas.microsoft.com/office/drawing/2014/main" id="{D34CD19B-E0D6-4997-B0B5-CC41CDEC4C70}"/>
              </a:ext>
            </a:extLst>
          </p:cNvPr>
          <p:cNvSpPr>
            <a:spLocks noGrp="1"/>
          </p:cNvSpPr>
          <p:nvPr>
            <p:ph type="body" sz="quarter" idx="12"/>
          </p:nvPr>
        </p:nvSpPr>
        <p:spPr>
          <a:xfrm>
            <a:off x="990600" y="5445954"/>
            <a:ext cx="6629400" cy="903147"/>
          </a:xfrm>
        </p:spPr>
        <p:txBody>
          <a:bodyPr/>
          <a:lstStyle/>
          <a:p>
            <a:pPr eaLnBrk="1" hangingPunct="1"/>
            <a:r>
              <a:rPr lang="en-US" altLang="en-US" dirty="0"/>
              <a:t>Is guilt good or is it a barrier </a:t>
            </a:r>
            <a:br>
              <a:rPr lang="en-US" altLang="en-US" dirty="0"/>
            </a:br>
            <a:r>
              <a:rPr lang="en-US" altLang="en-US" dirty="0"/>
              <a:t>to our happiness?</a:t>
            </a:r>
          </a:p>
        </p:txBody>
      </p:sp>
    </p:spTree>
    <p:extLst>
      <p:ext uri="{BB962C8B-B14F-4D97-AF65-F5344CB8AC3E}">
        <p14:creationId xmlns:p14="http://schemas.microsoft.com/office/powerpoint/2010/main" val="23128795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E3CCFB4-1CB9-4F90-8318-CA4C163D9568}"/>
              </a:ext>
            </a:extLst>
          </p:cNvPr>
          <p:cNvSpPr>
            <a:spLocks noGrp="1"/>
          </p:cNvSpPr>
          <p:nvPr>
            <p:ph type="title"/>
          </p:nvPr>
        </p:nvSpPr>
        <p:spPr/>
        <p:txBody>
          <a:bodyPr/>
          <a:lstStyle/>
          <a:p>
            <a:r>
              <a:rPr lang="en-US" dirty="0"/>
              <a:t>Lawrence Kohlberg</a:t>
            </a:r>
            <a:endParaRPr lang="en-IN" dirty="0"/>
          </a:p>
        </p:txBody>
      </p:sp>
      <p:pic>
        <p:nvPicPr>
          <p:cNvPr id="6" name="Picture Placeholder 5" descr="A photo of Lawrence Kohlberg.">
            <a:extLst>
              <a:ext uri="{FF2B5EF4-FFF2-40B4-BE49-F238E27FC236}">
                <a16:creationId xmlns:a16="http://schemas.microsoft.com/office/drawing/2014/main" id="{D57E7B4C-16E7-46BF-A52C-E96E628B283A}"/>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413" b="-14"/>
          <a:stretch/>
        </p:blipFill>
        <p:spPr>
          <a:xfrm>
            <a:off x="2438400" y="1642827"/>
            <a:ext cx="3581400" cy="4118610"/>
          </a:xfrm>
        </p:spPr>
      </p:pic>
      <p:sp>
        <p:nvSpPr>
          <p:cNvPr id="8" name="Content Placeholder 7">
            <a:extLst>
              <a:ext uri="{FF2B5EF4-FFF2-40B4-BE49-F238E27FC236}">
                <a16:creationId xmlns:a16="http://schemas.microsoft.com/office/drawing/2014/main" id="{94666234-E906-46E2-A414-CD4D246D7427}"/>
              </a:ext>
            </a:extLst>
          </p:cNvPr>
          <p:cNvSpPr>
            <a:spLocks noGrp="1"/>
          </p:cNvSpPr>
          <p:nvPr>
            <p:ph sz="quarter" idx="16"/>
          </p:nvPr>
        </p:nvSpPr>
        <p:spPr>
          <a:xfrm>
            <a:off x="2874335" y="5791200"/>
            <a:ext cx="3395330" cy="202019"/>
          </a:xfrm>
        </p:spPr>
        <p:txBody>
          <a:bodyPr/>
          <a:lstStyle/>
          <a:p>
            <a:r>
              <a:rPr lang="en-US" dirty="0"/>
              <a:t>Lee Lockwood/The LIFE Images Collection/Getty Images </a:t>
            </a:r>
            <a:endParaRPr lang="en-IN" dirty="0"/>
          </a:p>
        </p:txBody>
      </p:sp>
    </p:spTree>
    <p:extLst>
      <p:ext uri="{BB962C8B-B14F-4D97-AF65-F5344CB8AC3E}">
        <p14:creationId xmlns:p14="http://schemas.microsoft.com/office/powerpoint/2010/main" val="3138386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en-US" altLang="en-US" dirty="0"/>
              <a:t>Development of Moral Reasoning</a:t>
            </a:r>
          </a:p>
        </p:txBody>
      </p:sp>
      <p:sp>
        <p:nvSpPr>
          <p:cNvPr id="27651" name="Content Placeholder 2"/>
          <p:cNvSpPr>
            <a:spLocks noGrp="1"/>
          </p:cNvSpPr>
          <p:nvPr>
            <p:ph sz="quarter" idx="1"/>
          </p:nvPr>
        </p:nvSpPr>
        <p:spPr/>
        <p:txBody>
          <a:bodyPr/>
          <a:lstStyle/>
          <a:p>
            <a:pPr marL="0" indent="0" eaLnBrk="1" hangingPunct="1">
              <a:buNone/>
            </a:pPr>
            <a:r>
              <a:rPr lang="en-US" altLang="en-US" dirty="0"/>
              <a:t>Psychologist Lawrence Kohlberg (1927 to 1987) argues that human beings advance through distinct stages in their moral reasoning capabilities. </a:t>
            </a:r>
          </a:p>
          <a:p>
            <a:pPr eaLnBrk="1" hangingPunct="1"/>
            <a:r>
              <a:rPr lang="en-US" altLang="en-US" sz="2000" dirty="0"/>
              <a:t>These stages are transcultural and represent increased proficiency in critical-thinking skills.</a:t>
            </a:r>
          </a:p>
          <a:p>
            <a:pPr eaLnBrk="1" hangingPunct="1"/>
            <a:r>
              <a:rPr lang="en-US" altLang="en-US" sz="2000" dirty="0"/>
              <a:t>Research has identified three levels of moral development:</a:t>
            </a:r>
          </a:p>
          <a:p>
            <a:pPr marL="366713" lvl="1" indent="0" eaLnBrk="1" hangingPunct="1">
              <a:buNone/>
            </a:pPr>
            <a:endParaRPr lang="en-US" altLang="en-US" b="1" u="sng" dirty="0"/>
          </a:p>
          <a:p>
            <a:pPr lvl="1" eaLnBrk="1" hangingPunct="1"/>
            <a:r>
              <a:rPr lang="en-US" altLang="en-US" b="1" u="sng" dirty="0"/>
              <a:t>Preconventional</a:t>
            </a:r>
          </a:p>
          <a:p>
            <a:pPr lvl="1" eaLnBrk="1" hangingPunct="1"/>
            <a:r>
              <a:rPr lang="en-US" altLang="en-US" b="1" u="sng" dirty="0"/>
              <a:t>Conventional</a:t>
            </a:r>
          </a:p>
          <a:p>
            <a:pPr lvl="1" eaLnBrk="1" hangingPunct="1"/>
            <a:r>
              <a:rPr lang="en-US" altLang="en-US" b="1" u="sng" dirty="0"/>
              <a:t>Postconventional</a:t>
            </a:r>
          </a:p>
          <a:p>
            <a:pPr eaLnBrk="1" hangingPunct="1"/>
            <a:r>
              <a:rPr lang="en-US" altLang="en-US" sz="2000" dirty="0"/>
              <a:t>These levels each contain two distinct stages.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005-E69B-44D0-8533-9FA2D5E4C4FD}"/>
              </a:ext>
            </a:extLst>
          </p:cNvPr>
          <p:cNvSpPr>
            <a:spLocks noGrp="1"/>
          </p:cNvSpPr>
          <p:nvPr>
            <p:ph type="title"/>
          </p:nvPr>
        </p:nvSpPr>
        <p:spPr/>
        <p:txBody>
          <a:bodyPr/>
          <a:lstStyle/>
          <a:p>
            <a:r>
              <a:rPr lang="en-US" dirty="0"/>
              <a:t>Kohlberg's Stages in the Development of Moral Reasoning</a:t>
            </a:r>
            <a:endParaRPr lang="en-IN" dirty="0"/>
          </a:p>
        </p:txBody>
      </p:sp>
      <p:pic>
        <p:nvPicPr>
          <p:cNvPr id="3" name="Picture Placeholder 2" descr="The image illustrates the preconventional stages of moral reasoning.">
            <a:extLst>
              <a:ext uri="{FF2B5EF4-FFF2-40B4-BE49-F238E27FC236}">
                <a16:creationId xmlns:a16="http://schemas.microsoft.com/office/drawing/2014/main" id="{80318C26-22B0-4BDB-8C5F-D79B0E6ECF33}"/>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462" b="-6172"/>
          <a:stretch/>
        </p:blipFill>
        <p:spPr>
          <a:xfrm>
            <a:off x="620233" y="1997076"/>
            <a:ext cx="2465744" cy="2041524"/>
          </a:xfrm>
        </p:spPr>
      </p:pic>
      <p:pic>
        <p:nvPicPr>
          <p:cNvPr id="6" name="Picture Placeholder 5" descr="The image illustrates conventional stages of moral reasoning.">
            <a:extLst>
              <a:ext uri="{FF2B5EF4-FFF2-40B4-BE49-F238E27FC236}">
                <a16:creationId xmlns:a16="http://schemas.microsoft.com/office/drawing/2014/main" id="{351459F8-3780-446D-92CD-52690125C29F}"/>
              </a:ext>
            </a:extLst>
          </p:cNvPr>
          <p:cNvPicPr>
            <a:picLocks noGrp="1" noChangeAspect="1"/>
          </p:cNvPicPr>
          <p:nvPr>
            <p:ph type="pic" sz="quarter" idx="17"/>
          </p:nvPr>
        </p:nvPicPr>
        <p:blipFill rotWithShape="1">
          <a:blip r:embed="rId3" cstate="print">
            <a:extLst>
              <a:ext uri="{28A0092B-C50C-407E-A947-70E740481C1C}">
                <a14:useLocalDpi xmlns:a14="http://schemas.microsoft.com/office/drawing/2010/main" val="0"/>
              </a:ext>
            </a:extLst>
          </a:blip>
          <a:srcRect t="-2029" b="-22"/>
          <a:stretch/>
        </p:blipFill>
        <p:spPr>
          <a:xfrm>
            <a:off x="3276600" y="2143260"/>
            <a:ext cx="2280443" cy="1735926"/>
          </a:xfrm>
        </p:spPr>
      </p:pic>
      <p:pic>
        <p:nvPicPr>
          <p:cNvPr id="8" name="Picture Placeholder 7" descr="The image illustrates the postconventional stages of moral reasoning.">
            <a:extLst>
              <a:ext uri="{FF2B5EF4-FFF2-40B4-BE49-F238E27FC236}">
                <a16:creationId xmlns:a16="http://schemas.microsoft.com/office/drawing/2014/main" id="{10CAD36F-2870-4C61-820C-2AB9894D3900}"/>
              </a:ext>
            </a:extLst>
          </p:cNvPr>
          <p:cNvPicPr>
            <a:picLocks noGrp="1" noChangeAspect="1"/>
          </p:cNvPicPr>
          <p:nvPr>
            <p:ph type="pic" sz="quarter" idx="18"/>
          </p:nvPr>
        </p:nvPicPr>
        <p:blipFill rotWithShape="1">
          <a:blip r:embed="rId4">
            <a:extLst>
              <a:ext uri="{28A0092B-C50C-407E-A947-70E740481C1C}">
                <a14:useLocalDpi xmlns:a14="http://schemas.microsoft.com/office/drawing/2010/main" val="0"/>
              </a:ext>
            </a:extLst>
          </a:blip>
          <a:srcRect t="-6530" b="5546"/>
          <a:stretch/>
        </p:blipFill>
        <p:spPr>
          <a:xfrm>
            <a:off x="5950381" y="2148199"/>
            <a:ext cx="2573386" cy="1758696"/>
          </a:xfrm>
        </p:spPr>
      </p:pic>
      <p:sp>
        <p:nvSpPr>
          <p:cNvPr id="11" name="Content Placeholder 10">
            <a:extLst>
              <a:ext uri="{FF2B5EF4-FFF2-40B4-BE49-F238E27FC236}">
                <a16:creationId xmlns:a16="http://schemas.microsoft.com/office/drawing/2014/main" id="{7AC86680-DEAD-44B1-97F6-1723B2A918F1}"/>
              </a:ext>
            </a:extLst>
          </p:cNvPr>
          <p:cNvSpPr>
            <a:spLocks noGrp="1"/>
          </p:cNvSpPr>
          <p:nvPr>
            <p:ph sz="quarter" idx="16"/>
          </p:nvPr>
        </p:nvSpPr>
        <p:spPr>
          <a:xfrm>
            <a:off x="948725" y="4101470"/>
            <a:ext cx="6781800" cy="381000"/>
          </a:xfrm>
        </p:spPr>
        <p:txBody>
          <a:bodyPr/>
          <a:lstStyle/>
          <a:p>
            <a:r>
              <a:rPr lang="en-US" sz="2000" dirty="0">
                <a:latin typeface="Arial" panose="020B0604020202020204" pitchFamily="34" charset="0"/>
              </a:rPr>
              <a:t>Preconventional       </a:t>
            </a:r>
            <a:r>
              <a:rPr lang="en-US" altLang="en-US" sz="2000" dirty="0">
                <a:latin typeface="Arial" panose="020B0604020202020204" pitchFamily="34" charset="0"/>
              </a:rPr>
              <a:t>Conventional</a:t>
            </a:r>
            <a:r>
              <a:rPr lang="en-US" sz="2000" dirty="0">
                <a:latin typeface="Arial" panose="020B0604020202020204" pitchFamily="34" charset="0"/>
              </a:rPr>
              <a:t>         </a:t>
            </a:r>
            <a:r>
              <a:rPr lang="en-US" altLang="en-US" sz="2000" dirty="0">
                <a:latin typeface="Arial" panose="020B0604020202020204" pitchFamily="34" charset="0"/>
              </a:rPr>
              <a:t>Postconventional</a:t>
            </a:r>
          </a:p>
          <a:p>
            <a:endParaRPr lang="en-IN" sz="2000" dirty="0"/>
          </a:p>
        </p:txBody>
      </p:sp>
      <p:sp>
        <p:nvSpPr>
          <p:cNvPr id="23" name="Content Placeholder 22">
            <a:extLst>
              <a:ext uri="{FF2B5EF4-FFF2-40B4-BE49-F238E27FC236}">
                <a16:creationId xmlns:a16="http://schemas.microsoft.com/office/drawing/2014/main" id="{BEE778F4-1E4E-482C-A6A1-8482B78140B5}"/>
              </a:ext>
            </a:extLst>
          </p:cNvPr>
          <p:cNvSpPr>
            <a:spLocks noGrp="1"/>
          </p:cNvSpPr>
          <p:nvPr>
            <p:ph sz="quarter" idx="21"/>
          </p:nvPr>
        </p:nvSpPr>
        <p:spPr>
          <a:xfrm>
            <a:off x="381000" y="5181600"/>
            <a:ext cx="2437605" cy="304800"/>
          </a:xfrm>
        </p:spPr>
        <p:txBody>
          <a:bodyPr/>
          <a:lstStyle/>
          <a:p>
            <a:r>
              <a:rPr lang="en-US" dirty="0">
                <a:hlinkClick r:id="rId5" action="ppaction://hlinksldjump"/>
              </a:rPr>
              <a:t>Access the text alternative for slide images</a:t>
            </a:r>
            <a:endParaRPr lang="en-US" dirty="0"/>
          </a:p>
        </p:txBody>
      </p:sp>
      <p:sp>
        <p:nvSpPr>
          <p:cNvPr id="22" name="Content Placeholder 21">
            <a:extLst>
              <a:ext uri="{FF2B5EF4-FFF2-40B4-BE49-F238E27FC236}">
                <a16:creationId xmlns:a16="http://schemas.microsoft.com/office/drawing/2014/main" id="{A3E12F72-EA98-4CB6-80C9-5F1C41C12243}"/>
              </a:ext>
            </a:extLst>
          </p:cNvPr>
          <p:cNvSpPr>
            <a:spLocks noGrp="1"/>
          </p:cNvSpPr>
          <p:nvPr>
            <p:ph sz="quarter" idx="20"/>
          </p:nvPr>
        </p:nvSpPr>
        <p:spPr>
          <a:xfrm>
            <a:off x="2910875" y="5196385"/>
            <a:ext cx="2857500" cy="251667"/>
          </a:xfrm>
        </p:spPr>
        <p:txBody>
          <a:bodyPr/>
          <a:lstStyle/>
          <a:p>
            <a:r>
              <a:rPr lang="en-US" dirty="0">
                <a:hlinkClick r:id="rId6" action="ppaction://hlinksldjump"/>
              </a:rPr>
              <a:t>Access the text alternative for slide images</a:t>
            </a:r>
            <a:endParaRPr lang="en-US" dirty="0"/>
          </a:p>
        </p:txBody>
      </p:sp>
      <p:sp>
        <p:nvSpPr>
          <p:cNvPr id="21" name="Content Placeholder 20">
            <a:extLst>
              <a:ext uri="{FF2B5EF4-FFF2-40B4-BE49-F238E27FC236}">
                <a16:creationId xmlns:a16="http://schemas.microsoft.com/office/drawing/2014/main" id="{CF069A5C-5DB1-490A-A3BE-B3C83360D2D9}"/>
              </a:ext>
            </a:extLst>
          </p:cNvPr>
          <p:cNvSpPr>
            <a:spLocks noGrp="1"/>
          </p:cNvSpPr>
          <p:nvPr>
            <p:ph sz="quarter" idx="19"/>
          </p:nvPr>
        </p:nvSpPr>
        <p:spPr>
          <a:xfrm>
            <a:off x="5807483" y="5187697"/>
            <a:ext cx="3269237" cy="251667"/>
          </a:xfrm>
        </p:spPr>
        <p:txBody>
          <a:bodyPr/>
          <a:lstStyle/>
          <a:p>
            <a:r>
              <a:rPr lang="en-US" dirty="0">
                <a:hlinkClick r:id="rId7" action="ppaction://hlinksldjump"/>
              </a:rPr>
              <a:t>Access the text alternative for slide images</a:t>
            </a:r>
            <a:endParaRPr lang="en-US" dirty="0"/>
          </a:p>
        </p:txBody>
      </p:sp>
    </p:spTree>
    <p:extLst>
      <p:ext uri="{BB962C8B-B14F-4D97-AF65-F5344CB8AC3E}">
        <p14:creationId xmlns:p14="http://schemas.microsoft.com/office/powerpoint/2010/main" val="2939642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sz="3200" dirty="0"/>
              <a:t>What Do You Think Motivated This Man to Volunteer His Time Helping Others?</a:t>
            </a:r>
            <a:endParaRPr lang="en-US" altLang="en-US" sz="3200" dirty="0"/>
          </a:p>
        </p:txBody>
      </p:sp>
      <p:pic>
        <p:nvPicPr>
          <p:cNvPr id="6" name="Picture Placeholder 8" descr="An image of a man helping others build a structure.">
            <a:extLst>
              <a:ext uri="{FF2B5EF4-FFF2-40B4-BE49-F238E27FC236}">
                <a16:creationId xmlns:a16="http://schemas.microsoft.com/office/drawing/2014/main" id="{8928E081-11B3-4085-A039-9D38EFA47694}"/>
              </a:ext>
            </a:extLst>
          </p:cNvPr>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t="-558" b="-558"/>
          <a:stretch/>
        </p:blipFill>
        <p:spPr>
          <a:xfrm>
            <a:off x="2593848" y="2133600"/>
            <a:ext cx="4572000" cy="3352800"/>
          </a:xfrm>
        </p:spPr>
      </p:pic>
      <p:sp>
        <p:nvSpPr>
          <p:cNvPr id="2" name="Content Placeholder 1">
            <a:extLst>
              <a:ext uri="{FF2B5EF4-FFF2-40B4-BE49-F238E27FC236}">
                <a16:creationId xmlns:a16="http://schemas.microsoft.com/office/drawing/2014/main" id="{2A8CE060-6747-4EFF-840A-3216432F0242}"/>
              </a:ext>
            </a:extLst>
          </p:cNvPr>
          <p:cNvSpPr>
            <a:spLocks noGrp="1"/>
          </p:cNvSpPr>
          <p:nvPr>
            <p:ph sz="quarter" idx="1"/>
          </p:nvPr>
        </p:nvSpPr>
        <p:spPr>
          <a:xfrm>
            <a:off x="2593848" y="5513119"/>
            <a:ext cx="1978152" cy="228600"/>
          </a:xfrm>
        </p:spPr>
        <p:txBody>
          <a:bodyPr/>
          <a:lstStyle/>
          <a:p>
            <a:pPr marL="0" indent="0">
              <a:buNone/>
            </a:pPr>
            <a:r>
              <a:rPr lang="en-US" sz="900" dirty="0">
                <a:latin typeface="Arial" panose="020B0604020202020204" pitchFamily="34" charset="0"/>
              </a:rPr>
              <a:t>Albert Ferreira/Reuters/Corbis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altLang="en-US" dirty="0"/>
              <a:t>Preconventional Moral Development</a:t>
            </a:r>
          </a:p>
        </p:txBody>
      </p:sp>
      <p:sp>
        <p:nvSpPr>
          <p:cNvPr id="29699" name="Content Placeholder 2"/>
          <p:cNvSpPr>
            <a:spLocks noGrp="1"/>
          </p:cNvSpPr>
          <p:nvPr>
            <p:ph sz="quarter" idx="1"/>
          </p:nvPr>
        </p:nvSpPr>
        <p:spPr/>
        <p:txBody>
          <a:bodyPr/>
          <a:lstStyle/>
          <a:p>
            <a:pPr marL="0" indent="0" eaLnBrk="1" hangingPunct="1">
              <a:buNone/>
            </a:pPr>
            <a:r>
              <a:rPr lang="en-US" altLang="en-US" dirty="0"/>
              <a:t>In the first two stages of moral development, or the </a:t>
            </a:r>
            <a:r>
              <a:rPr lang="en-US" altLang="en-US" b="1" u="sng" dirty="0"/>
              <a:t>preconventional level</a:t>
            </a:r>
            <a:r>
              <a:rPr lang="en-US" altLang="en-US" dirty="0"/>
              <a:t>, morality is defined egotistically in terms of oneself. </a:t>
            </a:r>
          </a:p>
          <a:p>
            <a:pPr eaLnBrk="1" hangingPunct="1"/>
            <a:r>
              <a:rPr lang="en-US" altLang="en-US" sz="2000" dirty="0"/>
              <a:t>People at this level expect others to treat them morally but generally do not reciprocate unless they derive benefit.</a:t>
            </a:r>
          </a:p>
          <a:p>
            <a:pPr eaLnBrk="1" hangingPunct="1"/>
            <a:r>
              <a:rPr lang="en-US" altLang="en-US" sz="2000" dirty="0"/>
              <a:t>Most people outgrow these two stages of moral reasoning by high school.</a:t>
            </a:r>
            <a:endParaRPr lang="en-US" altLang="en-US" sz="20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US" altLang="en-US" dirty="0"/>
              <a:t>Conventional Moral Development</a:t>
            </a:r>
          </a:p>
        </p:txBody>
      </p:sp>
      <p:sp>
        <p:nvSpPr>
          <p:cNvPr id="30723" name="Content Placeholder 2"/>
          <p:cNvSpPr>
            <a:spLocks noGrp="1"/>
          </p:cNvSpPr>
          <p:nvPr>
            <p:ph sz="quarter" idx="1"/>
          </p:nvPr>
        </p:nvSpPr>
        <p:spPr/>
        <p:txBody>
          <a:bodyPr/>
          <a:lstStyle/>
          <a:p>
            <a:pPr marL="0" indent="0" eaLnBrk="1" hangingPunct="1">
              <a:buNone/>
            </a:pPr>
            <a:r>
              <a:rPr lang="en-US" altLang="en-US" dirty="0"/>
              <a:t>In the next two stages of moral development, or the </a:t>
            </a:r>
            <a:r>
              <a:rPr lang="en-US" altLang="en-US" b="1" u="sng" dirty="0"/>
              <a:t>conventional level</a:t>
            </a:r>
            <a:r>
              <a:rPr lang="en-US" altLang="en-US" dirty="0"/>
              <a:t>, people look to others for moral guidance. </a:t>
            </a:r>
          </a:p>
          <a:p>
            <a:pPr eaLnBrk="1" hangingPunct="1"/>
            <a:r>
              <a:rPr lang="en-US" altLang="en-US" sz="2000" dirty="0"/>
              <a:t>People at stage three conform to peer group norms and believe there are right and wrong answers and that those in authority know the right answers.</a:t>
            </a:r>
          </a:p>
          <a:p>
            <a:pPr lvl="1" eaLnBrk="1" hangingPunct="1"/>
            <a:r>
              <a:rPr lang="en-US" altLang="en-US" sz="1800" dirty="0"/>
              <a:t>Most college freshmen are at this stage. </a:t>
            </a:r>
          </a:p>
          <a:p>
            <a:pPr eaLnBrk="1" hangingPunct="1"/>
            <a:r>
              <a:rPr lang="en-US" altLang="en-US" sz="2000" dirty="0"/>
              <a:t>By substituting wider norms and laws for peer group culture, a process known as cultural relativism, people move to the second conventional stage. </a:t>
            </a:r>
          </a:p>
          <a:p>
            <a:pPr lvl="1" eaLnBrk="1" hangingPunct="1"/>
            <a:r>
              <a:rPr lang="en-US" altLang="en-US" sz="1800" dirty="0"/>
              <a:t>Most American adults are at this stage of moral development, which involves adopting prevailing views rather than thinking through moral decisions.</a:t>
            </a:r>
            <a:endParaRPr lang="en-US" altLang="en-US" sz="18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altLang="en-US" dirty="0"/>
              <a:t>Postconventional Moral Development</a:t>
            </a:r>
          </a:p>
        </p:txBody>
      </p:sp>
      <p:sp>
        <p:nvSpPr>
          <p:cNvPr id="31747" name="Content Placeholder 2"/>
          <p:cNvSpPr>
            <a:spLocks noGrp="1"/>
          </p:cNvSpPr>
          <p:nvPr>
            <p:ph sz="quarter" idx="1"/>
          </p:nvPr>
        </p:nvSpPr>
        <p:spPr/>
        <p:txBody>
          <a:bodyPr/>
          <a:lstStyle/>
          <a:p>
            <a:pPr eaLnBrk="1" hangingPunct="1"/>
            <a:r>
              <a:rPr lang="en-US" altLang="en-US" dirty="0"/>
              <a:t>In the </a:t>
            </a:r>
            <a:r>
              <a:rPr lang="en-US" altLang="en-US" b="1" u="sng" dirty="0"/>
              <a:t>postconventional</a:t>
            </a:r>
            <a:r>
              <a:rPr lang="en-US" altLang="en-US" dirty="0"/>
              <a:t> level of moral development, people recognize that social conventions need to be justified.</a:t>
            </a:r>
          </a:p>
          <a:p>
            <a:pPr eaLnBrk="1" hangingPunct="1"/>
            <a:r>
              <a:rPr lang="en-US" altLang="en-US" dirty="0"/>
              <a:t>Moral decisions should be based on universal moral principles and on concerns such as justice, compassion, and mutual respect.</a:t>
            </a:r>
          </a:p>
          <a:p>
            <a:pPr eaLnBrk="1" hangingPunct="1"/>
            <a:r>
              <a:rPr lang="en-US" altLang="en-US" dirty="0"/>
              <a:t>Unfortunately, less than 10 percent of American adults ever reach the postconventional level of moral reasoning.</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eaLnBrk="1" hangingPunct="1"/>
            <a:r>
              <a:rPr lang="en-US" altLang="en-US" dirty="0"/>
              <a:t>Moral Reasoning in Women</a:t>
            </a:r>
          </a:p>
        </p:txBody>
      </p:sp>
      <p:sp>
        <p:nvSpPr>
          <p:cNvPr id="34819" name="Content Placeholder 2"/>
          <p:cNvSpPr>
            <a:spLocks noGrp="1"/>
          </p:cNvSpPr>
          <p:nvPr>
            <p:ph sz="quarter" idx="1"/>
          </p:nvPr>
        </p:nvSpPr>
        <p:spPr/>
        <p:txBody>
          <a:bodyPr/>
          <a:lstStyle/>
          <a:p>
            <a:pPr marL="0" indent="0" eaLnBrk="1" hangingPunct="1">
              <a:buNone/>
            </a:pPr>
            <a:r>
              <a:rPr lang="en-US" altLang="en-US" dirty="0"/>
              <a:t>Psychologist Carol Gilligan argued that women’s moral development proceeds differently from that of men. </a:t>
            </a:r>
          </a:p>
          <a:p>
            <a:pPr eaLnBrk="1" hangingPunct="1"/>
            <a:r>
              <a:rPr lang="en-US" altLang="en-US" sz="2000" dirty="0"/>
              <a:t>Men, she said, tend to be duty- and principle-oriented, an approach she called the </a:t>
            </a:r>
            <a:r>
              <a:rPr lang="en-US" altLang="en-US" sz="2000" b="1" u="sng" dirty="0"/>
              <a:t>justice perspective</a:t>
            </a:r>
            <a:r>
              <a:rPr lang="en-US" altLang="en-US" sz="2000" dirty="0"/>
              <a:t>.</a:t>
            </a:r>
          </a:p>
          <a:p>
            <a:pPr eaLnBrk="1" hangingPunct="1"/>
            <a:r>
              <a:rPr lang="en-US" altLang="en-US" sz="2000" dirty="0"/>
              <a:t>Women, in contrast, are more context-oriented and view the world in terms of relationships and caring, </a:t>
            </a:r>
            <a:r>
              <a:rPr lang="en-US" sz="2000" dirty="0"/>
              <a:t>an approach she </a:t>
            </a:r>
            <a:r>
              <a:rPr lang="en-US" altLang="en-US" sz="2000" dirty="0"/>
              <a:t>called the </a:t>
            </a:r>
            <a:r>
              <a:rPr lang="en-US" altLang="en-US" sz="2000" b="1" u="sng" dirty="0"/>
              <a:t>care perspective</a:t>
            </a:r>
            <a:r>
              <a:rPr lang="en-US" altLang="en-US" sz="2000" dirty="0"/>
              <a:t>. </a:t>
            </a:r>
          </a:p>
          <a:p>
            <a:pPr marL="0" indent="0" eaLnBrk="1" hangingPunct="1">
              <a:buNone/>
            </a:pPr>
            <a:endParaRPr lang="en-US" altLang="en-US" dirty="0"/>
          </a:p>
          <a:p>
            <a:pPr marL="0" indent="0" eaLnBrk="1" hangingPunct="1">
              <a:buNone/>
            </a:pPr>
            <a:r>
              <a:rPr lang="en-US" altLang="en-US" dirty="0"/>
              <a:t>Research has reached no consensus on Gilligan’s claims.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E3CCFB4-1CB9-4F90-8318-CA4C163D9568}"/>
              </a:ext>
            </a:extLst>
          </p:cNvPr>
          <p:cNvSpPr>
            <a:spLocks noGrp="1"/>
          </p:cNvSpPr>
          <p:nvPr>
            <p:ph type="title"/>
          </p:nvPr>
        </p:nvSpPr>
        <p:spPr/>
        <p:txBody>
          <a:bodyPr/>
          <a:lstStyle/>
          <a:p>
            <a:r>
              <a:rPr lang="en-US" dirty="0"/>
              <a:t>Feminist Gloria Steinem</a:t>
            </a:r>
            <a:endParaRPr lang="en-IN" dirty="0"/>
          </a:p>
        </p:txBody>
      </p:sp>
      <p:pic>
        <p:nvPicPr>
          <p:cNvPr id="6" name="Picture Placeholder 5" descr="An image of Gloria Steinem, a feminist and writer.">
            <a:extLst>
              <a:ext uri="{FF2B5EF4-FFF2-40B4-BE49-F238E27FC236}">
                <a16:creationId xmlns:a16="http://schemas.microsoft.com/office/drawing/2014/main" id="{2F0DE534-17C4-4C68-B953-3C4951F35F7C}"/>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377" b="1836"/>
          <a:stretch/>
        </p:blipFill>
        <p:spPr>
          <a:xfrm>
            <a:off x="2929096" y="1392311"/>
            <a:ext cx="3188677" cy="3560689"/>
          </a:xfrm>
        </p:spPr>
      </p:pic>
      <p:sp>
        <p:nvSpPr>
          <p:cNvPr id="8" name="Content Placeholder 7">
            <a:extLst>
              <a:ext uri="{FF2B5EF4-FFF2-40B4-BE49-F238E27FC236}">
                <a16:creationId xmlns:a16="http://schemas.microsoft.com/office/drawing/2014/main" id="{94666234-E906-46E2-A414-CD4D246D7427}"/>
              </a:ext>
            </a:extLst>
          </p:cNvPr>
          <p:cNvSpPr>
            <a:spLocks noGrp="1"/>
          </p:cNvSpPr>
          <p:nvPr>
            <p:ph sz="quarter" idx="16"/>
          </p:nvPr>
        </p:nvSpPr>
        <p:spPr>
          <a:xfrm>
            <a:off x="2929096" y="5080095"/>
            <a:ext cx="2438400" cy="228600"/>
          </a:xfrm>
        </p:spPr>
        <p:txBody>
          <a:bodyPr/>
          <a:lstStyle/>
          <a:p>
            <a:r>
              <a:rPr lang="en-US" dirty="0" err="1"/>
              <a:t>Bettmann</a:t>
            </a:r>
            <a:r>
              <a:rPr lang="en-US" dirty="0"/>
              <a:t>/Getty Images</a:t>
            </a:r>
            <a:endParaRPr lang="en-IN" dirty="0"/>
          </a:p>
        </p:txBody>
      </p:sp>
      <p:sp>
        <p:nvSpPr>
          <p:cNvPr id="2" name="Text Placeholder 1">
            <a:extLst>
              <a:ext uri="{FF2B5EF4-FFF2-40B4-BE49-F238E27FC236}">
                <a16:creationId xmlns:a16="http://schemas.microsoft.com/office/drawing/2014/main" id="{4345E28F-104B-4BBC-8AA9-2BA0CF2F80E8}"/>
              </a:ext>
            </a:extLst>
          </p:cNvPr>
          <p:cNvSpPr>
            <a:spLocks noGrp="1"/>
          </p:cNvSpPr>
          <p:nvPr>
            <p:ph type="body" sz="quarter" idx="12"/>
          </p:nvPr>
        </p:nvSpPr>
        <p:spPr>
          <a:xfrm>
            <a:off x="1397295" y="5481312"/>
            <a:ext cx="6349409" cy="838200"/>
          </a:xfrm>
        </p:spPr>
        <p:txBody>
          <a:bodyPr/>
          <a:lstStyle/>
          <a:p>
            <a:r>
              <a:rPr lang="en-US" dirty="0"/>
              <a:t>Feminist Gloria Steinem is an example of post conventional reasoning.</a:t>
            </a:r>
          </a:p>
          <a:p>
            <a:endParaRPr lang="en-IN" dirty="0"/>
          </a:p>
        </p:txBody>
      </p:sp>
    </p:spTree>
    <p:extLst>
      <p:ext uri="{BB962C8B-B14F-4D97-AF65-F5344CB8AC3E}">
        <p14:creationId xmlns:p14="http://schemas.microsoft.com/office/powerpoint/2010/main" val="32854871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E3CCFB4-1CB9-4F90-8318-CA4C163D9568}"/>
              </a:ext>
            </a:extLst>
          </p:cNvPr>
          <p:cNvSpPr>
            <a:spLocks noGrp="1"/>
          </p:cNvSpPr>
          <p:nvPr>
            <p:ph type="title"/>
          </p:nvPr>
        </p:nvSpPr>
        <p:spPr/>
        <p:txBody>
          <a:bodyPr/>
          <a:lstStyle/>
          <a:p>
            <a:r>
              <a:rPr lang="en-US" dirty="0"/>
              <a:t>Mohandas Gandhi</a:t>
            </a:r>
            <a:endParaRPr lang="en-IN" dirty="0"/>
          </a:p>
        </p:txBody>
      </p:sp>
      <p:pic>
        <p:nvPicPr>
          <p:cNvPr id="4" name="Picture Placeholder 3" descr="An image of Mohandas Gandhi, a nonviolent activist.">
            <a:extLst>
              <a:ext uri="{FF2B5EF4-FFF2-40B4-BE49-F238E27FC236}">
                <a16:creationId xmlns:a16="http://schemas.microsoft.com/office/drawing/2014/main" id="{5E98526E-69E7-4A94-9AEF-B26C830659AC}"/>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95" r="4999" b="-193"/>
          <a:stretch/>
        </p:blipFill>
        <p:spPr>
          <a:xfrm>
            <a:off x="2971800" y="1516134"/>
            <a:ext cx="2667000" cy="3181684"/>
          </a:xfrm>
        </p:spPr>
      </p:pic>
      <p:sp>
        <p:nvSpPr>
          <p:cNvPr id="8" name="Content Placeholder 7">
            <a:extLst>
              <a:ext uri="{FF2B5EF4-FFF2-40B4-BE49-F238E27FC236}">
                <a16:creationId xmlns:a16="http://schemas.microsoft.com/office/drawing/2014/main" id="{94666234-E906-46E2-A414-CD4D246D7427}"/>
              </a:ext>
            </a:extLst>
          </p:cNvPr>
          <p:cNvSpPr>
            <a:spLocks noGrp="1"/>
          </p:cNvSpPr>
          <p:nvPr>
            <p:ph sz="quarter" idx="16"/>
          </p:nvPr>
        </p:nvSpPr>
        <p:spPr>
          <a:xfrm>
            <a:off x="2971800" y="4697818"/>
            <a:ext cx="3429000" cy="228600"/>
          </a:xfrm>
        </p:spPr>
        <p:txBody>
          <a:bodyPr/>
          <a:lstStyle/>
          <a:p>
            <a:r>
              <a:rPr lang="en-US" dirty="0"/>
              <a:t>Lee Lockwood/The LIFE Images Collection/Getty Images </a:t>
            </a:r>
            <a:endParaRPr lang="en-IN" dirty="0"/>
          </a:p>
        </p:txBody>
      </p:sp>
      <p:sp>
        <p:nvSpPr>
          <p:cNvPr id="9" name="Text Placeholder 8">
            <a:extLst>
              <a:ext uri="{FF2B5EF4-FFF2-40B4-BE49-F238E27FC236}">
                <a16:creationId xmlns:a16="http://schemas.microsoft.com/office/drawing/2014/main" id="{242FCDAE-B062-4359-817C-5C38D96CB49D}"/>
              </a:ext>
            </a:extLst>
          </p:cNvPr>
          <p:cNvSpPr>
            <a:spLocks noGrp="1"/>
          </p:cNvSpPr>
          <p:nvPr>
            <p:ph type="body" sz="quarter" idx="12"/>
          </p:nvPr>
        </p:nvSpPr>
        <p:spPr>
          <a:xfrm>
            <a:off x="762000" y="5052237"/>
            <a:ext cx="7391400" cy="1112875"/>
          </a:xfrm>
        </p:spPr>
        <p:txBody>
          <a:bodyPr/>
          <a:lstStyle/>
          <a:p>
            <a:r>
              <a:rPr lang="en-US" dirty="0"/>
              <a:t>Mohandas Gandhi sparked one of the most effective nonviolent moral reform movements in the history of the world.</a:t>
            </a:r>
            <a:endParaRPr lang="en-IN" dirty="0"/>
          </a:p>
        </p:txBody>
      </p:sp>
    </p:spTree>
    <p:extLst>
      <p:ext uri="{BB962C8B-B14F-4D97-AF65-F5344CB8AC3E}">
        <p14:creationId xmlns:p14="http://schemas.microsoft.com/office/powerpoint/2010/main" val="29373273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noRot="1" noChangeArrowheads="1"/>
          </p:cNvSpPr>
          <p:nvPr>
            <p:ph type="title"/>
          </p:nvPr>
        </p:nvSpPr>
        <p:spPr/>
        <p:txBody>
          <a:bodyPr/>
          <a:lstStyle/>
          <a:p>
            <a:r>
              <a:rPr lang="en-US" dirty="0"/>
              <a:t>Hot or Not? 2</a:t>
            </a:r>
          </a:p>
        </p:txBody>
      </p:sp>
      <p:sp>
        <p:nvSpPr>
          <p:cNvPr id="27651" name="Content Placeholder 2"/>
          <p:cNvSpPr>
            <a:spLocks noGrp="1" noChangeArrowheads="1"/>
          </p:cNvSpPr>
          <p:nvPr>
            <p:ph sz="quarter" idx="1"/>
          </p:nvPr>
        </p:nvSpPr>
        <p:spPr/>
        <p:txBody>
          <a:bodyPr/>
          <a:lstStyle/>
          <a:p>
            <a:pPr marL="0" indent="0">
              <a:buNone/>
            </a:pPr>
            <a:r>
              <a:rPr lang="en-US" altLang="en-US" dirty="0"/>
              <a:t>Does our current education system inhibit moral development?</a:t>
            </a:r>
          </a:p>
        </p:txBody>
      </p:sp>
      <p:pic>
        <p:nvPicPr>
          <p:cNvPr id="7" name="Picture Placeholder 6">
            <a:extLst>
              <a:ext uri="{FF2B5EF4-FFF2-40B4-BE49-F238E27FC236}">
                <a16:creationId xmlns:a16="http://schemas.microsoft.com/office/drawing/2014/main" id="{915F93B0-9C97-41FA-BCF5-80656A690CFF}"/>
              </a:ext>
              <a:ext uri="{C183D7F6-B498-43B3-948B-1728B52AA6E4}">
                <adec:decorative xmlns:adec="http://schemas.microsoft.com/office/drawing/2017/decorative" val="1"/>
              </a:ext>
            </a:extLst>
          </p:cNvPr>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a:stretch/>
        </p:blipFill>
        <p:spPr>
          <a:xfrm>
            <a:off x="4191000" y="2535238"/>
            <a:ext cx="2969862" cy="3959816"/>
          </a:xfrm>
        </p:spPr>
      </p:pic>
    </p:spTree>
    <p:extLst>
      <p:ext uri="{BB962C8B-B14F-4D97-AF65-F5344CB8AC3E}">
        <p14:creationId xmlns:p14="http://schemas.microsoft.com/office/powerpoint/2010/main" val="26574546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eaLnBrk="1" hangingPunct="1"/>
            <a:r>
              <a:rPr lang="en-US" altLang="en-US" dirty="0"/>
              <a:t>Moral Theories</a:t>
            </a:r>
          </a:p>
        </p:txBody>
      </p:sp>
      <p:sp>
        <p:nvSpPr>
          <p:cNvPr id="38915" name="Content Placeholder 2"/>
          <p:cNvSpPr>
            <a:spLocks noGrp="1"/>
          </p:cNvSpPr>
          <p:nvPr>
            <p:ph sz="quarter" idx="1"/>
          </p:nvPr>
        </p:nvSpPr>
        <p:spPr/>
        <p:txBody>
          <a:bodyPr/>
          <a:lstStyle/>
          <a:p>
            <a:pPr marL="0" indent="0" eaLnBrk="1" hangingPunct="1">
              <a:buNone/>
            </a:pPr>
            <a:r>
              <a:rPr lang="en-US" altLang="en-US" dirty="0"/>
              <a:t>Moral theories</a:t>
            </a:r>
            <a:r>
              <a:rPr lang="en-US" altLang="en-US" b="1" dirty="0"/>
              <a:t> </a:t>
            </a:r>
            <a:r>
              <a:rPr lang="en-US" altLang="en-US" dirty="0"/>
              <a:t>provide frameworks for understanding and explaining what makes a certain action right or wrong. </a:t>
            </a:r>
          </a:p>
          <a:p>
            <a:pPr eaLnBrk="1" hangingPunct="1"/>
            <a:r>
              <a:rPr lang="en-US" altLang="en-US" sz="2000" dirty="0"/>
              <a:t>They also help us clarify, critically analyze, and rank the moral concerns raised by moral issues in our lives.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r>
              <a:rPr lang="en-IN" altLang="en-US" dirty="0"/>
              <a:t>Two Types of Moral Theory</a:t>
            </a:r>
            <a:endParaRPr lang="en-US" altLang="en-US" dirty="0"/>
          </a:p>
        </p:txBody>
      </p:sp>
      <p:sp>
        <p:nvSpPr>
          <p:cNvPr id="39939" name="Content Placeholder 2"/>
          <p:cNvSpPr>
            <a:spLocks noGrp="1"/>
          </p:cNvSpPr>
          <p:nvPr>
            <p:ph sz="quarter" idx="1"/>
          </p:nvPr>
        </p:nvSpPr>
        <p:spPr/>
        <p:txBody>
          <a:bodyPr/>
          <a:lstStyle/>
          <a:p>
            <a:pPr marL="0" indent="0" eaLnBrk="1" hangingPunct="1">
              <a:buNone/>
            </a:pPr>
            <a:r>
              <a:rPr lang="en-US" altLang="en-US" dirty="0"/>
              <a:t>There are two basic types of moral theories:</a:t>
            </a:r>
          </a:p>
          <a:p>
            <a:pPr marL="0" indent="0" eaLnBrk="1" hangingPunct="1">
              <a:buNone/>
            </a:pPr>
            <a:endParaRPr lang="en-US" altLang="en-US" sz="2000" dirty="0"/>
          </a:p>
          <a:p>
            <a:pPr eaLnBrk="1" hangingPunct="1"/>
            <a:r>
              <a:rPr lang="en-US" altLang="en-US" sz="2000" dirty="0"/>
              <a:t>Those that claim morality is relative.</a:t>
            </a:r>
          </a:p>
          <a:p>
            <a:pPr eaLnBrk="1" hangingPunct="1"/>
            <a:r>
              <a:rPr lang="en-US" altLang="en-US" sz="2000" dirty="0"/>
              <a:t>Those that claim morality is universal.</a:t>
            </a:r>
          </a:p>
          <a:p>
            <a:pPr marL="0" indent="0" eaLnBrk="1" hangingPunct="1">
              <a:buNone/>
            </a:pPr>
            <a:endParaRPr lang="en-US" altLang="en-US" dirty="0"/>
          </a:p>
          <a:p>
            <a:pPr marL="0" indent="0" eaLnBrk="1" hangingPunct="1">
              <a:buNone/>
            </a:pPr>
            <a:r>
              <a:rPr lang="en-US" altLang="en-US" dirty="0"/>
              <a:t>Moral relativists claim that people create morality and that there are no universal or shared moral principles.</a:t>
            </a:r>
          </a:p>
          <a:p>
            <a:pPr marL="0" indent="0" eaLnBrk="1" hangingPunct="1">
              <a:buNone/>
            </a:pPr>
            <a:endParaRPr lang="en-US" altLang="en-US" dirty="0"/>
          </a:p>
          <a:p>
            <a:pPr marL="0" indent="0" eaLnBrk="1" hangingPunct="1">
              <a:buNone/>
            </a:pPr>
            <a:r>
              <a:rPr lang="en-US" altLang="en-US" dirty="0"/>
              <a:t>Moral universalists, on the other hand, maintain that there are universal moral principles that apply to all.</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eaLnBrk="1" hangingPunct="1"/>
            <a:r>
              <a:rPr lang="en-IN" altLang="en-US" dirty="0"/>
              <a:t>Morality Is Relative: Ethical Subjectivism and Cultural Realism</a:t>
            </a:r>
            <a:endParaRPr lang="en-US" altLang="en-US" dirty="0"/>
          </a:p>
        </p:txBody>
      </p:sp>
      <p:sp>
        <p:nvSpPr>
          <p:cNvPr id="40963" name="Content Placeholder 2"/>
          <p:cNvSpPr>
            <a:spLocks noGrp="1"/>
          </p:cNvSpPr>
          <p:nvPr>
            <p:ph sz="quarter" idx="1"/>
          </p:nvPr>
        </p:nvSpPr>
        <p:spPr/>
        <p:txBody>
          <a:bodyPr/>
          <a:lstStyle/>
          <a:p>
            <a:pPr marL="0" indent="0" eaLnBrk="1" hangingPunct="1">
              <a:buNone/>
            </a:pPr>
            <a:r>
              <a:rPr lang="en-US" altLang="en-US" dirty="0"/>
              <a:t>According to </a:t>
            </a:r>
            <a:r>
              <a:rPr lang="en-US" altLang="en-US" b="1" u="sng" dirty="0"/>
              <a:t>ethical subjectivists</a:t>
            </a:r>
            <a:r>
              <a:rPr lang="en-US" altLang="en-US" dirty="0"/>
              <a:t>, morality is nothing more than personal opinion or feelings. </a:t>
            </a:r>
          </a:p>
          <a:p>
            <a:pPr eaLnBrk="1" hangingPunct="1"/>
            <a:r>
              <a:rPr lang="en-US" altLang="en-US" sz="2000" dirty="0"/>
              <a:t>What </a:t>
            </a:r>
            <a:r>
              <a:rPr lang="en-US" altLang="en-US" sz="2000" i="1" dirty="0"/>
              <a:t>feels</a:t>
            </a:r>
            <a:r>
              <a:rPr lang="en-US" altLang="en-US" sz="2000" dirty="0"/>
              <a:t> right for you </a:t>
            </a:r>
            <a:r>
              <a:rPr lang="en-US" altLang="en-US" sz="2000" i="1" dirty="0"/>
              <a:t>is</a:t>
            </a:r>
            <a:r>
              <a:rPr lang="en-US" altLang="en-US" sz="2000" dirty="0"/>
              <a:t> right for you at any particular moment.</a:t>
            </a:r>
          </a:p>
          <a:p>
            <a:pPr eaLnBrk="1" hangingPunct="1"/>
            <a:r>
              <a:rPr lang="en-US" altLang="en-US" sz="2000" dirty="0"/>
              <a:t>Ethical subjectivism is one of the weakest moral theories.</a:t>
            </a:r>
          </a:p>
          <a:p>
            <a:pPr eaLnBrk="1" hangingPunct="1">
              <a:buFont typeface="Wingdings" panose="05000000000000000000" pitchFamily="2" charset="2"/>
              <a:buNone/>
            </a:pPr>
            <a:endParaRPr lang="en-US" altLang="en-US" dirty="0"/>
          </a:p>
          <a:p>
            <a:pPr marL="0" indent="0" eaLnBrk="1" hangingPunct="1">
              <a:buNone/>
            </a:pPr>
            <a:r>
              <a:rPr lang="en-US" altLang="en-US" b="1" u="sng" dirty="0"/>
              <a:t>Cultural relativism</a:t>
            </a:r>
            <a:r>
              <a:rPr lang="en-US" altLang="en-US" dirty="0"/>
              <a:t>, the second form of moral relativism, looks to public opinion and customs rather than to private opinion for moral standards. </a:t>
            </a:r>
          </a:p>
          <a:p>
            <a:pPr eaLnBrk="1" hangingPunct="1"/>
            <a:r>
              <a:rPr lang="en-US" altLang="en-US" sz="2000" dirty="0"/>
              <a:t>For cultural relativists, morality is nothing more than socially approved customs.</a:t>
            </a:r>
          </a:p>
          <a:p>
            <a:r>
              <a:rPr lang="en-US" sz="2000" dirty="0"/>
              <a:t>Cultural relativism can be used to legitimate the oppression of certain groups.</a:t>
            </a:r>
            <a:endParaRPr lang="en-US" alt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altLang="en-US" dirty="0"/>
              <a:t>Moral and Ethical Reasoning</a:t>
            </a:r>
          </a:p>
        </p:txBody>
      </p:sp>
      <p:sp>
        <p:nvSpPr>
          <p:cNvPr id="12291" name="Content Placeholder 2"/>
          <p:cNvSpPr>
            <a:spLocks noGrp="1"/>
          </p:cNvSpPr>
          <p:nvPr>
            <p:ph sz="quarter" idx="1"/>
          </p:nvPr>
        </p:nvSpPr>
        <p:spPr/>
        <p:txBody>
          <a:bodyPr/>
          <a:lstStyle/>
          <a:p>
            <a:pPr eaLnBrk="1" hangingPunct="1"/>
            <a:r>
              <a:rPr lang="en-US" altLang="en-US" dirty="0"/>
              <a:t>Perhaps in no other area are people so prone to engage in rhetoric and resistance as in debates over controversial moral issues.</a:t>
            </a:r>
          </a:p>
          <a:p>
            <a:pPr eaLnBrk="1" hangingPunct="1"/>
            <a:r>
              <a:rPr lang="en-US" altLang="en-US" dirty="0"/>
              <a:t>Skills in critical thinking can help us to evaluate moral issues from multiple perspectives as well as break through patterns of resistance.</a:t>
            </a:r>
          </a:p>
        </p:txBody>
      </p:sp>
    </p:spTree>
    <p:extLst>
      <p:ext uri="{BB962C8B-B14F-4D97-AF65-F5344CB8AC3E}">
        <p14:creationId xmlns:p14="http://schemas.microsoft.com/office/powerpoint/2010/main" val="4387594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8D23DC2-4694-40B3-8B96-2A3C8C911C79}"/>
              </a:ext>
            </a:extLst>
          </p:cNvPr>
          <p:cNvSpPr>
            <a:spLocks noGrp="1"/>
          </p:cNvSpPr>
          <p:nvPr>
            <p:ph type="title"/>
          </p:nvPr>
        </p:nvSpPr>
        <p:spPr/>
        <p:txBody>
          <a:bodyPr/>
          <a:lstStyle/>
          <a:p>
            <a:r>
              <a:rPr lang="en-US" dirty="0"/>
              <a:t>Slavery Was Once Justified as Moral by Cultural Relativists</a:t>
            </a:r>
            <a:endParaRPr lang="en-IN" dirty="0"/>
          </a:p>
        </p:txBody>
      </p:sp>
      <p:pic>
        <p:nvPicPr>
          <p:cNvPr id="4" name="Picture Placeholder 3" descr="A painting depicting slaves being auctioned off by White people.">
            <a:extLst>
              <a:ext uri="{FF2B5EF4-FFF2-40B4-BE49-F238E27FC236}">
                <a16:creationId xmlns:a16="http://schemas.microsoft.com/office/drawing/2014/main" id="{B207BADF-3F5A-420F-8C7A-326D79F68C4A}"/>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018" b="-1210"/>
          <a:stretch/>
        </p:blipFill>
        <p:spPr>
          <a:xfrm>
            <a:off x="1945079" y="1632362"/>
            <a:ext cx="5482442" cy="4111832"/>
          </a:xfrm>
        </p:spPr>
      </p:pic>
      <p:sp>
        <p:nvSpPr>
          <p:cNvPr id="8" name="Content Placeholder 7">
            <a:extLst>
              <a:ext uri="{FF2B5EF4-FFF2-40B4-BE49-F238E27FC236}">
                <a16:creationId xmlns:a16="http://schemas.microsoft.com/office/drawing/2014/main" id="{665F90AF-F5D3-4E3C-A1AC-512FBA41192D}"/>
              </a:ext>
            </a:extLst>
          </p:cNvPr>
          <p:cNvSpPr>
            <a:spLocks noGrp="1"/>
          </p:cNvSpPr>
          <p:nvPr>
            <p:ph sz="quarter" idx="16"/>
          </p:nvPr>
        </p:nvSpPr>
        <p:spPr>
          <a:xfrm>
            <a:off x="1981200" y="5744194"/>
            <a:ext cx="2590800" cy="228600"/>
          </a:xfrm>
        </p:spPr>
        <p:txBody>
          <a:bodyPr/>
          <a:lstStyle/>
          <a:p>
            <a:r>
              <a:rPr lang="en-IN" dirty="0" err="1"/>
              <a:t>Bettmann</a:t>
            </a:r>
            <a:r>
              <a:rPr lang="en-IN" dirty="0"/>
              <a:t>/Getty Images</a:t>
            </a:r>
          </a:p>
        </p:txBody>
      </p:sp>
    </p:spTree>
    <p:extLst>
      <p:ext uri="{BB962C8B-B14F-4D97-AF65-F5344CB8AC3E}">
        <p14:creationId xmlns:p14="http://schemas.microsoft.com/office/powerpoint/2010/main" val="30354150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8D23DC2-4694-40B3-8B96-2A3C8C911C79}"/>
              </a:ext>
            </a:extLst>
          </p:cNvPr>
          <p:cNvSpPr>
            <a:spLocks noGrp="1"/>
          </p:cNvSpPr>
          <p:nvPr>
            <p:ph type="title"/>
          </p:nvPr>
        </p:nvSpPr>
        <p:spPr/>
        <p:txBody>
          <a:bodyPr/>
          <a:lstStyle/>
          <a:p>
            <a:r>
              <a:rPr lang="en-US" dirty="0"/>
              <a:t>Cultural Relativism and Moral Sentiments: Ku Klux Klan </a:t>
            </a:r>
            <a:r>
              <a:rPr lang="en-US" dirty="0" err="1"/>
              <a:t>Lynchings</a:t>
            </a:r>
            <a:endParaRPr lang="en-IN" dirty="0"/>
          </a:p>
        </p:txBody>
      </p:sp>
      <p:pic>
        <p:nvPicPr>
          <p:cNvPr id="6" name="Picture Placeholder 5" descr="An image depicts the bodies of two African-American individuals who were lynched and hung by their necks by an angry mob.">
            <a:extLst>
              <a:ext uri="{FF2B5EF4-FFF2-40B4-BE49-F238E27FC236}">
                <a16:creationId xmlns:a16="http://schemas.microsoft.com/office/drawing/2014/main" id="{66B6E1EF-09E8-4D47-96C5-F98ED5E1EA38}"/>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522" b="1522"/>
          <a:stretch/>
        </p:blipFill>
        <p:spPr>
          <a:xfrm>
            <a:off x="1752600" y="2209800"/>
            <a:ext cx="5486400" cy="3657600"/>
          </a:xfrm>
        </p:spPr>
      </p:pic>
      <p:sp>
        <p:nvSpPr>
          <p:cNvPr id="8" name="Content Placeholder 7">
            <a:extLst>
              <a:ext uri="{FF2B5EF4-FFF2-40B4-BE49-F238E27FC236}">
                <a16:creationId xmlns:a16="http://schemas.microsoft.com/office/drawing/2014/main" id="{665F90AF-F5D3-4E3C-A1AC-512FBA41192D}"/>
              </a:ext>
            </a:extLst>
          </p:cNvPr>
          <p:cNvSpPr>
            <a:spLocks noGrp="1"/>
          </p:cNvSpPr>
          <p:nvPr>
            <p:ph sz="quarter" idx="16"/>
          </p:nvPr>
        </p:nvSpPr>
        <p:spPr>
          <a:xfrm>
            <a:off x="1796638" y="5867400"/>
            <a:ext cx="2590800" cy="228600"/>
          </a:xfrm>
        </p:spPr>
        <p:txBody>
          <a:bodyPr/>
          <a:lstStyle/>
          <a:p>
            <a:r>
              <a:rPr lang="en-IN" dirty="0" err="1"/>
              <a:t>Imagno</a:t>
            </a:r>
            <a:r>
              <a:rPr lang="en-IN" dirty="0"/>
              <a:t>/Getty Images</a:t>
            </a:r>
          </a:p>
        </p:txBody>
      </p:sp>
    </p:spTree>
    <p:extLst>
      <p:ext uri="{BB962C8B-B14F-4D97-AF65-F5344CB8AC3E}">
        <p14:creationId xmlns:p14="http://schemas.microsoft.com/office/powerpoint/2010/main" val="34799760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US" altLang="en-US" dirty="0"/>
              <a:t>Morality Is Universal</a:t>
            </a:r>
          </a:p>
        </p:txBody>
      </p:sp>
      <p:sp>
        <p:nvSpPr>
          <p:cNvPr id="44035" name="Content Placeholder 2"/>
          <p:cNvSpPr>
            <a:spLocks noGrp="1"/>
          </p:cNvSpPr>
          <p:nvPr>
            <p:ph sz="quarter" idx="1"/>
          </p:nvPr>
        </p:nvSpPr>
        <p:spPr/>
        <p:txBody>
          <a:bodyPr/>
          <a:lstStyle/>
          <a:p>
            <a:pPr eaLnBrk="1" hangingPunct="1"/>
            <a:r>
              <a:rPr lang="en-US" altLang="en-US" dirty="0"/>
              <a:t>Most moral philosophers </a:t>
            </a:r>
            <a:r>
              <a:rPr lang="en-US" dirty="0"/>
              <a:t>believe that morality is universal</a:t>
            </a:r>
            <a:r>
              <a:rPr lang="en-US" altLang="en-US" dirty="0"/>
              <a:t>.</a:t>
            </a:r>
          </a:p>
          <a:p>
            <a:pPr eaLnBrk="1" hangingPunct="1"/>
            <a:r>
              <a:rPr lang="en-US" altLang="en-US" dirty="0"/>
              <a:t>The following slides examine four different universal moral theories: </a:t>
            </a:r>
            <a:r>
              <a:rPr lang="en-US" altLang="en-US" b="1" u="sng" dirty="0"/>
              <a:t>utilitarianism</a:t>
            </a:r>
            <a:r>
              <a:rPr lang="en-US" altLang="en-US" dirty="0"/>
              <a:t> (consequence-based ethics), </a:t>
            </a:r>
            <a:r>
              <a:rPr lang="en-US" altLang="en-US" b="1" u="sng" dirty="0"/>
              <a:t>deontology</a:t>
            </a:r>
            <a:r>
              <a:rPr lang="en-US" altLang="en-US" dirty="0"/>
              <a:t> (duty-based ethics), </a:t>
            </a:r>
            <a:r>
              <a:rPr lang="en-IN" dirty="0"/>
              <a:t>natural-rights</a:t>
            </a:r>
            <a:r>
              <a:rPr lang="en-US" altLang="en-US" dirty="0"/>
              <a:t> ethics (rights-based ethics), and </a:t>
            </a:r>
            <a:r>
              <a:rPr lang="en-US" altLang="en-US" b="1" u="sng" dirty="0"/>
              <a:t>virtue ethics </a:t>
            </a:r>
            <a:r>
              <a:rPr lang="en-US" altLang="en-US" u="sng" dirty="0"/>
              <a:t>(character-based ethics)</a:t>
            </a:r>
            <a:r>
              <a:rPr lang="en-US" altLang="en-US" dirty="0"/>
              <a: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eaLnBrk="1" hangingPunct="1"/>
            <a:r>
              <a:rPr lang="en-US" altLang="en-US" dirty="0"/>
              <a:t>Morality Is Universal: Utilitarianism</a:t>
            </a:r>
          </a:p>
        </p:txBody>
      </p:sp>
      <p:sp>
        <p:nvSpPr>
          <p:cNvPr id="45059" name="Content Placeholder 2"/>
          <p:cNvSpPr>
            <a:spLocks noGrp="1"/>
          </p:cNvSpPr>
          <p:nvPr>
            <p:ph sz="quarter" idx="1"/>
          </p:nvPr>
        </p:nvSpPr>
        <p:spPr/>
        <p:txBody>
          <a:bodyPr/>
          <a:lstStyle/>
          <a:p>
            <a:pPr eaLnBrk="1" hangingPunct="1"/>
            <a:r>
              <a:rPr lang="en-US" altLang="en-US" dirty="0"/>
              <a:t>In</a:t>
            </a:r>
            <a:r>
              <a:rPr lang="en-US" altLang="en-US" b="1" dirty="0"/>
              <a:t> </a:t>
            </a:r>
            <a:r>
              <a:rPr lang="en-US" altLang="en-US" b="1" u="sng" dirty="0"/>
              <a:t>utilitarianism</a:t>
            </a:r>
            <a:r>
              <a:rPr lang="en-US" altLang="en-US" dirty="0"/>
              <a:t>, actions are evaluated based on their consequences.</a:t>
            </a:r>
          </a:p>
          <a:p>
            <a:pPr eaLnBrk="1" hangingPunct="1"/>
            <a:r>
              <a:rPr lang="en-US" altLang="en-US" dirty="0"/>
              <a:t>According to utilitarians, actions that bring the most happiness to the greatest number of people reflect the </a:t>
            </a:r>
            <a:r>
              <a:rPr lang="en-US" altLang="en-US" b="1" u="sng" dirty="0"/>
              <a:t>principle of utility</a:t>
            </a:r>
            <a:r>
              <a:rPr lang="en-US" altLang="en-US" dirty="0"/>
              <a:t>, or the </a:t>
            </a:r>
            <a:r>
              <a:rPr lang="en-US" altLang="en-US" b="1" u="sng" dirty="0"/>
              <a:t>greatest happiness principle</a:t>
            </a:r>
            <a:r>
              <a:rPr lang="en-US" altLang="en-US" dirty="0"/>
              <a:t>.</a:t>
            </a:r>
          </a:p>
          <a:p>
            <a:pPr eaLnBrk="1" hangingPunct="1"/>
            <a:r>
              <a:rPr lang="en-US" altLang="en-US" dirty="0"/>
              <a:t>In the nineteenth century, Jeremy Bentham developed the </a:t>
            </a:r>
            <a:r>
              <a:rPr lang="en-US" altLang="en-US" b="1" u="sng" dirty="0"/>
              <a:t>utilitarian calculus</a:t>
            </a:r>
            <a:r>
              <a:rPr lang="en-US" altLang="en-US" dirty="0"/>
              <a:t> as a means of determining which actions or policies are morally preferable.</a:t>
            </a:r>
            <a:endParaRPr lang="en-US" altLang="en-US" i="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FBD024-7AE3-4172-8AA2-BD50EE8B34DD}"/>
              </a:ext>
            </a:extLst>
          </p:cNvPr>
          <p:cNvSpPr>
            <a:spLocks noGrp="1"/>
          </p:cNvSpPr>
          <p:nvPr>
            <p:ph type="title"/>
          </p:nvPr>
        </p:nvSpPr>
        <p:spPr/>
        <p:txBody>
          <a:bodyPr/>
          <a:lstStyle/>
          <a:p>
            <a:r>
              <a:rPr lang="en-US" dirty="0"/>
              <a:t>Jeremy Bentham</a:t>
            </a:r>
            <a:endParaRPr lang="en-IN" dirty="0"/>
          </a:p>
        </p:txBody>
      </p:sp>
      <p:pic>
        <p:nvPicPr>
          <p:cNvPr id="4" name="Picture Placeholder 3" descr="An image of the preserved body of Jeremy Bentham, a utilitarian.">
            <a:extLst>
              <a:ext uri="{FF2B5EF4-FFF2-40B4-BE49-F238E27FC236}">
                <a16:creationId xmlns:a16="http://schemas.microsoft.com/office/drawing/2014/main" id="{35307A6E-B5E4-47B4-81A5-14F3DBA26443}"/>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2950" b="538"/>
          <a:stretch/>
        </p:blipFill>
        <p:spPr>
          <a:xfrm>
            <a:off x="2971800" y="1727200"/>
            <a:ext cx="3276600" cy="4368800"/>
          </a:xfrm>
        </p:spPr>
      </p:pic>
      <p:sp>
        <p:nvSpPr>
          <p:cNvPr id="8" name="Content Placeholder 7">
            <a:extLst>
              <a:ext uri="{FF2B5EF4-FFF2-40B4-BE49-F238E27FC236}">
                <a16:creationId xmlns:a16="http://schemas.microsoft.com/office/drawing/2014/main" id="{7788E9A2-11EF-41EF-939B-F22D6FEB813C}"/>
              </a:ext>
            </a:extLst>
          </p:cNvPr>
          <p:cNvSpPr>
            <a:spLocks noGrp="1"/>
          </p:cNvSpPr>
          <p:nvPr>
            <p:ph sz="quarter" idx="16"/>
          </p:nvPr>
        </p:nvSpPr>
        <p:spPr>
          <a:xfrm>
            <a:off x="2987634" y="6096000"/>
            <a:ext cx="2895600" cy="228600"/>
          </a:xfrm>
        </p:spPr>
        <p:txBody>
          <a:bodyPr/>
          <a:lstStyle/>
          <a:p>
            <a:r>
              <a:rPr lang="en-US" dirty="0" err="1"/>
              <a:t>Hulton</a:t>
            </a:r>
            <a:r>
              <a:rPr lang="en-US" dirty="0"/>
              <a:t>-Deutsch Collection/Corbis/Getty Images </a:t>
            </a:r>
            <a:endParaRPr lang="en-IN" dirty="0"/>
          </a:p>
        </p:txBody>
      </p:sp>
    </p:spTree>
    <p:extLst>
      <p:ext uri="{BB962C8B-B14F-4D97-AF65-F5344CB8AC3E}">
        <p14:creationId xmlns:p14="http://schemas.microsoft.com/office/powerpoint/2010/main" val="4329087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eaLnBrk="1" hangingPunct="1"/>
            <a:r>
              <a:rPr lang="en-US" altLang="en-US" dirty="0"/>
              <a:t>Utilitarian Calculus</a:t>
            </a:r>
          </a:p>
        </p:txBody>
      </p:sp>
      <p:sp>
        <p:nvSpPr>
          <p:cNvPr id="47107" name="Content Placeholder 2"/>
          <p:cNvSpPr>
            <a:spLocks noGrp="1"/>
          </p:cNvSpPr>
          <p:nvPr>
            <p:ph sz="quarter" idx="1"/>
          </p:nvPr>
        </p:nvSpPr>
        <p:spPr/>
        <p:txBody>
          <a:bodyPr/>
          <a:lstStyle/>
          <a:p>
            <a:pPr marL="0" indent="0" eaLnBrk="1" hangingPunct="1">
              <a:buNone/>
            </a:pPr>
            <a:r>
              <a:rPr lang="en-US" altLang="en-US" dirty="0"/>
              <a:t>According to the utilitarian calculus, there are seven factors to take into consideration</a:t>
            </a:r>
            <a:r>
              <a:rPr lang="en-US" altLang="en-US" b="1" dirty="0"/>
              <a:t> </a:t>
            </a:r>
            <a:r>
              <a:rPr lang="en-US" altLang="en-US" dirty="0"/>
              <a:t>in determining the most moral action or decision:</a:t>
            </a:r>
          </a:p>
          <a:p>
            <a:pPr marL="0" indent="0" eaLnBrk="1" hangingPunct="1">
              <a:buNone/>
            </a:pPr>
            <a:endParaRPr lang="en-US" altLang="en-US" sz="2000" dirty="0"/>
          </a:p>
          <a:p>
            <a:pPr marL="342900" indent="-342900" eaLnBrk="1" hangingPunct="1"/>
            <a:r>
              <a:rPr lang="en-US" altLang="en-US" sz="2000" dirty="0"/>
              <a:t>Intensity: Strength of the pleasure and pain.</a:t>
            </a:r>
          </a:p>
          <a:p>
            <a:pPr marL="342900" indent="-342900" eaLnBrk="1" hangingPunct="1"/>
            <a:r>
              <a:rPr lang="en-US" altLang="en-US" sz="2000" dirty="0"/>
              <a:t>Duration: Length of time the pleasure and pain lasts.</a:t>
            </a:r>
          </a:p>
          <a:p>
            <a:pPr marL="342900" indent="-342900" eaLnBrk="1" hangingPunct="1"/>
            <a:r>
              <a:rPr lang="en-US" altLang="en-US" sz="2000" dirty="0"/>
              <a:t>Certainty: Level of probability the pleasure/pain occurs.</a:t>
            </a:r>
          </a:p>
          <a:p>
            <a:pPr marL="342900" indent="-342900" eaLnBrk="1" hangingPunct="1"/>
            <a:r>
              <a:rPr lang="en-US" altLang="en-US" sz="2000" dirty="0"/>
              <a:t>Propinquity: How soon in time the pleasure/pain will occur.</a:t>
            </a:r>
          </a:p>
          <a:p>
            <a:pPr marL="342900" indent="-342900" eaLnBrk="1" hangingPunct="1"/>
            <a:r>
              <a:rPr lang="en-US" altLang="en-US" sz="2000" dirty="0"/>
              <a:t>Fecundity: Extent to which the pleasure will produce more pleasure.</a:t>
            </a:r>
          </a:p>
          <a:p>
            <a:pPr marL="342900" indent="-342900" eaLnBrk="1" hangingPunct="1"/>
            <a:r>
              <a:rPr lang="en-US" altLang="en-US" sz="2000" dirty="0"/>
              <a:t>Purity: The pleasure does not cause pain at the same time.</a:t>
            </a:r>
          </a:p>
          <a:p>
            <a:pPr marL="342900" indent="-342900" eaLnBrk="1" hangingPunct="1"/>
            <a:r>
              <a:rPr lang="en-US" altLang="en-US" sz="2000" dirty="0"/>
              <a:t>Extent: The number of sentient beings affected by action.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IN" altLang="en-US" dirty="0"/>
              <a:t>Morality Is Universal: Deontology </a:t>
            </a:r>
            <a:br>
              <a:rPr lang="en-IN" altLang="en-US" dirty="0"/>
            </a:br>
            <a:r>
              <a:rPr lang="en-IN" altLang="en-US" dirty="0"/>
              <a:t>(Duty-Based Ethics)</a:t>
            </a:r>
            <a:endParaRPr lang="en-US" altLang="en-US" dirty="0"/>
          </a:p>
        </p:txBody>
      </p:sp>
      <p:sp>
        <p:nvSpPr>
          <p:cNvPr id="48131" name="Content Placeholder 2"/>
          <p:cNvSpPr>
            <a:spLocks noGrp="1"/>
          </p:cNvSpPr>
          <p:nvPr>
            <p:ph sz="quarter" idx="1"/>
          </p:nvPr>
        </p:nvSpPr>
        <p:spPr/>
        <p:txBody>
          <a:bodyPr/>
          <a:lstStyle/>
          <a:p>
            <a:pPr marL="0" indent="0" eaLnBrk="1" hangingPunct="1">
              <a:buNone/>
            </a:pPr>
            <a:r>
              <a:rPr lang="en-US" altLang="en-US" b="1" u="sng" dirty="0"/>
              <a:t>Deontology</a:t>
            </a:r>
            <a:r>
              <a:rPr lang="en-US" altLang="en-US" dirty="0"/>
              <a:t> claims that duty is the foundation of morality.</a:t>
            </a:r>
          </a:p>
          <a:p>
            <a:pPr eaLnBrk="1" hangingPunct="1"/>
            <a:r>
              <a:rPr lang="en-US" altLang="en-US" sz="2000" dirty="0"/>
              <a:t>Some acts are morally obligatory regardless of their consequences. </a:t>
            </a:r>
          </a:p>
          <a:p>
            <a:pPr eaLnBrk="1" hangingPunct="1"/>
            <a:r>
              <a:rPr lang="en-US" altLang="en-US" sz="2000" dirty="0"/>
              <a:t>Moral principles or duties apply to everyone, regardless of a person’s feelings or culture. </a:t>
            </a:r>
          </a:p>
          <a:p>
            <a:pPr lvl="1" eaLnBrk="1" hangingPunct="1"/>
            <a:r>
              <a:rPr lang="en-US" altLang="en-US" sz="1800" dirty="0"/>
              <a:t>A famous example of this is the Golden Rule, or the principle of reciprocity, that exists in every major world religion and ethical value system.</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38B30BF-F947-4D4E-817F-F74F030CDA67}"/>
              </a:ext>
            </a:extLst>
          </p:cNvPr>
          <p:cNvSpPr>
            <a:spLocks noGrp="1"/>
          </p:cNvSpPr>
          <p:nvPr>
            <p:ph type="title"/>
          </p:nvPr>
        </p:nvSpPr>
        <p:spPr/>
        <p:txBody>
          <a:bodyPr/>
          <a:lstStyle/>
          <a:p>
            <a:r>
              <a:rPr lang="en-US" dirty="0"/>
              <a:t>Immanuel Kant</a:t>
            </a:r>
            <a:endParaRPr lang="en-IN" dirty="0"/>
          </a:p>
        </p:txBody>
      </p:sp>
      <p:pic>
        <p:nvPicPr>
          <p:cNvPr id="4" name="Picture Placeholder 3" descr="An image of Immanuel Kant, the great moral philosopher.">
            <a:extLst>
              <a:ext uri="{FF2B5EF4-FFF2-40B4-BE49-F238E27FC236}">
                <a16:creationId xmlns:a16="http://schemas.microsoft.com/office/drawing/2014/main" id="{241AA6E5-6CAE-434A-B0EE-92103185E430}"/>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72" b="170"/>
          <a:stretch/>
        </p:blipFill>
        <p:spPr>
          <a:xfrm>
            <a:off x="2400300" y="1606632"/>
            <a:ext cx="4572000" cy="4114800"/>
          </a:xfrm>
        </p:spPr>
      </p:pic>
      <p:sp>
        <p:nvSpPr>
          <p:cNvPr id="8" name="Content Placeholder 7">
            <a:extLst>
              <a:ext uri="{FF2B5EF4-FFF2-40B4-BE49-F238E27FC236}">
                <a16:creationId xmlns:a16="http://schemas.microsoft.com/office/drawing/2014/main" id="{008132ED-AF12-4A43-942C-C3C159213602}"/>
              </a:ext>
            </a:extLst>
          </p:cNvPr>
          <p:cNvSpPr>
            <a:spLocks noGrp="1"/>
          </p:cNvSpPr>
          <p:nvPr>
            <p:ph sz="quarter" idx="16"/>
          </p:nvPr>
        </p:nvSpPr>
        <p:spPr>
          <a:xfrm>
            <a:off x="3505200" y="5686796"/>
            <a:ext cx="1981200" cy="228600"/>
          </a:xfrm>
        </p:spPr>
        <p:txBody>
          <a:bodyPr/>
          <a:lstStyle/>
          <a:p>
            <a:r>
              <a:rPr lang="en-IN" dirty="0"/>
              <a:t>Kean Collection/Getty Images </a:t>
            </a:r>
          </a:p>
        </p:txBody>
      </p:sp>
    </p:spTree>
    <p:extLst>
      <p:ext uri="{BB962C8B-B14F-4D97-AF65-F5344CB8AC3E}">
        <p14:creationId xmlns:p14="http://schemas.microsoft.com/office/powerpoint/2010/main" val="29594078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eaLnBrk="1" hangingPunct="1"/>
            <a:r>
              <a:rPr lang="en-US" altLang="en-US" dirty="0"/>
              <a:t>The Categorical Imperative</a:t>
            </a:r>
          </a:p>
        </p:txBody>
      </p:sp>
      <p:sp>
        <p:nvSpPr>
          <p:cNvPr id="50179" name="Content Placeholder 2"/>
          <p:cNvSpPr>
            <a:spLocks noGrp="1"/>
          </p:cNvSpPr>
          <p:nvPr>
            <p:ph sz="quarter" idx="1"/>
          </p:nvPr>
        </p:nvSpPr>
        <p:spPr/>
        <p:txBody>
          <a:bodyPr/>
          <a:lstStyle/>
          <a:p>
            <a:pPr marL="0" indent="0" eaLnBrk="1" hangingPunct="1">
              <a:buNone/>
            </a:pPr>
            <a:r>
              <a:rPr lang="en-US" altLang="en-US" dirty="0"/>
              <a:t>German philosopher Immanuel Kant (1724 to 1804) devised the </a:t>
            </a:r>
            <a:r>
              <a:rPr lang="en-US" altLang="en-US" b="1" u="sng" dirty="0"/>
              <a:t>categorical imperative</a:t>
            </a:r>
            <a:r>
              <a:rPr lang="en-US" altLang="en-US" dirty="0"/>
              <a:t> that states, "Act only on that maxim by which you can at the same time will that it should become a universal law."</a:t>
            </a:r>
          </a:p>
          <a:p>
            <a:pPr marL="0" indent="0" eaLnBrk="1" hangingPunct="1">
              <a:buNone/>
            </a:pPr>
            <a:endParaRPr lang="en-US" altLang="en-US" dirty="0"/>
          </a:p>
          <a:p>
            <a:pPr marL="0" indent="0" eaLnBrk="1" hangingPunct="1">
              <a:buNone/>
            </a:pPr>
            <a:r>
              <a:rPr lang="en-US" altLang="en-US" dirty="0"/>
              <a:t>Scottish philosopher W. D. Ross (1877 to 1971) came up with a list of seven duties derived from the categorical imperative. </a:t>
            </a:r>
          </a:p>
          <a:p>
            <a:pPr eaLnBrk="1" hangingPunct="1"/>
            <a:r>
              <a:rPr lang="en-US" altLang="en-US" sz="2000" dirty="0"/>
              <a:t>Ross argued that these duties are </a:t>
            </a:r>
            <a:r>
              <a:rPr lang="en-US" altLang="en-US" sz="2000" b="1" dirty="0"/>
              <a:t>prima facie</a:t>
            </a:r>
            <a:r>
              <a:rPr lang="en-US" altLang="en-US" sz="2000" dirty="0"/>
              <a:t> (Latin for "at first view")—that is, they are morally binding unless overridden by a more compelling moral duty.</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2598321-EF0C-4E48-A697-4618EA077825}"/>
              </a:ext>
            </a:extLst>
          </p:cNvPr>
          <p:cNvSpPr>
            <a:spLocks noGrp="1"/>
          </p:cNvSpPr>
          <p:nvPr>
            <p:ph type="title"/>
          </p:nvPr>
        </p:nvSpPr>
        <p:spPr/>
        <p:txBody>
          <a:bodyPr/>
          <a:lstStyle/>
          <a:p>
            <a:r>
              <a:rPr lang="en-US" dirty="0"/>
              <a:t>The Golden Rule</a:t>
            </a:r>
            <a:endParaRPr lang="en-IN" dirty="0"/>
          </a:p>
        </p:txBody>
      </p:sp>
      <p:pic>
        <p:nvPicPr>
          <p:cNvPr id="7" name="Picture Placeholder 6" descr="An image consisting of several religious symbols.">
            <a:extLst>
              <a:ext uri="{FF2B5EF4-FFF2-40B4-BE49-F238E27FC236}">
                <a16:creationId xmlns:a16="http://schemas.microsoft.com/office/drawing/2014/main" id="{5661D833-5F75-46D8-B580-999AD5ACF045}"/>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591" b="-160"/>
          <a:stretch/>
        </p:blipFill>
        <p:spPr>
          <a:xfrm>
            <a:off x="1494806" y="1752600"/>
            <a:ext cx="3200400" cy="3787140"/>
          </a:xfrm>
        </p:spPr>
      </p:pic>
      <p:sp>
        <p:nvSpPr>
          <p:cNvPr id="5" name="Content Placeholder 4">
            <a:extLst>
              <a:ext uri="{FF2B5EF4-FFF2-40B4-BE49-F238E27FC236}">
                <a16:creationId xmlns:a16="http://schemas.microsoft.com/office/drawing/2014/main" id="{63047CC7-5F1E-4A54-BB87-95FF0A645EFB}"/>
              </a:ext>
            </a:extLst>
          </p:cNvPr>
          <p:cNvSpPr>
            <a:spLocks noGrp="1"/>
          </p:cNvSpPr>
          <p:nvPr>
            <p:ph sz="quarter" idx="16"/>
          </p:nvPr>
        </p:nvSpPr>
        <p:spPr>
          <a:xfrm>
            <a:off x="1944832" y="5537761"/>
            <a:ext cx="2057400" cy="228600"/>
          </a:xfrm>
        </p:spPr>
        <p:txBody>
          <a:bodyPr/>
          <a:lstStyle/>
          <a:p>
            <a:r>
              <a:rPr lang="en-IN" dirty="0" err="1"/>
              <a:t>Sergeypykhonin</a:t>
            </a:r>
            <a:r>
              <a:rPr lang="en-IN" dirty="0"/>
              <a:t>/</a:t>
            </a:r>
            <a:r>
              <a:rPr lang="en-IN" dirty="0" err="1"/>
              <a:t>123RF</a:t>
            </a:r>
            <a:r>
              <a:rPr lang="en-IN" dirty="0"/>
              <a:t> </a:t>
            </a:r>
          </a:p>
        </p:txBody>
      </p:sp>
      <p:sp>
        <p:nvSpPr>
          <p:cNvPr id="2" name="Text Placeholder 1">
            <a:extLst>
              <a:ext uri="{FF2B5EF4-FFF2-40B4-BE49-F238E27FC236}">
                <a16:creationId xmlns:a16="http://schemas.microsoft.com/office/drawing/2014/main" id="{F76A3F98-B460-4A16-B6C5-873CB77DB469}"/>
              </a:ext>
            </a:extLst>
          </p:cNvPr>
          <p:cNvSpPr>
            <a:spLocks noGrp="1"/>
          </p:cNvSpPr>
          <p:nvPr>
            <p:ph type="body" sz="quarter" idx="12"/>
          </p:nvPr>
        </p:nvSpPr>
        <p:spPr>
          <a:xfrm>
            <a:off x="5140284" y="4150921"/>
            <a:ext cx="3429000" cy="1531818"/>
          </a:xfrm>
        </p:spPr>
        <p:txBody>
          <a:bodyPr/>
          <a:lstStyle/>
          <a:p>
            <a:r>
              <a:rPr lang="en-US" dirty="0"/>
              <a:t>The Golden rule forms the basis of morality in many world religions.</a:t>
            </a:r>
          </a:p>
          <a:p>
            <a:endParaRPr lang="en-IN" dirty="0"/>
          </a:p>
        </p:txBody>
      </p:sp>
    </p:spTree>
    <p:extLst>
      <p:ext uri="{BB962C8B-B14F-4D97-AF65-F5344CB8AC3E}">
        <p14:creationId xmlns:p14="http://schemas.microsoft.com/office/powerpoint/2010/main" val="2381294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altLang="en-US" dirty="0"/>
              <a:t>What Is Moral Reasoning? </a:t>
            </a:r>
          </a:p>
        </p:txBody>
      </p:sp>
      <p:sp>
        <p:nvSpPr>
          <p:cNvPr id="13315"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dirty="0"/>
              <a:t>We engage in </a:t>
            </a:r>
            <a:r>
              <a:rPr lang="en-US" altLang="en-US" b="1" u="sng" dirty="0"/>
              <a:t>moral reasoning</a:t>
            </a:r>
            <a:r>
              <a:rPr lang="en-US" altLang="en-US" dirty="0"/>
              <a:t> when we make a decision about what we ought or ought not to do, or about what is the most reasonable or just position or policy regarding a particular issue.</a:t>
            </a:r>
          </a:p>
          <a:p>
            <a:pPr eaLnBrk="1" hangingPunct="1"/>
            <a:r>
              <a:rPr lang="en-US" altLang="en-US" sz="2000" dirty="0"/>
              <a:t>Effective moral decision making depends on good critical-thinking skills, familiarity with basic moral values, and the motivating force of moral sentiments.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pPr eaLnBrk="1" hangingPunct="1"/>
            <a:r>
              <a:rPr lang="en-US" altLang="en-US" dirty="0"/>
              <a:t>Seven Prima Facie Duties </a:t>
            </a:r>
            <a:r>
              <a:rPr lang="en-US" altLang="en-US" sz="1000" dirty="0"/>
              <a:t>1</a:t>
            </a:r>
          </a:p>
        </p:txBody>
      </p:sp>
      <p:sp>
        <p:nvSpPr>
          <p:cNvPr id="52227" name="Content Placeholder 2"/>
          <p:cNvSpPr>
            <a:spLocks noGrp="1"/>
          </p:cNvSpPr>
          <p:nvPr>
            <p:ph sz="quarter" idx="1"/>
          </p:nvPr>
        </p:nvSpPr>
        <p:spPr/>
        <p:txBody>
          <a:bodyPr/>
          <a:lstStyle/>
          <a:p>
            <a:pPr marL="0" indent="0" eaLnBrk="1" hangingPunct="1">
              <a:buNone/>
            </a:pPr>
            <a:r>
              <a:rPr lang="en-US" altLang="en-US" dirty="0"/>
              <a:t>There are three types of prima facie duties: future-looking duties, duties based on past obligations, and ongoing duties.</a:t>
            </a:r>
          </a:p>
          <a:p>
            <a:pPr marL="0" indent="0" eaLnBrk="1" hangingPunct="1">
              <a:buNone/>
            </a:pPr>
            <a:endParaRPr lang="en-US" altLang="en-US" dirty="0"/>
          </a:p>
          <a:p>
            <a:pPr marL="0" indent="0" eaLnBrk="1" hangingPunct="1">
              <a:buNone/>
            </a:pPr>
            <a:r>
              <a:rPr lang="en-US" altLang="en-US" dirty="0"/>
              <a:t>Future-looking duties.</a:t>
            </a:r>
          </a:p>
          <a:p>
            <a:pPr eaLnBrk="1" hangingPunct="1"/>
            <a:r>
              <a:rPr lang="en-US" altLang="en-US" sz="2000" dirty="0"/>
              <a:t>Beneficence: The duty to do good acts and promote happiness.</a:t>
            </a:r>
          </a:p>
          <a:p>
            <a:pPr eaLnBrk="1" hangingPunct="1"/>
            <a:r>
              <a:rPr lang="en-US" altLang="en-US" sz="2000" dirty="0"/>
              <a:t>Nonmaleficence: The duty to do no harm and to prevent harm.</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eaLnBrk="1" hangingPunct="1"/>
            <a:r>
              <a:rPr lang="en-US" altLang="en-US" dirty="0"/>
              <a:t>Seven Prima Facie Duties </a:t>
            </a:r>
            <a:r>
              <a:rPr lang="en-US" altLang="en-US" sz="1000" dirty="0"/>
              <a:t>2</a:t>
            </a:r>
            <a:endParaRPr lang="en-US" altLang="en-US" dirty="0"/>
          </a:p>
        </p:txBody>
      </p:sp>
      <p:sp>
        <p:nvSpPr>
          <p:cNvPr id="53251" name="Content Placeholder 2"/>
          <p:cNvSpPr>
            <a:spLocks noGrp="1"/>
          </p:cNvSpPr>
          <p:nvPr>
            <p:ph sz="quarter" idx="1"/>
          </p:nvPr>
        </p:nvSpPr>
        <p:spPr/>
        <p:txBody>
          <a:bodyPr/>
          <a:lstStyle/>
          <a:p>
            <a:pPr marL="0" indent="0" eaLnBrk="1" hangingPunct="1">
              <a:buNone/>
            </a:pPr>
            <a:r>
              <a:rPr lang="en-US" altLang="en-US" dirty="0"/>
              <a:t>Duties based on past obligations.</a:t>
            </a:r>
          </a:p>
          <a:p>
            <a:pPr eaLnBrk="1" hangingPunct="1"/>
            <a:r>
              <a:rPr lang="en-US" altLang="en-US" sz="2000" dirty="0"/>
              <a:t>Fidelity: Duties arising from past commitments and promises.</a:t>
            </a:r>
          </a:p>
          <a:p>
            <a:pPr eaLnBrk="1" hangingPunct="1"/>
            <a:r>
              <a:rPr lang="en-US" altLang="en-US" sz="2000" dirty="0"/>
              <a:t>Reparation: Duties that stem from past harm to others.</a:t>
            </a:r>
          </a:p>
          <a:p>
            <a:pPr eaLnBrk="1" hangingPunct="1"/>
            <a:r>
              <a:rPr lang="en-US" altLang="en-US" sz="2000" dirty="0"/>
              <a:t>Gratitude: Duties based on past favors and unearned services.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pPr eaLnBrk="1" hangingPunct="1"/>
            <a:r>
              <a:rPr lang="en-US" altLang="en-US" dirty="0"/>
              <a:t>Seven Prima Facie Duties </a:t>
            </a:r>
            <a:r>
              <a:rPr lang="en-US" altLang="en-US" sz="1000" dirty="0"/>
              <a:t>3</a:t>
            </a:r>
            <a:endParaRPr lang="en-US" altLang="en-US" dirty="0"/>
          </a:p>
        </p:txBody>
      </p:sp>
      <p:sp>
        <p:nvSpPr>
          <p:cNvPr id="54275" name="Content Placeholder 2"/>
          <p:cNvSpPr>
            <a:spLocks noGrp="1"/>
          </p:cNvSpPr>
          <p:nvPr>
            <p:ph sz="quarter" idx="1"/>
          </p:nvPr>
        </p:nvSpPr>
        <p:spPr/>
        <p:txBody>
          <a:bodyPr/>
          <a:lstStyle/>
          <a:p>
            <a:pPr marL="0" indent="0" eaLnBrk="1" hangingPunct="1">
              <a:buNone/>
            </a:pPr>
            <a:r>
              <a:rPr lang="en-US" altLang="en-US" dirty="0"/>
              <a:t>Ongoing duties.</a:t>
            </a:r>
          </a:p>
          <a:p>
            <a:pPr eaLnBrk="1" hangingPunct="1"/>
            <a:r>
              <a:rPr lang="en-US" altLang="en-US" sz="2000" dirty="0"/>
              <a:t>Self-improvement: The duty to improve our knowledge (wisdom) and virtue.</a:t>
            </a:r>
          </a:p>
          <a:p>
            <a:pPr eaLnBrk="1" hangingPunct="1"/>
            <a:r>
              <a:rPr lang="en-US" altLang="en-US" sz="2000" dirty="0"/>
              <a:t>Justice: The duty to treat all people with dignity and to give each person equal consideration.</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eaLnBrk="1" hangingPunct="1"/>
            <a:r>
              <a:rPr lang="en-IN" altLang="en-US" dirty="0"/>
              <a:t>Morality Is Universal: Rights-Based Ethics</a:t>
            </a:r>
            <a:endParaRPr lang="en-US" altLang="en-US" dirty="0"/>
          </a:p>
        </p:txBody>
      </p:sp>
      <p:sp>
        <p:nvSpPr>
          <p:cNvPr id="55299" name="Content Placeholder 2"/>
          <p:cNvSpPr>
            <a:spLocks noGrp="1"/>
          </p:cNvSpPr>
          <p:nvPr>
            <p:ph sz="quarter" idx="1"/>
          </p:nvPr>
        </p:nvSpPr>
        <p:spPr/>
        <p:txBody>
          <a:bodyPr/>
          <a:lstStyle/>
          <a:p>
            <a:pPr eaLnBrk="1" hangingPunct="1"/>
            <a:r>
              <a:rPr lang="en-US" altLang="en-US" dirty="0"/>
              <a:t>In rights-based ethics, moral rights are not identical to legal rights, as they are in cultural relativism. </a:t>
            </a:r>
          </a:p>
          <a:p>
            <a:pPr eaLnBrk="1" hangingPunct="1"/>
            <a:r>
              <a:rPr lang="en-US" altLang="en-US" dirty="0"/>
              <a:t>The right to pursue our interests without interference from others is limited to our </a:t>
            </a:r>
            <a:r>
              <a:rPr lang="en-US" altLang="en-US" b="1" u="sng" dirty="0"/>
              <a:t>legitimate interests</a:t>
            </a:r>
            <a:r>
              <a:rPr lang="en-US" altLang="en-US" dirty="0"/>
              <a:t>—that is, those interests that do not harm other people by violating their similar and equal interests. </a:t>
            </a:r>
          </a:p>
          <a:p>
            <a:pPr eaLnBrk="1" hangingPunct="1"/>
            <a:r>
              <a:rPr lang="en-US" altLang="en-US" dirty="0"/>
              <a:t>Moral rights are generally divided into two areas: </a:t>
            </a:r>
            <a:r>
              <a:rPr lang="en-US" altLang="en-US" b="1" u="sng" dirty="0"/>
              <a:t>welfare rights</a:t>
            </a:r>
            <a:r>
              <a:rPr lang="en-US" altLang="en-US" dirty="0"/>
              <a:t> and </a:t>
            </a:r>
            <a:r>
              <a:rPr lang="en-US" altLang="en-US" b="1" u="sng" dirty="0"/>
              <a:t>liberty rights</a:t>
            </a:r>
            <a:r>
              <a:rPr lang="en-US" altLang="en-US" dirty="0"/>
              <a:t>.</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pPr eaLnBrk="1" hangingPunct="1"/>
            <a:r>
              <a:rPr lang="en-IN" altLang="en-US" dirty="0"/>
              <a:t>Welfare Rights and Liberty Rights</a:t>
            </a:r>
            <a:endParaRPr lang="en-US" altLang="en-US" dirty="0"/>
          </a:p>
        </p:txBody>
      </p:sp>
      <p:sp>
        <p:nvSpPr>
          <p:cNvPr id="56323" name="Content Placeholder 2"/>
          <p:cNvSpPr>
            <a:spLocks noGrp="1"/>
          </p:cNvSpPr>
          <p:nvPr>
            <p:ph sz="quarter" idx="1"/>
          </p:nvPr>
        </p:nvSpPr>
        <p:spPr/>
        <p:txBody>
          <a:bodyPr/>
          <a:lstStyle/>
          <a:p>
            <a:pPr marL="0" indent="0" eaLnBrk="1" hangingPunct="1">
              <a:buNone/>
            </a:pPr>
            <a:r>
              <a:rPr lang="en-US" altLang="en-US" b="1" u="sng" dirty="0"/>
              <a:t>Welfare rights</a:t>
            </a:r>
            <a:r>
              <a:rPr lang="en-US" altLang="en-US" dirty="0"/>
              <a:t> entail rights to receive certain social goods, such as education, and police and fire protection. </a:t>
            </a:r>
          </a:p>
          <a:p>
            <a:pPr eaLnBrk="1" hangingPunct="1"/>
            <a:r>
              <a:rPr lang="en-US" altLang="en-US" sz="2000" dirty="0"/>
              <a:t>They are important for without them we cannot pursue our legitimate interests.</a:t>
            </a:r>
          </a:p>
          <a:p>
            <a:pPr marL="0" indent="0" eaLnBrk="1" hangingPunct="1">
              <a:buNone/>
            </a:pPr>
            <a:endParaRPr lang="en-US" altLang="en-US" b="1" u="sng" dirty="0"/>
          </a:p>
          <a:p>
            <a:pPr marL="0" indent="0" eaLnBrk="1" hangingPunct="1">
              <a:buNone/>
            </a:pPr>
            <a:r>
              <a:rPr lang="en-US" altLang="en-US" b="1" u="sng" dirty="0"/>
              <a:t>Liberty rights</a:t>
            </a:r>
            <a:r>
              <a:rPr lang="en-US" altLang="en-US" dirty="0"/>
              <a:t> entail the right to be left alone to pursue our legitimate interests. </a:t>
            </a:r>
          </a:p>
          <a:p>
            <a:pPr eaLnBrk="1" hangingPunct="1"/>
            <a:r>
              <a:rPr lang="en-US" altLang="en-US" sz="2000" dirty="0"/>
              <a:t>Freedom of speech, freedom of religion, freedom to choose our major and career paths, the right to privacy, and the right to own property are all examples of liberty rights.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D557905-76E5-4BFC-A798-97429D138E62}"/>
              </a:ext>
            </a:extLst>
          </p:cNvPr>
          <p:cNvSpPr>
            <a:spLocks noGrp="1"/>
          </p:cNvSpPr>
          <p:nvPr>
            <p:ph type="title"/>
          </p:nvPr>
        </p:nvSpPr>
        <p:spPr/>
        <p:txBody>
          <a:bodyPr/>
          <a:lstStyle/>
          <a:p>
            <a:r>
              <a:rPr lang="en-US" dirty="0"/>
              <a:t>Welfare Rights Include the Right to Emergency Medical Care</a:t>
            </a:r>
            <a:endParaRPr lang="en-IN" dirty="0"/>
          </a:p>
        </p:txBody>
      </p:sp>
      <p:pic>
        <p:nvPicPr>
          <p:cNvPr id="4" name="Picture Placeholder 3" descr="An image of a doctor trying to resuscitate a patient on the operating table.">
            <a:extLst>
              <a:ext uri="{FF2B5EF4-FFF2-40B4-BE49-F238E27FC236}">
                <a16:creationId xmlns:a16="http://schemas.microsoft.com/office/drawing/2014/main" id="{498B46B4-EA31-4C9F-AC41-AFD1E2D85B07}"/>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 b="1"/>
          <a:stretch/>
        </p:blipFill>
        <p:spPr>
          <a:xfrm>
            <a:off x="2057400" y="2057400"/>
            <a:ext cx="5029200" cy="3352800"/>
          </a:xfrm>
        </p:spPr>
      </p:pic>
      <p:sp>
        <p:nvSpPr>
          <p:cNvPr id="8" name="Content Placeholder 7">
            <a:extLst>
              <a:ext uri="{FF2B5EF4-FFF2-40B4-BE49-F238E27FC236}">
                <a16:creationId xmlns:a16="http://schemas.microsoft.com/office/drawing/2014/main" id="{D1483B24-A1E6-4CC4-9AD6-A001C96E6735}"/>
              </a:ext>
            </a:extLst>
          </p:cNvPr>
          <p:cNvSpPr>
            <a:spLocks noGrp="1"/>
          </p:cNvSpPr>
          <p:nvPr>
            <p:ph sz="quarter" idx="16"/>
          </p:nvPr>
        </p:nvSpPr>
        <p:spPr>
          <a:xfrm>
            <a:off x="2057400" y="5410200"/>
            <a:ext cx="2286000" cy="228600"/>
          </a:xfrm>
        </p:spPr>
        <p:txBody>
          <a:bodyPr/>
          <a:lstStyle/>
          <a:p>
            <a:r>
              <a:rPr lang="en-IN" dirty="0"/>
              <a:t>David </a:t>
            </a:r>
            <a:r>
              <a:rPr lang="en-IN" dirty="0" err="1"/>
              <a:t>Herraez</a:t>
            </a:r>
            <a:r>
              <a:rPr lang="en-IN" dirty="0"/>
              <a:t> </a:t>
            </a:r>
            <a:r>
              <a:rPr lang="en-IN" dirty="0" err="1"/>
              <a:t>Calzada</a:t>
            </a:r>
            <a:r>
              <a:rPr lang="en-IN" dirty="0"/>
              <a:t>/Shutterstock </a:t>
            </a:r>
          </a:p>
        </p:txBody>
      </p:sp>
    </p:spTree>
    <p:extLst>
      <p:ext uri="{BB962C8B-B14F-4D97-AF65-F5344CB8AC3E}">
        <p14:creationId xmlns:p14="http://schemas.microsoft.com/office/powerpoint/2010/main" val="22814237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eaLnBrk="1" hangingPunct="1"/>
            <a:r>
              <a:rPr lang="en-IN" altLang="en-US" dirty="0"/>
              <a:t>Morality Is Universal: Virtue Ethics </a:t>
            </a:r>
            <a:r>
              <a:rPr lang="en-IN" altLang="en-US" sz="1000" dirty="0"/>
              <a:t>1</a:t>
            </a:r>
            <a:endParaRPr lang="en-US" altLang="en-US" dirty="0"/>
          </a:p>
        </p:txBody>
      </p:sp>
      <p:sp>
        <p:nvSpPr>
          <p:cNvPr id="58371" name="Content Placeholder 2"/>
          <p:cNvSpPr>
            <a:spLocks noGrp="1"/>
          </p:cNvSpPr>
          <p:nvPr>
            <p:ph sz="quarter" idx="1"/>
          </p:nvPr>
        </p:nvSpPr>
        <p:spPr/>
        <p:txBody>
          <a:bodyPr/>
          <a:lstStyle/>
          <a:p>
            <a:pPr marL="0" indent="0" eaLnBrk="1" hangingPunct="1">
              <a:buNone/>
            </a:pPr>
            <a:r>
              <a:rPr lang="en-US" altLang="en-US" b="1" u="sng" dirty="0"/>
              <a:t>Virtue ethics</a:t>
            </a:r>
            <a:r>
              <a:rPr lang="en-US" altLang="en-US" dirty="0"/>
              <a:t> emphasizes character over right actions. </a:t>
            </a:r>
          </a:p>
          <a:p>
            <a:pPr marL="0" indent="0" eaLnBrk="1" hangingPunct="1">
              <a:buNone/>
            </a:pPr>
            <a:endParaRPr lang="en-US" altLang="en-US" dirty="0"/>
          </a:p>
          <a:p>
            <a:pPr marL="0" indent="0" eaLnBrk="1" hangingPunct="1">
              <a:buNone/>
            </a:pPr>
            <a:r>
              <a:rPr lang="en-US" altLang="en-US" dirty="0"/>
              <a:t>A virtue is an admirable character trait or disposition to habitually act in a manner that benefits oneself and others. </a:t>
            </a:r>
          </a:p>
          <a:p>
            <a:pPr eaLnBrk="1" hangingPunct="1"/>
            <a:r>
              <a:rPr lang="en-US" altLang="en-US" sz="2000" dirty="0"/>
              <a:t>Compassion, courage, generosity, loyalty, and honesty are all examples of virtues.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D8ACA-4619-4C93-83D0-8D703EACEFEB}"/>
              </a:ext>
            </a:extLst>
          </p:cNvPr>
          <p:cNvSpPr>
            <a:spLocks noGrp="1"/>
          </p:cNvSpPr>
          <p:nvPr>
            <p:ph type="title"/>
          </p:nvPr>
        </p:nvSpPr>
        <p:spPr/>
        <p:txBody>
          <a:bodyPr/>
          <a:lstStyle/>
          <a:p>
            <a:r>
              <a:rPr lang="en-IN" altLang="en-US" dirty="0"/>
              <a:t>Morality Is Universal: Virtue Ethics </a:t>
            </a:r>
            <a:r>
              <a:rPr lang="en-IN" altLang="en-US" sz="1000" dirty="0"/>
              <a:t>2</a:t>
            </a:r>
            <a:endParaRPr lang="en-IN" sz="1000" dirty="0"/>
          </a:p>
        </p:txBody>
      </p:sp>
      <p:sp>
        <p:nvSpPr>
          <p:cNvPr id="3" name="Content Placeholder 2">
            <a:extLst>
              <a:ext uri="{FF2B5EF4-FFF2-40B4-BE49-F238E27FC236}">
                <a16:creationId xmlns:a16="http://schemas.microsoft.com/office/drawing/2014/main" id="{DBE53BE3-4C36-43B5-96F5-A0AFB420EC0D}"/>
              </a:ext>
            </a:extLst>
          </p:cNvPr>
          <p:cNvSpPr>
            <a:spLocks noGrp="1"/>
          </p:cNvSpPr>
          <p:nvPr>
            <p:ph sz="quarter" idx="1"/>
          </p:nvPr>
        </p:nvSpPr>
        <p:spPr/>
        <p:txBody>
          <a:bodyPr/>
          <a:lstStyle/>
          <a:p>
            <a:pPr marL="0" indent="0" eaLnBrk="1" hangingPunct="1">
              <a:buNone/>
            </a:pPr>
            <a:r>
              <a:rPr lang="en-US" altLang="en-US" dirty="0"/>
              <a:t>Virtue ethics goes hand in hand with other universal moral theories.</a:t>
            </a:r>
          </a:p>
          <a:p>
            <a:pPr marL="0" indent="0" eaLnBrk="1" hangingPunct="1">
              <a:buNone/>
            </a:pPr>
            <a:endParaRPr lang="en-US" altLang="en-US" dirty="0"/>
          </a:p>
          <a:p>
            <a:pPr marL="0" indent="0" eaLnBrk="1" hangingPunct="1">
              <a:buNone/>
            </a:pPr>
            <a:r>
              <a:rPr lang="en-US" altLang="en-US" dirty="0"/>
              <a:t>Being virtuous entails cultivating moral sensitivity.</a:t>
            </a:r>
          </a:p>
          <a:p>
            <a:pPr eaLnBrk="1" hangingPunct="1"/>
            <a:r>
              <a:rPr lang="en-US" altLang="en-US" sz="2000" b="1" u="sng" dirty="0"/>
              <a:t>Moral sensitivity</a:t>
            </a:r>
            <a:r>
              <a:rPr lang="en-US" altLang="en-US" sz="2000" dirty="0"/>
              <a:t> is the awareness of how our actions affect others.</a:t>
            </a:r>
          </a:p>
        </p:txBody>
      </p:sp>
    </p:spTree>
    <p:extLst>
      <p:ext uri="{BB962C8B-B14F-4D97-AF65-F5344CB8AC3E}">
        <p14:creationId xmlns:p14="http://schemas.microsoft.com/office/powerpoint/2010/main" val="15269844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pPr eaLnBrk="1" hangingPunct="1"/>
            <a:r>
              <a:rPr lang="en-US" altLang="en-US" dirty="0"/>
              <a:t>Moral Arguments</a:t>
            </a:r>
          </a:p>
        </p:txBody>
      </p:sp>
      <p:sp>
        <p:nvSpPr>
          <p:cNvPr id="59395" name="Content Placeholder 2"/>
          <p:cNvSpPr>
            <a:spLocks noGrp="1"/>
          </p:cNvSpPr>
          <p:nvPr>
            <p:ph sz="quarter" idx="1"/>
          </p:nvPr>
        </p:nvSpPr>
        <p:spPr/>
        <p:txBody>
          <a:bodyPr/>
          <a:lstStyle/>
          <a:p>
            <a:pPr eaLnBrk="1" hangingPunct="1"/>
            <a:r>
              <a:rPr lang="en-US" altLang="en-US" dirty="0"/>
              <a:t>Moral theories provide the foundation for moral arguments and their application to real-life situations.</a:t>
            </a:r>
          </a:p>
          <a:p>
            <a:pPr eaLnBrk="1" hangingPunct="1"/>
            <a:r>
              <a:rPr lang="en-US" altLang="en-US" dirty="0"/>
              <a:t>In making a moral argument, the point is not to prove that you are morally superior to others but to come to a conclusion that leads to an action or policy that is reasonable and most consistent with moral values.</a:t>
            </a:r>
          </a:p>
          <a:p>
            <a:r>
              <a:rPr lang="en-US" dirty="0"/>
              <a:t>In evaluating moral arguments, the first step is to make sure that the argument is complete and that no important premises are omitted.</a:t>
            </a:r>
            <a:endParaRPr lang="en-US"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pPr eaLnBrk="1" hangingPunct="1"/>
            <a:r>
              <a:rPr lang="en-US" altLang="en-US" dirty="0"/>
              <a:t>Moral Dilemmas</a:t>
            </a:r>
          </a:p>
        </p:txBody>
      </p:sp>
      <p:sp>
        <p:nvSpPr>
          <p:cNvPr id="60419" name="Content Placeholder 2"/>
          <p:cNvSpPr>
            <a:spLocks noGrp="1"/>
          </p:cNvSpPr>
          <p:nvPr>
            <p:ph sz="quarter" idx="1"/>
          </p:nvPr>
        </p:nvSpPr>
        <p:spPr/>
        <p:txBody>
          <a:bodyPr/>
          <a:lstStyle/>
          <a:p>
            <a:pPr eaLnBrk="1" hangingPunct="1"/>
            <a:r>
              <a:rPr lang="en-US" altLang="en-US" b="1" u="sng" dirty="0"/>
              <a:t>Moral dilemmas</a:t>
            </a:r>
            <a:r>
              <a:rPr lang="en-US" altLang="en-US" b="1" dirty="0"/>
              <a:t> </a:t>
            </a:r>
            <a:r>
              <a:rPr lang="en-US" altLang="en-US" dirty="0"/>
              <a:t>are situations where there is a conflict between moral values. </a:t>
            </a:r>
          </a:p>
          <a:p>
            <a:pPr eaLnBrk="1" hangingPunct="1"/>
            <a:r>
              <a:rPr lang="en-US" altLang="en-US" dirty="0"/>
              <a:t>Solutions to moral dilemmas are not right or wrong, only better or worse.</a:t>
            </a:r>
          </a:p>
          <a:p>
            <a:pPr eaLnBrk="1" hangingPunct="1"/>
            <a:r>
              <a:rPr lang="en-US" altLang="en-US" dirty="0"/>
              <a:t>Ideally, the best resolution to a moral dilemma is the one that honors as many moral values as possible.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lstStyle/>
          <a:p>
            <a:r>
              <a:rPr lang="en-US" dirty="0"/>
              <a:t>Morality: Most Fundamental Expression of Our Rational Nature</a:t>
            </a:r>
          </a:p>
        </p:txBody>
      </p:sp>
      <p:pic>
        <p:nvPicPr>
          <p:cNvPr id="7" name="Picture Placeholder 6" descr="An image of Aristotle.">
            <a:extLst>
              <a:ext uri="{FF2B5EF4-FFF2-40B4-BE49-F238E27FC236}">
                <a16:creationId xmlns:a16="http://schemas.microsoft.com/office/drawing/2014/main" id="{15280A97-5B22-409F-B6A2-7309577DFDE7}"/>
              </a:ext>
            </a:extLst>
          </p:cNvPr>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t="1851" b="705"/>
          <a:stretch/>
        </p:blipFill>
        <p:spPr>
          <a:xfrm>
            <a:off x="2895600" y="1528403"/>
            <a:ext cx="2590800" cy="3670300"/>
          </a:xfrm>
        </p:spPr>
      </p:pic>
      <p:sp>
        <p:nvSpPr>
          <p:cNvPr id="8" name="Content Placeholder 7">
            <a:extLst>
              <a:ext uri="{FF2B5EF4-FFF2-40B4-BE49-F238E27FC236}">
                <a16:creationId xmlns:a16="http://schemas.microsoft.com/office/drawing/2014/main" id="{DAD1C9C7-771D-44A5-9DB4-ACAF189434FA}"/>
              </a:ext>
            </a:extLst>
          </p:cNvPr>
          <p:cNvSpPr>
            <a:spLocks noGrp="1"/>
          </p:cNvSpPr>
          <p:nvPr>
            <p:ph sz="quarter" idx="16"/>
          </p:nvPr>
        </p:nvSpPr>
        <p:spPr>
          <a:xfrm>
            <a:off x="2819400" y="5198703"/>
            <a:ext cx="2133600" cy="228600"/>
          </a:xfrm>
        </p:spPr>
        <p:txBody>
          <a:bodyPr/>
          <a:lstStyle/>
          <a:p>
            <a:r>
              <a:rPr lang="en-IN" dirty="0"/>
              <a:t>Stock Montage/Getty Image </a:t>
            </a:r>
          </a:p>
        </p:txBody>
      </p:sp>
      <p:sp>
        <p:nvSpPr>
          <p:cNvPr id="2" name="Content Placeholder 2"/>
          <p:cNvSpPr>
            <a:spLocks noGrp="1"/>
          </p:cNvSpPr>
          <p:nvPr>
            <p:ph type="body" sz="quarter" idx="12"/>
          </p:nvPr>
        </p:nvSpPr>
        <p:spPr>
          <a:xfrm>
            <a:off x="914400" y="5428573"/>
            <a:ext cx="7467600" cy="1066800"/>
          </a:xfrm>
        </p:spPr>
        <p:txBody>
          <a:bodyPr/>
          <a:lstStyle/>
          <a:p>
            <a:r>
              <a:rPr lang="en-US" sz="2000" dirty="0"/>
              <a:t>Aristotle taught that morality is the most fundamental expression of our rational nature and that we are happiest when we put moral values above nonmoral values.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pPr eaLnBrk="1" hangingPunct="1"/>
            <a:r>
              <a:rPr lang="en-US" altLang="en-US" dirty="0"/>
              <a:t>Resolving Moral Dilemmas</a:t>
            </a:r>
          </a:p>
        </p:txBody>
      </p:sp>
      <p:sp>
        <p:nvSpPr>
          <p:cNvPr id="62467" name="Content Placeholder 2"/>
          <p:cNvSpPr>
            <a:spLocks noGrp="1"/>
          </p:cNvSpPr>
          <p:nvPr>
            <p:ph sz="quarter" idx="1"/>
          </p:nvPr>
        </p:nvSpPr>
        <p:spPr/>
        <p:txBody>
          <a:bodyPr/>
          <a:lstStyle/>
          <a:p>
            <a:pPr marL="0" indent="0" eaLnBrk="1" hangingPunct="1">
              <a:buNone/>
            </a:pPr>
            <a:r>
              <a:rPr lang="en-US" altLang="en-US" dirty="0"/>
              <a:t>When evaluating and resolving moral dilemmas, you should follow several steps.</a:t>
            </a:r>
          </a:p>
          <a:p>
            <a:pPr marL="342900" indent="-342900" eaLnBrk="1" hangingPunct="1"/>
            <a:r>
              <a:rPr lang="en-US" altLang="en-US" sz="2000" dirty="0"/>
              <a:t>Describe the facts.</a:t>
            </a:r>
          </a:p>
          <a:p>
            <a:pPr marL="342900" indent="-342900" eaLnBrk="1" hangingPunct="1"/>
            <a:r>
              <a:rPr lang="en-US" altLang="en-US" sz="2000" dirty="0"/>
              <a:t>List the relevant moral principles and concerns.</a:t>
            </a:r>
          </a:p>
          <a:p>
            <a:pPr marL="342900" indent="-342900" eaLnBrk="1" hangingPunct="1"/>
            <a:r>
              <a:rPr lang="en-US" altLang="en-US" sz="2000" dirty="0"/>
              <a:t>List the possible courses of action.</a:t>
            </a:r>
          </a:p>
          <a:p>
            <a:pPr marL="342900" indent="-342900" eaLnBrk="1" hangingPunct="1"/>
            <a:r>
              <a:rPr lang="en-US" altLang="en-US" sz="2000" dirty="0"/>
              <a:t>Devise a plan of action.</a:t>
            </a:r>
          </a:p>
          <a:p>
            <a:pPr marL="342900" indent="-342900" eaLnBrk="1" hangingPunct="1"/>
            <a:r>
              <a:rPr lang="en-US" altLang="en-US" sz="2000" dirty="0"/>
              <a:t>Carry out the plan of action.</a:t>
            </a:r>
            <a:endParaRPr lang="en-US"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pPr eaLnBrk="1" hangingPunct="1"/>
            <a:r>
              <a:rPr lang="en-US" altLang="en-US" dirty="0"/>
              <a:t>Conclusions</a:t>
            </a:r>
          </a:p>
        </p:txBody>
      </p:sp>
      <p:sp>
        <p:nvSpPr>
          <p:cNvPr id="63491"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dirty="0"/>
              <a:t>Being able to recognize moral arguments and developing skills to evaluate moral reasoning are important factors in critical thinking. There is a positive correlation between level of moral reasoning and critical-thinking ability. Effective critical thinking requires not only that we be aware of our own moral values but also that we be open-minded and willing to respect the concerns and values of others.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42782E9-AF5A-4557-821E-E72A993A6FD6}"/>
              </a:ext>
            </a:extLst>
          </p:cNvPr>
          <p:cNvSpPr>
            <a:spLocks noGrp="1"/>
          </p:cNvSpPr>
          <p:nvPr>
            <p:ph type="title"/>
          </p:nvPr>
        </p:nvSpPr>
        <p:spPr/>
        <p:txBody>
          <a:bodyPr/>
          <a:lstStyle/>
          <a:p>
            <a:r>
              <a:rPr lang="en-US" dirty="0"/>
              <a:t>Perspectives on Abortion</a:t>
            </a:r>
            <a:endParaRPr lang="en-IN" dirty="0"/>
          </a:p>
        </p:txBody>
      </p:sp>
      <p:pic>
        <p:nvPicPr>
          <p:cNvPr id="4" name="Picture Placeholder 3" descr="An image of a pro-abortion protest going on.">
            <a:extLst>
              <a:ext uri="{FF2B5EF4-FFF2-40B4-BE49-F238E27FC236}">
                <a16:creationId xmlns:a16="http://schemas.microsoft.com/office/drawing/2014/main" id="{70CB981F-D69C-4D37-BA3F-BC5A93A7BA16}"/>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98" b="98"/>
          <a:stretch/>
        </p:blipFill>
        <p:spPr>
          <a:xfrm>
            <a:off x="1600200" y="1677719"/>
            <a:ext cx="5867400" cy="3911600"/>
          </a:xfrm>
        </p:spPr>
      </p:pic>
      <p:sp>
        <p:nvSpPr>
          <p:cNvPr id="8" name="Content Placeholder 7">
            <a:extLst>
              <a:ext uri="{FF2B5EF4-FFF2-40B4-BE49-F238E27FC236}">
                <a16:creationId xmlns:a16="http://schemas.microsoft.com/office/drawing/2014/main" id="{F218ED31-C374-4033-8ED5-BFB6EE8B5041}"/>
              </a:ext>
            </a:extLst>
          </p:cNvPr>
          <p:cNvSpPr>
            <a:spLocks noGrp="1"/>
          </p:cNvSpPr>
          <p:nvPr>
            <p:ph sz="quarter" idx="16"/>
          </p:nvPr>
        </p:nvSpPr>
        <p:spPr>
          <a:xfrm>
            <a:off x="1600200" y="5585360"/>
            <a:ext cx="1905000" cy="228600"/>
          </a:xfrm>
        </p:spPr>
        <p:txBody>
          <a:bodyPr/>
          <a:lstStyle/>
          <a:p>
            <a:r>
              <a:rPr lang="en-IN" dirty="0"/>
              <a:t>Drew </a:t>
            </a:r>
            <a:r>
              <a:rPr lang="en-IN" dirty="0" err="1"/>
              <a:t>Angerer</a:t>
            </a:r>
            <a:r>
              <a:rPr lang="en-IN" dirty="0"/>
              <a:t>/Getty Images </a:t>
            </a:r>
          </a:p>
        </p:txBody>
      </p:sp>
    </p:spTree>
    <p:extLst>
      <p:ext uri="{BB962C8B-B14F-4D97-AF65-F5344CB8AC3E}">
        <p14:creationId xmlns:p14="http://schemas.microsoft.com/office/powerpoint/2010/main" val="21732475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70CBB8-7B43-4387-9D44-AE389A09D049}"/>
              </a:ext>
            </a:extLst>
          </p:cNvPr>
          <p:cNvSpPr>
            <a:spLocks noGrp="1"/>
          </p:cNvSpPr>
          <p:nvPr>
            <p:ph type="title"/>
          </p:nvPr>
        </p:nvSpPr>
        <p:spPr/>
        <p:txBody>
          <a:bodyPr/>
          <a:lstStyle/>
          <a:p>
            <a:r>
              <a:rPr lang="en-US" sz="3200" noProof="0" dirty="0"/>
              <a:t>Accessibility Content: Text Alternatives for Images</a:t>
            </a:r>
          </a:p>
        </p:txBody>
      </p:sp>
    </p:spTree>
    <p:extLst>
      <p:ext uri="{BB962C8B-B14F-4D97-AF65-F5344CB8AC3E}">
        <p14:creationId xmlns:p14="http://schemas.microsoft.com/office/powerpoint/2010/main" val="22354583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4EC33-73EB-46B1-8004-469BDE1D692A}"/>
              </a:ext>
            </a:extLst>
          </p:cNvPr>
          <p:cNvSpPr>
            <a:spLocks noGrp="1"/>
          </p:cNvSpPr>
          <p:nvPr>
            <p:ph type="title"/>
          </p:nvPr>
        </p:nvSpPr>
        <p:spPr>
          <a:xfrm>
            <a:off x="609600" y="228600"/>
            <a:ext cx="8153400" cy="1295400"/>
          </a:xfrm>
        </p:spPr>
        <p:txBody>
          <a:bodyPr/>
          <a:lstStyle/>
          <a:p>
            <a:r>
              <a:rPr lang="en-US" dirty="0"/>
              <a:t>Kohlberg's Stages in the Development of Moral Reasoning </a:t>
            </a:r>
            <a:r>
              <a:rPr lang="en-US" noProof="0" dirty="0"/>
              <a:t>- Text Alternative </a:t>
            </a:r>
            <a:r>
              <a:rPr lang="en-US" sz="1000" noProof="0" dirty="0"/>
              <a:t>1</a:t>
            </a:r>
          </a:p>
        </p:txBody>
      </p:sp>
      <p:sp>
        <p:nvSpPr>
          <p:cNvPr id="5" name="Content Placeholder 4">
            <a:extLst>
              <a:ext uri="{FF2B5EF4-FFF2-40B4-BE49-F238E27FC236}">
                <a16:creationId xmlns:a16="http://schemas.microsoft.com/office/drawing/2014/main" id="{7C8617D2-1DC2-45B9-8B64-91C864EB598D}"/>
              </a:ext>
            </a:extLst>
          </p:cNvPr>
          <p:cNvSpPr>
            <a:spLocks noGrp="1"/>
          </p:cNvSpPr>
          <p:nvPr>
            <p:ph sz="quarter" idx="13"/>
          </p:nvPr>
        </p:nvSpPr>
        <p:spPr>
          <a:xfrm>
            <a:off x="3276600" y="1825279"/>
            <a:ext cx="3886200" cy="365125"/>
          </a:xfrm>
        </p:spPr>
        <p:txBody>
          <a:bodyPr/>
          <a:lstStyle/>
          <a:p>
            <a:r>
              <a:rPr lang="en-US" noProof="0" dirty="0">
                <a:hlinkClick r:id="rId2" action="ppaction://hlinksldjump"/>
              </a:rPr>
              <a:t>Return to parent-slide containing images</a:t>
            </a:r>
            <a:endParaRPr lang="en-US" noProof="0" dirty="0"/>
          </a:p>
        </p:txBody>
      </p:sp>
      <p:sp>
        <p:nvSpPr>
          <p:cNvPr id="3" name="Content Placeholder 2">
            <a:extLst>
              <a:ext uri="{FF2B5EF4-FFF2-40B4-BE49-F238E27FC236}">
                <a16:creationId xmlns:a16="http://schemas.microsoft.com/office/drawing/2014/main" id="{19213D89-9BFD-4E82-BFE2-9D38F6088B09}"/>
              </a:ext>
            </a:extLst>
          </p:cNvPr>
          <p:cNvSpPr>
            <a:spLocks noGrp="1"/>
          </p:cNvSpPr>
          <p:nvPr>
            <p:ph sz="quarter" idx="2"/>
          </p:nvPr>
        </p:nvSpPr>
        <p:spPr>
          <a:xfrm>
            <a:off x="500564" y="2133600"/>
            <a:ext cx="8153400" cy="4495800"/>
          </a:xfrm>
        </p:spPr>
        <p:txBody>
          <a:bodyPr/>
          <a:lstStyle/>
          <a:p>
            <a:pPr marL="0" indent="0">
              <a:buNone/>
            </a:pPr>
            <a:r>
              <a:rPr lang="en-US" dirty="0"/>
              <a:t>It consists of two circles, with one circle being twice as big as the other. The bigger circle is labeled me, and the smaller circle is labeled others.</a:t>
            </a:r>
          </a:p>
        </p:txBody>
      </p:sp>
      <p:sp>
        <p:nvSpPr>
          <p:cNvPr id="14" name="Content Placeholder 13">
            <a:extLst>
              <a:ext uri="{FF2B5EF4-FFF2-40B4-BE49-F238E27FC236}">
                <a16:creationId xmlns:a16="http://schemas.microsoft.com/office/drawing/2014/main" id="{BF876D10-E92F-4183-84CB-317D437C0F5D}"/>
              </a:ext>
            </a:extLst>
          </p:cNvPr>
          <p:cNvSpPr>
            <a:spLocks noGrp="1"/>
          </p:cNvSpPr>
          <p:nvPr>
            <p:ph sz="quarter" idx="14"/>
          </p:nvPr>
        </p:nvSpPr>
        <p:spPr>
          <a:xfrm>
            <a:off x="3415653" y="6358270"/>
            <a:ext cx="2451747" cy="271130"/>
          </a:xfrm>
        </p:spPr>
        <p:txBody>
          <a:bodyPr/>
          <a:lstStyle/>
          <a:p>
            <a:pPr marL="0" indent="0">
              <a:buNone/>
            </a:pPr>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7308733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4EC33-73EB-46B1-8004-469BDE1D692A}"/>
              </a:ext>
            </a:extLst>
          </p:cNvPr>
          <p:cNvSpPr>
            <a:spLocks noGrp="1"/>
          </p:cNvSpPr>
          <p:nvPr>
            <p:ph type="title"/>
          </p:nvPr>
        </p:nvSpPr>
        <p:spPr>
          <a:xfrm>
            <a:off x="609600" y="228600"/>
            <a:ext cx="8153400" cy="1295400"/>
          </a:xfrm>
        </p:spPr>
        <p:txBody>
          <a:bodyPr/>
          <a:lstStyle/>
          <a:p>
            <a:r>
              <a:rPr lang="en-US" dirty="0"/>
              <a:t>Kohlberg's Stages in the Development of Moral Reasoning </a:t>
            </a:r>
            <a:r>
              <a:rPr lang="en-US" noProof="0" dirty="0"/>
              <a:t>- Text Alternative </a:t>
            </a:r>
            <a:r>
              <a:rPr lang="en-US" sz="1000" dirty="0"/>
              <a:t>2</a:t>
            </a:r>
            <a:endParaRPr lang="en-US" sz="1000" noProof="0" dirty="0"/>
          </a:p>
        </p:txBody>
      </p:sp>
      <p:sp>
        <p:nvSpPr>
          <p:cNvPr id="5" name="Content Placeholder 4">
            <a:extLst>
              <a:ext uri="{FF2B5EF4-FFF2-40B4-BE49-F238E27FC236}">
                <a16:creationId xmlns:a16="http://schemas.microsoft.com/office/drawing/2014/main" id="{7C8617D2-1DC2-45B9-8B64-91C864EB598D}"/>
              </a:ext>
            </a:extLst>
          </p:cNvPr>
          <p:cNvSpPr>
            <a:spLocks noGrp="1"/>
          </p:cNvSpPr>
          <p:nvPr>
            <p:ph sz="quarter" idx="13"/>
          </p:nvPr>
        </p:nvSpPr>
        <p:spPr>
          <a:xfrm>
            <a:off x="3276600" y="1825279"/>
            <a:ext cx="3886200" cy="365125"/>
          </a:xfrm>
        </p:spPr>
        <p:txBody>
          <a:bodyPr/>
          <a:lstStyle/>
          <a:p>
            <a:r>
              <a:rPr lang="en-US" noProof="0" dirty="0">
                <a:hlinkClick r:id="rId2" action="ppaction://hlinksldjump"/>
              </a:rPr>
              <a:t>Return to parent-slide containing images</a:t>
            </a:r>
            <a:endParaRPr lang="en-US" noProof="0" dirty="0"/>
          </a:p>
        </p:txBody>
      </p:sp>
      <p:sp>
        <p:nvSpPr>
          <p:cNvPr id="3" name="Content Placeholder 2">
            <a:extLst>
              <a:ext uri="{FF2B5EF4-FFF2-40B4-BE49-F238E27FC236}">
                <a16:creationId xmlns:a16="http://schemas.microsoft.com/office/drawing/2014/main" id="{19213D89-9BFD-4E82-BFE2-9D38F6088B09}"/>
              </a:ext>
            </a:extLst>
          </p:cNvPr>
          <p:cNvSpPr>
            <a:spLocks noGrp="1"/>
          </p:cNvSpPr>
          <p:nvPr>
            <p:ph sz="quarter" idx="2"/>
          </p:nvPr>
        </p:nvSpPr>
        <p:spPr>
          <a:xfrm>
            <a:off x="500564" y="2133600"/>
            <a:ext cx="8153400" cy="4495800"/>
          </a:xfrm>
        </p:spPr>
        <p:txBody>
          <a:bodyPr/>
          <a:lstStyle/>
          <a:p>
            <a:pPr marL="0" indent="0">
              <a:buNone/>
            </a:pPr>
            <a:r>
              <a:rPr lang="en-US" dirty="0"/>
              <a:t>It consists of two circles, with one circle being twice as big as the other. The bigger circle is labeled others, and the smaller circle is labeled me.</a:t>
            </a:r>
          </a:p>
        </p:txBody>
      </p:sp>
      <p:sp>
        <p:nvSpPr>
          <p:cNvPr id="14" name="Content Placeholder 13">
            <a:extLst>
              <a:ext uri="{FF2B5EF4-FFF2-40B4-BE49-F238E27FC236}">
                <a16:creationId xmlns:a16="http://schemas.microsoft.com/office/drawing/2014/main" id="{BF876D10-E92F-4183-84CB-317D437C0F5D}"/>
              </a:ext>
            </a:extLst>
          </p:cNvPr>
          <p:cNvSpPr>
            <a:spLocks noGrp="1"/>
          </p:cNvSpPr>
          <p:nvPr>
            <p:ph sz="quarter" idx="14"/>
          </p:nvPr>
        </p:nvSpPr>
        <p:spPr>
          <a:xfrm>
            <a:off x="3352800" y="6259993"/>
            <a:ext cx="2438400" cy="235688"/>
          </a:xfrm>
        </p:spPr>
        <p:txBody>
          <a:bodyPr/>
          <a:lstStyle/>
          <a:p>
            <a:pPr marL="0" indent="0">
              <a:buNone/>
            </a:pPr>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8584379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4EC33-73EB-46B1-8004-469BDE1D692A}"/>
              </a:ext>
            </a:extLst>
          </p:cNvPr>
          <p:cNvSpPr>
            <a:spLocks noGrp="1"/>
          </p:cNvSpPr>
          <p:nvPr>
            <p:ph type="title"/>
          </p:nvPr>
        </p:nvSpPr>
        <p:spPr>
          <a:xfrm>
            <a:off x="609600" y="228600"/>
            <a:ext cx="8153400" cy="1295400"/>
          </a:xfrm>
        </p:spPr>
        <p:txBody>
          <a:bodyPr/>
          <a:lstStyle/>
          <a:p>
            <a:r>
              <a:rPr lang="en-US" dirty="0"/>
              <a:t>Kohlberg's Stages in the Development of Moral Reasoning </a:t>
            </a:r>
            <a:r>
              <a:rPr lang="en-US" noProof="0" dirty="0"/>
              <a:t>- Text Alternative </a:t>
            </a:r>
            <a:r>
              <a:rPr lang="en-US" sz="1000" dirty="0"/>
              <a:t>3</a:t>
            </a:r>
            <a:endParaRPr lang="en-US" sz="1000" noProof="0" dirty="0"/>
          </a:p>
        </p:txBody>
      </p:sp>
      <p:sp>
        <p:nvSpPr>
          <p:cNvPr id="5" name="Content Placeholder 4">
            <a:extLst>
              <a:ext uri="{FF2B5EF4-FFF2-40B4-BE49-F238E27FC236}">
                <a16:creationId xmlns:a16="http://schemas.microsoft.com/office/drawing/2014/main" id="{7C8617D2-1DC2-45B9-8B64-91C864EB598D}"/>
              </a:ext>
            </a:extLst>
          </p:cNvPr>
          <p:cNvSpPr>
            <a:spLocks noGrp="1"/>
          </p:cNvSpPr>
          <p:nvPr>
            <p:ph sz="quarter" idx="13"/>
          </p:nvPr>
        </p:nvSpPr>
        <p:spPr>
          <a:xfrm>
            <a:off x="3276600" y="1825279"/>
            <a:ext cx="3886200" cy="365125"/>
          </a:xfrm>
        </p:spPr>
        <p:txBody>
          <a:bodyPr/>
          <a:lstStyle/>
          <a:p>
            <a:r>
              <a:rPr lang="en-US" noProof="0" dirty="0">
                <a:hlinkClick r:id="rId2" action="ppaction://hlinksldjump"/>
              </a:rPr>
              <a:t>Return to parent-slide containing images</a:t>
            </a:r>
            <a:endParaRPr lang="en-US" noProof="0" dirty="0"/>
          </a:p>
        </p:txBody>
      </p:sp>
      <p:sp>
        <p:nvSpPr>
          <p:cNvPr id="3" name="Content Placeholder 2">
            <a:extLst>
              <a:ext uri="{FF2B5EF4-FFF2-40B4-BE49-F238E27FC236}">
                <a16:creationId xmlns:a16="http://schemas.microsoft.com/office/drawing/2014/main" id="{19213D89-9BFD-4E82-BFE2-9D38F6088B09}"/>
              </a:ext>
            </a:extLst>
          </p:cNvPr>
          <p:cNvSpPr>
            <a:spLocks noGrp="1"/>
          </p:cNvSpPr>
          <p:nvPr>
            <p:ph sz="quarter" idx="2"/>
          </p:nvPr>
        </p:nvSpPr>
        <p:spPr>
          <a:xfrm>
            <a:off x="500564" y="2133600"/>
            <a:ext cx="8153400" cy="4495800"/>
          </a:xfrm>
        </p:spPr>
        <p:txBody>
          <a:bodyPr/>
          <a:lstStyle/>
          <a:p>
            <a:pPr marL="0" indent="0">
              <a:buNone/>
            </a:pPr>
            <a:r>
              <a:rPr lang="en-US" dirty="0"/>
              <a:t>It consists of two equal circles, one labeled as me and the other labeled as others.</a:t>
            </a:r>
          </a:p>
        </p:txBody>
      </p:sp>
      <p:sp>
        <p:nvSpPr>
          <p:cNvPr id="14" name="Content Placeholder 13">
            <a:extLst>
              <a:ext uri="{FF2B5EF4-FFF2-40B4-BE49-F238E27FC236}">
                <a16:creationId xmlns:a16="http://schemas.microsoft.com/office/drawing/2014/main" id="{BF876D10-E92F-4183-84CB-317D437C0F5D}"/>
              </a:ext>
            </a:extLst>
          </p:cNvPr>
          <p:cNvSpPr>
            <a:spLocks noGrp="1"/>
          </p:cNvSpPr>
          <p:nvPr>
            <p:ph sz="quarter" idx="14"/>
          </p:nvPr>
        </p:nvSpPr>
        <p:spPr>
          <a:xfrm>
            <a:off x="3314700" y="6172200"/>
            <a:ext cx="2819400" cy="228600"/>
          </a:xfrm>
        </p:spPr>
        <p:txBody>
          <a:bodyPr/>
          <a:lstStyle/>
          <a:p>
            <a:pPr marL="0" indent="0">
              <a:buNone/>
            </a:pPr>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0362035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altLang="en-US" dirty="0"/>
              <a:t>Moral Values and Happiness</a:t>
            </a:r>
          </a:p>
        </p:txBody>
      </p:sp>
      <p:sp>
        <p:nvSpPr>
          <p:cNvPr id="15363" name="Content Placeholder 2"/>
          <p:cNvSpPr>
            <a:spLocks noGrp="1"/>
          </p:cNvSpPr>
          <p:nvPr>
            <p:ph sz="quarter" idx="1"/>
          </p:nvPr>
        </p:nvSpPr>
        <p:spPr/>
        <p:txBody>
          <a:bodyPr/>
          <a:lstStyle/>
          <a:p>
            <a:pPr marL="0" indent="0" eaLnBrk="1" hangingPunct="1">
              <a:buNone/>
            </a:pPr>
            <a:r>
              <a:rPr lang="en-US" altLang="en-US" dirty="0"/>
              <a:t>The association of morality with happiness and a sense of well-being is found in moral philosophies throughout the world. </a:t>
            </a:r>
          </a:p>
          <a:p>
            <a:pPr marL="0" indent="0" eaLnBrk="1" hangingPunct="1">
              <a:buNone/>
            </a:pPr>
            <a:endParaRPr lang="en-US" altLang="en-US" dirty="0"/>
          </a:p>
          <a:p>
            <a:pPr marL="0" indent="0" eaLnBrk="1" hangingPunct="1">
              <a:buNone/>
            </a:pPr>
            <a:r>
              <a:rPr lang="en-US" altLang="en-US" dirty="0"/>
              <a:t>Studies support the claim that people who put moral values above nonmoral concerns are happier and more self-fulfilled.</a:t>
            </a:r>
          </a:p>
          <a:p>
            <a:pPr eaLnBrk="1" hangingPunct="1"/>
            <a:r>
              <a:rPr lang="en-US" altLang="en-US" sz="2000" b="1" u="sng" dirty="0"/>
              <a:t>Moral values</a:t>
            </a:r>
            <a:r>
              <a:rPr lang="en-US" altLang="en-US" sz="2000" dirty="0"/>
              <a:t> are those that benefit yourself and others and are worthwhile for their own sake. They include altruism, compassion, tolerance, forgiveness, and justice.</a:t>
            </a:r>
            <a:endParaRPr lang="en-US" altLang="en-US" sz="2000"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altLang="en-US" dirty="0"/>
              <a:t>Nonmoral (Instrumental) Values</a:t>
            </a:r>
          </a:p>
        </p:txBody>
      </p:sp>
      <p:sp>
        <p:nvSpPr>
          <p:cNvPr id="16387" name="Content Placeholder 2"/>
          <p:cNvSpPr>
            <a:spLocks noGrp="1"/>
          </p:cNvSpPr>
          <p:nvPr>
            <p:ph sz="quarter" idx="1"/>
          </p:nvPr>
        </p:nvSpPr>
        <p:spPr/>
        <p:txBody>
          <a:bodyPr/>
          <a:lstStyle/>
          <a:p>
            <a:pPr marL="0" indent="0" eaLnBrk="1" hangingPunct="1">
              <a:buNone/>
            </a:pPr>
            <a:r>
              <a:rPr lang="en-US" altLang="en-US" b="1" u="sng" dirty="0"/>
              <a:t>Nonmoral values</a:t>
            </a:r>
            <a:r>
              <a:rPr lang="en-US" altLang="en-US" dirty="0"/>
              <a:t>, or instrumental values, are goal-oriented. </a:t>
            </a:r>
          </a:p>
          <a:p>
            <a:pPr eaLnBrk="1" hangingPunct="1"/>
            <a:r>
              <a:rPr lang="en-US" altLang="en-US" sz="2000" dirty="0"/>
              <a:t>They are a means to an end we wish to achieve. </a:t>
            </a:r>
          </a:p>
          <a:p>
            <a:pPr eaLnBrk="1" hangingPunct="1"/>
            <a:r>
              <a:rPr lang="en-US" altLang="en-US" sz="2000" dirty="0"/>
              <a:t>Nonmoral values include independence, prestige, fame, popularity, and wealth.</a:t>
            </a:r>
          </a:p>
          <a:p>
            <a:pPr marL="0" indent="0" eaLnBrk="1" hangingPunct="1">
              <a:buNone/>
            </a:pPr>
            <a:endParaRPr lang="en-US" altLang="en-US" dirty="0"/>
          </a:p>
          <a:p>
            <a:pPr marL="0" indent="0" eaLnBrk="1" hangingPunct="1">
              <a:buNone/>
            </a:pPr>
            <a:r>
              <a:rPr lang="en-US" altLang="en-US" dirty="0"/>
              <a:t>Although many Americans regard nonmoral values </a:t>
            </a:r>
            <a:br>
              <a:rPr lang="en-US" altLang="en-US" dirty="0"/>
            </a:br>
            <a:r>
              <a:rPr lang="en-US" altLang="en-US" dirty="0"/>
              <a:t>such as career success, financial prosperity, and flashy materialism as the means to happiness, there is in fact little correlation between prosperity and happiness, except at the very lowest levels of income where level of happiness is lost.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82E4D30-9612-463B-B96F-274AC07AC112}"/>
              </a:ext>
            </a:extLst>
          </p:cNvPr>
          <p:cNvSpPr>
            <a:spLocks noGrp="1"/>
          </p:cNvSpPr>
          <p:nvPr>
            <p:ph type="title"/>
          </p:nvPr>
        </p:nvSpPr>
        <p:spPr>
          <a:xfrm>
            <a:off x="609600" y="228600"/>
            <a:ext cx="8153400" cy="1295400"/>
          </a:xfrm>
        </p:spPr>
        <p:txBody>
          <a:bodyPr/>
          <a:lstStyle/>
          <a:p>
            <a:r>
              <a:rPr lang="en-US" dirty="0"/>
              <a:t>The Case of Phineas P. Gage</a:t>
            </a:r>
            <a:endParaRPr lang="en-IN" dirty="0"/>
          </a:p>
        </p:txBody>
      </p:sp>
      <p:pic>
        <p:nvPicPr>
          <p:cNvPr id="4" name="Picture Placeholder 3" descr="The computer-generated image shows a skull with a rod passing through the frontal lobes of the brain and the back of the left eye.">
            <a:extLst>
              <a:ext uri="{FF2B5EF4-FFF2-40B4-BE49-F238E27FC236}">
                <a16:creationId xmlns:a16="http://schemas.microsoft.com/office/drawing/2014/main" id="{4C8C970D-58B3-4928-B4A7-C97B19D2E299}"/>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071" b="-774"/>
          <a:stretch/>
        </p:blipFill>
        <p:spPr>
          <a:xfrm>
            <a:off x="1414631" y="1676400"/>
            <a:ext cx="5509948" cy="3886200"/>
          </a:xfrm>
        </p:spPr>
      </p:pic>
      <p:sp>
        <p:nvSpPr>
          <p:cNvPr id="8" name="Content Placeholder 7">
            <a:extLst>
              <a:ext uri="{FF2B5EF4-FFF2-40B4-BE49-F238E27FC236}">
                <a16:creationId xmlns:a16="http://schemas.microsoft.com/office/drawing/2014/main" id="{FAAF1DF6-1427-409F-8289-2C3166CB96E5}"/>
              </a:ext>
            </a:extLst>
          </p:cNvPr>
          <p:cNvSpPr>
            <a:spLocks noGrp="1"/>
          </p:cNvSpPr>
          <p:nvPr>
            <p:ph sz="quarter" idx="16"/>
          </p:nvPr>
        </p:nvSpPr>
        <p:spPr>
          <a:xfrm>
            <a:off x="1414631" y="5532437"/>
            <a:ext cx="5029200" cy="365125"/>
          </a:xfrm>
        </p:spPr>
        <p:txBody>
          <a:bodyPr/>
          <a:lstStyle/>
          <a:p>
            <a:r>
              <a:rPr lang="en-IN" dirty="0"/>
              <a:t>Patrick </a:t>
            </a:r>
            <a:r>
              <a:rPr lang="en-IN" dirty="0" err="1"/>
              <a:t>Landmann</a:t>
            </a:r>
            <a:r>
              <a:rPr lang="en-IN" dirty="0"/>
              <a:t>/Science Source </a:t>
            </a:r>
          </a:p>
        </p:txBody>
      </p:sp>
    </p:spTree>
    <p:extLst>
      <p:ext uri="{BB962C8B-B14F-4D97-AF65-F5344CB8AC3E}">
        <p14:creationId xmlns:p14="http://schemas.microsoft.com/office/powerpoint/2010/main" val="2561280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altLang="en-US" dirty="0"/>
              <a:t>Moral Tragedy</a:t>
            </a:r>
          </a:p>
        </p:txBody>
      </p:sp>
      <p:sp>
        <p:nvSpPr>
          <p:cNvPr id="18435" name="Content Placeholder 2"/>
          <p:cNvSpPr>
            <a:spLocks noGrp="1"/>
          </p:cNvSpPr>
          <p:nvPr>
            <p:ph sz="quarter" idx="1"/>
          </p:nvPr>
        </p:nvSpPr>
        <p:spPr/>
        <p:txBody>
          <a:bodyPr/>
          <a:lstStyle/>
          <a:p>
            <a:pPr marL="0" indent="0" eaLnBrk="1" hangingPunct="1">
              <a:buNone/>
            </a:pPr>
            <a:r>
              <a:rPr lang="en-US" altLang="en-US" dirty="0"/>
              <a:t>When we fail to take appropriate moral action or make a decision that we later regret, we commit what is called a </a:t>
            </a:r>
            <a:r>
              <a:rPr lang="en-US" altLang="en-US" b="1" u="sng" dirty="0"/>
              <a:t>moral tragedy</a:t>
            </a:r>
            <a:r>
              <a:rPr lang="en-US" altLang="en-US" dirty="0"/>
              <a:t>.</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164&quot;&gt;&lt;object type=&quot;3&quot; unique_id=&quot;10165&quot;&gt;&lt;property id=&quot;20148&quot; value=&quot;5&quot;/&gt;&lt;property id=&quot;20300&quot; value=&quot;Slide 1 - &amp;quot;ETHICS &amp;amp; MORAL DECISION-MAKING&amp;quot;&quot;/&gt;&lt;property id=&quot;20307&quot; value=&quot;256&quot;/&gt;&lt;/object&gt;&lt;object type=&quot;3&quot; unique_id=&quot;10166&quot;&gt;&lt;property id=&quot;20148&quot; value=&quot;5&quot;/&gt;&lt;property id=&quot;20300&quot; value=&quot;Slide 2&quot;/&gt;&lt;property id=&quot;20307&quot; value=&quot;309&quot;/&gt;&lt;/object&gt;&lt;object type=&quot;3&quot; unique_id=&quot;10167&quot;&gt;&lt;property id=&quot;20148&quot; value=&quot;5&quot;/&gt;&lt;property id=&quot;20300&quot; value=&quot;Slide 3 - &amp;quot;Moral and ethical reasoning&amp;quot;&quot;/&gt;&lt;property id=&quot;20307&quot; value=&quot;257&quot;/&gt;&lt;/object&gt;&lt;object type=&quot;3&quot; unique_id=&quot;10168&quot;&gt;&lt;property id=&quot;20148&quot; value=&quot;5&quot;/&gt;&lt;property id=&quot;20300&quot; value=&quot;Slide 4 - &amp;quot;What is moral reasoning? &amp;quot;&quot;/&gt;&lt;property id=&quot;20307&quot; value=&quot;275&quot;/&gt;&lt;/object&gt;&lt;object type=&quot;3&quot; unique_id=&quot;10169&quot;&gt;&lt;property id=&quot;20148&quot; value=&quot;5&quot;/&gt;&lt;property id=&quot;20300&quot; value=&quot;Slide 5&quot;/&gt;&lt;property id=&quot;20307&quot; value=&quot;310&quot;/&gt;&lt;/object&gt;&lt;object type=&quot;3&quot; unique_id=&quot;10170&quot;&gt;&lt;property id=&quot;20148&quot; value=&quot;5&quot;/&gt;&lt;property id=&quot;20300&quot; value=&quot;Slide 6 - &amp;quot;Moral values and happiness&amp;quot;&quot;/&gt;&lt;property id=&quot;20307&quot; value=&quot;284&quot;/&gt;&lt;/object&gt;&lt;object type=&quot;3&quot; unique_id=&quot;10171&quot;&gt;&lt;property id=&quot;20148&quot; value=&quot;5&quot;/&gt;&lt;property id=&quot;20300&quot; value=&quot;Slide 7 - &amp;quot;Nonmoral, or instrumental, values&amp;quot;&quot;/&gt;&lt;property id=&quot;20307&quot; value=&quot;263&quot;/&gt;&lt;/object&gt;&lt;object type=&quot;3&quot; unique_id=&quot;10172&quot;&gt;&lt;property id=&quot;20148&quot; value=&quot;5&quot;/&gt;&lt;property id=&quot;20300&quot; value=&quot;Slide 8&quot;/&gt;&lt;property id=&quot;20307&quot; value=&quot;311&quot;/&gt;&lt;/object&gt;&lt;object type=&quot;3&quot; unique_id=&quot;10173&quot;&gt;&lt;property id=&quot;20148&quot; value=&quot;5&quot;/&gt;&lt;property id=&quot;20300&quot; value=&quot;Slide 9 - &amp;quot;Moral tragedy&amp;quot;&quot;/&gt;&lt;property id=&quot;20307&quot; value=&quot;264&quot;/&gt;&lt;/object&gt;&lt;object type=&quot;3&quot; unique_id=&quot;10174&quot;&gt;&lt;property id=&quot;20148&quot; value=&quot;5&quot;/&gt;&lt;property id=&quot;20300&quot; value=&quot;Slide 10 - &amp;quot;Conscience &amp;quot;&quot;/&gt;&lt;property id=&quot;20307&quot; value=&quot;286&quot;/&gt;&lt;/object&gt;&lt;object type=&quot;3&quot; unique_id=&quot;10175&quot;&gt;&lt;property id=&quot;20148&quot; value=&quot;5&quot;/&gt;&lt;property id=&quot;20300&quot; value=&quot;Slide 11 - &amp;quot;Moral sentiments&amp;quot;&quot;/&gt;&lt;property id=&quot;20307&quot; value=&quot;287&quot;/&gt;&lt;/object&gt;&lt;object type=&quot;3&quot; unique_id=&quot;10176&quot;&gt;&lt;property id=&quot;20148&quot; value=&quot;5&quot;/&gt;&lt;property id=&quot;20300&quot; value=&quot;Slide 12 - &amp;quot;“Helper’s high”; empathy and sympathy; and compassion&amp;quot;&quot;/&gt;&lt;property id=&quot;20307&quot; value=&quot;265&quot;/&gt;&lt;/object&gt;&lt;object type=&quot;3&quot; unique_id=&quot;10177&quot;&gt;&lt;property id=&quot;20148&quot; value=&quot;5&quot;/&gt;&lt;property id=&quot;20300&quot; value=&quot;Slide 13 - &amp;quot;Moral outrage, resentment, and guilt&amp;quot;&quot;/&gt;&lt;property id=&quot;20307&quot; value=&quot;266&quot;/&gt;&lt;/object&gt;&lt;object type=&quot;3&quot; unique_id=&quot;10178&quot;&gt;&lt;property id=&quot;20148&quot; value=&quot;5&quot;/&gt;&lt;property id=&quot;20300&quot; value=&quot;Slide 14&quot;/&gt;&lt;property id=&quot;20307&quot; value=&quot;312&quot;/&gt;&lt;/object&gt;&lt;object type=&quot;3&quot; unique_id=&quot;10179&quot;&gt;&lt;property id=&quot;20148&quot; value=&quot;5&quot;/&gt;&lt;property id=&quot;20300&quot; value=&quot;Slide 15 - &amp;quot;Guilt and shame&amp;quot;&quot;/&gt;&lt;property id=&quot;20307&quot; value=&quot;276&quot;/&gt;&lt;/object&gt;&lt;object type=&quot;3&quot; unique_id=&quot;10180&quot;&gt;&lt;property id=&quot;20148&quot; value=&quot;5&quot;/&gt;&lt;property id=&quot;20300&quot; value=&quot;Slide 16 - &amp;quot;Hot or Not?&amp;quot;&quot;/&gt;&lt;property id=&quot;20307&quot; value=&quot;313&quot;/&gt;&lt;/object&gt;&lt;object type=&quot;3&quot; unique_id=&quot;10181&quot;&gt;&lt;property id=&quot;20148&quot; value=&quot;5&quot;/&gt;&lt;property id=&quot;20300&quot; value=&quot;Slide 17&quot;/&gt;&lt;property id=&quot;20307&quot; value=&quot;314&quot;/&gt;&lt;/object&gt;&lt;object type=&quot;3&quot; unique_id=&quot;10182&quot;&gt;&lt;property id=&quot;20148&quot; value=&quot;5&quot;/&gt;&lt;property id=&quot;20300&quot; value=&quot;Slide 18 - &amp;quot;Development of moral reasoning&amp;quot;&quot;/&gt;&lt;property id=&quot;20307&quot; value=&quot;277&quot;/&gt;&lt;/object&gt;&lt;object type=&quot;3&quot; unique_id=&quot;10183&quot;&gt;&lt;property id=&quot;20148&quot; value=&quot;5&quot;/&gt;&lt;property id=&quot;20300&quot; value=&quot;Slide 19 - &amp;quot;Preconventional moral development&amp;quot;&quot;/&gt;&lt;property id=&quot;20307&quot; value=&quot;288&quot;/&gt;&lt;/object&gt;&lt;object type=&quot;3&quot; unique_id=&quot;10184&quot;&gt;&lt;property id=&quot;20148&quot; value=&quot;5&quot;/&gt;&lt;property id=&quot;20300&quot; value=&quot;Slide 20 - &amp;quot;Conventional moral development&amp;quot;&quot;/&gt;&lt;property id=&quot;20307&quot; value=&quot;289&quot;/&gt;&lt;/object&gt;&lt;object type=&quot;3&quot; unique_id=&quot;10185&quot;&gt;&lt;property id=&quot;20148&quot; value=&quot;5&quot;/&gt;&lt;property id=&quot;20300&quot; value=&quot;Slide 21 - &amp;quot;Postconventional moral development&amp;quot;&quot;/&gt;&lt;property id=&quot;20307&quot; value=&quot;290&quot;/&gt;&lt;/object&gt;&lt;object type=&quot;3&quot; unique_id=&quot;10186&quot;&gt;&lt;property id=&quot;20148&quot; value=&quot;5&quot;/&gt;&lt;property id=&quot;20300&quot; value=&quot;Slide 22&quot;/&gt;&lt;property id=&quot;20307&quot; value=&quot;316&quot;/&gt;&lt;/object&gt;&lt;object type=&quot;3&quot; unique_id=&quot;10187&quot;&gt;&lt;property id=&quot;20148&quot; value=&quot;5&quot;/&gt;&lt;property id=&quot;20300&quot; value=&quot;Slide 23 - &amp;quot;Moral reasoning in women&amp;quot;&quot;/&gt;&lt;property id=&quot;20307&quot; value=&quot;278&quot;/&gt;&lt;/object&gt;&lt;object type=&quot;3&quot; unique_id=&quot;10188&quot;&gt;&lt;property id=&quot;20148&quot; value=&quot;5&quot;/&gt;&lt;property id=&quot;20300&quot; value=&quot;Slide 24&quot;/&gt;&lt;property id=&quot;20307&quot; value=&quot;315&quot;/&gt;&lt;/object&gt;&lt;object type=&quot;3&quot; unique_id=&quot;10189&quot;&gt;&lt;property id=&quot;20148&quot; value=&quot;5&quot;/&gt;&lt;property id=&quot;20300&quot; value=&quot;Slide 25&quot;/&gt;&lt;property id=&quot;20307&quot; value=&quot;317&quot;/&gt;&lt;/object&gt;&lt;object type=&quot;3&quot; unique_id=&quot;10190&quot;&gt;&lt;property id=&quot;20148&quot; value=&quot;5&quot;/&gt;&lt;property id=&quot;20300&quot; value=&quot;Slide 26 - &amp;quot;Hot or Not?&amp;quot;&quot;/&gt;&lt;property id=&quot;20307&quot; value=&quot;318&quot;/&gt;&lt;/object&gt;&lt;object type=&quot;3&quot; unique_id=&quot;10191&quot;&gt;&lt;property id=&quot;20148&quot; value=&quot;5&quot;/&gt;&lt;property id=&quot;20300&quot; value=&quot;Slide 27 - &amp;quot;Moral theories&amp;quot;&quot;/&gt;&lt;property id=&quot;20307&quot; value=&quot;291&quot;/&gt;&lt;/object&gt;&lt;object type=&quot;3&quot; unique_id=&quot;10192&quot;&gt;&lt;property id=&quot;20148&quot; value=&quot;5&quot;/&gt;&lt;property id=&quot;20300&quot; value=&quot;Slide 28 - &amp;quot;Two types of moral theory&amp;quot;&quot;/&gt;&lt;property id=&quot;20307&quot; value=&quot;292&quot;/&gt;&lt;/object&gt;&lt;object type=&quot;3&quot; unique_id=&quot;10193&quot;&gt;&lt;property id=&quot;20148&quot; value=&quot;5&quot;/&gt;&lt;property id=&quot;20300&quot; value=&quot;Slide 29 - &amp;quot;Morality is relative: ethical subjectivism and cultural realism&amp;quot;&quot;/&gt;&lt;property id=&quot;20307&quot; value=&quot;295&quot;/&gt;&lt;/object&gt;&lt;object type=&quot;3&quot; unique_id=&quot;10194&quot;&gt;&lt;property id=&quot;20148&quot; value=&quot;5&quot;/&gt;&lt;property id=&quot;20300&quot; value=&quot;Slide 30&quot;/&gt;&lt;property id=&quot;20307&quot; value=&quot;319&quot;/&gt;&lt;/object&gt;&lt;object type=&quot;3&quot; unique_id=&quot;10195&quot;&gt;&lt;property id=&quot;20148&quot; value=&quot;5&quot;/&gt;&lt;property id=&quot;20300&quot; value=&quot;Slide 31 - &amp;quot;Morality is universal&amp;quot;&quot;/&gt;&lt;property id=&quot;20307&quot; value=&quot;294&quot;/&gt;&lt;/object&gt;&lt;object type=&quot;3&quot; unique_id=&quot;10196&quot;&gt;&lt;property id=&quot;20148&quot; value=&quot;5&quot;/&gt;&lt;property id=&quot;20300&quot; value=&quot;Slide 32 - &amp;quot;Morality is universal: utilitarianism&amp;quot;&quot;/&gt;&lt;property id=&quot;20307&quot; value=&quot;296&quot;/&gt;&lt;/object&gt;&lt;object type=&quot;3&quot; unique_id=&quot;10197&quot;&gt;&lt;property id=&quot;20148&quot; value=&quot;5&quot;/&gt;&lt;property id=&quot;20300&quot; value=&quot;Slide 33&quot;/&gt;&lt;property id=&quot;20307&quot; value=&quot;321&quot;/&gt;&lt;/object&gt;&lt;object type=&quot;3&quot; unique_id=&quot;10198&quot;&gt;&lt;property id=&quot;20148&quot; value=&quot;5&quot;/&gt;&lt;property id=&quot;20300&quot; value=&quot;Slide 34 - &amp;quot;Utilitarian calculus&amp;quot;&quot;/&gt;&lt;property id=&quot;20307&quot; value=&quot;297&quot;/&gt;&lt;/object&gt;&lt;object type=&quot;3&quot; unique_id=&quot;10199&quot;&gt;&lt;property id=&quot;20148&quot; value=&quot;5&quot;/&gt;&lt;property id=&quot;20300&quot; value=&quot;Slide 35 - &amp;quot;Morality is universal: deontology &amp;#x0D;&amp;#x0A;(duty-based ethics)&amp;quot;&quot;/&gt;&lt;property id=&quot;20307&quot; value=&quot;298&quot;/&gt;&lt;/object&gt;&lt;object type=&quot;3&quot; unique_id=&quot;10200&quot;&gt;&lt;property id=&quot;20148&quot; value=&quot;5&quot;/&gt;&lt;property id=&quot;20300&quot; value=&quot;Slide 36&quot;/&gt;&lt;property id=&quot;20307&quot; value=&quot;322&quot;/&gt;&lt;/object&gt;&lt;object type=&quot;3&quot; unique_id=&quot;10201&quot;&gt;&lt;property id=&quot;20148&quot; value=&quot;5&quot;/&gt;&lt;property id=&quot;20300&quot; value=&quot;Slide 37 - &amp;quot;The categorical imperative&amp;quot;&quot;/&gt;&lt;property id=&quot;20307&quot; value=&quot;299&quot;/&gt;&lt;/object&gt;&lt;object type=&quot;3&quot; unique_id=&quot;10202&quot;&gt;&lt;property id=&quot;20148&quot; value=&quot;5&quot;/&gt;&lt;property id=&quot;20300&quot; value=&quot;Slide 38 - &amp;quot;Seven prima facie duties&amp;quot;&quot;/&gt;&lt;property id=&quot;20307&quot; value=&quot;300&quot;/&gt;&lt;/object&gt;&lt;object type=&quot;3&quot; unique_id=&quot;10203&quot;&gt;&lt;property id=&quot;20148&quot; value=&quot;5&quot;/&gt;&lt;property id=&quot;20300&quot; value=&quot;Slide 39 - &amp;quot;Duties based on past obligations&amp;quot;&quot;/&gt;&lt;property id=&quot;20307&quot; value=&quot;301&quot;/&gt;&lt;/object&gt;&lt;object type=&quot;3&quot; unique_id=&quot;10204&quot;&gt;&lt;property id=&quot;20148&quot; value=&quot;5&quot;/&gt;&lt;property id=&quot;20300&quot; value=&quot;Slide 40 - &amp;quot;Ongoing duties&amp;quot;&quot;/&gt;&lt;property id=&quot;20307&quot; value=&quot;302&quot;/&gt;&lt;/object&gt;&lt;object type=&quot;3&quot; unique_id=&quot;10205&quot;&gt;&lt;property id=&quot;20148&quot; value=&quot;5&quot;/&gt;&lt;property id=&quot;20300&quot; value=&quot;Slide 41 - &amp;quot;Morality is universal: &amp;#x0D;&amp;#x0A;rights-based ethics&amp;quot;&quot;/&gt;&lt;property id=&quot;20307&quot; value=&quot;303&quot;/&gt;&lt;/object&gt;&lt;object type=&quot;3&quot; unique_id=&quot;10206&quot;&gt;&lt;property id=&quot;20148&quot; value=&quot;5&quot;/&gt;&lt;property id=&quot;20300&quot; value=&quot;Slide 42 - &amp;quot;Welfare rights and liberty rights&amp;quot;&quot;/&gt;&lt;property id=&quot;20307&quot; value=&quot;304&quot;/&gt;&lt;/object&gt;&lt;object type=&quot;3&quot; unique_id=&quot;10207&quot;&gt;&lt;property id=&quot;20148&quot; value=&quot;5&quot;/&gt;&lt;property id=&quot;20300&quot; value=&quot;Slide 43&quot;/&gt;&lt;property id=&quot;20307&quot; value=&quot;323&quot;/&gt;&lt;/object&gt;&lt;object type=&quot;3&quot; unique_id=&quot;10208&quot;&gt;&lt;property id=&quot;20148&quot; value=&quot;5&quot;/&gt;&lt;property id=&quot;20300&quot; value=&quot;Slide 44 - &amp;quot;Morality is universal: virtue ethics&amp;quot;&quot;/&gt;&lt;property id=&quot;20307&quot; value=&quot;305&quot;/&gt;&lt;/object&gt;&lt;object type=&quot;3&quot; unique_id=&quot;10209&quot;&gt;&lt;property id=&quot;20148&quot; value=&quot;5&quot;/&gt;&lt;property id=&quot;20300&quot; value=&quot;Slide 45 - &amp;quot;Moral arguments&amp;quot;&quot;/&gt;&lt;property id=&quot;20307&quot; value=&quot;306&quot;/&gt;&lt;/object&gt;&lt;object type=&quot;3&quot; unique_id=&quot;10210&quot;&gt;&lt;property id=&quot;20148&quot; value=&quot;5&quot;/&gt;&lt;property id=&quot;20300&quot; value=&quot;Slide 46 - &amp;quot;Moral dilemmas&amp;quot;&quot;/&gt;&lt;property id=&quot;20307&quot; value=&quot;307&quot;/&gt;&lt;/object&gt;&lt;object type=&quot;3&quot; unique_id=&quot;10211&quot;&gt;&lt;property id=&quot;20148&quot; value=&quot;5&quot;/&gt;&lt;property id=&quot;20300&quot; value=&quot;Slide 47&quot;/&gt;&lt;property id=&quot;20307&quot; value=&quot;324&quot;/&gt;&lt;/object&gt;&lt;object type=&quot;3&quot; unique_id=&quot;10212&quot;&gt;&lt;property id=&quot;20148&quot; value=&quot;5&quot;/&gt;&lt;property id=&quot;20300&quot; value=&quot;Slide 48 - &amp;quot;Resolving moral dilemmas&amp;quot;&quot;/&gt;&lt;property id=&quot;20307&quot; value=&quot;308&quot;/&gt;&lt;/object&gt;&lt;object type=&quot;3&quot; unique_id=&quot;10213&quot;&gt;&lt;property id=&quot;20148&quot; value=&quot;5&quot;/&gt;&lt;property id=&quot;20300&quot; value=&quot;Slide 49 - &amp;quot;Conclusions&amp;quot;&quot;/&gt;&lt;property id=&quot;20307&quot; value=&quot;285&quot;/&gt;&lt;/object&gt;&lt;object type=&quot;3&quot; unique_id=&quot;10214&quot;&gt;&lt;property id=&quot;20148&quot; value=&quot;5&quot;/&gt;&lt;property id=&quot;20300&quot; value=&quot;Slide 50&quot;/&gt;&lt;property id=&quot;20307&quot; value=&quot;320&quot;/&gt;&lt;/object&gt;&lt;object type=&quot;3&quot; unique_id=&quot;10215&quot;&gt;&lt;property id=&quot;20148&quot; value=&quot;5&quot;/&gt;&lt;property id=&quot;20300&quot; value=&quot;Slide 51&quot;/&gt;&lt;property id=&quot;20307&quot; value=&quot;325&quot;/&gt;&lt;/object&gt;&lt;/object&gt;&lt;object type=&quot;8&quot; unique_id=&quot;10268&quo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1_bosstheme2011">
  <a:themeElements>
    <a:clrScheme name="Carnival">
      <a:dk1>
        <a:sysClr val="windowText" lastClr="000000"/>
      </a:dk1>
      <a:lt1>
        <a:sysClr val="window" lastClr="FFFFFF"/>
      </a:lt1>
      <a:dk2>
        <a:srgbClr val="2A2D6C"/>
      </a:dk2>
      <a:lt2>
        <a:srgbClr val="FCED90"/>
      </a:lt2>
      <a:accent1>
        <a:srgbClr val="E0B602"/>
      </a:accent1>
      <a:accent2>
        <a:srgbClr val="C77D00"/>
      </a:accent2>
      <a:accent3>
        <a:srgbClr val="C43D1F"/>
      </a:accent3>
      <a:accent4>
        <a:srgbClr val="B42469"/>
      </a:accent4>
      <a:accent5>
        <a:srgbClr val="7B309B"/>
      </a:accent5>
      <a:accent6>
        <a:srgbClr val="4560AD"/>
      </a:accent6>
      <a:hlink>
        <a:srgbClr val="118FBF"/>
      </a:hlink>
      <a:folHlink>
        <a:srgbClr val="0CA15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arnival">
    <a:dk1>
      <a:sysClr val="windowText" lastClr="000000"/>
    </a:dk1>
    <a:lt1>
      <a:sysClr val="window" lastClr="FFFFFF"/>
    </a:lt1>
    <a:dk2>
      <a:srgbClr val="2A2D6C"/>
    </a:dk2>
    <a:lt2>
      <a:srgbClr val="FCED90"/>
    </a:lt2>
    <a:accent1>
      <a:srgbClr val="E0B602"/>
    </a:accent1>
    <a:accent2>
      <a:srgbClr val="C77D00"/>
    </a:accent2>
    <a:accent3>
      <a:srgbClr val="C43D1F"/>
    </a:accent3>
    <a:accent4>
      <a:srgbClr val="B42469"/>
    </a:accent4>
    <a:accent5>
      <a:srgbClr val="7B309B"/>
    </a:accent5>
    <a:accent6>
      <a:srgbClr val="4560AD"/>
    </a:accent6>
    <a:hlink>
      <a:srgbClr val="118FBF"/>
    </a:hlink>
    <a:folHlink>
      <a:srgbClr val="0CA15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D48022EABF1754A9167513451C89C8D" ma:contentTypeVersion="20" ma:contentTypeDescription="Create a new document." ma:contentTypeScope="" ma:versionID="1a2a969a0d5866811ab0a9e97483770a">
  <xsd:schema xmlns:xsd="http://www.w3.org/2001/XMLSchema" xmlns:xs="http://www.w3.org/2001/XMLSchema" xmlns:p="http://schemas.microsoft.com/office/2006/metadata/properties" xmlns:ns2="3b891efd-a537-4e57-a9a6-7bde74ae8a20" xmlns:ns3="b7fbc176-c5f2-4fe2-83e2-528516b9f35d" targetNamespace="http://schemas.microsoft.com/office/2006/metadata/properties" ma:root="true" ma:fieldsID="c0dbe534cd44d978c3fb467922caaec5" ns2:_="" ns3:_="">
    <xsd:import namespace="3b891efd-a537-4e57-a9a6-7bde74ae8a20"/>
    <xsd:import namespace="b7fbc176-c5f2-4fe2-83e2-528516b9f35d"/>
    <xsd:element name="properties">
      <xsd:complexType>
        <xsd:sequence>
          <xsd:element name="documentManagement">
            <xsd:complexType>
              <xsd:all>
                <xsd:element ref="ns2:SharedWithUsers" minOccurs="0"/>
                <xsd:element ref="ns2:SharedWithDetails" minOccurs="0"/>
                <xsd:element ref="ns3:ozku" minOccurs="0"/>
                <xsd:element ref="ns3:Check_x0020_in_x0020_comments" minOccurs="0"/>
                <xsd:element ref="ns3:Check_x0020_in_x0020_comments_x003a_Text"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891efd-a537-4e57-a9a6-7bde74ae8a20"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3" nillable="true" ma:displayName="Last Shared By User" ma:description="" ma:internalName="LastSharedByUser" ma:readOnly="true">
      <xsd:simpleType>
        <xsd:restriction base="dms:Note">
          <xsd:maxLength value="255"/>
        </xsd:restriction>
      </xsd:simpleType>
    </xsd:element>
    <xsd:element name="LastSharedByTime" ma:index="14"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b7fbc176-c5f2-4fe2-83e2-528516b9f35d" elementFormDefault="qualified">
    <xsd:import namespace="http://schemas.microsoft.com/office/2006/documentManagement/types"/>
    <xsd:import namespace="http://schemas.microsoft.com/office/infopath/2007/PartnerControls"/>
    <xsd:element name="ozku" ma:index="10" nillable="true" ma:displayName="Text" ma:internalName="ozku">
      <xsd:simpleType>
        <xsd:restriction base="dms:Text"/>
      </xsd:simpleType>
    </xsd:element>
    <xsd:element name="Check_x0020_in_x0020_comments" ma:index="11" nillable="true" ma:displayName="Check in comments" ma:description="Check in comments" ma:list="{b7fbc176-c5f2-4fe2-83e2-528516b9f35d}" ma:internalName="Check_x0020_in_x0020_comments" ma:readOnly="false" ma:showField="_UIVersionString">
      <xsd:simpleType>
        <xsd:restriction base="dms:Lookup"/>
      </xsd:simpleType>
    </xsd:element>
    <xsd:element name="Check_x0020_in_x0020_comments_x003a_Text" ma:index="12" nillable="true" ma:displayName="Check in comments:Text" ma:list="{b7fbc176-c5f2-4fe2-83e2-528516b9f35d}" ma:internalName="Check_x0020_in_x0020_comments_x003a_Text" ma:readOnly="true" ma:showField="ozku" ma:web="3b891efd-a537-4e57-a9a6-7bde74ae8a20">
      <xsd:simpleType>
        <xsd:restriction base="dms:Lookup"/>
      </xsd:simpleType>
    </xsd:element>
    <xsd:element name="MediaServiceMetadata" ma:index="15" nillable="true" ma:displayName="MediaServiceMetadata" ma:description="" ma:hidden="true" ma:internalName="MediaServiceMetadata" ma:readOnly="true">
      <xsd:simpleType>
        <xsd:restriction base="dms:Note"/>
      </xsd:simpleType>
    </xsd:element>
    <xsd:element name="MediaServiceFastMetadata" ma:index="16" nillable="true" ma:displayName="MediaServiceFastMetadata" ma:description="" ma:hidden="true" ma:internalName="MediaServiceFast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Location" ma:index="19" nillable="true" ma:displayName="MediaServiceLocation" ma:internalName="MediaServiceLocation" ma:readOnly="true">
      <xsd:simpleType>
        <xsd:restriction base="dms:Text"/>
      </xsd:simpleType>
    </xsd:element>
    <xsd:element name="MediaServiceOCR" ma:index="20" nillable="true" ma:displayName="MediaServiceOCR" ma:internalName="MediaServiceOCR" ma:readOnly="true">
      <xsd:simpleType>
        <xsd:restriction base="dms:Note">
          <xsd:maxLength value="255"/>
        </xsd:restriction>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Check_x0020_in_x0020_comments xmlns="b7fbc176-c5f2-4fe2-83e2-528516b9f35d" xsi:nil="true"/>
    <ozku xmlns="b7fbc176-c5f2-4fe2-83e2-528516b9f35d" xsi:nil="true"/>
  </documentManagement>
</p:properties>
</file>

<file path=customXml/itemProps1.xml><?xml version="1.0" encoding="utf-8"?>
<ds:datastoreItem xmlns:ds="http://schemas.openxmlformats.org/officeDocument/2006/customXml" ds:itemID="{82E71B9B-9EF4-4D16-AEE2-FFF190940BD7}"/>
</file>

<file path=customXml/itemProps2.xml><?xml version="1.0" encoding="utf-8"?>
<ds:datastoreItem xmlns:ds="http://schemas.openxmlformats.org/officeDocument/2006/customXml" ds:itemID="{391CA65F-C7FE-4D87-882D-529770D35DE4}">
  <ds:schemaRefs>
    <ds:schemaRef ds:uri="http://schemas.microsoft.com/sharepoint/v3/contenttype/forms"/>
  </ds:schemaRefs>
</ds:datastoreItem>
</file>

<file path=customXml/itemProps3.xml><?xml version="1.0" encoding="utf-8"?>
<ds:datastoreItem xmlns:ds="http://schemas.openxmlformats.org/officeDocument/2006/customXml" ds:itemID="{2941E0F0-4384-421E-9C65-DBC458F9A9C9}">
  <ds:schemaRefs>
    <ds:schemaRef ds:uri="http://purl.org/dc/elements/1.1/"/>
    <ds:schemaRef ds:uri="http://schemas.openxmlformats.org/package/2006/metadata/core-properties"/>
    <ds:schemaRef ds:uri="http://schemas.microsoft.com/office/2006/documentManagement/types"/>
    <ds:schemaRef ds:uri="3b891efd-a537-4e57-a9a6-7bde74ae8a20"/>
    <ds:schemaRef ds:uri="aa4f5ada-9d1d-46d6-b705-f2cf90d05a91"/>
    <ds:schemaRef ds:uri="http://schemas.microsoft.com/office/2006/metadata/properties"/>
    <ds:schemaRef ds:uri="http://purl.org/dc/terms/"/>
    <ds:schemaRef ds:uri="http://www.w3.org/XML/1998/namespace"/>
    <ds:schemaRef ds:uri="http://schemas.microsoft.com/office/infopath/2007/PartnerControls"/>
    <ds:schemaRef ds:uri="http://purl.org/dc/dcmitype/"/>
    <ds:schemaRef ds:uri="b7fbc176-c5f2-4fe2-83e2-528516b9f35d"/>
  </ds:schemaRefs>
</ds:datastoreItem>
</file>

<file path=docProps/app.xml><?xml version="1.0" encoding="utf-8"?>
<Properties xmlns="http://schemas.openxmlformats.org/officeDocument/2006/extended-properties" xmlns:vt="http://schemas.openxmlformats.org/officeDocument/2006/docPropsVTypes">
  <Template/>
  <TotalTime>3436</TotalTime>
  <Words>2778</Words>
  <Application>Microsoft Office PowerPoint</Application>
  <PresentationFormat>On-screen Show (4:3)</PresentationFormat>
  <Paragraphs>241</Paragraphs>
  <Slides>56</Slides>
  <Notes>7</Notes>
  <HiddenSlides>4</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56</vt:i4>
      </vt:variant>
    </vt:vector>
  </HeadingPairs>
  <TitlesOfParts>
    <vt:vector size="61" baseType="lpstr">
      <vt:lpstr>Arial</vt:lpstr>
      <vt:lpstr>Times</vt:lpstr>
      <vt:lpstr>Times New Roman</vt:lpstr>
      <vt:lpstr>Wingdings</vt:lpstr>
      <vt:lpstr>1_bosstheme2011</vt:lpstr>
      <vt:lpstr>Chapter 9 Ethics and Moral Decision Making</vt:lpstr>
      <vt:lpstr>What Do You Think Motivated This Man to Volunteer His Time Helping Others?</vt:lpstr>
      <vt:lpstr>Moral and Ethical Reasoning</vt:lpstr>
      <vt:lpstr>What Is Moral Reasoning? </vt:lpstr>
      <vt:lpstr>Morality: Most Fundamental Expression of Our Rational Nature</vt:lpstr>
      <vt:lpstr>Moral Values and Happiness</vt:lpstr>
      <vt:lpstr>Nonmoral (Instrumental) Values</vt:lpstr>
      <vt:lpstr>The Case of Phineas P. Gage</vt:lpstr>
      <vt:lpstr>Moral Tragedy</vt:lpstr>
      <vt:lpstr>Conscience </vt:lpstr>
      <vt:lpstr>Moral Sentiments</vt:lpstr>
      <vt:lpstr>Helper's High, Empathy and Sympathy, and Compassion</vt:lpstr>
      <vt:lpstr>Moral Outrage, Resentment, and Guilt</vt:lpstr>
      <vt:lpstr>The Montgomery Bus Boycott</vt:lpstr>
      <vt:lpstr>Guilt and Shame</vt:lpstr>
      <vt:lpstr>Hot or Not? 1</vt:lpstr>
      <vt:lpstr>Lawrence Kohlberg</vt:lpstr>
      <vt:lpstr>Development of Moral Reasoning</vt:lpstr>
      <vt:lpstr>Kohlberg's Stages in the Development of Moral Reasoning</vt:lpstr>
      <vt:lpstr>Preconventional Moral Development</vt:lpstr>
      <vt:lpstr>Conventional Moral Development</vt:lpstr>
      <vt:lpstr>Postconventional Moral Development</vt:lpstr>
      <vt:lpstr>Moral Reasoning in Women</vt:lpstr>
      <vt:lpstr>Feminist Gloria Steinem</vt:lpstr>
      <vt:lpstr>Mohandas Gandhi</vt:lpstr>
      <vt:lpstr>Hot or Not? 2</vt:lpstr>
      <vt:lpstr>Moral Theories</vt:lpstr>
      <vt:lpstr>Two Types of Moral Theory</vt:lpstr>
      <vt:lpstr>Morality Is Relative: Ethical Subjectivism and Cultural Realism</vt:lpstr>
      <vt:lpstr>Slavery Was Once Justified as Moral by Cultural Relativists</vt:lpstr>
      <vt:lpstr>Cultural Relativism and Moral Sentiments: Ku Klux Klan Lynchings</vt:lpstr>
      <vt:lpstr>Morality Is Universal</vt:lpstr>
      <vt:lpstr>Morality Is Universal: Utilitarianism</vt:lpstr>
      <vt:lpstr>Jeremy Bentham</vt:lpstr>
      <vt:lpstr>Utilitarian Calculus</vt:lpstr>
      <vt:lpstr>Morality Is Universal: Deontology  (Duty-Based Ethics)</vt:lpstr>
      <vt:lpstr>Immanuel Kant</vt:lpstr>
      <vt:lpstr>The Categorical Imperative</vt:lpstr>
      <vt:lpstr>The Golden Rule</vt:lpstr>
      <vt:lpstr>Seven Prima Facie Duties 1</vt:lpstr>
      <vt:lpstr>Seven Prima Facie Duties 2</vt:lpstr>
      <vt:lpstr>Seven Prima Facie Duties 3</vt:lpstr>
      <vt:lpstr>Morality Is Universal: Rights-Based Ethics</vt:lpstr>
      <vt:lpstr>Welfare Rights and Liberty Rights</vt:lpstr>
      <vt:lpstr>Welfare Rights Include the Right to Emergency Medical Care</vt:lpstr>
      <vt:lpstr>Morality Is Universal: Virtue Ethics 1</vt:lpstr>
      <vt:lpstr>Morality Is Universal: Virtue Ethics 2</vt:lpstr>
      <vt:lpstr>Moral Arguments</vt:lpstr>
      <vt:lpstr>Moral Dilemmas</vt:lpstr>
      <vt:lpstr>Resolving Moral Dilemmas</vt:lpstr>
      <vt:lpstr>Conclusions</vt:lpstr>
      <vt:lpstr>Perspectives on Abortion</vt:lpstr>
      <vt:lpstr>Accessibility Content: Text Alternatives for Images</vt:lpstr>
      <vt:lpstr>Kohlberg's Stages in the Development of Moral Reasoning - Text Alternative 1</vt:lpstr>
      <vt:lpstr>Kohlberg's Stages in the Development of Moral Reasoning - Text Alternative 2</vt:lpstr>
      <vt:lpstr>Kohlberg's Stages in the Development of Moral Reasoning - Text Alternative 3</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 1e</dc:title>
  <dc:creator>Richard Byers</dc:creator>
  <cp:lastModifiedBy>Ashtami Devi</cp:lastModifiedBy>
  <cp:revision>617</cp:revision>
  <dcterms:created xsi:type="dcterms:W3CDTF">2000-06-17T21:34:10Z</dcterms:created>
  <dcterms:modified xsi:type="dcterms:W3CDTF">2020-06-26T10:08:30Z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0x0101009D48022EABF1754A9167513451C89C8D</vt:lpwstr>
  </property>
</Properties>
</file>