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5" r:id="rId4"/>
  </p:sldMasterIdLst>
  <p:notesMasterIdLst>
    <p:notesMasterId r:id="rId32"/>
  </p:notesMasterIdLst>
  <p:handoutMasterIdLst>
    <p:handoutMasterId r:id="rId33"/>
  </p:handoutMasterIdLst>
  <p:sldIdLst>
    <p:sldId id="304" r:id="rId5"/>
    <p:sldId id="305" r:id="rId6"/>
    <p:sldId id="306" r:id="rId7"/>
    <p:sldId id="257" r:id="rId8"/>
    <p:sldId id="303" r:id="rId9"/>
    <p:sldId id="275" r:id="rId10"/>
    <p:sldId id="307" r:id="rId11"/>
    <p:sldId id="284" r:id="rId12"/>
    <p:sldId id="308" r:id="rId13"/>
    <p:sldId id="309" r:id="rId14"/>
    <p:sldId id="310" r:id="rId15"/>
    <p:sldId id="311" r:id="rId16"/>
    <p:sldId id="263" r:id="rId17"/>
    <p:sldId id="264" r:id="rId18"/>
    <p:sldId id="286" r:id="rId19"/>
    <p:sldId id="287" r:id="rId20"/>
    <p:sldId id="265" r:id="rId21"/>
    <p:sldId id="266" r:id="rId22"/>
    <p:sldId id="276" r:id="rId23"/>
    <p:sldId id="277" r:id="rId24"/>
    <p:sldId id="312" r:id="rId25"/>
    <p:sldId id="288" r:id="rId26"/>
    <p:sldId id="313" r:id="rId27"/>
    <p:sldId id="314" r:id="rId28"/>
    <p:sldId id="278" r:id="rId29"/>
    <p:sldId id="285" r:id="rId30"/>
    <p:sldId id="315" r:id="rId31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33CCCC"/>
    <a:srgbClr val="3399FF"/>
    <a:srgbClr val="33CC33"/>
    <a:srgbClr val="6600CC"/>
    <a:srgbClr val="3333CC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64" autoAdjust="0"/>
    <p:restoredTop sz="97476" autoAdjust="0"/>
  </p:normalViewPr>
  <p:slideViewPr>
    <p:cSldViewPr>
      <p:cViewPr varScale="1">
        <p:scale>
          <a:sx n="86" d="100"/>
          <a:sy n="86" d="100"/>
        </p:scale>
        <p:origin x="8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5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7E40BBCE-43DA-4A89-8EAF-A96E489641B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16646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5135D22-4106-46DF-931E-EC03F68AEFC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7491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9179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A96DDE-D4F6-49D6-8788-324ACDFFBFE6}" type="slidenum">
              <a:rPr lang="en-US" altLang="en-US">
                <a:latin typeface="Times New Roman" panose="02020603050405020304" pitchFamily="18" charset="0"/>
              </a:rPr>
              <a:pPr/>
              <a:t>4</a:t>
            </a:fld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6374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" panose="02020603050405020304" pitchFamily="18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61CE15-615F-497D-B2B2-E7A0A5472065}" type="slidenum">
              <a:rPr lang="en-US" altLang="en-US">
                <a:latin typeface="Times" panose="02020603050405020304" pitchFamily="18" charset="0"/>
              </a:rPr>
              <a:pPr/>
              <a:t>5</a:t>
            </a:fld>
            <a:endParaRPr lang="en-US" altLang="en-US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887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35D22-4106-46DF-931E-EC03F68AEFC1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8284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3A4A79-CACC-472F-B519-D5668CAE756A}" type="slidenum">
              <a:rPr lang="en-US" altLang="en-US">
                <a:latin typeface="Times New Roman" panose="02020603050405020304" pitchFamily="18" charset="0"/>
              </a:rPr>
              <a:pPr/>
              <a:t>13</a:t>
            </a:fld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48643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3645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0233" y="217170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E38AF53-F946-43E6-A1AF-57890C16E27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91933" y="217170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3340933-65F9-488B-A971-65DA9A4B62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32745" y="220633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Short Copyright">
            <a:extLst>
              <a:ext uri="{FF2B5EF4-FFF2-40B4-BE49-F238E27FC236}">
                <a16:creationId xmlns:a16="http://schemas.microsoft.com/office/drawing/2014/main" id="{6A1F7025-0CC7-4209-B3A6-AAD69ABE963C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47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0233" y="217170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E38AF53-F946-43E6-A1AF-57890C16E27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91933" y="217170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3340933-65F9-488B-A971-65DA9A4B62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032745" y="2206330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01FFE1E-8DA1-4776-8FD1-7B0D15ED8D8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86600" y="2206329"/>
            <a:ext cx="1894367" cy="11207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hort Copyright">
            <a:extLst>
              <a:ext uri="{FF2B5EF4-FFF2-40B4-BE49-F238E27FC236}">
                <a16:creationId xmlns:a16="http://schemas.microsoft.com/office/drawing/2014/main" id="{8BB7EFC2-A4D7-48D3-A5B6-8499D2C4331B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301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45875B18-D0C1-4ACF-94B9-F96D009CF006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43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Short Copyright">
            <a:extLst>
              <a:ext uri="{FF2B5EF4-FFF2-40B4-BE49-F238E27FC236}">
                <a16:creationId xmlns:a16="http://schemas.microsoft.com/office/drawing/2014/main" id="{DCC31678-234D-4D29-B28F-4187B70F0F9E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5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EA7C49-16CF-4372-B89C-1A004504CA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90600" y="4495800"/>
            <a:ext cx="5029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1" name="Short Copyright">
            <a:extLst>
              <a:ext uri="{FF2B5EF4-FFF2-40B4-BE49-F238E27FC236}">
                <a16:creationId xmlns:a16="http://schemas.microsoft.com/office/drawing/2014/main" id="{3BBBC8B4-FF1C-4BD0-ADD4-C45804EB05F3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551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8650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823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854666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0075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058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0C854869-27D1-478D-AAE0-637D43F8AE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34000" y="2743200"/>
            <a:ext cx="3048000" cy="23622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4ECDE7DE-56F0-43D4-A704-99118CD3568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95400" y="5410200"/>
            <a:ext cx="3733800" cy="475102"/>
          </a:xfrm>
        </p:spPr>
        <p:txBody>
          <a:bodyPr/>
          <a:lstStyle>
            <a:lvl1pPr>
              <a:defRPr sz="1000"/>
            </a:lvl1pPr>
            <a:lvl2pPr marL="366713" indent="0">
              <a:buNone/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hort Copyright">
            <a:extLst>
              <a:ext uri="{FF2B5EF4-FFF2-40B4-BE49-F238E27FC236}">
                <a16:creationId xmlns:a16="http://schemas.microsoft.com/office/drawing/2014/main" id="{75B86D88-5131-4A23-A7E3-BE88079A3364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9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0055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520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73564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hort Copyright">
            <a:extLst>
              <a:ext uri="{FF2B5EF4-FFF2-40B4-BE49-F238E27FC236}">
                <a16:creationId xmlns:a16="http://schemas.microsoft.com/office/drawing/2014/main" id="{BF9730F1-28C1-40FF-B71C-CC9C44C5351C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79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8B9D41-71CE-4AEE-877B-6CD2C42B2D4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71600" y="3962400"/>
            <a:ext cx="281940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9" name="Short Copyright">
            <a:extLst>
              <a:ext uri="{FF2B5EF4-FFF2-40B4-BE49-F238E27FC236}">
                <a16:creationId xmlns:a16="http://schemas.microsoft.com/office/drawing/2014/main" id="{3319F8E8-4B7A-4FFA-BFD2-6C9EB02A75AB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23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2571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7779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BC31AECA-095C-4AA1-A10B-88C27A2DBD6D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2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17B27309-236C-41C3-BB99-CFD5F4D10D88}"/>
              </a:ext>
            </a:extLst>
          </p:cNvPr>
          <p:cNvSpPr txBox="1"/>
          <p:nvPr userDrawn="1"/>
        </p:nvSpPr>
        <p:spPr>
          <a:xfrm>
            <a:off x="0" y="6629399"/>
            <a:ext cx="9067800" cy="230832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l"/>
            <a:r>
              <a:rPr lang="en-IN" sz="900" b="0" i="0" u="none" strike="noStrike" kern="120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© McGraw-Hill.</a:t>
            </a:r>
            <a:endParaRPr lang="en-US" sz="9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042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2703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46" r:id="rId10"/>
    <p:sldLayoutId id="2147483947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  <p:sldLayoutId id="2147483941" r:id="rId18"/>
    <p:sldLayoutId id="2147483942" r:id="rId19"/>
    <p:sldLayoutId id="2147483943" r:id="rId20"/>
    <p:sldLayoutId id="2147483924" r:id="rId2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dirty="0"/>
              <a:t>Chapter</a:t>
            </a:r>
            <a:r>
              <a:rPr lang="en-US" dirty="0"/>
              <a:t> 8</a:t>
            </a:r>
            <a:br>
              <a:rPr lang="en-US" dirty="0"/>
            </a:br>
            <a:r>
              <a:rPr lang="en-US" cap="none" dirty="0"/>
              <a:t>Deductive Arguments</a:t>
            </a:r>
            <a:endParaRPr lang="en-US" cap="none" noProof="0" dirty="0"/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aim of this tutorial is to help you learn to recognize, analyze, and evaluate deductive arguments.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2296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51962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D96DF0-754F-4019-A5A6-B407CEBA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Deductive Process of Elimination</a:t>
            </a:r>
            <a:endParaRPr lang="en-IN" dirty="0"/>
          </a:p>
        </p:txBody>
      </p:sp>
      <p:pic>
        <p:nvPicPr>
          <p:cNvPr id="8" name="Picture Placeholder 7" descr="An image of a mouse running through a maze to eat cheese, which is the prize.">
            <a:extLst>
              <a:ext uri="{FF2B5EF4-FFF2-40B4-BE49-F238E27FC236}">
                <a16:creationId xmlns:a16="http://schemas.microsoft.com/office/drawing/2014/main" id="{5981B229-598C-4B77-8276-34313F1573C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4" b="129"/>
          <a:stretch/>
        </p:blipFill>
        <p:spPr>
          <a:xfrm>
            <a:off x="2781300" y="1468636"/>
            <a:ext cx="3581400" cy="3653583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A803E7-704D-4FAF-802F-F23B9416E2C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64240" y="5108729"/>
            <a:ext cx="2743200" cy="228600"/>
          </a:xfrm>
        </p:spPr>
        <p:txBody>
          <a:bodyPr/>
          <a:lstStyle/>
          <a:p>
            <a:r>
              <a:rPr lang="en-IN" dirty="0"/>
              <a:t>Mike Kemp/</a:t>
            </a:r>
            <a:r>
              <a:rPr lang="en-IN" dirty="0" err="1"/>
              <a:t>Rubberball</a:t>
            </a:r>
            <a:r>
              <a:rPr lang="en-IN" dirty="0"/>
              <a:t> Images/Getty Images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6C3458-C439-49C6-BCE5-BCE1C5B5B1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1112" y="5552439"/>
            <a:ext cx="7620000" cy="822251"/>
          </a:xfrm>
        </p:spPr>
        <p:txBody>
          <a:bodyPr/>
          <a:lstStyle/>
          <a:p>
            <a:r>
              <a:rPr lang="en-US" dirty="0"/>
              <a:t>A mouse locates the prize at the end of a maze through the deductive process of elimination.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92119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EAB1CAB-33F1-42E6-B1D9-5D12C73FF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Deductive Reasoning Skills</a:t>
            </a:r>
            <a:endParaRPr lang="en-IN" dirty="0"/>
          </a:p>
        </p:txBody>
      </p:sp>
      <p:pic>
        <p:nvPicPr>
          <p:cNvPr id="8" name="Picture Placeholder 7" descr="An image of the Mars Rover collecting samples on the surface of Mars.">
            <a:extLst>
              <a:ext uri="{FF2B5EF4-FFF2-40B4-BE49-F238E27FC236}">
                <a16:creationId xmlns:a16="http://schemas.microsoft.com/office/drawing/2014/main" id="{00A1F671-4AC8-4671-993E-361688E9DDA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" b="-163"/>
          <a:stretch/>
        </p:blipFill>
        <p:spPr>
          <a:xfrm>
            <a:off x="2385764" y="1556412"/>
            <a:ext cx="4372472" cy="3570851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7FBE1F-475F-439F-B4A1-DEC5DEE6865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86901" y="5121165"/>
            <a:ext cx="2209800" cy="228600"/>
          </a:xfrm>
        </p:spPr>
        <p:txBody>
          <a:bodyPr/>
          <a:lstStyle/>
          <a:p>
            <a:r>
              <a:rPr lang="en-IN" dirty="0"/>
              <a:t>Jet Propulsion Laboratory/NASA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388BD3-8A36-49B0-AC27-5996A28327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4400" y="5572267"/>
            <a:ext cx="6934200" cy="781334"/>
          </a:xfrm>
        </p:spPr>
        <p:txBody>
          <a:bodyPr/>
          <a:lstStyle/>
          <a:p>
            <a:r>
              <a:rPr lang="en-US" sz="2000" dirty="0"/>
              <a:t>The smooth landing of the Mars Rovers was a result of the deductive reasoning skills of the NASA scientists.</a:t>
            </a:r>
          </a:p>
        </p:txBody>
      </p:sp>
    </p:spTree>
    <p:extLst>
      <p:ext uri="{BB962C8B-B14F-4D97-AF65-F5344CB8AC3E}">
        <p14:creationId xmlns:p14="http://schemas.microsoft.com/office/powerpoint/2010/main" val="2073668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553B70-08A7-4E9B-BCD6-23574ACD8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Same-Sex Marriage</a:t>
            </a:r>
            <a:endParaRPr lang="en-IN" dirty="0"/>
          </a:p>
        </p:txBody>
      </p:sp>
      <p:pic>
        <p:nvPicPr>
          <p:cNvPr id="8" name="Picture Placeholder 7" descr="An image of Marilyn and Jessica, a same-sex couple, at their wedding.">
            <a:extLst>
              <a:ext uri="{FF2B5EF4-FFF2-40B4-BE49-F238E27FC236}">
                <a16:creationId xmlns:a16="http://schemas.microsoft.com/office/drawing/2014/main" id="{6B9C8200-2A13-4E90-8AB2-34612FB0E42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" b="-3825"/>
          <a:stretch/>
        </p:blipFill>
        <p:spPr>
          <a:xfrm>
            <a:off x="2725567" y="1332680"/>
            <a:ext cx="3464266" cy="3522004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2696E1-F914-43D5-9AB4-D5CE3D410C2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25567" y="4717699"/>
            <a:ext cx="2209800" cy="228600"/>
          </a:xfrm>
        </p:spPr>
        <p:txBody>
          <a:bodyPr/>
          <a:lstStyle/>
          <a:p>
            <a:r>
              <a:rPr lang="en-IN" dirty="0"/>
              <a:t>Justin Sullivan/Getty Images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69CBC0-A965-49B7-BA10-5F3571E9D2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5105400"/>
            <a:ext cx="7239000" cy="1028700"/>
          </a:xfrm>
        </p:spPr>
        <p:txBody>
          <a:bodyPr/>
          <a:lstStyle/>
          <a:p>
            <a:r>
              <a:rPr lang="en-US" dirty="0"/>
              <a:t>Marilyn and Jessica cannot be married, since a marriage is a union between a man and a woman.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5539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Hypothetical Syllogisms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Hypothetical reasoning involves "if…then…" reasoning. 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A </a:t>
            </a:r>
            <a:r>
              <a:rPr lang="en-US" altLang="en-US" b="1" u="sng" dirty="0"/>
              <a:t>hypothetical syllogism</a:t>
            </a:r>
            <a:r>
              <a:rPr lang="en-US" altLang="en-US" dirty="0"/>
              <a:t> is a form of deductive argument that contains two premises, at least one of which is a hypothetical or conditional "</a:t>
            </a:r>
            <a:r>
              <a:rPr lang="en-US" altLang="en-US" i="1" dirty="0"/>
              <a:t>if…then" </a:t>
            </a:r>
            <a:r>
              <a:rPr lang="en-US" altLang="en-US" dirty="0"/>
              <a:t>statement.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There are three basic patterns of hypothetical syllogisms:</a:t>
            </a:r>
          </a:p>
          <a:p>
            <a:pPr marL="366713" lvl="1" indent="0" eaLnBrk="1" hangingPunct="1">
              <a:buNone/>
            </a:pPr>
            <a:endParaRPr lang="en-US" altLang="en-US" i="1" dirty="0"/>
          </a:p>
          <a:p>
            <a:pPr eaLnBrk="1" hangingPunct="1"/>
            <a:r>
              <a:rPr lang="en-US" altLang="en-US" sz="2000" i="1" dirty="0"/>
              <a:t>Modus ponens</a:t>
            </a:r>
            <a:r>
              <a:rPr lang="en-US" altLang="en-US" sz="2000" dirty="0"/>
              <a:t> (affirming the antecedent).</a:t>
            </a:r>
          </a:p>
          <a:p>
            <a:pPr eaLnBrk="1" hangingPunct="1"/>
            <a:r>
              <a:rPr lang="en-US" altLang="en-US" sz="2000" i="1" dirty="0"/>
              <a:t>Modus tollens</a:t>
            </a:r>
            <a:r>
              <a:rPr lang="en-US" altLang="en-US" sz="2000" dirty="0"/>
              <a:t> (denying the consequent).</a:t>
            </a:r>
          </a:p>
          <a:p>
            <a:pPr eaLnBrk="1" hangingPunct="1"/>
            <a:r>
              <a:rPr lang="en-US" altLang="en-US" sz="2000" dirty="0"/>
              <a:t>Chain arguments.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i="1" dirty="0"/>
              <a:t>Modus Ponens</a:t>
            </a:r>
            <a:r>
              <a:rPr lang="en-US" altLang="en-US" dirty="0"/>
              <a:t> Arguments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/>
              <a:t>In a </a:t>
            </a:r>
            <a:r>
              <a:rPr lang="en-US" b="1" i="1" u="sng" dirty="0"/>
              <a:t>modus ponens</a:t>
            </a:r>
            <a:r>
              <a:rPr lang="en-US" i="1" dirty="0"/>
              <a:t> </a:t>
            </a:r>
            <a:r>
              <a:rPr lang="en-US" dirty="0"/>
              <a:t>argument, the following structure is used:</a:t>
            </a:r>
          </a:p>
          <a:p>
            <a:pPr marL="0" indent="0" eaLnBrk="1" hangingPunct="1">
              <a:buNone/>
              <a:defRPr/>
            </a:pPr>
            <a:endParaRPr lang="en-US" sz="2000" dirty="0"/>
          </a:p>
          <a:p>
            <a:pPr eaLnBrk="1" hangingPunct="1">
              <a:defRPr/>
            </a:pPr>
            <a:r>
              <a:rPr lang="en-US" sz="2000" dirty="0"/>
              <a:t>If A, (antecedent), then B (consequent).</a:t>
            </a:r>
          </a:p>
          <a:p>
            <a:pPr eaLnBrk="1" hangingPunct="1">
              <a:defRPr/>
            </a:pPr>
            <a:r>
              <a:rPr lang="en-US" sz="2000" dirty="0"/>
              <a:t>A.</a:t>
            </a:r>
          </a:p>
          <a:p>
            <a:pPr eaLnBrk="1" hangingPunct="1">
              <a:defRPr/>
            </a:pPr>
            <a:r>
              <a:rPr lang="en-US" sz="2000" dirty="0"/>
              <a:t>Therefore, B.</a:t>
            </a:r>
            <a:endParaRPr lang="en-US" sz="20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Modus Tollens Arguments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a modus tollens argument, the following structure is used:</a:t>
            </a:r>
          </a:p>
          <a:p>
            <a:pPr marL="0" indent="0">
              <a:buNone/>
            </a:pPr>
            <a:endParaRPr lang="en-US" dirty="0"/>
          </a:p>
          <a:p>
            <a:pPr eaLnBrk="1" hangingPunct="1">
              <a:defRPr/>
            </a:pPr>
            <a:r>
              <a:rPr lang="en-US" sz="2000" dirty="0"/>
              <a:t>If A, (antecedent), then B (consequent).</a:t>
            </a:r>
          </a:p>
          <a:p>
            <a:pPr eaLnBrk="1" hangingPunct="1">
              <a:defRPr/>
            </a:pPr>
            <a:r>
              <a:rPr lang="en-US" sz="2000" dirty="0"/>
              <a:t>Not B.</a:t>
            </a:r>
          </a:p>
          <a:p>
            <a:pPr eaLnBrk="1" hangingPunct="1">
              <a:defRPr/>
            </a:pPr>
            <a:r>
              <a:rPr lang="en-US" sz="2000" dirty="0"/>
              <a:t>Therefore, not A.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Chain Arguments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/>
              <a:t>In </a:t>
            </a:r>
            <a:r>
              <a:rPr lang="en-US" b="1" u="sng" dirty="0"/>
              <a:t>chain arguments</a:t>
            </a:r>
            <a:r>
              <a:rPr lang="en-US" dirty="0"/>
              <a:t>, the following structure is used: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sz="2000" dirty="0"/>
              <a:t>If A, then B.</a:t>
            </a:r>
          </a:p>
          <a:p>
            <a:pPr eaLnBrk="1" hangingPunct="1">
              <a:defRPr/>
            </a:pPr>
            <a:r>
              <a:rPr lang="en-US" sz="2000" dirty="0"/>
              <a:t>If B, then C.</a:t>
            </a:r>
          </a:p>
          <a:p>
            <a:pPr eaLnBrk="1" hangingPunct="1">
              <a:defRPr/>
            </a:pPr>
            <a:r>
              <a:rPr lang="en-US" sz="2000" dirty="0"/>
              <a:t>Therefore, if A, then C.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Using Hypothetical Syllogisms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Not all valid arguments are sound. </a:t>
            </a:r>
          </a:p>
          <a:p>
            <a:pPr eaLnBrk="1" hangingPunct="1"/>
            <a:r>
              <a:rPr lang="en-US" altLang="en-US" dirty="0"/>
              <a:t>Rewording arguments in ordinary language in the form of hypothetical syllogisms can help you expose faulty premises.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Categorical Syllogisms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</a:t>
            </a:r>
            <a:r>
              <a:rPr lang="en-US" altLang="en-US" b="1" u="sng" dirty="0"/>
              <a:t>categorical syllogism</a:t>
            </a:r>
            <a:r>
              <a:rPr lang="en-US" altLang="en-US" dirty="0"/>
              <a:t> is a type of deductive argument that sorts things into specific classes. </a:t>
            </a:r>
          </a:p>
          <a:p>
            <a:pPr eaLnBrk="1" hangingPunct="1"/>
            <a:r>
              <a:rPr lang="en-US" altLang="en-US" sz="2000" dirty="0"/>
              <a:t>It is composed of a conclusion, two premises, and three terms, each of which occurs exactly twice in two of the three propositions.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Categorical syllogisms can be written in any of 256 standard forms or combinations.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Standard-Form Categorical Syllogisms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standard form for categorical syllogisms is shown here:</a:t>
            </a:r>
          </a:p>
          <a:p>
            <a:pPr marL="0" indent="0" eaLnBrk="1" hangingPunct="1">
              <a:buNone/>
            </a:pPr>
            <a:endParaRPr lang="en-US" altLang="en-US" sz="2000" dirty="0"/>
          </a:p>
          <a:p>
            <a:pPr eaLnBrk="1" hangingPunct="1"/>
            <a:r>
              <a:rPr lang="en-US" altLang="en-US" sz="2000" dirty="0"/>
              <a:t>All P are M.		(P = predicate, M = middle term)</a:t>
            </a:r>
          </a:p>
          <a:p>
            <a:pPr eaLnBrk="1" hangingPunct="1"/>
            <a:r>
              <a:rPr lang="en-US" altLang="en-US" sz="2000" dirty="0"/>
              <a:t>Some S are not M.	(S = minor term, M = middle term)</a:t>
            </a:r>
          </a:p>
          <a:p>
            <a:pPr eaLnBrk="1" hangingPunct="1"/>
            <a:r>
              <a:rPr lang="en-US" altLang="en-US" sz="2000" dirty="0"/>
              <a:t>Some S are not P.	(S = minor term, P = major term)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As with hypothetical syllogisms, if the form of a categorical syllogism is valid, then the argument will be valid regardless of term substitutions.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7A6C40-1C90-4811-A1E0-FE02A8DD7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How Can Learning about Deductive Logic Help Us Make Better-Informed Decisions?</a:t>
            </a:r>
            <a:endParaRPr lang="en-IN" sz="3200" dirty="0"/>
          </a:p>
        </p:txBody>
      </p:sp>
      <p:pic>
        <p:nvPicPr>
          <p:cNvPr id="4" name="Picture Placeholder 3" descr="An image of a professor explaining a concept that he has written on a blackboard.">
            <a:extLst>
              <a:ext uri="{FF2B5EF4-FFF2-40B4-BE49-F238E27FC236}">
                <a16:creationId xmlns:a16="http://schemas.microsoft.com/office/drawing/2014/main" id="{478E54A1-CA6E-4DA0-A878-09750043F1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" b="-1322"/>
          <a:stretch/>
        </p:blipFill>
        <p:spPr>
          <a:xfrm>
            <a:off x="1752600" y="1944056"/>
            <a:ext cx="5317331" cy="3333641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3A99C6-1C5C-4316-8503-4B766E67A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76400" y="5181600"/>
            <a:ext cx="4495800" cy="228600"/>
          </a:xfrm>
        </p:spPr>
        <p:txBody>
          <a:bodyPr/>
          <a:lstStyle/>
          <a:p>
            <a:pPr algn="l"/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</a:rPr>
              <a:t>Zigy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</a:rPr>
              <a:t>Kaluzny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-Charles Thatcher/Stone/Getty Images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3271543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Quantity and Quality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Each proposition in a standard-form categorical syllogism is written in one of four forms, determined based on its </a:t>
            </a:r>
            <a:r>
              <a:rPr lang="en-US" altLang="en-US" b="1" u="sng" dirty="0"/>
              <a:t>quantity</a:t>
            </a:r>
            <a:r>
              <a:rPr lang="en-US" altLang="en-US" dirty="0"/>
              <a:t> (universal or particular) and </a:t>
            </a:r>
            <a:r>
              <a:rPr lang="en-US" altLang="en-US" b="1" u="sng" dirty="0"/>
              <a:t>qualifier</a:t>
            </a:r>
            <a:r>
              <a:rPr lang="en-US" altLang="en-US" dirty="0"/>
              <a:t> (affirmative or negative).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There are four forms of propositions.</a:t>
            </a:r>
          </a:p>
          <a:p>
            <a:pPr eaLnBrk="1" hangingPunct="1"/>
            <a:r>
              <a:rPr lang="en-US" altLang="en-US" sz="2000" dirty="0"/>
              <a:t>Universal affirmative:	All S are P.</a:t>
            </a:r>
          </a:p>
          <a:p>
            <a:pPr eaLnBrk="1" hangingPunct="1"/>
            <a:r>
              <a:rPr lang="en-US" altLang="en-US" sz="2000" dirty="0"/>
              <a:t>Universal negative: No S are P.</a:t>
            </a:r>
          </a:p>
          <a:p>
            <a:pPr eaLnBrk="1" hangingPunct="1"/>
            <a:r>
              <a:rPr lang="en-US" altLang="en-US" sz="2000" dirty="0"/>
              <a:t>Particular affirmative:	Some S are P.</a:t>
            </a:r>
          </a:p>
          <a:p>
            <a:pPr eaLnBrk="1" hangingPunct="1"/>
            <a:r>
              <a:rPr lang="en-US" altLang="en-US" sz="2000" dirty="0"/>
              <a:t>Particular negative: Some S are not P.</a:t>
            </a:r>
            <a:endParaRPr lang="en-US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A156E41-1F9C-462E-8BBD-18794CA37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Each Term in a Venn Diagram Is Represented by a Circle</a:t>
            </a:r>
          </a:p>
        </p:txBody>
      </p:sp>
      <p:pic>
        <p:nvPicPr>
          <p:cNvPr id="3" name="Picture Placeholder 2" descr="The Venn diagram consists of a single circle labeled S.">
            <a:extLst>
              <a:ext uri="{FF2B5EF4-FFF2-40B4-BE49-F238E27FC236}">
                <a16:creationId xmlns:a16="http://schemas.microsoft.com/office/drawing/2014/main" id="{78130644-63DA-4184-A77C-4A0D0B0BD3B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" b="-6865"/>
          <a:stretch/>
        </p:blipFill>
        <p:spPr>
          <a:xfrm>
            <a:off x="887557" y="2517308"/>
            <a:ext cx="2312844" cy="2511892"/>
          </a:xfrm>
        </p:spPr>
      </p:pic>
      <p:pic>
        <p:nvPicPr>
          <p:cNvPr id="5" name="Picture Placeholder 4" descr="The shaded circle is a Venn diagrammatic representation of a case when the subject (S) term in categorical syllogism has no members.">
            <a:extLst>
              <a:ext uri="{FF2B5EF4-FFF2-40B4-BE49-F238E27FC236}">
                <a16:creationId xmlns:a16="http://schemas.microsoft.com/office/drawing/2014/main" id="{6979C184-38D4-44FE-9621-5F83AEE3F90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b="-5586"/>
          <a:stretch/>
        </p:blipFill>
        <p:spPr>
          <a:xfrm>
            <a:off x="3527794" y="2599726"/>
            <a:ext cx="2088412" cy="2268145"/>
          </a:xfrm>
        </p:spPr>
      </p:pic>
      <p:pic>
        <p:nvPicPr>
          <p:cNvPr id="7" name="Picture Placeholder 6" descr="The circle with a cross inside is a Venn diagrammatic representation of a case when the value of the subject (S) is not equal to zero.">
            <a:extLst>
              <a:ext uri="{FF2B5EF4-FFF2-40B4-BE49-F238E27FC236}">
                <a16:creationId xmlns:a16="http://schemas.microsoft.com/office/drawing/2014/main" id="{6F190439-68E5-407C-B521-8B43BCFDD63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2" b="-4399"/>
          <a:stretch/>
        </p:blipFill>
        <p:spPr>
          <a:xfrm>
            <a:off x="6248400" y="2785761"/>
            <a:ext cx="1894367" cy="1896074"/>
          </a:xfrm>
        </p:spPr>
      </p:pic>
    </p:spTree>
    <p:extLst>
      <p:ext uri="{BB962C8B-B14F-4D97-AF65-F5344CB8AC3E}">
        <p14:creationId xmlns:p14="http://schemas.microsoft.com/office/powerpoint/2010/main" val="253725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Venn Diagrams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b="1" dirty="0"/>
              <a:t>Venn diagrams </a:t>
            </a:r>
            <a:r>
              <a:rPr lang="en-US" altLang="en-US" dirty="0"/>
              <a:t>are useful instruments for evaluating the validity of categorical syllogisms.</a:t>
            </a:r>
          </a:p>
          <a:p>
            <a:pPr eaLnBrk="1" hangingPunct="1"/>
            <a:r>
              <a:rPr lang="en-US" altLang="en-US" sz="2000" dirty="0"/>
              <a:t>They directly engage our spatial reasoning ability and help us to visualize group relationships effectively.</a:t>
            </a:r>
            <a:endParaRPr lang="en-US" altLang="en-US" sz="2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B07926AB-FA07-4618-BB2D-14A297620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Representing Each of the Four Types of Propositions in a Venn Diagram</a:t>
            </a:r>
          </a:p>
        </p:txBody>
      </p:sp>
      <p:pic>
        <p:nvPicPr>
          <p:cNvPr id="3" name="Picture Placeholder 2" descr="The Venn diagram with the non-overlapping part of (S) shaded represents a case where all the (S) values are (P) values.">
            <a:extLst>
              <a:ext uri="{FF2B5EF4-FFF2-40B4-BE49-F238E27FC236}">
                <a16:creationId xmlns:a16="http://schemas.microsoft.com/office/drawing/2014/main" id="{59984725-1169-4113-A539-B93101CF012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75" b="-4458"/>
          <a:stretch/>
        </p:blipFill>
        <p:spPr>
          <a:xfrm>
            <a:off x="391633" y="2720975"/>
            <a:ext cx="2201455" cy="1752600"/>
          </a:xfrm>
        </p:spPr>
      </p:pic>
      <p:pic>
        <p:nvPicPr>
          <p:cNvPr id="5" name="Picture Placeholder 4" descr="The shaded overlapping region between the (S) and (P) indicates the proposition that none of the (S) values are (P) values.">
            <a:extLst>
              <a:ext uri="{FF2B5EF4-FFF2-40B4-BE49-F238E27FC236}">
                <a16:creationId xmlns:a16="http://schemas.microsoft.com/office/drawing/2014/main" id="{1FEC56E8-4920-4A83-8EA8-BD65D25C828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0" b="2805"/>
          <a:stretch/>
        </p:blipFill>
        <p:spPr>
          <a:xfrm>
            <a:off x="2570342" y="2743721"/>
            <a:ext cx="2074782" cy="1752599"/>
          </a:xfrm>
        </p:spPr>
      </p:pic>
      <p:pic>
        <p:nvPicPr>
          <p:cNvPr id="7" name="Picture Placeholder 6" descr="The intersecting region between the (S) and (P) circles contains a value X, indicating the proposition that some values of (S) are (P) values.">
            <a:extLst>
              <a:ext uri="{FF2B5EF4-FFF2-40B4-BE49-F238E27FC236}">
                <a16:creationId xmlns:a16="http://schemas.microsoft.com/office/drawing/2014/main" id="{A0071507-2374-4E03-98ED-9CC8FAA81A9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" b="-2751"/>
          <a:stretch/>
        </p:blipFill>
        <p:spPr>
          <a:xfrm>
            <a:off x="4939266" y="2819921"/>
            <a:ext cx="1894367" cy="1600200"/>
          </a:xfrm>
        </p:spPr>
      </p:pic>
      <p:pic>
        <p:nvPicPr>
          <p:cNvPr id="9" name="Picture Placeholder 8" descr="The X marked in the non-overlapping part of the two circles (S) and (P) indicates the proposition that some values of (S) are not (P) values.">
            <a:extLst>
              <a:ext uri="{FF2B5EF4-FFF2-40B4-BE49-F238E27FC236}">
                <a16:creationId xmlns:a16="http://schemas.microsoft.com/office/drawing/2014/main" id="{55E2F648-0BB6-4534-A162-FAA4A266273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58" b="-8230"/>
          <a:stretch/>
        </p:blipFill>
        <p:spPr>
          <a:xfrm>
            <a:off x="7115265" y="2832953"/>
            <a:ext cx="1894367" cy="1600199"/>
          </a:xfrm>
        </p:spPr>
      </p:pic>
    </p:spTree>
    <p:extLst>
      <p:ext uri="{BB962C8B-B14F-4D97-AF65-F5344CB8AC3E}">
        <p14:creationId xmlns:p14="http://schemas.microsoft.com/office/powerpoint/2010/main" val="3963268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660C744-6CCC-437E-8B72-0C50A717B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200" dirty="0"/>
              <a:t>Venn Diagrams Use Overlapping Circles to Represent the Terms in a Proposition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9EE0EA-BA49-4D16-B38B-AEE055FA081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524001" y="1567379"/>
            <a:ext cx="6019800" cy="2386833"/>
          </a:xfrm>
        </p:spPr>
        <p:txBody>
          <a:bodyPr/>
          <a:lstStyle/>
          <a:p>
            <a:r>
              <a:rPr lang="en-US" sz="18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i="1" dirty="0">
                <a:latin typeface="Arial" pitchFamily="34" charset="0"/>
                <a:cs typeface="Arial" pitchFamily="34" charset="0"/>
              </a:rPr>
              <a:t>P	M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r>
              <a:rPr lang="en-US" sz="1800" dirty="0">
                <a:latin typeface="Arial" pitchFamily="34" charset="0"/>
                <a:cs typeface="Arial" pitchFamily="34" charset="0"/>
              </a:rPr>
              <a:t>No (dogs) are (cats).</a:t>
            </a:r>
          </a:p>
          <a:p>
            <a:r>
              <a:rPr lang="en-US" sz="1800" dirty="0">
                <a:latin typeface="Arial" pitchFamily="34" charset="0"/>
                <a:cs typeface="Arial" pitchFamily="34" charset="0"/>
              </a:rPr>
              <a:t>	       </a:t>
            </a:r>
            <a:r>
              <a:rPr lang="en-US" sz="1800" i="1" dirty="0">
                <a:latin typeface="Arial" pitchFamily="34" charset="0"/>
                <a:cs typeface="Arial" pitchFamily="34" charset="0"/>
              </a:rPr>
              <a:t>S	            M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r>
              <a:rPr lang="en-US" sz="1800" dirty="0">
                <a:latin typeface="Arial" pitchFamily="34" charset="0"/>
                <a:cs typeface="Arial" pitchFamily="34" charset="0"/>
              </a:rPr>
              <a:t>Some (mammals) are (cats).</a:t>
            </a:r>
          </a:p>
          <a:p>
            <a:r>
              <a:rPr lang="en-US" sz="1800" dirty="0">
                <a:latin typeface="Arial" pitchFamily="34" charset="0"/>
                <a:cs typeface="Arial" pitchFamily="34" charset="0"/>
              </a:rPr>
              <a:t>	                        </a:t>
            </a:r>
            <a:r>
              <a:rPr lang="en-US" sz="1800" i="1" dirty="0">
                <a:latin typeface="Arial" pitchFamily="34" charset="0"/>
                <a:cs typeface="Arial" pitchFamily="34" charset="0"/>
              </a:rPr>
              <a:t>S	                    P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r>
              <a:rPr lang="en-US" sz="1800" dirty="0">
                <a:latin typeface="Arial" pitchFamily="34" charset="0"/>
                <a:cs typeface="Arial" pitchFamily="34" charset="0"/>
              </a:rPr>
              <a:t>Therefore, some (mammals) are not (dogs.)</a:t>
            </a:r>
            <a:endParaRPr lang="en-IN" sz="1800" dirty="0"/>
          </a:p>
        </p:txBody>
      </p:sp>
      <p:pic>
        <p:nvPicPr>
          <p:cNvPr id="3" name="Picture Placeholder 2" descr="The Venn diagram represents the proposition that no dogs (P) are cats (M).">
            <a:extLst>
              <a:ext uri="{FF2B5EF4-FFF2-40B4-BE49-F238E27FC236}">
                <a16:creationId xmlns:a16="http://schemas.microsoft.com/office/drawing/2014/main" id="{83B4E7DD-D831-47DC-A9E2-4151540652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02" b="-2677"/>
          <a:stretch/>
        </p:blipFill>
        <p:spPr>
          <a:xfrm>
            <a:off x="1524000" y="3893185"/>
            <a:ext cx="2569351" cy="2318821"/>
          </a:xfrm>
        </p:spPr>
      </p:pic>
      <p:pic>
        <p:nvPicPr>
          <p:cNvPr id="6" name="Picture Placeholder 5" descr="The Venn diagram represents the proposition that some mammals (S) are cats (M).">
            <a:extLst>
              <a:ext uri="{FF2B5EF4-FFF2-40B4-BE49-F238E27FC236}">
                <a16:creationId xmlns:a16="http://schemas.microsoft.com/office/drawing/2014/main" id="{3690325A-F302-4B04-8907-28651191848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7" b="-5054"/>
          <a:stretch/>
        </p:blipFill>
        <p:spPr>
          <a:xfrm>
            <a:off x="5791200" y="3886199"/>
            <a:ext cx="2698750" cy="2386833"/>
          </a:xfrm>
        </p:spPr>
      </p:pic>
    </p:spTree>
    <p:extLst>
      <p:ext uri="{BB962C8B-B14F-4D97-AF65-F5344CB8AC3E}">
        <p14:creationId xmlns:p14="http://schemas.microsoft.com/office/powerpoint/2010/main" val="39621410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dirty="0"/>
              <a:t>Translating Ordinary Arguments into Standard Form</a:t>
            </a:r>
            <a:endParaRPr lang="en-US" altLang="en-US" dirty="0"/>
          </a:p>
        </p:txBody>
      </p:sp>
      <p:sp>
        <p:nvSpPr>
          <p:cNvPr id="358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Rewrite each proposition in standard form, starting with the conclusion.</a:t>
            </a:r>
          </a:p>
          <a:p>
            <a:pPr eaLnBrk="1" hangingPunct="1"/>
            <a:r>
              <a:rPr lang="en-US" altLang="en-US" dirty="0"/>
              <a:t>Use the context and grammar of the original argument to decide on which quantifier to use.</a:t>
            </a:r>
          </a:p>
          <a:p>
            <a:pPr eaLnBrk="1" hangingPunct="1"/>
            <a:r>
              <a:rPr lang="en-US" altLang="en-US" dirty="0"/>
              <a:t>Identify the three terms in the argument.</a:t>
            </a:r>
          </a:p>
          <a:p>
            <a:pPr eaLnBrk="1" hangingPunct="1"/>
            <a:r>
              <a:rPr lang="en-US" altLang="en-US" dirty="0"/>
              <a:t>Where necessary, rewrite each term as a noun or noun phrase.</a:t>
            </a:r>
          </a:p>
          <a:p>
            <a:pPr eaLnBrk="1" hangingPunct="1"/>
            <a:r>
              <a:rPr lang="en-US" altLang="en-US" dirty="0"/>
              <a:t>Each proposition should use a form of the </a:t>
            </a:r>
            <a:r>
              <a:rPr lang="en-US" altLang="en-US" i="1" dirty="0"/>
              <a:t>to be</a:t>
            </a:r>
            <a:r>
              <a:rPr lang="en-US" altLang="en-US" dirty="0"/>
              <a:t> verb.</a:t>
            </a:r>
          </a:p>
          <a:p>
            <a:pPr eaLnBrk="1" hangingPunct="1"/>
            <a:r>
              <a:rPr lang="en-US" altLang="en-US" dirty="0"/>
              <a:t>Put the syllogism in standard form: major premise, minor premise, and conclusion.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Conclusions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Knowledge of deductive arguments—including arguments from definition, mathematical arguments, arguments by elimination, and hypothetical and categorical syllogisms—is essential for us to effectively function in the world.</a:t>
            </a:r>
          </a:p>
          <a:p>
            <a:pPr eaLnBrk="1" hangingPunct="1"/>
            <a:r>
              <a:rPr lang="en-US" altLang="en-US" dirty="0"/>
              <a:t>As good critical thinkers, we must constantly identify and evaluate these types of arguments, both our own and those presented to us by others.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8A4232F-02F3-4A16-B255-304C27B6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Perspectives on the Death Penalty</a:t>
            </a:r>
            <a:endParaRPr lang="en-IN" dirty="0"/>
          </a:p>
        </p:txBody>
      </p:sp>
      <p:pic>
        <p:nvPicPr>
          <p:cNvPr id="4" name="Picture Placeholder 3" descr="An image of a prisoner behind the bars in a jail.">
            <a:extLst>
              <a:ext uri="{FF2B5EF4-FFF2-40B4-BE49-F238E27FC236}">
                <a16:creationId xmlns:a16="http://schemas.microsoft.com/office/drawing/2014/main" id="{9D93FAB4-EF70-45D5-9278-1A7DE0D782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4" b="1163"/>
          <a:stretch/>
        </p:blipFill>
        <p:spPr>
          <a:xfrm>
            <a:off x="1701209" y="1638300"/>
            <a:ext cx="5741581" cy="4114800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A8CD5C6-015B-4752-B956-9F32CCA329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701209" y="5753100"/>
            <a:ext cx="3124200" cy="228600"/>
          </a:xfrm>
        </p:spPr>
        <p:txBody>
          <a:bodyPr/>
          <a:lstStyle/>
          <a:p>
            <a:r>
              <a:rPr lang="en-US" dirty="0"/>
              <a:t>David Leeson/Dallas Morning News/The Image Works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8336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4937C9-1EEE-435B-8700-B8BB9A531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Sherlock Holmes</a:t>
            </a:r>
            <a:endParaRPr lang="en-IN" dirty="0"/>
          </a:p>
        </p:txBody>
      </p:sp>
      <p:pic>
        <p:nvPicPr>
          <p:cNvPr id="8" name="Picture Placeholder 7" descr="An image of Sherlock Holmes looking for clues with a magnifying glass.">
            <a:extLst>
              <a:ext uri="{FF2B5EF4-FFF2-40B4-BE49-F238E27FC236}">
                <a16:creationId xmlns:a16="http://schemas.microsoft.com/office/drawing/2014/main" id="{9E16DF45-A067-487E-AA98-B367464F51B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6" b="1072"/>
          <a:stretch/>
        </p:blipFill>
        <p:spPr>
          <a:xfrm>
            <a:off x="2552700" y="1685108"/>
            <a:ext cx="4267200" cy="3344092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FB0308-A29B-4982-A304-76A61E92A6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43200" y="5029200"/>
            <a:ext cx="3048000" cy="228600"/>
          </a:xfrm>
        </p:spPr>
        <p:txBody>
          <a:bodyPr/>
          <a:lstStyle/>
          <a:p>
            <a:r>
              <a:rPr lang="en-IN" sz="900" dirty="0"/>
              <a:t>Alfred </a:t>
            </a:r>
            <a:r>
              <a:rPr lang="en-IN" sz="900" dirty="0" err="1"/>
              <a:t>Gescheidt</a:t>
            </a:r>
            <a:r>
              <a:rPr lang="en-IN" sz="900" dirty="0"/>
              <a:t>/The Image Bank/Getty Images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2E0723-A1B9-4009-8EB0-8D79F91C62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66800" y="5257800"/>
            <a:ext cx="7281862" cy="381000"/>
          </a:xfrm>
        </p:spPr>
        <p:txBody>
          <a:bodyPr/>
          <a:lstStyle/>
          <a:p>
            <a:r>
              <a:rPr lang="en-US" sz="2000" dirty="0"/>
              <a:t>"When you have eliminated the impossible, whatever remains, however improbable, must be the truth".</a:t>
            </a:r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1640104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Deductive Arguments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A deductive argument claims that its conclusion necessarily follows from the premises. </a:t>
            </a:r>
          </a:p>
          <a:p>
            <a:r>
              <a:rPr lang="en-US" altLang="en-US" dirty="0"/>
              <a:t>Certain words or phrases are commonly used in deductive arguments; these include "certainly, absolutely, definitely, conclusively, must be, and it necessarily follows that."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Hot or Not?</a:t>
            </a:r>
          </a:p>
        </p:txBody>
      </p:sp>
      <p:sp>
        <p:nvSpPr>
          <p:cNvPr id="27651" name="Content Placeholder 2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Are deductive arguments better than inductive arguments?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7BB0246-1F70-478A-A8D0-0D82A6052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152" y="2667000"/>
            <a:ext cx="4603201" cy="3360462"/>
          </a:xfrm>
        </p:spPr>
      </p:pic>
    </p:spTree>
    <p:extLst>
      <p:ext uri="{BB962C8B-B14F-4D97-AF65-F5344CB8AC3E}">
        <p14:creationId xmlns:p14="http://schemas.microsoft.com/office/powerpoint/2010/main" val="2670192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Deductive Reasoning and Syllogisms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Deductive arguments are often presented in the form of </a:t>
            </a:r>
            <a:r>
              <a:rPr lang="en-US" altLang="en-US" b="1" u="sng" dirty="0"/>
              <a:t>syllogisms</a:t>
            </a:r>
            <a:r>
              <a:rPr lang="en-US" altLang="en-US" dirty="0"/>
              <a:t>, with two supporting premises and a conclusion.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A deductive argument is </a:t>
            </a:r>
            <a:r>
              <a:rPr lang="en-US" altLang="en-US" b="1" u="sng" dirty="0"/>
              <a:t>valid</a:t>
            </a:r>
            <a:r>
              <a:rPr lang="en-US" altLang="en-US" dirty="0"/>
              <a:t> if the form of the argument is such that the conclusion must be true if the premises are true.</a:t>
            </a:r>
          </a:p>
          <a:p>
            <a:pPr eaLnBrk="1" hangingPunct="1"/>
            <a:r>
              <a:rPr lang="en-US" altLang="en-US" sz="2000" dirty="0"/>
              <a:t>The </a:t>
            </a:r>
            <a:r>
              <a:rPr lang="en-US" altLang="en-US" sz="2000" b="1" u="sng" dirty="0"/>
              <a:t>form</a:t>
            </a:r>
            <a:r>
              <a:rPr lang="en-US" altLang="en-US" sz="2000" dirty="0"/>
              <a:t> of an argument is determined by its layout or pattern of reasoning.</a:t>
            </a:r>
          </a:p>
          <a:p>
            <a:pPr eaLnBrk="1" hangingPunct="1"/>
            <a:r>
              <a:rPr lang="en-US" altLang="en-US" sz="2000" dirty="0"/>
              <a:t>An argument is </a:t>
            </a:r>
            <a:r>
              <a:rPr lang="en-US" altLang="en-US" sz="2000" b="1" dirty="0"/>
              <a:t>sound</a:t>
            </a:r>
            <a:r>
              <a:rPr lang="en-US" altLang="en-US" sz="2000" dirty="0"/>
              <a:t> if it is valid and the premises are true.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CDE95F-343B-446B-84FE-BDE7FDD9E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Mammals Are Fish </a:t>
            </a:r>
            <a:endParaRPr lang="en-IN" dirty="0"/>
          </a:p>
        </p:txBody>
      </p:sp>
      <p:pic>
        <p:nvPicPr>
          <p:cNvPr id="7" name="Picture Placeholder 6" descr="An image of a fish with the face of a human.">
            <a:extLst>
              <a:ext uri="{FF2B5EF4-FFF2-40B4-BE49-F238E27FC236}">
                <a16:creationId xmlns:a16="http://schemas.microsoft.com/office/drawing/2014/main" id="{5F8B247E-7B88-473B-ABA8-E07C9F7031B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" b="24"/>
          <a:stretch/>
        </p:blipFill>
        <p:spPr>
          <a:xfrm>
            <a:off x="2988469" y="1578591"/>
            <a:ext cx="2860806" cy="3661832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C16014-3DCC-4CA5-AC0F-6369F15A89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19400" y="5240423"/>
            <a:ext cx="3276600" cy="182525"/>
          </a:xfrm>
        </p:spPr>
        <p:txBody>
          <a:bodyPr/>
          <a:lstStyle/>
          <a:p>
            <a:r>
              <a:rPr lang="en-US" dirty="0"/>
              <a:t>Chris Gould/Photographer’s Choice/Getty Images 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CFB5F-AB5A-480D-ABEE-DE67E8669A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19200" y="5477539"/>
            <a:ext cx="6705600" cy="832884"/>
          </a:xfrm>
        </p:spPr>
        <p:txBody>
          <a:bodyPr/>
          <a:lstStyle/>
          <a:p>
            <a:r>
              <a:rPr lang="en-US" dirty="0"/>
              <a:t>No fish are dogs. All dogs are mammals. Therefore, some mammals are fish.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4358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Types of Deductive Arguments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There are three types of deductive arguments used in everyday reasoning:</a:t>
            </a:r>
          </a:p>
          <a:p>
            <a:pPr marL="0" indent="0" eaLnBrk="1" hangingPunct="1">
              <a:buNone/>
            </a:pPr>
            <a:endParaRPr lang="en-US" altLang="en-US" sz="2000" b="1" u="sng" dirty="0"/>
          </a:p>
          <a:p>
            <a:pPr eaLnBrk="1" hangingPunct="1"/>
            <a:r>
              <a:rPr lang="en-US" altLang="en-US" sz="2000" b="1" u="sng" dirty="0"/>
              <a:t>Arguments by elimination</a:t>
            </a:r>
            <a:r>
              <a:rPr lang="en-US" altLang="en-US" sz="2000" dirty="0"/>
              <a:t> rule out different possibilities until only one possibility remains.</a:t>
            </a:r>
          </a:p>
          <a:p>
            <a:pPr eaLnBrk="1" hangingPunct="1"/>
            <a:r>
              <a:rPr lang="en-US" altLang="en-US" sz="2000" b="1" u="sng" dirty="0"/>
              <a:t>Arguments based on mathematics</a:t>
            </a:r>
            <a:r>
              <a:rPr lang="en-US" altLang="en-US" sz="2000" dirty="0"/>
              <a:t> depend on mathematical or geometric equations to generate conclusions.</a:t>
            </a:r>
          </a:p>
          <a:p>
            <a:pPr eaLnBrk="1" hangingPunct="1"/>
            <a:r>
              <a:rPr lang="en-US" altLang="en-US" sz="2000" dirty="0"/>
              <a:t>In </a:t>
            </a:r>
            <a:r>
              <a:rPr lang="en-US" altLang="en-US" sz="2000" b="1" u="sng" dirty="0"/>
              <a:t>arguments from definition</a:t>
            </a:r>
            <a:r>
              <a:rPr lang="en-US" altLang="en-US" sz="2000" dirty="0"/>
              <a:t>, the conclusion is true because it is based on a key term or essential attribute in a definition.</a:t>
            </a:r>
            <a:endParaRPr lang="en-US" altLang="en-US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DFDE68D-5DB0-4A94-BE50-3DB191AC0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"Top Cop" Bo </a:t>
            </a:r>
            <a:r>
              <a:rPr lang="en-US" dirty="0" err="1"/>
              <a:t>Dietl</a:t>
            </a:r>
            <a:r>
              <a:rPr lang="en-US" dirty="0"/>
              <a:t> Uses Deductive Logic in Solving Cases</a:t>
            </a:r>
            <a:endParaRPr lang="en-IN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7B74201-49A7-43AA-BB34-0C4EDDB8A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162300" y="5562600"/>
            <a:ext cx="2819400" cy="304800"/>
          </a:xfrm>
        </p:spPr>
        <p:txBody>
          <a:bodyPr/>
          <a:lstStyle/>
          <a:p>
            <a:r>
              <a:rPr lang="en-IN" dirty="0"/>
              <a:t>Lawrence Schwartzwald/ </a:t>
            </a:r>
            <a:r>
              <a:rPr lang="en-IN" dirty="0" err="1"/>
              <a:t>Sygma</a:t>
            </a:r>
            <a:r>
              <a:rPr lang="en-IN" dirty="0"/>
              <a:t>/Getty Images </a:t>
            </a:r>
          </a:p>
        </p:txBody>
      </p:sp>
      <p:pic>
        <p:nvPicPr>
          <p:cNvPr id="4" name="Picture Placeholder 3" descr="An image of Bo Dietl.">
            <a:extLst>
              <a:ext uri="{FF2B5EF4-FFF2-40B4-BE49-F238E27FC236}">
                <a16:creationId xmlns:a16="http://schemas.microsoft.com/office/drawing/2014/main" id="{790D47FE-DDC8-4963-9A50-F0A5869AEF1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1" b="826"/>
          <a:stretch/>
        </p:blipFill>
        <p:spPr>
          <a:xfrm>
            <a:off x="2830996" y="1501140"/>
            <a:ext cx="3531704" cy="4061460"/>
          </a:xfrm>
        </p:spPr>
      </p:pic>
    </p:spTree>
    <p:extLst>
      <p:ext uri="{BB962C8B-B14F-4D97-AF65-F5344CB8AC3E}">
        <p14:creationId xmlns:p14="http://schemas.microsoft.com/office/powerpoint/2010/main" val="37303697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DEDUCTIVE ARGUMENTS&amp;quot;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90&quot;/&gt;&lt;/object&gt;&lt;object type=&quot;3&quot; unique_id=&quot;10006&quot;&gt;&lt;property id=&quot;20148&quot; value=&quot;5&quot;/&gt;&lt;property id=&quot;20300&quot; value=&quot;Slide 3 - &amp;quot;Deductive arguments&amp;quot;&quot;/&gt;&lt;property id=&quot;20307&quot; value=&quot;257&quot;/&gt;&lt;/object&gt;&lt;object type=&quot;3&quot; unique_id=&quot;10007&quot;&gt;&lt;property id=&quot;20148&quot; value=&quot;5&quot;/&gt;&lt;property id=&quot;20300&quot; value=&quot;Slide 4 - &amp;quot;Hot or Not?&amp;quot;&quot;/&gt;&lt;property id=&quot;20307&quot; value=&quot;291&quot;/&gt;&lt;/object&gt;&lt;object type=&quot;3&quot; unique_id=&quot;10008&quot;&gt;&lt;property id=&quot;20148&quot; value=&quot;5&quot;/&gt;&lt;property id=&quot;20300&quot; value=&quot;Slide 5 - &amp;quot;Deductive arguments and syllogisms &amp;quot;&quot;/&gt;&lt;property id=&quot;20307&quot; value=&quot;275&quot;/&gt;&lt;/object&gt;&lt;object type=&quot;3&quot; unique_id=&quot;10009&quot;&gt;&lt;property id=&quot;20148&quot; value=&quot;5&quot;/&gt;&lt;property id=&quot;20300&quot; value=&quot;Slide 6&quot;/&gt;&lt;property id=&quot;20307&quot; value=&quot;292&quot;/&gt;&lt;/object&gt;&lt;object type=&quot;3&quot; unique_id=&quot;10010&quot;&gt;&lt;property id=&quot;20148&quot; value=&quot;5&quot;/&gt;&lt;property id=&quot;20300&quot; value=&quot;Slide 7 - &amp;quot;Types of deductive arguments&amp;quot;&quot;/&gt;&lt;property id=&quot;20307&quot; value=&quot;284&quot;/&gt;&lt;/object&gt;&lt;object type=&quot;3&quot; unique_id=&quot;10011&quot;&gt;&lt;property id=&quot;20148&quot; value=&quot;5&quot;/&gt;&lt;property id=&quot;20300&quot; value=&quot;Slide 8&quot;/&gt;&lt;property id=&quot;20307&quot; value=&quot;294&quot;/&gt;&lt;/object&gt;&lt;object type=&quot;3&quot; unique_id=&quot;10012&quot;&gt;&lt;property id=&quot;20148&quot; value=&quot;5&quot;/&gt;&lt;property id=&quot;20300&quot; value=&quot;Slide 9&quot;/&gt;&lt;property id=&quot;20307&quot; value=&quot;293&quot;/&gt;&lt;/object&gt;&lt;object type=&quot;3&quot; unique_id=&quot;10013&quot;&gt;&lt;property id=&quot;20148&quot; value=&quot;5&quot;/&gt;&lt;property id=&quot;20300&quot; value=&quot;Slide 10&quot;/&gt;&lt;property id=&quot;20307&quot; value=&quot;295&quot;/&gt;&lt;/object&gt;&lt;object type=&quot;3&quot; unique_id=&quot;10014&quot;&gt;&lt;property id=&quot;20148&quot; value=&quot;5&quot;/&gt;&lt;property id=&quot;20300&quot; value=&quot;Slide 11&quot;/&gt;&lt;property id=&quot;20307&quot; value=&quot;296&quot;/&gt;&lt;/object&gt;&lt;object type=&quot;3&quot; unique_id=&quot;10015&quot;&gt;&lt;property id=&quot;20148&quot; value=&quot;5&quot;/&gt;&lt;property id=&quot;20300&quot; value=&quot;Slide 12 - &amp;quot;Hypothetical syllogisms&amp;quot;&quot;/&gt;&lt;property id=&quot;20307&quot; value=&quot;263&quot;/&gt;&lt;/object&gt;&lt;object type=&quot;3&quot; unique_id=&quot;10016&quot;&gt;&lt;property id=&quot;20148&quot; value=&quot;5&quot;/&gt;&lt;property id=&quot;20300&quot; value=&quot;Slide 13 - &amp;quot;Modus ponens arguments&amp;quot;&quot;/&gt;&lt;property id=&quot;20307&quot; value=&quot;264&quot;/&gt;&lt;/object&gt;&lt;object type=&quot;3&quot; unique_id=&quot;10017&quot;&gt;&lt;property id=&quot;20148&quot; value=&quot;5&quot;/&gt;&lt;property id=&quot;20300&quot; value=&quot;Slide 14 - &amp;quot;Modus tollens arguments&amp;quot;&quot;/&gt;&lt;property id=&quot;20307&quot; value=&quot;286&quot;/&gt;&lt;/object&gt;&lt;object type=&quot;3&quot; unique_id=&quot;10018&quot;&gt;&lt;property id=&quot;20148&quot; value=&quot;5&quot;/&gt;&lt;property id=&quot;20300&quot; value=&quot;Slide 15 - &amp;quot;Chain arguments&amp;quot;&quot;/&gt;&lt;property id=&quot;20307&quot; value=&quot;287&quot;/&gt;&lt;/object&gt;&lt;object type=&quot;3&quot; unique_id=&quot;10019&quot;&gt;&lt;property id=&quot;20148&quot; value=&quot;5&quot;/&gt;&lt;property id=&quot;20300&quot; value=&quot;Slide 16 - &amp;quot;Using hypothetical syllogisms&amp;quot;&quot;/&gt;&lt;property id=&quot;20307&quot; value=&quot;265&quot;/&gt;&lt;/object&gt;&lt;object type=&quot;3&quot; unique_id=&quot;10020&quot;&gt;&lt;property id=&quot;20148&quot; value=&quot;5&quot;/&gt;&lt;property id=&quot;20300&quot; value=&quot;Slide 17 - &amp;quot;Categorical syllogisms&amp;quot;&quot;/&gt;&lt;property id=&quot;20307&quot; value=&quot;266&quot;/&gt;&lt;/object&gt;&lt;object type=&quot;3&quot; unique_id=&quot;10021&quot;&gt;&lt;property id=&quot;20148&quot; value=&quot;5&quot;/&gt;&lt;property id=&quot;20300&quot; value=&quot;Slide 18 - &amp;quot;Standard-form categorical syllogisms&amp;quot;&quot;/&gt;&lt;property id=&quot;20307&quot; value=&quot;276&quot;/&gt;&lt;/object&gt;&lt;object type=&quot;3&quot; unique_id=&quot;10022&quot;&gt;&lt;property id=&quot;20148&quot; value=&quot;5&quot;/&gt;&lt;property id=&quot;20300&quot; value=&quot;Slide 19 - &amp;quot;Quality and qualifier &amp;quot;&quot;/&gt;&lt;property id=&quot;20307&quot; value=&quot;277&quot;/&gt;&lt;/object&gt;&lt;object type=&quot;3&quot; unique_id=&quot;10023&quot;&gt;&lt;property id=&quot;20148&quot; value=&quot;5&quot;/&gt;&lt;property id=&quot;20300&quot; value=&quot;Slide 20 - &amp;quot;Venn diagrams&amp;quot;&quot;/&gt;&lt;property id=&quot;20307&quot; value=&quot;288&quot;/&gt;&lt;/object&gt;&lt;object type=&quot;3&quot; unique_id=&quot;10024&quot;&gt;&lt;property id=&quot;20148&quot; value=&quot;5&quot;/&gt;&lt;property id=&quot;20300&quot; value=&quot;Slide 21&quot;/&gt;&lt;property id=&quot;20307&quot; value=&quot;297&quot;/&gt;&lt;/object&gt;&lt;object type=&quot;3&quot; unique_id=&quot;10025&quot;&gt;&lt;property id=&quot;20148&quot; value=&quot;5&quot;/&gt;&lt;property id=&quot;20300&quot; value=&quot;Slide 22 - &amp;quot;Translating arguments into standard categorical form&amp;quot;&quot;/&gt;&lt;property id=&quot;20307&quot; value=&quot;278&quot;/&gt;&lt;/object&gt;&lt;object type=&quot;3&quot; unique_id=&quot;10026&quot;&gt;&lt;property id=&quot;20148&quot; value=&quot;5&quot;/&gt;&lt;property id=&quot;20300&quot; value=&quot;Slide 23 - &amp;quot;Conclusions&amp;quot;&quot;/&gt;&lt;property id=&quot;20307&quot; value=&quot;285&quot;/&gt;&lt;/object&gt;&lt;object type=&quot;3&quot; unique_id=&quot;10027&quot;&gt;&lt;property id=&quot;20148&quot; value=&quot;5&quot;/&gt;&lt;property id=&quot;20300&quot; value=&quot;Slide 24&quot;/&gt;&lt;property id=&quot;20307&quot; value=&quot;289&quot;/&gt;&lt;/object&gt;&lt;object type=&quot;3&quot; unique_id=&quot;10028&quot;&gt;&lt;property id=&quot;20148&quot; value=&quot;5&quot;/&gt;&lt;property id=&quot;20300&quot; value=&quot;Slide 25&quot;/&gt;&lt;property id=&quot;20307&quot; value=&quot;298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F17213-2B10-4E0E-BF88-C4AA47C9EFFA}"/>
</file>

<file path=customXml/itemProps2.xml><?xml version="1.0" encoding="utf-8"?>
<ds:datastoreItem xmlns:ds="http://schemas.openxmlformats.org/officeDocument/2006/customXml" ds:itemID="{17100534-5722-4740-BDEA-87E9C6DB8606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aa4f5ada-9d1d-46d6-b705-f2cf90d05a91"/>
    <ds:schemaRef ds:uri="3b891efd-a537-4e57-a9a6-7bde74ae8a2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7AD7271-895F-4F05-ABE3-2C504FEF3A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3031</TotalTime>
  <Words>1131</Words>
  <Application>Microsoft Office PowerPoint</Application>
  <PresentationFormat>On-screen Show (4:3)</PresentationFormat>
  <Paragraphs>120</Paragraphs>
  <Slides>27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Times</vt:lpstr>
      <vt:lpstr>Times New Roman</vt:lpstr>
      <vt:lpstr>Wingdings</vt:lpstr>
      <vt:lpstr>1_bosstheme2011</vt:lpstr>
      <vt:lpstr>Chapter 8 Deductive Arguments</vt:lpstr>
      <vt:lpstr>How Can Learning about Deductive Logic Help Us Make Better-Informed Decisions?</vt:lpstr>
      <vt:lpstr>Sherlock Holmes</vt:lpstr>
      <vt:lpstr>Deductive Arguments</vt:lpstr>
      <vt:lpstr>Hot or Not?</vt:lpstr>
      <vt:lpstr>Deductive Reasoning and Syllogisms</vt:lpstr>
      <vt:lpstr>Some Mammals Are Fish </vt:lpstr>
      <vt:lpstr>Types of Deductive Arguments</vt:lpstr>
      <vt:lpstr>"Top Cop" Bo Dietl Uses Deductive Logic in Solving Cases</vt:lpstr>
      <vt:lpstr>Deductive Process of Elimination</vt:lpstr>
      <vt:lpstr>Deductive Reasoning Skills</vt:lpstr>
      <vt:lpstr>Same-Sex Marriage</vt:lpstr>
      <vt:lpstr>Hypothetical Syllogisms</vt:lpstr>
      <vt:lpstr>Modus Ponens Arguments</vt:lpstr>
      <vt:lpstr>Modus Tollens Arguments</vt:lpstr>
      <vt:lpstr>Chain Arguments</vt:lpstr>
      <vt:lpstr>Using Hypothetical Syllogisms</vt:lpstr>
      <vt:lpstr>Categorical Syllogisms</vt:lpstr>
      <vt:lpstr>Standard-Form Categorical Syllogisms</vt:lpstr>
      <vt:lpstr>Quantity and Quality</vt:lpstr>
      <vt:lpstr>Each Term in a Venn Diagram Is Represented by a Circle</vt:lpstr>
      <vt:lpstr>Venn Diagrams</vt:lpstr>
      <vt:lpstr>Representing Each of the Four Types of Propositions in a Venn Diagram</vt:lpstr>
      <vt:lpstr>Venn Diagrams Use Overlapping Circles to Represent the Terms in a Proposition </vt:lpstr>
      <vt:lpstr>Translating Ordinary Arguments into Standard Form</vt:lpstr>
      <vt:lpstr>Conclusions</vt:lpstr>
      <vt:lpstr>Perspectives on the Death Penalty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Ashtami Devi</cp:lastModifiedBy>
  <cp:revision>362</cp:revision>
  <dcterms:created xsi:type="dcterms:W3CDTF">2000-06-17T21:34:10Z</dcterms:created>
  <dcterms:modified xsi:type="dcterms:W3CDTF">2020-06-26T09:51:13Z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