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50" r:id="rId4"/>
  </p:sldMasterIdLst>
  <p:notesMasterIdLst>
    <p:notesMasterId r:id="rId44"/>
  </p:notesMasterIdLst>
  <p:handoutMasterIdLst>
    <p:handoutMasterId r:id="rId45"/>
  </p:handoutMasterIdLst>
  <p:sldIdLst>
    <p:sldId id="256" r:id="rId5"/>
    <p:sldId id="369" r:id="rId6"/>
    <p:sldId id="257" r:id="rId7"/>
    <p:sldId id="370" r:id="rId8"/>
    <p:sldId id="340" r:id="rId9"/>
    <p:sldId id="371" r:id="rId10"/>
    <p:sldId id="372" r:id="rId11"/>
    <p:sldId id="341" r:id="rId12"/>
    <p:sldId id="275" r:id="rId13"/>
    <p:sldId id="342" r:id="rId14"/>
    <p:sldId id="388" r:id="rId15"/>
    <p:sldId id="373" r:id="rId16"/>
    <p:sldId id="374" r:id="rId17"/>
    <p:sldId id="375" r:id="rId18"/>
    <p:sldId id="303" r:id="rId19"/>
    <p:sldId id="376" r:id="rId20"/>
    <p:sldId id="343" r:id="rId21"/>
    <p:sldId id="389" r:id="rId22"/>
    <p:sldId id="377" r:id="rId23"/>
    <p:sldId id="378" r:id="rId24"/>
    <p:sldId id="379" r:id="rId25"/>
    <p:sldId id="380" r:id="rId26"/>
    <p:sldId id="381" r:id="rId27"/>
    <p:sldId id="382" r:id="rId28"/>
    <p:sldId id="344" r:id="rId29"/>
    <p:sldId id="312" r:id="rId30"/>
    <p:sldId id="383" r:id="rId31"/>
    <p:sldId id="328" r:id="rId32"/>
    <p:sldId id="345" r:id="rId33"/>
    <p:sldId id="313" r:id="rId34"/>
    <p:sldId id="384" r:id="rId35"/>
    <p:sldId id="385" r:id="rId36"/>
    <p:sldId id="386" r:id="rId37"/>
    <p:sldId id="346" r:id="rId38"/>
    <p:sldId id="349" r:id="rId39"/>
    <p:sldId id="387" r:id="rId40"/>
    <p:sldId id="347" r:id="rId41"/>
    <p:sldId id="348" r:id="rId42"/>
    <p:sldId id="330" r:id="rId43"/>
  </p:sldIdLst>
  <p:sldSz cx="9144000" cy="6858000" type="screen4x3"/>
  <p:notesSz cx="6858000" cy="9144000"/>
  <p:custDataLst>
    <p:tags r:id="rId46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2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2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2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2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2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2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2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2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2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srsource001" initials="ANSR" lastIdx="6" clrIdx="0">
    <p:extLst>
      <p:ext uri="{19B8F6BF-5375-455C-9EA6-DF929625EA0E}">
        <p15:presenceInfo xmlns:p15="http://schemas.microsoft.com/office/powerpoint/2012/main" userId="ansrsource001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368C3"/>
    <a:srgbClr val="5F5CBE"/>
    <a:srgbClr val="8387CF"/>
    <a:srgbClr val="E0B602"/>
    <a:srgbClr val="C77D00"/>
    <a:srgbClr val="69B8D7"/>
    <a:srgbClr val="2A2D6C"/>
    <a:srgbClr val="A46600"/>
    <a:srgbClr val="6B6E9B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480" autoAdjust="0"/>
    <p:restoredTop sz="96404" autoAdjust="0"/>
  </p:normalViewPr>
  <p:slideViewPr>
    <p:cSldViewPr>
      <p:cViewPr varScale="1">
        <p:scale>
          <a:sx n="111" d="100"/>
          <a:sy n="111" d="100"/>
        </p:scale>
        <p:origin x="1656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2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2" d="100"/>
          <a:sy n="62" d="100"/>
        </p:scale>
        <p:origin x="2718" y="6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commentAuthors" Target="commentAuthors.xml"/><Relationship Id="rId50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tags" Target="tags/tag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presProps" Target="presProps.xml"/><Relationship Id="rId8" Type="http://schemas.openxmlformats.org/officeDocument/2006/relationships/slide" Target="slides/slide4.xml"/><Relationship Id="rId51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22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22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</a:lstStyle>
          <a:p>
            <a:fld id="{B9B6D395-1BF2-4E28-B858-F95A609AC66B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9002585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32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</a:lstStyle>
          <a:p>
            <a:fld id="{0C8EB4D6-B641-417C-A8E0-1478D6581474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885535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8153D08A-1CCD-4EDD-86E1-B166B73AF321}" type="slidenum">
              <a:rPr lang="en-US" altLang="en-US"/>
              <a:pPr eaLnBrk="1" hangingPunct="1">
                <a:spcBef>
                  <a:spcPct val="0"/>
                </a:spcBef>
              </a:pPr>
              <a:t>1</a:t>
            </a:fld>
            <a:endParaRPr lang="en-US" altLang="en-US" dirty="0"/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7555090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7189132A-8BDB-4F9A-8666-156BDD38A965}" type="slidenum">
              <a:rPr lang="en-US" altLang="en-US"/>
              <a:pPr eaLnBrk="1" hangingPunct="1">
                <a:spcBef>
                  <a:spcPct val="0"/>
                </a:spcBef>
              </a:pPr>
              <a:t>3</a:t>
            </a:fld>
            <a:endParaRPr lang="en-US" altLang="en-US" dirty="0"/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0922846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rgbClr val="2A2D6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white">
          <a:xfrm>
            <a:off x="0" y="5486400"/>
            <a:ext cx="9144000" cy="13716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-9525" y="5562601"/>
            <a:ext cx="2249488" cy="1066800"/>
          </a:xfrm>
          <a:prstGeom prst="rect">
            <a:avLst/>
          </a:prstGeom>
          <a:solidFill>
            <a:srgbClr val="E0B60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359025" y="5562600"/>
            <a:ext cx="6784975" cy="1066800"/>
          </a:xfrm>
          <a:prstGeom prst="rect">
            <a:avLst/>
          </a:prstGeom>
          <a:solidFill>
            <a:srgbClr val="C77D00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35814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5562600"/>
            <a:ext cx="6705600" cy="1173237"/>
          </a:xfrm>
        </p:spPr>
        <p:txBody>
          <a:bodyPr anchor="ctr">
            <a:normAutofit/>
          </a:bodyPr>
          <a:lstStyle>
            <a:lvl1pPr marL="0" indent="0" algn="l">
              <a:buNone/>
              <a:defRPr sz="24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D0BD41-55F2-4D3C-B13E-C471B602FA1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14300" y="6621537"/>
            <a:ext cx="8915400" cy="228600"/>
          </a:xfrm>
        </p:spPr>
        <p:txBody>
          <a:bodyPr/>
          <a:lstStyle>
            <a:lvl1pPr marL="0" indent="0">
              <a:buNone/>
              <a:defRPr sz="9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832628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 txBox="1">
            <a:spLocks/>
          </p:cNvSpPr>
          <p:nvPr/>
        </p:nvSpPr>
        <p:spPr>
          <a:xfrm>
            <a:off x="0" y="1600200"/>
            <a:ext cx="533400" cy="228600"/>
          </a:xfrm>
          <a:prstGeom prst="rect">
            <a:avLst/>
          </a:prstGeom>
          <a:solidFill>
            <a:srgbClr val="5F5CBE"/>
          </a:solidFill>
        </p:spPr>
        <p:txBody>
          <a:bodyPr anchor="ctr">
            <a:normAutofit fontScale="77500" lnSpcReduction="20000"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 b="1" dirty="0">
              <a:latin typeface="+mn-lt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2362200" y="5715000"/>
            <a:ext cx="4419600" cy="5334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© 2011, The McGraw-Hill Companies, Inc.  All Rights Reserved.</a:t>
            </a:r>
          </a:p>
        </p:txBody>
      </p:sp>
      <p:sp>
        <p:nvSpPr>
          <p:cNvPr id="8" name="Title Placeholder 21"/>
          <p:cNvSpPr>
            <a:spLocks noGrp="1"/>
          </p:cNvSpPr>
          <p:nvPr>
            <p:ph type="title"/>
          </p:nvPr>
        </p:nvSpPr>
        <p:spPr bwMode="auto">
          <a:xfrm>
            <a:off x="609600" y="228600"/>
            <a:ext cx="81534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" name="Short Copyright">
            <a:extLst>
              <a:ext uri="{FF2B5EF4-FFF2-40B4-BE49-F238E27FC236}">
                <a16:creationId xmlns:a16="http://schemas.microsoft.com/office/drawing/2014/main" id="{0FF750B1-1796-473F-B670-CAC0B93A07D5}"/>
              </a:ext>
            </a:extLst>
          </p:cNvPr>
          <p:cNvSpPr txBox="1"/>
          <p:nvPr userDrawn="1"/>
        </p:nvSpPr>
        <p:spPr>
          <a:xfrm>
            <a:off x="76200" y="6629400"/>
            <a:ext cx="1233578" cy="215444"/>
          </a:xfrm>
          <a:prstGeom prst="rect">
            <a:avLst/>
          </a:prstGeom>
          <a:noFill/>
        </p:spPr>
        <p:txBody>
          <a:bodyPr wrap="square" lIns="45720" rIns="45720" rtlCol="0" anchor="ctr">
            <a:spAutoFit/>
          </a:bodyPr>
          <a:lstStyle/>
          <a:p>
            <a:r>
              <a:rPr lang="en-US" sz="800" b="0" dirty="0">
                <a:solidFill>
                  <a:schemeClr val="tx1"/>
                </a:solidFill>
              </a:rPr>
              <a:t>© McGraw Hill</a:t>
            </a:r>
          </a:p>
        </p:txBody>
      </p:sp>
      <p:sp>
        <p:nvSpPr>
          <p:cNvPr id="11" name="Slide Number Placeholder">
            <a:extLst>
              <a:ext uri="{FF2B5EF4-FFF2-40B4-BE49-F238E27FC236}">
                <a16:creationId xmlns:a16="http://schemas.microsoft.com/office/drawing/2014/main" id="{E872E57C-0C0C-404A-A618-5480C0D72015}"/>
              </a:ext>
            </a:extLst>
          </p:cNvPr>
          <p:cNvSpPr txBox="1">
            <a:spLocks/>
          </p:cNvSpPr>
          <p:nvPr userDrawn="1"/>
        </p:nvSpPr>
        <p:spPr>
          <a:xfrm>
            <a:off x="33130" y="1633802"/>
            <a:ext cx="355840" cy="161396"/>
          </a:xfrm>
          <a:prstGeom prst="rect">
            <a:avLst/>
          </a:prstGeom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8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fld id="{68151E55-6873-49E2-B8D5-2F265E6F1973}" type="slidenum">
              <a:rPr lang="en-US" sz="1400" b="1" kern="120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+mn-cs"/>
              </a:rPr>
              <a:pPr/>
              <a:t>‹#›</a:t>
            </a:fld>
            <a:endParaRPr lang="en-US" sz="1400" b="1" kern="1200" dirty="0">
              <a:solidFill>
                <a:schemeClr val="bg1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CF71040-BD3A-47E4-888D-5600520D00C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057400" y="2057400"/>
            <a:ext cx="4572000" cy="15240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3CA7C2AE-D5C7-496F-936C-CD89828B8C9C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2362200" y="4343400"/>
            <a:ext cx="3276600" cy="381000"/>
          </a:xfrm>
        </p:spPr>
        <p:txBody>
          <a:bodyPr/>
          <a:lstStyle>
            <a:lvl1pPr marL="0" indent="0">
              <a:buNone/>
              <a:defRPr sz="900"/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12874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 txBox="1">
            <a:spLocks/>
          </p:cNvSpPr>
          <p:nvPr/>
        </p:nvSpPr>
        <p:spPr>
          <a:xfrm>
            <a:off x="0" y="1600200"/>
            <a:ext cx="533400" cy="228600"/>
          </a:xfrm>
          <a:prstGeom prst="rect">
            <a:avLst/>
          </a:prstGeom>
          <a:solidFill>
            <a:srgbClr val="5F5CBE"/>
          </a:solidFill>
        </p:spPr>
        <p:txBody>
          <a:bodyPr anchor="ctr">
            <a:normAutofit fontScale="77500" lnSpcReduction="20000"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 b="1" dirty="0">
              <a:latin typeface="+mn-lt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2362200" y="5715000"/>
            <a:ext cx="4419600" cy="5334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3657600" y="1600200"/>
            <a:ext cx="1828800" cy="914400"/>
          </a:xfrm>
          <a:noFill/>
        </p:spPr>
        <p:txBody>
          <a:bodyPr lIns="0" tIns="0" rIns="0" bIns="0" anchor="ctr"/>
          <a:lstStyle>
            <a:lvl1pPr marL="0" indent="0" algn="ctr">
              <a:buNone/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© 2011, The McGraw-Hill Companies, Inc.  All Rights Reserved.</a:t>
            </a:r>
          </a:p>
        </p:txBody>
      </p:sp>
      <p:sp>
        <p:nvSpPr>
          <p:cNvPr id="8" name="Title Placeholder 21"/>
          <p:cNvSpPr>
            <a:spLocks noGrp="1"/>
          </p:cNvSpPr>
          <p:nvPr>
            <p:ph type="title"/>
          </p:nvPr>
        </p:nvSpPr>
        <p:spPr bwMode="auto">
          <a:xfrm>
            <a:off x="609600" y="228600"/>
            <a:ext cx="81534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" name="Short Copyright">
            <a:extLst>
              <a:ext uri="{FF2B5EF4-FFF2-40B4-BE49-F238E27FC236}">
                <a16:creationId xmlns:a16="http://schemas.microsoft.com/office/drawing/2014/main" id="{5E7EEE8F-0F70-4EC2-824A-3E46A139A4B8}"/>
              </a:ext>
            </a:extLst>
          </p:cNvPr>
          <p:cNvSpPr txBox="1"/>
          <p:nvPr userDrawn="1"/>
        </p:nvSpPr>
        <p:spPr>
          <a:xfrm>
            <a:off x="76200" y="6629400"/>
            <a:ext cx="1233578" cy="215444"/>
          </a:xfrm>
          <a:prstGeom prst="rect">
            <a:avLst/>
          </a:prstGeom>
          <a:noFill/>
        </p:spPr>
        <p:txBody>
          <a:bodyPr wrap="square" lIns="45720" rIns="45720" rtlCol="0" anchor="ctr">
            <a:spAutoFit/>
          </a:bodyPr>
          <a:lstStyle/>
          <a:p>
            <a:pPr algn="l" rtl="0" fontAlgn="base">
              <a:spcBef>
                <a:spcPct val="0"/>
              </a:spcBef>
              <a:spcAft>
                <a:spcPct val="0"/>
              </a:spcAft>
            </a:pPr>
            <a:r>
              <a:rPr lang="en-US" sz="800" b="0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rPr>
              <a:t>© McGraw Hill</a:t>
            </a:r>
          </a:p>
        </p:txBody>
      </p:sp>
      <p:sp>
        <p:nvSpPr>
          <p:cNvPr id="12" name="Slide Number Placeholder">
            <a:extLst>
              <a:ext uri="{FF2B5EF4-FFF2-40B4-BE49-F238E27FC236}">
                <a16:creationId xmlns:a16="http://schemas.microsoft.com/office/drawing/2014/main" id="{F3166948-CFE8-4F3D-B207-5F858141FC22}"/>
              </a:ext>
            </a:extLst>
          </p:cNvPr>
          <p:cNvSpPr txBox="1">
            <a:spLocks/>
          </p:cNvSpPr>
          <p:nvPr userDrawn="1"/>
        </p:nvSpPr>
        <p:spPr>
          <a:xfrm>
            <a:off x="33130" y="1633802"/>
            <a:ext cx="355840" cy="161396"/>
          </a:xfrm>
          <a:prstGeom prst="rect">
            <a:avLst/>
          </a:prstGeom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8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fld id="{68151E55-6873-49E2-B8D5-2F265E6F1973}" type="slidenum">
              <a:rPr lang="en-US" sz="1400" b="1" kern="120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+mn-cs"/>
              </a:rPr>
              <a:pPr/>
              <a:t>‹#›</a:t>
            </a:fld>
            <a:endParaRPr lang="en-US" sz="1400" b="1" kern="1200" dirty="0">
              <a:solidFill>
                <a:schemeClr val="bg1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3CA9DC2-9349-4478-9B1D-2881F125AB7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862138" y="2819400"/>
            <a:ext cx="5834062" cy="2209800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48033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 txBox="1">
            <a:spLocks/>
          </p:cNvSpPr>
          <p:nvPr/>
        </p:nvSpPr>
        <p:spPr>
          <a:xfrm>
            <a:off x="0" y="1600200"/>
            <a:ext cx="533400" cy="228600"/>
          </a:xfrm>
          <a:prstGeom prst="rect">
            <a:avLst/>
          </a:prstGeom>
          <a:solidFill>
            <a:srgbClr val="5F5CBE"/>
          </a:solidFill>
        </p:spPr>
        <p:txBody>
          <a:bodyPr anchor="ctr">
            <a:normAutofit fontScale="77500" lnSpcReduction="20000"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 b="1" dirty="0">
              <a:latin typeface="+mn-lt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2362200" y="5715000"/>
            <a:ext cx="4419600" cy="5334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3657600" y="1600200"/>
            <a:ext cx="1828800" cy="914400"/>
          </a:xfrm>
          <a:noFill/>
        </p:spPr>
        <p:txBody>
          <a:bodyPr lIns="0" tIns="0" rIns="0" bIns="0" anchor="ctr"/>
          <a:lstStyle>
            <a:lvl1pPr marL="0" indent="0" algn="ctr">
              <a:buNone/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© 2011, The McGraw-Hill Companies, Inc.  All Rights Reserved.</a:t>
            </a:r>
          </a:p>
        </p:txBody>
      </p:sp>
      <p:sp>
        <p:nvSpPr>
          <p:cNvPr id="8" name="Title Placeholder 21"/>
          <p:cNvSpPr>
            <a:spLocks noGrp="1"/>
          </p:cNvSpPr>
          <p:nvPr>
            <p:ph type="title"/>
          </p:nvPr>
        </p:nvSpPr>
        <p:spPr bwMode="auto">
          <a:xfrm>
            <a:off x="609600" y="228600"/>
            <a:ext cx="81534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" name="Short Copyright">
            <a:extLst>
              <a:ext uri="{FF2B5EF4-FFF2-40B4-BE49-F238E27FC236}">
                <a16:creationId xmlns:a16="http://schemas.microsoft.com/office/drawing/2014/main" id="{5E7EEE8F-0F70-4EC2-824A-3E46A139A4B8}"/>
              </a:ext>
            </a:extLst>
          </p:cNvPr>
          <p:cNvSpPr txBox="1"/>
          <p:nvPr userDrawn="1"/>
        </p:nvSpPr>
        <p:spPr>
          <a:xfrm>
            <a:off x="76200" y="6629400"/>
            <a:ext cx="1233578" cy="215444"/>
          </a:xfrm>
          <a:prstGeom prst="rect">
            <a:avLst/>
          </a:prstGeom>
          <a:noFill/>
        </p:spPr>
        <p:txBody>
          <a:bodyPr wrap="square" lIns="45720" rIns="45720" rtlCol="0" anchor="ctr">
            <a:spAutoFit/>
          </a:bodyPr>
          <a:lstStyle/>
          <a:p>
            <a:r>
              <a:rPr lang="en-US" sz="800" b="0" dirty="0">
                <a:solidFill>
                  <a:schemeClr val="tx1"/>
                </a:solidFill>
              </a:rPr>
              <a:t>© McGraw Hill</a:t>
            </a:r>
          </a:p>
        </p:txBody>
      </p:sp>
      <p:sp>
        <p:nvSpPr>
          <p:cNvPr id="12" name="Slide Number Placeholder">
            <a:extLst>
              <a:ext uri="{FF2B5EF4-FFF2-40B4-BE49-F238E27FC236}">
                <a16:creationId xmlns:a16="http://schemas.microsoft.com/office/drawing/2014/main" id="{F3166948-CFE8-4F3D-B207-5F858141FC22}"/>
              </a:ext>
            </a:extLst>
          </p:cNvPr>
          <p:cNvSpPr txBox="1">
            <a:spLocks/>
          </p:cNvSpPr>
          <p:nvPr userDrawn="1"/>
        </p:nvSpPr>
        <p:spPr>
          <a:xfrm>
            <a:off x="33130" y="1633802"/>
            <a:ext cx="355840" cy="161396"/>
          </a:xfrm>
          <a:prstGeom prst="rect">
            <a:avLst/>
          </a:prstGeom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8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fld id="{68151E55-6873-49E2-B8D5-2F265E6F1973}" type="slidenum">
              <a:rPr lang="en-US" sz="1400" b="1" kern="120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+mn-cs"/>
              </a:rPr>
              <a:pPr/>
              <a:t>‹#›</a:t>
            </a:fld>
            <a:endParaRPr lang="en-US" sz="1400" b="1" kern="1200" dirty="0">
              <a:solidFill>
                <a:schemeClr val="bg1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3CA9DC2-9349-4478-9B1D-2881F125AB7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862138" y="2819400"/>
            <a:ext cx="5834062" cy="22098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4EA7C49-16CF-4372-B89C-1A004504CA46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990600" y="4495800"/>
            <a:ext cx="5029200" cy="365125"/>
          </a:xfrm>
        </p:spPr>
        <p:txBody>
          <a:bodyPr/>
          <a:lstStyle>
            <a:lvl1pPr marL="0" indent="0">
              <a:buNone/>
              <a:defRPr sz="900"/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95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077200" cy="1295400"/>
          </a:xfrm>
        </p:spPr>
        <p:txBody>
          <a:bodyPr/>
          <a:lstStyle>
            <a:lvl1pPr algn="l">
              <a:buNone/>
              <a:defRPr sz="4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977258"/>
            <a:ext cx="1600200" cy="4118741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981200"/>
            <a:ext cx="6400800" cy="4191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© 2011, The McGraw-Hill Companies, Inc.  All Rights Reserved.</a:t>
            </a:r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7A21C61-A7E7-47BC-B90C-1A51EB2F9B02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3521681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pendix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981199"/>
            <a:ext cx="3886200" cy="44958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2" name="Short Copyright">
            <a:extLst>
              <a:ext uri="{FF2B5EF4-FFF2-40B4-BE49-F238E27FC236}">
                <a16:creationId xmlns:a16="http://schemas.microsoft.com/office/drawing/2014/main" id="{24231C0A-ECCC-4FFD-8094-93A9AAA974D0}"/>
              </a:ext>
            </a:extLst>
          </p:cNvPr>
          <p:cNvSpPr txBox="1"/>
          <p:nvPr userDrawn="1"/>
        </p:nvSpPr>
        <p:spPr>
          <a:xfrm>
            <a:off x="76200" y="6629400"/>
            <a:ext cx="1233578" cy="215444"/>
          </a:xfrm>
          <a:prstGeom prst="rect">
            <a:avLst/>
          </a:prstGeom>
          <a:noFill/>
        </p:spPr>
        <p:txBody>
          <a:bodyPr wrap="square" lIns="45720" rIns="45720" rtlCol="0" anchor="ctr">
            <a:spAutoFit/>
          </a:bodyPr>
          <a:lstStyle/>
          <a:p>
            <a:r>
              <a:rPr lang="en-US" sz="800" b="0" dirty="0">
                <a:solidFill>
                  <a:schemeClr val="tx1"/>
                </a:solidFill>
              </a:rPr>
              <a:t>© McGraw Hill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09472D2-CED7-4306-8840-4B1CD04AC98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09600" y="2133600"/>
            <a:ext cx="3581400" cy="3733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D2B67E26-74C8-49F1-B434-34B3990966B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133600" y="1524000"/>
            <a:ext cx="3886200" cy="365125"/>
          </a:xfrm>
        </p:spPr>
        <p:txBody>
          <a:bodyPr/>
          <a:lstStyle>
            <a:lvl1pPr marL="0" indent="0">
              <a:buNone/>
              <a:defRPr sz="900"/>
            </a:lvl1pPr>
          </a:lstStyle>
          <a:p>
            <a:pPr lvl="0"/>
            <a:endParaRPr lang="en-US" dirty="0"/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27D48ACF-0A25-473C-9F0E-3BCA892E197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1862138" y="3429000"/>
            <a:ext cx="2709862" cy="685800"/>
          </a:xfrm>
        </p:spPr>
        <p:txBody>
          <a:bodyPr/>
          <a:lstStyle>
            <a:lvl1pPr>
              <a:defRPr lang="en-US" sz="9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marL="0" lvl="0" indent="0" algn="l" rtl="0" eaLnBrk="0" fontAlgn="base" hangingPunct="0">
              <a:spcBef>
                <a:spcPts val="7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10775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white">
          <a:xfrm>
            <a:off x="-9525" y="4572000"/>
            <a:ext cx="9144000" cy="887413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-9525" y="4664075"/>
            <a:ext cx="1463675" cy="7127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544638" y="4654550"/>
            <a:ext cx="7599362" cy="712788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Rectangle 7"/>
          <p:cNvSpPr/>
          <p:nvPr/>
        </p:nvSpPr>
        <p:spPr bwMode="white">
          <a:xfrm>
            <a:off x="1447800" y="0"/>
            <a:ext cx="100013" cy="6867525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dirty="0"/>
              <a:t>Click icon to add picture</a:t>
            </a:r>
          </a:p>
        </p:txBody>
      </p:sp>
      <p:sp>
        <p:nvSpPr>
          <p:cNvPr id="9" name="Slide Number Placeholder 12"/>
          <p:cNvSpPr>
            <a:spLocks noGrp="1"/>
          </p:cNvSpPr>
          <p:nvPr>
            <p:ph type="sldNum" sz="quarter" idx="10"/>
          </p:nvPr>
        </p:nvSpPr>
        <p:spPr>
          <a:xfrm>
            <a:off x="0" y="4667250"/>
            <a:ext cx="1447800" cy="663575"/>
          </a:xfrm>
        </p:spPr>
        <p:txBody>
          <a:bodyPr/>
          <a:lstStyle>
            <a:lvl1pPr>
              <a:defRPr sz="2800"/>
            </a:lvl1pPr>
          </a:lstStyle>
          <a:p>
            <a:fld id="{A6692466-DB4F-44E7-B9F6-724C6F74D515}" type="slidenum">
              <a:rPr lang="en-US" altLang="en-US"/>
              <a:pPr/>
              <a:t>‹#›</a:t>
            </a:fld>
            <a:r>
              <a:rPr lang="en-US" altLang="en-US" dirty="0"/>
              <a:t>.</a:t>
            </a:r>
          </a:p>
        </p:txBody>
      </p:sp>
      <p:sp>
        <p:nvSpPr>
          <p:cNvPr id="10" name="Footer Placeholder 13"/>
          <p:cNvSpPr>
            <a:spLocks noGrp="1"/>
          </p:cNvSpPr>
          <p:nvPr>
            <p:ph type="ftr" sz="quarter" idx="11"/>
          </p:nvPr>
        </p:nvSpPr>
        <p:spPr>
          <a:xfrm>
            <a:off x="2286000" y="6492875"/>
            <a:ext cx="45720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© 2011, The McGraw-Hill Companies, Inc. 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18925045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© 2011, The McGraw-Hill Companies, Inc.  All Rights Reserved.</a:t>
            </a:r>
          </a:p>
        </p:txBody>
      </p:sp>
      <p:sp>
        <p:nvSpPr>
          <p:cNvPr id="5" name="Slide Number Placeholder 2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2C395D7-BB60-44AC-A508-01F7177215FA}" type="slidenum">
              <a:rPr lang="en-US" altLang="en-US"/>
              <a:pPr/>
              <a:t>‹#›</a:t>
            </a:fld>
            <a:r>
              <a:rPr lang="en-US" alt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414596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white">
          <a:xfrm>
            <a:off x="6096000" y="0"/>
            <a:ext cx="320675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57200" y="6248400"/>
            <a:ext cx="557371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© 2011, The McGraw-Hill Companies, Inc.  All Rights Reserved.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1"/>
          </p:nvPr>
        </p:nvSpPr>
        <p:spPr>
          <a:xfrm rot="5400000">
            <a:off x="5989638" y="144462"/>
            <a:ext cx="533400" cy="244475"/>
          </a:xfrm>
        </p:spPr>
        <p:txBody>
          <a:bodyPr/>
          <a:lstStyle>
            <a:lvl1pPr>
              <a:defRPr/>
            </a:lvl1pPr>
          </a:lstStyle>
          <a:p>
            <a:fld id="{7FD63599-2847-44A0-BCDD-14307B2AFD26}" type="slidenum">
              <a:rPr lang="en-US" altLang="en-US"/>
              <a:pPr/>
              <a:t>‹#›</a:t>
            </a:fld>
            <a:r>
              <a:rPr lang="en-US" alt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261784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2-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1295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981200"/>
            <a:ext cx="8153400" cy="2057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© 2011, The McGraw-Hill Companies, Inc.  All Rights Reserved.</a:t>
            </a:r>
          </a:p>
        </p:txBody>
      </p:sp>
      <p:sp>
        <p:nvSpPr>
          <p:cNvPr id="5" name="Slide Number Placeholder 2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69DF49D-5A76-408B-B2E3-6CD161EA2497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609600" y="4114800"/>
            <a:ext cx="8153400" cy="2133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67834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1295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981200"/>
            <a:ext cx="8153400" cy="4495800"/>
          </a:xfrm>
        </p:spPr>
        <p:txBody>
          <a:bodyPr/>
          <a:lstStyle>
            <a:lvl1pPr marL="319088" indent="-319088">
              <a:buClrTx/>
              <a:buSzPct val="100000"/>
              <a:buFont typeface="Arial" panose="020B0604020202020204" pitchFamily="34" charset="0"/>
              <a:buChar char="•"/>
              <a:defRPr sz="2400"/>
            </a:lvl1pPr>
            <a:lvl2pPr marL="639763" indent="-273050">
              <a:buClrTx/>
              <a:buSzPct val="100000"/>
              <a:buFont typeface="Arial" panose="020B0604020202020204" pitchFamily="34" charset="0"/>
              <a:buChar char="•"/>
              <a:defRPr sz="2000"/>
            </a:lvl2pPr>
            <a:lvl3pPr marL="914400" indent="-228600">
              <a:buClrTx/>
              <a:buSzPct val="100000"/>
              <a:buFont typeface="Arial" panose="020B0604020202020204" pitchFamily="34" charset="0"/>
              <a:buChar char="•"/>
              <a:defRPr sz="1800"/>
            </a:lvl3pPr>
            <a:lvl4pPr marL="1371600" indent="-228600">
              <a:buClrTx/>
              <a:buSzPct val="100000"/>
              <a:buFont typeface="Arial" panose="020B0604020202020204" pitchFamily="34" charset="0"/>
              <a:buChar char="•"/>
              <a:defRPr sz="1600"/>
            </a:lvl4pPr>
            <a:lvl5pPr marL="1828800" indent="-228600">
              <a:buClrTx/>
              <a:buSzPct val="100000"/>
              <a:buFont typeface="Arial" panose="020B0604020202020204" pitchFamily="34" charset="0"/>
              <a:buChar char="•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hort Copyright">
            <a:extLst>
              <a:ext uri="{FF2B5EF4-FFF2-40B4-BE49-F238E27FC236}">
                <a16:creationId xmlns:a16="http://schemas.microsoft.com/office/drawing/2014/main" id="{110CA61B-F31D-4229-ADAF-96F40964EDF1}"/>
              </a:ext>
            </a:extLst>
          </p:cNvPr>
          <p:cNvSpPr txBox="1"/>
          <p:nvPr userDrawn="1"/>
        </p:nvSpPr>
        <p:spPr>
          <a:xfrm>
            <a:off x="76200" y="6629400"/>
            <a:ext cx="1233578" cy="215444"/>
          </a:xfrm>
          <a:prstGeom prst="rect">
            <a:avLst/>
          </a:prstGeom>
          <a:noFill/>
        </p:spPr>
        <p:txBody>
          <a:bodyPr wrap="square" lIns="45720" rIns="45720" rtlCol="0" anchor="ctr">
            <a:spAutoFit/>
          </a:bodyPr>
          <a:lstStyle/>
          <a:p>
            <a:r>
              <a:rPr lang="en-US" sz="800" b="0" dirty="0">
                <a:solidFill>
                  <a:schemeClr val="tx1"/>
                </a:solidFill>
              </a:rPr>
              <a:t>© McGraw Hill</a:t>
            </a:r>
          </a:p>
        </p:txBody>
      </p:sp>
      <p:sp>
        <p:nvSpPr>
          <p:cNvPr id="7" name="Slide Number Placeholder">
            <a:extLst>
              <a:ext uri="{FF2B5EF4-FFF2-40B4-BE49-F238E27FC236}">
                <a16:creationId xmlns:a16="http://schemas.microsoft.com/office/drawing/2014/main" id="{7C65F72F-D67A-4DC1-94FD-58874B4FC7B9}"/>
              </a:ext>
            </a:extLst>
          </p:cNvPr>
          <p:cNvSpPr txBox="1">
            <a:spLocks/>
          </p:cNvSpPr>
          <p:nvPr userDrawn="1"/>
        </p:nvSpPr>
        <p:spPr>
          <a:xfrm>
            <a:off x="33130" y="1633802"/>
            <a:ext cx="355840" cy="161396"/>
          </a:xfrm>
          <a:prstGeom prst="rect">
            <a:avLst/>
          </a:prstGeom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8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fld id="{68151E55-6873-49E2-B8D5-2F265E6F1973}" type="slidenum">
              <a:rPr lang="en-US" sz="1400" b="1" kern="120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+mn-cs"/>
              </a:rPr>
              <a:pPr/>
              <a:t>‹#›</a:t>
            </a:fld>
            <a:endParaRPr lang="en-US" sz="1400" b="1" kern="1200" dirty="0">
              <a:solidFill>
                <a:schemeClr val="bg1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889782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rgbClr val="E0B60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rgbClr val="C77D00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Slide Number Placeholder 12"/>
          <p:cNvSpPr>
            <a:spLocks noGrp="1"/>
          </p:cNvSpPr>
          <p:nvPr>
            <p:ph type="sldNum" sz="quarter" idx="10"/>
          </p:nvPr>
        </p:nvSpPr>
        <p:spPr>
          <a:xfrm>
            <a:off x="0" y="1752600"/>
            <a:ext cx="1295400" cy="701675"/>
          </a:xfrm>
        </p:spPr>
        <p:txBody>
          <a:bodyPr>
            <a:noAutofit/>
          </a:bodyPr>
          <a:lstStyle>
            <a:lvl1pPr>
              <a:defRPr sz="2400"/>
            </a:lvl1pPr>
          </a:lstStyle>
          <a:p>
            <a:fld id="{A3BB0EDA-84EF-4368-9271-84EC71781A46}" type="slidenum">
              <a:rPr lang="en-US" altLang="en-US"/>
              <a:pPr/>
              <a:t>‹#›</a:t>
            </a:fld>
            <a:r>
              <a:rPr lang="en-US" altLang="en-US" dirty="0"/>
              <a:t>.</a:t>
            </a:r>
          </a:p>
        </p:txBody>
      </p:sp>
      <p:sp>
        <p:nvSpPr>
          <p:cNvPr id="8" name="Footer Placehold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© 2011, The McGraw-Hill Companies, Inc. 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26778058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981199"/>
            <a:ext cx="3886200" cy="44958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981199"/>
            <a:ext cx="3886200" cy="44958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Slide Number Placeholder 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5DE40A4-C77D-4155-98AB-E632D8891353}" type="slidenum">
              <a:rPr lang="en-US" altLang="en-US"/>
              <a:pPr/>
              <a:t>‹#›</a:t>
            </a:fld>
            <a:endParaRPr lang="en-US" altLang="en-US" dirty="0"/>
          </a:p>
        </p:txBody>
      </p:sp>
      <p:sp>
        <p:nvSpPr>
          <p:cNvPr id="6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© 2011, The McGraw-Hill Companies, Inc.  All Rights Reserved.</a:t>
            </a:r>
          </a:p>
        </p:txBody>
      </p:sp>
      <p:sp>
        <p:nvSpPr>
          <p:cNvPr id="7" name="Short Copyright">
            <a:extLst>
              <a:ext uri="{FF2B5EF4-FFF2-40B4-BE49-F238E27FC236}">
                <a16:creationId xmlns:a16="http://schemas.microsoft.com/office/drawing/2014/main" id="{2B5B7F50-206E-42FB-9241-A15CA32D1D07}"/>
              </a:ext>
            </a:extLst>
          </p:cNvPr>
          <p:cNvSpPr txBox="1"/>
          <p:nvPr userDrawn="1"/>
        </p:nvSpPr>
        <p:spPr>
          <a:xfrm>
            <a:off x="76200" y="6629400"/>
            <a:ext cx="1233578" cy="215444"/>
          </a:xfrm>
          <a:prstGeom prst="rect">
            <a:avLst/>
          </a:prstGeom>
          <a:noFill/>
        </p:spPr>
        <p:txBody>
          <a:bodyPr wrap="square" lIns="45720" rIns="45720" rtlCol="0" anchor="ctr">
            <a:spAutoFit/>
          </a:bodyPr>
          <a:lstStyle/>
          <a:p>
            <a:r>
              <a:rPr lang="en-US" sz="800" b="0" dirty="0">
                <a:solidFill>
                  <a:schemeClr val="tx1"/>
                </a:solidFill>
              </a:rPr>
              <a:t>© McGraw Hill</a:t>
            </a:r>
          </a:p>
        </p:txBody>
      </p:sp>
    </p:spTree>
    <p:extLst>
      <p:ext uri="{BB962C8B-B14F-4D97-AF65-F5344CB8AC3E}">
        <p14:creationId xmlns:p14="http://schemas.microsoft.com/office/powerpoint/2010/main" val="37080835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981199"/>
            <a:ext cx="3886200" cy="44958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© 2011, The McGraw-Hill Companies, Inc.  All Rights Reserved.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7BA2C7E-6C9A-47B9-91BD-2016E135147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66800" y="2057400"/>
            <a:ext cx="3232150" cy="38862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0" name="Slide Number Placeholder">
            <a:extLst>
              <a:ext uri="{FF2B5EF4-FFF2-40B4-BE49-F238E27FC236}">
                <a16:creationId xmlns:a16="http://schemas.microsoft.com/office/drawing/2014/main" id="{28BD42D8-2036-4283-8763-B6B9FBB6B891}"/>
              </a:ext>
            </a:extLst>
          </p:cNvPr>
          <p:cNvSpPr txBox="1">
            <a:spLocks/>
          </p:cNvSpPr>
          <p:nvPr userDrawn="1"/>
        </p:nvSpPr>
        <p:spPr>
          <a:xfrm>
            <a:off x="33130" y="1633802"/>
            <a:ext cx="355840" cy="161396"/>
          </a:xfrm>
          <a:prstGeom prst="rect">
            <a:avLst/>
          </a:prstGeom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8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fld id="{68151E55-6873-49E2-B8D5-2F265E6F1973}" type="slidenum">
              <a:rPr lang="en-US" sz="1400" b="1" kern="120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+mn-cs"/>
              </a:rPr>
              <a:pPr/>
              <a:t>‹#›</a:t>
            </a:fld>
            <a:endParaRPr lang="en-US" sz="1400" b="1" kern="1200" dirty="0">
              <a:solidFill>
                <a:schemeClr val="bg1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2" name="Short Copyright">
            <a:extLst>
              <a:ext uri="{FF2B5EF4-FFF2-40B4-BE49-F238E27FC236}">
                <a16:creationId xmlns:a16="http://schemas.microsoft.com/office/drawing/2014/main" id="{24231C0A-ECCC-4FFD-8094-93A9AAA974D0}"/>
              </a:ext>
            </a:extLst>
          </p:cNvPr>
          <p:cNvSpPr txBox="1"/>
          <p:nvPr userDrawn="1"/>
        </p:nvSpPr>
        <p:spPr>
          <a:xfrm>
            <a:off x="76200" y="6629400"/>
            <a:ext cx="1233578" cy="215444"/>
          </a:xfrm>
          <a:prstGeom prst="rect">
            <a:avLst/>
          </a:prstGeom>
          <a:noFill/>
        </p:spPr>
        <p:txBody>
          <a:bodyPr wrap="square" lIns="45720" rIns="45720" rtlCol="0" anchor="ctr">
            <a:spAutoFit/>
          </a:bodyPr>
          <a:lstStyle/>
          <a:p>
            <a:r>
              <a:rPr lang="en-US" sz="800" b="0" dirty="0">
                <a:solidFill>
                  <a:schemeClr val="tx1"/>
                </a:solidFill>
              </a:rPr>
              <a:t>© McGraw Hill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18B9D41-71CE-4AEE-877B-6CD2C42B2D4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371600" y="3962400"/>
            <a:ext cx="2819400" cy="4572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72426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12954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590800"/>
            <a:ext cx="3886200" cy="388620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590800"/>
            <a:ext cx="3886200" cy="388620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981200"/>
            <a:ext cx="3886200" cy="53340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981200"/>
            <a:ext cx="3886200" cy="53340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1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09837F42-F829-409C-926C-B82DC4A88FB8}" type="slidenum">
              <a:rPr lang="en-US" altLang="en-US"/>
              <a:pPr/>
              <a:t>‹#›</a:t>
            </a:fld>
            <a:endParaRPr lang="en-US" altLang="en-US" dirty="0"/>
          </a:p>
        </p:txBody>
      </p:sp>
      <p:sp>
        <p:nvSpPr>
          <p:cNvPr id="8" name="Footer Placehold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© 2011, The McGraw-Hill Companies, Inc. 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5101763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81300"/>
            <a:ext cx="8153400" cy="12954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2523373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pendix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1295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981200"/>
            <a:ext cx="8153400" cy="4495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hort Copyright">
            <a:extLst>
              <a:ext uri="{FF2B5EF4-FFF2-40B4-BE49-F238E27FC236}">
                <a16:creationId xmlns:a16="http://schemas.microsoft.com/office/drawing/2014/main" id="{110CA61B-F31D-4229-ADAF-96F40964EDF1}"/>
              </a:ext>
            </a:extLst>
          </p:cNvPr>
          <p:cNvSpPr txBox="1"/>
          <p:nvPr userDrawn="1"/>
        </p:nvSpPr>
        <p:spPr>
          <a:xfrm>
            <a:off x="76200" y="6629400"/>
            <a:ext cx="1233578" cy="215444"/>
          </a:xfrm>
          <a:prstGeom prst="rect">
            <a:avLst/>
          </a:prstGeom>
          <a:noFill/>
        </p:spPr>
        <p:txBody>
          <a:bodyPr wrap="square" lIns="45720" rIns="45720" rtlCol="0" anchor="ctr">
            <a:spAutoFit/>
          </a:bodyPr>
          <a:lstStyle/>
          <a:p>
            <a:r>
              <a:rPr lang="en-US" sz="800" b="0" dirty="0">
                <a:solidFill>
                  <a:schemeClr val="tx1"/>
                </a:solidFill>
              </a:rPr>
              <a:t>© McGraw Hill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350067C-7810-47DB-85F9-4CB3BF31116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447800" y="5181600"/>
            <a:ext cx="2971800" cy="304800"/>
          </a:xfrm>
        </p:spPr>
        <p:txBody>
          <a:bodyPr/>
          <a:lstStyle>
            <a:lvl1pPr marL="0" indent="0">
              <a:buNone/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endParaRPr lang="en-US" dirty="0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26858B18-1F80-4E3D-99A8-8B745368568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733800" y="1714500"/>
            <a:ext cx="2593848" cy="30480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900" smtClean="0"/>
            </a:lvl1pPr>
            <a:lvl2pPr>
              <a:defRPr lang="en-US" sz="900" smtClean="0"/>
            </a:lvl2pPr>
            <a:lvl3pPr>
              <a:defRPr lang="en-US" sz="900" smtClean="0"/>
            </a:lvl3pPr>
            <a:lvl4pPr>
              <a:defRPr lang="en-US" sz="900" smtClean="0"/>
            </a:lvl4pPr>
            <a:lvl5pPr>
              <a:defRPr lang="en-US" sz="900"/>
            </a:lvl5pPr>
          </a:lstStyle>
          <a:p>
            <a:pPr marL="0" lv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18725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 txBox="1">
            <a:spLocks/>
          </p:cNvSpPr>
          <p:nvPr/>
        </p:nvSpPr>
        <p:spPr>
          <a:xfrm>
            <a:off x="0" y="1600200"/>
            <a:ext cx="533400" cy="228600"/>
          </a:xfrm>
          <a:prstGeom prst="rect">
            <a:avLst/>
          </a:prstGeom>
          <a:solidFill>
            <a:srgbClr val="5F5CBE"/>
          </a:solidFill>
        </p:spPr>
        <p:txBody>
          <a:bodyPr anchor="ctr">
            <a:normAutofit fontScale="77500" lnSpcReduction="20000"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 b="1" dirty="0">
              <a:latin typeface="+mn-lt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2362200" y="5715000"/>
            <a:ext cx="4419600" cy="5334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© 2011, The McGraw-Hill Companies, Inc.  All Rights Reserved.</a:t>
            </a:r>
          </a:p>
        </p:txBody>
      </p:sp>
      <p:sp>
        <p:nvSpPr>
          <p:cNvPr id="8" name="Title Placeholder 21"/>
          <p:cNvSpPr>
            <a:spLocks noGrp="1"/>
          </p:cNvSpPr>
          <p:nvPr>
            <p:ph type="title"/>
          </p:nvPr>
        </p:nvSpPr>
        <p:spPr bwMode="auto">
          <a:xfrm>
            <a:off x="609600" y="228600"/>
            <a:ext cx="81534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" name="Short Copyright">
            <a:extLst>
              <a:ext uri="{FF2B5EF4-FFF2-40B4-BE49-F238E27FC236}">
                <a16:creationId xmlns:a16="http://schemas.microsoft.com/office/drawing/2014/main" id="{0FF750B1-1796-473F-B670-CAC0B93A07D5}"/>
              </a:ext>
            </a:extLst>
          </p:cNvPr>
          <p:cNvSpPr txBox="1"/>
          <p:nvPr userDrawn="1"/>
        </p:nvSpPr>
        <p:spPr>
          <a:xfrm>
            <a:off x="76200" y="6629400"/>
            <a:ext cx="1233578" cy="215444"/>
          </a:xfrm>
          <a:prstGeom prst="rect">
            <a:avLst/>
          </a:prstGeom>
          <a:noFill/>
        </p:spPr>
        <p:txBody>
          <a:bodyPr wrap="square" lIns="45720" rIns="45720" rtlCol="0" anchor="ctr">
            <a:spAutoFit/>
          </a:bodyPr>
          <a:lstStyle/>
          <a:p>
            <a:r>
              <a:rPr lang="en-US" sz="800" b="0" dirty="0">
                <a:solidFill>
                  <a:schemeClr val="tx1"/>
                </a:solidFill>
              </a:rPr>
              <a:t>© McGraw Hill</a:t>
            </a:r>
          </a:p>
        </p:txBody>
      </p:sp>
      <p:sp>
        <p:nvSpPr>
          <p:cNvPr id="11" name="Slide Number Placeholder">
            <a:extLst>
              <a:ext uri="{FF2B5EF4-FFF2-40B4-BE49-F238E27FC236}">
                <a16:creationId xmlns:a16="http://schemas.microsoft.com/office/drawing/2014/main" id="{E872E57C-0C0C-404A-A618-5480C0D72015}"/>
              </a:ext>
            </a:extLst>
          </p:cNvPr>
          <p:cNvSpPr txBox="1">
            <a:spLocks/>
          </p:cNvSpPr>
          <p:nvPr userDrawn="1"/>
        </p:nvSpPr>
        <p:spPr>
          <a:xfrm>
            <a:off x="33130" y="1633802"/>
            <a:ext cx="355840" cy="161396"/>
          </a:xfrm>
          <a:prstGeom prst="rect">
            <a:avLst/>
          </a:prstGeom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8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fld id="{68151E55-6873-49E2-B8D5-2F265E6F1973}" type="slidenum">
              <a:rPr lang="en-US" sz="1400" b="1" kern="120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+mn-cs"/>
              </a:rPr>
              <a:pPr/>
              <a:t>‹#›</a:t>
            </a:fld>
            <a:endParaRPr lang="en-US" sz="1400" b="1" kern="1200" dirty="0">
              <a:solidFill>
                <a:schemeClr val="bg1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CF71040-BD3A-47E4-888D-5600520D00C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057400" y="2057400"/>
            <a:ext cx="4572000" cy="15240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3CA7C2AE-D5C7-496F-936C-CD89828B8C9C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2362200" y="4343400"/>
            <a:ext cx="3276600" cy="381000"/>
          </a:xfrm>
        </p:spPr>
        <p:txBody>
          <a:bodyPr/>
          <a:lstStyle>
            <a:lvl1pPr marL="0" indent="0">
              <a:buNone/>
              <a:defRPr sz="900"/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99914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21"/>
          <p:cNvSpPr>
            <a:spLocks noGrp="1"/>
          </p:cNvSpPr>
          <p:nvPr>
            <p:ph type="title"/>
          </p:nvPr>
        </p:nvSpPr>
        <p:spPr bwMode="auto">
          <a:xfrm>
            <a:off x="609600" y="228600"/>
            <a:ext cx="81534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612775" y="1981200"/>
            <a:ext cx="81534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862138" y="6492875"/>
            <a:ext cx="5419725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100">
                <a:solidFill>
                  <a:schemeClr val="tx2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US" dirty="0"/>
              <a:t>© 2011, The McGraw-Hill Companies, Inc.  All Rights Reserved.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235075"/>
            <a:ext cx="9144000" cy="31908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533400" cy="228600"/>
          </a:xfrm>
          <a:prstGeom prst="rect">
            <a:avLst/>
          </a:prstGeom>
          <a:solidFill>
            <a:srgbClr val="A46600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590550" y="1600200"/>
            <a:ext cx="8553450" cy="228600"/>
          </a:xfrm>
          <a:prstGeom prst="rect">
            <a:avLst/>
          </a:prstGeom>
          <a:solidFill>
            <a:srgbClr val="E0B60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-381000" y="1858962"/>
            <a:ext cx="533400" cy="24447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ctr">
              <a:defRPr sz="1400" b="1">
                <a:solidFill>
                  <a:srgbClr val="FFFFFF"/>
                </a:solidFill>
              </a:defRPr>
            </a:lvl1pPr>
          </a:lstStyle>
          <a:p>
            <a:fld id="{00646C56-DBA8-410F-B348-24233A98959E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68" r:id="rId1"/>
    <p:sldLayoutId id="2147484065" r:id="rId2"/>
    <p:sldLayoutId id="2147484069" r:id="rId3"/>
    <p:sldLayoutId id="2147484070" r:id="rId4"/>
    <p:sldLayoutId id="2147484078" r:id="rId5"/>
    <p:sldLayoutId id="2147484071" r:id="rId6"/>
    <p:sldLayoutId id="2147484066" r:id="rId7"/>
    <p:sldLayoutId id="2147484079" r:id="rId8"/>
    <p:sldLayoutId id="2147484072" r:id="rId9"/>
    <p:sldLayoutId id="2147484082" r:id="rId10"/>
    <p:sldLayoutId id="2147484076" r:id="rId11"/>
    <p:sldLayoutId id="2147484081" r:id="rId12"/>
    <p:sldLayoutId id="2147484067" r:id="rId13"/>
    <p:sldLayoutId id="2147484080" r:id="rId14"/>
    <p:sldLayoutId id="2147484073" r:id="rId15"/>
    <p:sldLayoutId id="2147484074" r:id="rId16"/>
    <p:sldLayoutId id="2147484075" r:id="rId17"/>
    <p:sldLayoutId id="2147484077" r:id="rId18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19088" indent="-319088" algn="l" rtl="0" eaLnBrk="0" fontAlgn="base" hangingPunct="0">
        <a:spcBef>
          <a:spcPts val="7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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ts val="55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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0" fontAlgn="base" hangingPunct="0">
        <a:spcBef>
          <a:spcPts val="500"/>
        </a:spcBef>
        <a:spcAft>
          <a:spcPct val="0"/>
        </a:spcAft>
        <a:buClr>
          <a:schemeClr val="accent2"/>
        </a:buClr>
        <a:buSzPct val="75000"/>
        <a:buFont typeface="Wingdings" panose="05000000000000000000" pitchFamily="2" charset="2"/>
        <a:buChar char="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0" fontAlgn="base" hangingPunct="0">
        <a:spcBef>
          <a:spcPts val="400"/>
        </a:spcBef>
        <a:spcAft>
          <a:spcPct val="0"/>
        </a:spcAft>
        <a:buClr>
          <a:srgbClr val="C43D1F"/>
        </a:buClr>
        <a:buSzPct val="75000"/>
        <a:buFont typeface="Wingdings" panose="05000000000000000000" pitchFamily="2" charset="2"/>
        <a:buChar char="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0" fontAlgn="base" hangingPunct="0">
        <a:spcBef>
          <a:spcPts val="400"/>
        </a:spcBef>
        <a:spcAft>
          <a:spcPct val="0"/>
        </a:spcAft>
        <a:buClr>
          <a:srgbClr val="B42469"/>
        </a:buClr>
        <a:buSzPct val="65000"/>
        <a:buFont typeface="Wingdings" panose="05000000000000000000" pitchFamily="2" charset="2"/>
        <a:buChar char="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0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0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 noChangeArrowheads="1"/>
          </p:cNvSpPr>
          <p:nvPr>
            <p:ph type="ctrTitle"/>
          </p:nvPr>
        </p:nvSpPr>
        <p:spPr>
          <a:xfrm>
            <a:off x="2362200" y="3581400"/>
            <a:ext cx="6477000" cy="1828800"/>
          </a:xfrm>
        </p:spPr>
        <p:txBody>
          <a:bodyPr/>
          <a:lstStyle/>
          <a:p>
            <a:r>
              <a:rPr lang="en-US" cap="none" noProof="0" dirty="0"/>
              <a:t>Chapter 6</a:t>
            </a:r>
            <a:br>
              <a:rPr lang="en-US" cap="none" noProof="0" dirty="0"/>
            </a:br>
            <a:r>
              <a:rPr lang="en-US" cap="none" noProof="0" dirty="0"/>
              <a:t>Recognizing, Analyzing, And Constructing Arguments</a:t>
            </a:r>
          </a:p>
        </p:txBody>
      </p:sp>
      <p:sp>
        <p:nvSpPr>
          <p:cNvPr id="9" name="Subtitle 1"/>
          <p:cNvSpPr>
            <a:spLocks noGrp="1"/>
          </p:cNvSpPr>
          <p:nvPr>
            <p:ph type="subTitle" idx="1"/>
          </p:nvPr>
        </p:nvSpPr>
        <p:spPr>
          <a:xfrm>
            <a:off x="2362200" y="5532437"/>
            <a:ext cx="6705600" cy="1173163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en-US" altLang="en-US" noProof="0" dirty="0"/>
              <a:t>The aim of this tutorial is to help you learn to recognize, analyze, and evaluate arguments.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0C1AA67-9506-4952-B968-9986563A589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85800" y="6629400"/>
            <a:ext cx="8915400" cy="228600"/>
          </a:xfrm>
        </p:spPr>
        <p:txBody>
          <a:bodyPr/>
          <a:lstStyle/>
          <a:p>
            <a:r>
              <a:rPr lang="en-US" noProof="0" dirty="0"/>
              <a:t>Copyright © 2021 McGraw-Hill Education. All rights reserved. No reproduction or distribution without the prior written consent of McGraw-Hill Education.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1295400"/>
          </a:xfrm>
        </p:spPr>
        <p:txBody>
          <a:bodyPr/>
          <a:lstStyle/>
          <a:p>
            <a:pPr eaLnBrk="1" hangingPunct="1"/>
            <a:r>
              <a:rPr lang="en-US" altLang="en-US" noProof="0" dirty="0"/>
              <a:t>Propositions, Conclusions, and Premises </a:t>
            </a:r>
            <a:r>
              <a:rPr lang="en-US" altLang="en-US" sz="1000" noProof="0" dirty="0"/>
              <a:t>1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sz="quarter" idx="1"/>
          </p:nvPr>
        </p:nvSpPr>
        <p:spPr>
          <a:xfrm>
            <a:off x="612775" y="1981200"/>
            <a:ext cx="8153400" cy="4495800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altLang="en-US" b="1" u="sng" noProof="0" dirty="0"/>
              <a:t>Propositions</a:t>
            </a:r>
            <a:r>
              <a:rPr lang="en-US" altLang="en-US" b="1" noProof="0" dirty="0"/>
              <a:t> </a:t>
            </a:r>
            <a:r>
              <a:rPr lang="en-US" altLang="en-US" noProof="0" dirty="0"/>
              <a:t>are statements that express a complete thought. </a:t>
            </a:r>
          </a:p>
          <a:p>
            <a:pPr eaLnBrk="1" hangingPunct="1"/>
            <a:r>
              <a:rPr lang="en-US" altLang="en-US" sz="2000" noProof="0" dirty="0"/>
              <a:t>A proposition can either be true or false.</a:t>
            </a:r>
          </a:p>
          <a:p>
            <a:pPr marL="0" indent="0" eaLnBrk="1" hangingPunct="1">
              <a:buNone/>
            </a:pPr>
            <a:endParaRPr lang="en-US" altLang="en-US" sz="2000" noProof="0" dirty="0"/>
          </a:p>
          <a:p>
            <a:pPr marL="0" indent="0" eaLnBrk="1" hangingPunct="1">
              <a:buNone/>
            </a:pPr>
            <a:r>
              <a:rPr lang="en-US" altLang="en-US" noProof="0" dirty="0"/>
              <a:t>The </a:t>
            </a:r>
            <a:r>
              <a:rPr lang="en-US" altLang="en-US" b="1" u="sng" noProof="0" dirty="0"/>
              <a:t>conclusion</a:t>
            </a:r>
            <a:r>
              <a:rPr lang="en-US" altLang="en-US" noProof="0" dirty="0"/>
              <a:t> of an argument is the proposition that is supported or denied on the basis of other propositions or reasons. </a:t>
            </a:r>
          </a:p>
          <a:p>
            <a:pPr eaLnBrk="1" hangingPunct="1"/>
            <a:r>
              <a:rPr lang="en-US" altLang="en-US" sz="2200" noProof="0" dirty="0"/>
              <a:t>Also called claims, viewpoints, and positions, it is what the argument is trying to prove. </a:t>
            </a:r>
          </a:p>
          <a:p>
            <a:pPr eaLnBrk="1" hangingPunct="1"/>
            <a:r>
              <a:rPr lang="en-US" altLang="en-US" sz="2200" noProof="0" dirty="0"/>
              <a:t>A conclusion can appear anywhere in an argument.</a:t>
            </a:r>
          </a:p>
        </p:txBody>
      </p:sp>
    </p:spTree>
    <p:extLst>
      <p:ext uri="{BB962C8B-B14F-4D97-AF65-F5344CB8AC3E}">
        <p14:creationId xmlns:p14="http://schemas.microsoft.com/office/powerpoint/2010/main" val="22783077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1295400"/>
          </a:xfrm>
        </p:spPr>
        <p:txBody>
          <a:bodyPr/>
          <a:lstStyle/>
          <a:p>
            <a:pPr eaLnBrk="1" hangingPunct="1"/>
            <a:r>
              <a:rPr lang="en-US" altLang="en-US" noProof="0" dirty="0"/>
              <a:t>Propositions, Conclusions, and Premises </a:t>
            </a:r>
            <a:r>
              <a:rPr lang="en-US" altLang="en-US" sz="1000" noProof="0" dirty="0"/>
              <a:t>2</a:t>
            </a:r>
            <a:endParaRPr lang="en-US" altLang="en-US" noProof="0" dirty="0"/>
          </a:p>
        </p:txBody>
      </p:sp>
      <p:sp>
        <p:nvSpPr>
          <p:cNvPr id="13315" name="Content Placeholder 2"/>
          <p:cNvSpPr>
            <a:spLocks noGrp="1"/>
          </p:cNvSpPr>
          <p:nvPr>
            <p:ph sz="quarter" idx="1"/>
          </p:nvPr>
        </p:nvSpPr>
        <p:spPr>
          <a:xfrm>
            <a:off x="612775" y="1981200"/>
            <a:ext cx="8153400" cy="4495800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altLang="en-US" b="1" u="sng" noProof="0" dirty="0"/>
              <a:t>Premises</a:t>
            </a:r>
            <a:r>
              <a:rPr lang="en-US" altLang="en-US" noProof="0" dirty="0"/>
              <a:t> are propositions that support or give reasons for acceptance of the argument. </a:t>
            </a:r>
          </a:p>
          <a:p>
            <a:pPr eaLnBrk="1" hangingPunct="1"/>
            <a:r>
              <a:rPr lang="en-US" altLang="en-US" sz="2000" noProof="0" dirty="0"/>
              <a:t>Reasoning proceeds from the premises to the conclusion.</a:t>
            </a:r>
          </a:p>
          <a:p>
            <a:pPr eaLnBrk="1" hangingPunct="1"/>
            <a:r>
              <a:rPr lang="en-US" altLang="en-US" sz="2000" noProof="0" dirty="0"/>
              <a:t>Good premises are based on fact and experience.</a:t>
            </a:r>
          </a:p>
        </p:txBody>
      </p:sp>
    </p:spTree>
    <p:extLst>
      <p:ext uri="{BB962C8B-B14F-4D97-AF65-F5344CB8AC3E}">
        <p14:creationId xmlns:p14="http://schemas.microsoft.com/office/powerpoint/2010/main" val="9880643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noProof="0" dirty="0"/>
              <a:t>Proposition: The Earth Revolves around the Sun</a:t>
            </a:r>
          </a:p>
        </p:txBody>
      </p:sp>
      <p:pic>
        <p:nvPicPr>
          <p:cNvPr id="4" name="Picture Placeholder 3" descr="A photograph depicts the image of the Earth and the Sun in space.">
            <a:extLst>
              <a:ext uri="{FF2B5EF4-FFF2-40B4-BE49-F238E27FC236}">
                <a16:creationId xmlns:a16="http://schemas.microsoft.com/office/drawing/2014/main" id="{31568C6A-D27A-443A-99E1-254DC515CB49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43" b="-943"/>
          <a:stretch/>
        </p:blipFill>
        <p:spPr>
          <a:xfrm>
            <a:off x="1890679" y="1974032"/>
            <a:ext cx="5362641" cy="4100843"/>
          </a:xfrm>
        </p:spPr>
      </p:pic>
      <p:sp>
        <p:nvSpPr>
          <p:cNvPr id="5" name="Content Placeholder"/>
          <p:cNvSpPr>
            <a:spLocks noGrp="1"/>
          </p:cNvSpPr>
          <p:nvPr>
            <p:ph type="body" sz="quarter" idx="12"/>
          </p:nvPr>
        </p:nvSpPr>
        <p:spPr>
          <a:xfrm>
            <a:off x="1828800" y="6074875"/>
            <a:ext cx="1729154" cy="228600"/>
          </a:xfrm>
        </p:spPr>
        <p:txBody>
          <a:bodyPr/>
          <a:lstStyle/>
          <a:p>
            <a:pPr algn="l">
              <a:spcBef>
                <a:spcPct val="0"/>
              </a:spcBef>
              <a:defRPr/>
            </a:pPr>
            <a:r>
              <a:rPr lang="en-US" sz="900" noProof="0" dirty="0">
                <a:solidFill>
                  <a:schemeClr val="tx1"/>
                </a:solidFill>
                <a:latin typeface="Arial" panose="020B0604020202020204" pitchFamily="34" charset="0"/>
              </a:rPr>
              <a:t>Digital Vision/Getty Images</a:t>
            </a:r>
          </a:p>
        </p:txBody>
      </p:sp>
    </p:spTree>
    <p:extLst>
      <p:ext uri="{BB962C8B-B14F-4D97-AF65-F5344CB8AC3E}">
        <p14:creationId xmlns:p14="http://schemas.microsoft.com/office/powerpoint/2010/main" val="14251717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1295400"/>
          </a:xfrm>
        </p:spPr>
        <p:txBody>
          <a:bodyPr/>
          <a:lstStyle/>
          <a:p>
            <a:pPr eaLnBrk="1" hangingPunct="1"/>
            <a:r>
              <a:rPr lang="en-US" altLang="en-US" noProof="0" dirty="0"/>
              <a:t>Types of Premises 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sz="quarter" idx="1"/>
          </p:nvPr>
        </p:nvSpPr>
        <p:spPr>
          <a:xfrm>
            <a:off x="612775" y="1981200"/>
            <a:ext cx="8153400" cy="4495800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altLang="en-US" noProof="0" dirty="0"/>
              <a:t>There are several types of premises.</a:t>
            </a:r>
          </a:p>
          <a:p>
            <a:pPr eaLnBrk="1" hangingPunct="1"/>
            <a:r>
              <a:rPr lang="en-US" altLang="en-US" sz="2000" b="1" u="sng" noProof="0" dirty="0"/>
              <a:t>Descriptive premises</a:t>
            </a:r>
            <a:r>
              <a:rPr lang="en-US" altLang="en-US" sz="2000" noProof="0" dirty="0"/>
              <a:t> are based on empirical facts: Scientific observation and/or sensory experience.</a:t>
            </a:r>
          </a:p>
          <a:p>
            <a:pPr eaLnBrk="1" hangingPunct="1"/>
            <a:r>
              <a:rPr lang="en-US" altLang="en-US" sz="2000" b="1" u="sng" noProof="0" dirty="0"/>
              <a:t>Prescriptive premises</a:t>
            </a:r>
            <a:r>
              <a:rPr lang="en-US" altLang="en-US" sz="2000" noProof="0" dirty="0"/>
              <a:t>, in contrast, contain value statements.</a:t>
            </a:r>
          </a:p>
          <a:p>
            <a:pPr eaLnBrk="1" hangingPunct="1"/>
            <a:r>
              <a:rPr lang="en-US" altLang="en-US" sz="2000" b="1" u="sng" noProof="0" dirty="0"/>
              <a:t>Analogical premises</a:t>
            </a:r>
            <a:r>
              <a:rPr lang="en-US" altLang="en-US" sz="2000" noProof="0" dirty="0"/>
              <a:t> take the form of an analogy in which a comparison is made between two similar events or things.</a:t>
            </a:r>
          </a:p>
          <a:p>
            <a:pPr eaLnBrk="1" hangingPunct="1"/>
            <a:r>
              <a:rPr lang="en-US" altLang="en-US" sz="2000" b="1" u="sng" noProof="0" dirty="0"/>
              <a:t>Definitional premises</a:t>
            </a:r>
            <a:r>
              <a:rPr lang="en-US" altLang="en-US" sz="2000" noProof="0" dirty="0"/>
              <a:t> contain a definition of a key term for purposes of precision or clarification.</a:t>
            </a:r>
          </a:p>
        </p:txBody>
      </p:sp>
    </p:spTree>
    <p:extLst>
      <p:ext uri="{BB962C8B-B14F-4D97-AF65-F5344CB8AC3E}">
        <p14:creationId xmlns:p14="http://schemas.microsoft.com/office/powerpoint/2010/main" val="42723188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1295400"/>
          </a:xfrm>
        </p:spPr>
        <p:txBody>
          <a:bodyPr/>
          <a:lstStyle/>
          <a:p>
            <a:pPr eaLnBrk="1" hangingPunct="1"/>
            <a:r>
              <a:rPr lang="en-US" altLang="en-US" noProof="0" dirty="0"/>
              <a:t>Nonarguments: Explanations and Conditional Statements 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sz="quarter" idx="1"/>
          </p:nvPr>
        </p:nvSpPr>
        <p:spPr>
          <a:xfrm>
            <a:off x="612775" y="1981200"/>
            <a:ext cx="8153400" cy="4495800"/>
          </a:xfrm>
        </p:spPr>
        <p:txBody>
          <a:bodyPr/>
          <a:lstStyle/>
          <a:p>
            <a:pPr eaLnBrk="1" hangingPunct="1"/>
            <a:r>
              <a:rPr lang="en-US" altLang="en-US" noProof="0" dirty="0"/>
              <a:t>Sometimes we confuse arguments with explanations and conditional statements.</a:t>
            </a:r>
          </a:p>
          <a:p>
            <a:pPr eaLnBrk="1" hangingPunct="1"/>
            <a:r>
              <a:rPr lang="en-US" altLang="en-US" noProof="0" dirty="0"/>
              <a:t>An </a:t>
            </a:r>
            <a:r>
              <a:rPr lang="en-US" altLang="en-US" b="1" u="sng" noProof="0" dirty="0"/>
              <a:t>explanation</a:t>
            </a:r>
            <a:r>
              <a:rPr lang="en-US" altLang="en-US" noProof="0" dirty="0"/>
              <a:t> is a statement about why or how something is the case.</a:t>
            </a:r>
          </a:p>
          <a:p>
            <a:pPr eaLnBrk="1" hangingPunct="1"/>
            <a:r>
              <a:rPr lang="en-US" altLang="en-US" noProof="0" dirty="0"/>
              <a:t>A </a:t>
            </a:r>
            <a:r>
              <a:rPr lang="en-US" altLang="en-US" b="1" u="sng" noProof="0" dirty="0"/>
              <a:t>conditional statement</a:t>
            </a:r>
            <a:r>
              <a:rPr lang="en-US" altLang="en-US" noProof="0" dirty="0"/>
              <a:t> is an “if…then…” statement that offers no claim or conclusion.</a:t>
            </a:r>
          </a:p>
          <a:p>
            <a:pPr eaLnBrk="1" hangingPunct="1"/>
            <a:r>
              <a:rPr lang="en-US" altLang="en-US" noProof="0" dirty="0"/>
              <a:t>Unlike explanations and conditional statements, an argument tries to prove that something is true.</a:t>
            </a:r>
          </a:p>
        </p:txBody>
      </p:sp>
    </p:spTree>
    <p:extLst>
      <p:ext uri="{BB962C8B-B14F-4D97-AF65-F5344CB8AC3E}">
        <p14:creationId xmlns:p14="http://schemas.microsoft.com/office/powerpoint/2010/main" val="38138660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sz="2800" noProof="0" dirty="0"/>
              <a:t>Conditional Statement: If 18-Year-Olds Are Emotionally Mature Enough to Go to War, Then They Should Be Allowed to Drink Alcohol</a:t>
            </a:r>
          </a:p>
        </p:txBody>
      </p:sp>
      <p:pic>
        <p:nvPicPr>
          <p:cNvPr id="4" name="Picture Placeholder 3" descr="A photograph of a soldier holding a gun.">
            <a:extLst>
              <a:ext uri="{FF2B5EF4-FFF2-40B4-BE49-F238E27FC236}">
                <a16:creationId xmlns:a16="http://schemas.microsoft.com/office/drawing/2014/main" id="{2F9BA18A-4397-4B2B-AFAF-6B64C0C41947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" b="63"/>
          <a:stretch/>
        </p:blipFill>
        <p:spPr>
          <a:xfrm>
            <a:off x="1651000" y="2133600"/>
            <a:ext cx="5842000" cy="3505200"/>
          </a:xfrm>
        </p:spPr>
      </p:pic>
      <p:sp>
        <p:nvSpPr>
          <p:cNvPr id="5" name="Content Placeholder"/>
          <p:cNvSpPr>
            <a:spLocks noGrp="1"/>
          </p:cNvSpPr>
          <p:nvPr>
            <p:ph type="body" sz="quarter" idx="12"/>
          </p:nvPr>
        </p:nvSpPr>
        <p:spPr>
          <a:xfrm>
            <a:off x="1981200" y="5638800"/>
            <a:ext cx="4419600" cy="227179"/>
          </a:xfrm>
        </p:spPr>
        <p:txBody>
          <a:bodyPr/>
          <a:lstStyle/>
          <a:p>
            <a:pPr algn="l">
              <a:spcBef>
                <a:spcPct val="0"/>
              </a:spcBef>
              <a:defRPr/>
            </a:pPr>
            <a:r>
              <a:rPr lang="en-US" sz="900" noProof="0" dirty="0">
                <a:solidFill>
                  <a:schemeClr val="tx1"/>
                </a:solidFill>
                <a:latin typeface="Arial" panose="020B0604020202020204" pitchFamily="34" charset="0"/>
              </a:rPr>
              <a:t>Lightroom Photos/Topham/The Image Works</a:t>
            </a:r>
          </a:p>
        </p:txBody>
      </p:sp>
    </p:spTree>
    <p:extLst>
      <p:ext uri="{BB962C8B-B14F-4D97-AF65-F5344CB8AC3E}">
        <p14:creationId xmlns:p14="http://schemas.microsoft.com/office/powerpoint/2010/main" val="19776278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1295400"/>
          </a:xfrm>
        </p:spPr>
        <p:txBody>
          <a:bodyPr/>
          <a:lstStyle/>
          <a:p>
            <a:pPr eaLnBrk="1" hangingPunct="1"/>
            <a:r>
              <a:rPr lang="en-US" altLang="en-US" noProof="0" dirty="0"/>
              <a:t>Breaking down Arguments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sz="quarter" idx="1"/>
          </p:nvPr>
        </p:nvSpPr>
        <p:spPr>
          <a:xfrm>
            <a:off x="612775" y="1981200"/>
            <a:ext cx="8153400" cy="4495800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altLang="en-US" noProof="0" dirty="0"/>
              <a:t>Knowing how to diagram and identify parts of an argument allows us to visualize the entire argument, its propositions, and </a:t>
            </a:r>
            <a:r>
              <a:rPr lang="en-US" noProof="0" dirty="0"/>
              <a:t>the relationship between the premise and conclusion.</a:t>
            </a:r>
            <a:endParaRPr lang="en-US" altLang="en-US" noProof="0" dirty="0"/>
          </a:p>
          <a:p>
            <a:pPr marL="0" indent="0" eaLnBrk="1" hangingPunct="1">
              <a:buNone/>
            </a:pPr>
            <a:endParaRPr lang="en-US" altLang="en-US" noProof="0" dirty="0"/>
          </a:p>
          <a:p>
            <a:pPr marL="0" indent="0" eaLnBrk="1" hangingPunct="1">
              <a:buNone/>
            </a:pPr>
            <a:r>
              <a:rPr lang="en-US" altLang="en-US" noProof="0" dirty="0"/>
              <a:t>Before you can diagram an argument, you must first break it down into its propositions. </a:t>
            </a:r>
          </a:p>
          <a:p>
            <a:pPr eaLnBrk="1" hangingPunct="1"/>
            <a:r>
              <a:rPr lang="en-US" altLang="en-US" sz="2000" noProof="0" dirty="0"/>
              <a:t>First, </a:t>
            </a:r>
            <a:r>
              <a:rPr lang="en-US" altLang="en-US" sz="2000" b="1" noProof="0" dirty="0"/>
              <a:t>bracket the propositions.</a:t>
            </a:r>
          </a:p>
          <a:p>
            <a:pPr eaLnBrk="1" hangingPunct="1"/>
            <a:r>
              <a:rPr lang="en-US" altLang="en-US" sz="2000" noProof="0" dirty="0"/>
              <a:t>Second, </a:t>
            </a:r>
            <a:r>
              <a:rPr lang="en-US" altLang="en-US" sz="2000" b="1" noProof="0" dirty="0"/>
              <a:t>identify the conclusion.</a:t>
            </a:r>
          </a:p>
          <a:p>
            <a:pPr eaLnBrk="1" hangingPunct="1"/>
            <a:r>
              <a:rPr lang="en-US" altLang="en-US" sz="2000" noProof="0" dirty="0"/>
              <a:t>Third, </a:t>
            </a:r>
            <a:r>
              <a:rPr lang="en-US" altLang="en-US" sz="2000" b="1" noProof="0" dirty="0"/>
              <a:t>identify the premises</a:t>
            </a:r>
            <a:r>
              <a:rPr lang="en-US" altLang="en-US" sz="2000" noProof="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084489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noProof="0" dirty="0"/>
              <a:t>Bracket the Propositions</a:t>
            </a:r>
          </a:p>
        </p:txBody>
      </p:sp>
      <p:pic>
        <p:nvPicPr>
          <p:cNvPr id="6" name="Picture Placeholder 5" descr="This image depicts a classroom scene in which a teacher is speaking to students.">
            <a:extLst>
              <a:ext uri="{FF2B5EF4-FFF2-40B4-BE49-F238E27FC236}">
                <a16:creationId xmlns:a16="http://schemas.microsoft.com/office/drawing/2014/main" id="{69321673-7E8C-4957-9182-C044C6459561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9" b="93"/>
          <a:stretch/>
        </p:blipFill>
        <p:spPr>
          <a:xfrm>
            <a:off x="2019300" y="1737159"/>
            <a:ext cx="5105400" cy="3383681"/>
          </a:xfrm>
        </p:spPr>
      </p:pic>
      <p:sp>
        <p:nvSpPr>
          <p:cNvPr id="5" name="Content Placeholder"/>
          <p:cNvSpPr>
            <a:spLocks noGrp="1"/>
          </p:cNvSpPr>
          <p:nvPr>
            <p:ph type="body" sz="quarter" idx="12"/>
          </p:nvPr>
        </p:nvSpPr>
        <p:spPr>
          <a:xfrm>
            <a:off x="1994403" y="5122349"/>
            <a:ext cx="1600200" cy="184958"/>
          </a:xfrm>
        </p:spPr>
        <p:txBody>
          <a:bodyPr/>
          <a:lstStyle/>
          <a:p>
            <a:pPr algn="l"/>
            <a:r>
              <a:rPr lang="en-US" sz="900" noProof="0" dirty="0">
                <a:solidFill>
                  <a:schemeClr val="tx1"/>
                </a:solidFill>
              </a:rPr>
              <a:t>Skynesher/Getty Images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99AEC4-C79E-455E-A270-AA642E064F41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495300" y="5410200"/>
            <a:ext cx="8382000" cy="696884"/>
          </a:xfrm>
        </p:spPr>
        <p:txBody>
          <a:bodyPr/>
          <a:lstStyle/>
          <a:p>
            <a:pPr lvl="0" algn="ctr">
              <a:buClr>
                <a:srgbClr val="C77D00"/>
              </a:buClr>
            </a:pPr>
            <a:r>
              <a:rPr lang="en-US" sz="2000" noProof="0" dirty="0">
                <a:solidFill>
                  <a:srgbClr val="6368C3"/>
                </a:solidFill>
              </a:rPr>
              <a:t>[Students who sit in front a classroom generally earn higher grades. Therefore, [you should move up to the front of the class], since [I know you want to improve your grade point average].</a:t>
            </a:r>
          </a:p>
        </p:txBody>
      </p:sp>
    </p:spTree>
    <p:extLst>
      <p:ext uri="{BB962C8B-B14F-4D97-AF65-F5344CB8AC3E}">
        <p14:creationId xmlns:p14="http://schemas.microsoft.com/office/powerpoint/2010/main" val="183771802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1295400"/>
          </a:xfrm>
        </p:spPr>
        <p:txBody>
          <a:bodyPr/>
          <a:lstStyle/>
          <a:p>
            <a:pPr eaLnBrk="1" hangingPunct="1"/>
            <a:r>
              <a:rPr lang="en-US" altLang="en-US" noProof="0" dirty="0"/>
              <a:t>Diagramming Arguments Using Symbols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sz="quarter" idx="1"/>
          </p:nvPr>
        </p:nvSpPr>
        <p:spPr>
          <a:xfrm>
            <a:off x="612775" y="1981200"/>
            <a:ext cx="8153400" cy="4495800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altLang="en-US" noProof="0" dirty="0"/>
              <a:t>Diagramming arguments involves the use of specific symbols to identify the different parts of an argument and their relationship to each other.</a:t>
            </a:r>
          </a:p>
          <a:p>
            <a:pPr eaLnBrk="1" hangingPunct="1"/>
            <a:r>
              <a:rPr lang="en-US" altLang="en-US" sz="2000" noProof="0" dirty="0"/>
              <a:t>A circled number is used to indicate a proposition and where it appears in the argument.</a:t>
            </a:r>
          </a:p>
          <a:p>
            <a:pPr eaLnBrk="1" hangingPunct="1"/>
            <a:r>
              <a:rPr lang="en-US" altLang="en-US" sz="2000" noProof="0" dirty="0"/>
              <a:t>A broken circle is used to indicate an unstated premise or conclusion.</a:t>
            </a:r>
          </a:p>
          <a:p>
            <a:pPr eaLnBrk="1" hangingPunct="1"/>
            <a:r>
              <a:rPr lang="en-US" altLang="en-US" sz="2000" noProof="0" dirty="0"/>
              <a:t>An arrow is used to indicate the relationship between an independent premise and the conclusion.</a:t>
            </a:r>
          </a:p>
          <a:p>
            <a:pPr eaLnBrk="1" hangingPunct="1"/>
            <a:r>
              <a:rPr lang="en-US" altLang="en-US" sz="2000" noProof="0" dirty="0"/>
              <a:t>A line is used to connect dependent premises.</a:t>
            </a:r>
          </a:p>
          <a:p>
            <a:pPr eaLnBrk="1" hangingPunct="1"/>
            <a:r>
              <a:rPr lang="en-US" altLang="en-US" sz="2000" noProof="0" dirty="0"/>
              <a:t>A line with an arrow below it is used to indicate the relationship between dependent premises and the conclusion.</a:t>
            </a:r>
          </a:p>
        </p:txBody>
      </p:sp>
    </p:spTree>
    <p:extLst>
      <p:ext uri="{BB962C8B-B14F-4D97-AF65-F5344CB8AC3E}">
        <p14:creationId xmlns:p14="http://schemas.microsoft.com/office/powerpoint/2010/main" val="299656973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noProof="0" dirty="0"/>
              <a:t>Argument with Independent Premises</a:t>
            </a:r>
          </a:p>
        </p:txBody>
      </p:sp>
      <p:pic>
        <p:nvPicPr>
          <p:cNvPr id="3" name="Picture Placeholder 2" descr="The image shows that two independent (numbered two and three) premises can lead to a single (numbered one) conclusion.">
            <a:extLst>
              <a:ext uri="{FF2B5EF4-FFF2-40B4-BE49-F238E27FC236}">
                <a16:creationId xmlns:a16="http://schemas.microsoft.com/office/drawing/2014/main" id="{F4F34F8C-043D-4AC0-BF45-70B77D2B2EEF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/>
          <a:srcRect t="8838" b="3348"/>
          <a:stretch/>
        </p:blipFill>
        <p:spPr>
          <a:xfrm>
            <a:off x="1943100" y="2362200"/>
            <a:ext cx="5257800" cy="2804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81265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sz="3200" noProof="0" dirty="0"/>
              <a:t>How Do Politicians Use Logical Arguments and Rhetoric in Political Debates?</a:t>
            </a:r>
          </a:p>
        </p:txBody>
      </p:sp>
      <p:pic>
        <p:nvPicPr>
          <p:cNvPr id="4" name="Picture Placeholder 3" descr="A photograph of Marco Rubio, Donald Trump, Ted Cruz, and John Kasich.">
            <a:extLst>
              <a:ext uri="{FF2B5EF4-FFF2-40B4-BE49-F238E27FC236}">
                <a16:creationId xmlns:a16="http://schemas.microsoft.com/office/drawing/2014/main" id="{62B343A0-05E3-4C0B-86D8-12AD7D37A37E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3" b="365"/>
          <a:stretch/>
        </p:blipFill>
        <p:spPr>
          <a:xfrm>
            <a:off x="1870363" y="1905000"/>
            <a:ext cx="5403273" cy="3962400"/>
          </a:xfrm>
        </p:spPr>
      </p:pic>
      <p:sp>
        <p:nvSpPr>
          <p:cNvPr id="5" name="Content Placeholder 1"/>
          <p:cNvSpPr>
            <a:spLocks noGrp="1"/>
          </p:cNvSpPr>
          <p:nvPr>
            <p:ph type="body" sz="quarter" idx="12"/>
          </p:nvPr>
        </p:nvSpPr>
        <p:spPr>
          <a:xfrm>
            <a:off x="1752600" y="5871172"/>
            <a:ext cx="1752600" cy="224828"/>
          </a:xfrm>
        </p:spPr>
        <p:txBody>
          <a:bodyPr/>
          <a:lstStyle/>
          <a:p>
            <a:pPr algn="l">
              <a:spcBef>
                <a:spcPct val="0"/>
              </a:spcBef>
              <a:defRPr/>
            </a:pPr>
            <a:r>
              <a:rPr lang="en-US" sz="900" noProof="0" dirty="0">
                <a:solidFill>
                  <a:schemeClr val="tx1"/>
                </a:solidFill>
                <a:latin typeface="Arial" panose="020B0604020202020204" pitchFamily="34" charset="0"/>
              </a:rPr>
              <a:t>Joe Raedle/Getty Images</a:t>
            </a:r>
          </a:p>
        </p:txBody>
      </p:sp>
    </p:spTree>
    <p:extLst>
      <p:ext uri="{BB962C8B-B14F-4D97-AF65-F5344CB8AC3E}">
        <p14:creationId xmlns:p14="http://schemas.microsoft.com/office/powerpoint/2010/main" val="4291503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 bwMode="auto">
          <a:xfrm>
            <a:off x="609600" y="228600"/>
            <a:ext cx="81534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noProof="0" dirty="0"/>
              <a:t>Argument with Dependent Premises</a:t>
            </a:r>
          </a:p>
        </p:txBody>
      </p:sp>
      <p:pic>
        <p:nvPicPr>
          <p:cNvPr id="3" name="Picture Placeholder 2" descr="The image illustrates how three mutually dependent premises (numbered one, three, and four) lead to a single conclusion (numbered two).&#10;">
            <a:extLst>
              <a:ext uri="{FF2B5EF4-FFF2-40B4-BE49-F238E27FC236}">
                <a16:creationId xmlns:a16="http://schemas.microsoft.com/office/drawing/2014/main" id="{10074A13-A3AB-4DB8-848A-CEBE190D804F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/>
          <a:srcRect t="13334" b="6667"/>
          <a:stretch/>
        </p:blipFill>
        <p:spPr>
          <a:xfrm>
            <a:off x="2114550" y="2209800"/>
            <a:ext cx="5143500" cy="2057400"/>
          </a:xfrm>
          <a:prstGeom prst="rect">
            <a:avLst/>
          </a:prstGeom>
        </p:spPr>
      </p:pic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96230B4-E302-4BF9-9F3D-07C66C741CC0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09600" y="4267200"/>
            <a:ext cx="8305800" cy="1828800"/>
          </a:xfrm>
        </p:spPr>
        <p:txBody>
          <a:bodyPr/>
          <a:lstStyle/>
          <a:p>
            <a:pPr marL="228600" indent="-228600">
              <a:buClr>
                <a:srgbClr val="C77D00"/>
              </a:buClr>
              <a:buSzPct val="100000"/>
              <a:buAutoNum type="arabicPeriod"/>
            </a:pPr>
            <a:r>
              <a:rPr lang="en-US" sz="1800" noProof="0" dirty="0">
                <a:latin typeface="Arial" charset="0"/>
              </a:rPr>
              <a:t>[</a:t>
            </a:r>
            <a:r>
              <a:rPr lang="en-US" sz="1800" u="sng" noProof="0" dirty="0">
                <a:latin typeface="Arial" charset="0"/>
              </a:rPr>
              <a:t>The Bible states in Leviticus 20:26, “You should not practice augury or witchcraft.”</a:t>
            </a:r>
            <a:r>
              <a:rPr lang="en-US" sz="1800" noProof="0" dirty="0">
                <a:latin typeface="Arial" charset="0"/>
              </a:rPr>
              <a:t>] </a:t>
            </a:r>
          </a:p>
          <a:p>
            <a:pPr marL="228600" indent="-228600">
              <a:buClr>
                <a:srgbClr val="C77D00"/>
              </a:buClr>
              <a:buSzPct val="100000"/>
              <a:buAutoNum type="arabicPeriod"/>
            </a:pPr>
            <a:r>
              <a:rPr lang="en-US" sz="1800" noProof="0" dirty="0">
                <a:latin typeface="Arial" charset="0"/>
              </a:rPr>
              <a:t>Therefore, [</a:t>
            </a:r>
            <a:r>
              <a:rPr lang="en-US" sz="1800" u="sng" noProof="0" dirty="0">
                <a:latin typeface="Arial" charset="0"/>
              </a:rPr>
              <a:t>the Harry Potter books are not suitable reading for children,] </a:t>
            </a:r>
            <a:r>
              <a:rPr lang="en-US" sz="1800" noProof="0" dirty="0">
                <a:latin typeface="Arial" charset="0"/>
              </a:rPr>
              <a:t>since </a:t>
            </a:r>
          </a:p>
          <a:p>
            <a:pPr marL="228600" indent="-228600">
              <a:buClr>
                <a:srgbClr val="C77D00"/>
              </a:buClr>
              <a:buSzPct val="100000"/>
              <a:buAutoNum type="arabicPeriod"/>
            </a:pPr>
            <a:r>
              <a:rPr lang="en-US" sz="1800" noProof="0" dirty="0">
                <a:latin typeface="Arial" charset="0"/>
              </a:rPr>
              <a:t> [</a:t>
            </a:r>
            <a:r>
              <a:rPr lang="en-US" sz="1800" u="sng" noProof="0" dirty="0">
                <a:latin typeface="Arial" charset="0"/>
              </a:rPr>
              <a:t>Harry Potter is a wizard</a:t>
            </a:r>
            <a:r>
              <a:rPr lang="en-US" sz="1800" noProof="0" dirty="0">
                <a:latin typeface="Arial" charset="0"/>
              </a:rPr>
              <a:t>] and</a:t>
            </a:r>
          </a:p>
          <a:p>
            <a:pPr marL="228600" indent="-228600">
              <a:buClr>
                <a:srgbClr val="C77D00"/>
              </a:buClr>
              <a:buSzPct val="100000"/>
              <a:buAutoNum type="arabicPeriod"/>
            </a:pPr>
            <a:r>
              <a:rPr lang="en-US" sz="1800" noProof="0" dirty="0">
                <a:latin typeface="Arial" charset="0"/>
              </a:rPr>
              <a:t>[</a:t>
            </a:r>
            <a:r>
              <a:rPr lang="en-US" sz="1800" u="sng" noProof="0" dirty="0">
                <a:latin typeface="Arial" charset="0"/>
              </a:rPr>
              <a:t>wizards practice augury</a:t>
            </a:r>
            <a:r>
              <a:rPr lang="en-US" sz="1800" noProof="0" dirty="0">
                <a:latin typeface="Arial" charset="0"/>
              </a:rPr>
              <a:t>].</a:t>
            </a:r>
            <a:endParaRPr lang="en-US" sz="1800" noProof="0" dirty="0"/>
          </a:p>
        </p:txBody>
      </p:sp>
    </p:spTree>
    <p:extLst>
      <p:ext uri="{BB962C8B-B14F-4D97-AF65-F5344CB8AC3E}">
        <p14:creationId xmlns:p14="http://schemas.microsoft.com/office/powerpoint/2010/main" val="214838799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sz="2800" noProof="0" dirty="0"/>
              <a:t>These People Are Burning Harry Potter Books Based on Their Conclusion That Harry Is a Wizard and Witchcraft Should Not Be Practiced</a:t>
            </a:r>
          </a:p>
        </p:txBody>
      </p:sp>
      <p:pic>
        <p:nvPicPr>
          <p:cNvPr id="4" name="Picture Placeholder 3" descr="A photograph of a crowd standing in front of a fire.">
            <a:extLst>
              <a:ext uri="{FF2B5EF4-FFF2-40B4-BE49-F238E27FC236}">
                <a16:creationId xmlns:a16="http://schemas.microsoft.com/office/drawing/2014/main" id="{13CB65CE-2B5B-43CF-B7F2-3C01484F00F3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118" b="-1121"/>
          <a:stretch/>
        </p:blipFill>
        <p:spPr>
          <a:xfrm>
            <a:off x="2286000" y="1981200"/>
            <a:ext cx="4572000" cy="3657600"/>
          </a:xfrm>
        </p:spPr>
      </p:pic>
      <p:sp>
        <p:nvSpPr>
          <p:cNvPr id="5" name="Content Placeholder"/>
          <p:cNvSpPr>
            <a:spLocks noGrp="1"/>
          </p:cNvSpPr>
          <p:nvPr>
            <p:ph type="body" sz="quarter" idx="12"/>
          </p:nvPr>
        </p:nvSpPr>
        <p:spPr>
          <a:xfrm>
            <a:off x="2209800" y="5571653"/>
            <a:ext cx="4419600" cy="219547"/>
          </a:xfrm>
        </p:spPr>
        <p:txBody>
          <a:bodyPr/>
          <a:lstStyle/>
          <a:p>
            <a:pPr algn="l">
              <a:spcBef>
                <a:spcPct val="0"/>
              </a:spcBef>
              <a:defRPr/>
            </a:pPr>
            <a:r>
              <a:rPr lang="en-US" sz="900" noProof="0" dirty="0">
                <a:solidFill>
                  <a:schemeClr val="tx1"/>
                </a:solidFill>
                <a:latin typeface="Arial" panose="020B0604020202020204" pitchFamily="34" charset="0"/>
              </a:rPr>
              <a:t>Neil Jacobs/Getty Images</a:t>
            </a:r>
          </a:p>
        </p:txBody>
      </p:sp>
    </p:spTree>
    <p:extLst>
      <p:ext uri="{BB962C8B-B14F-4D97-AF65-F5344CB8AC3E}">
        <p14:creationId xmlns:p14="http://schemas.microsoft.com/office/powerpoint/2010/main" val="401509067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 bwMode="auto">
          <a:xfrm>
            <a:off x="609600" y="228600"/>
            <a:ext cx="81534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noProof="0" dirty="0"/>
              <a:t>Argument with an Unstated Conclusion</a:t>
            </a:r>
          </a:p>
        </p:txBody>
      </p:sp>
      <p:pic>
        <p:nvPicPr>
          <p:cNvPr id="3" name="Picture Placeholder 2" descr="The image shows how two dependent variables (numbered one and two) lead to an unstated conclusion (numbered three).&#10;">
            <a:extLst>
              <a:ext uri="{FF2B5EF4-FFF2-40B4-BE49-F238E27FC236}">
                <a16:creationId xmlns:a16="http://schemas.microsoft.com/office/drawing/2014/main" id="{3F8C4A25-8DD5-4D5A-AD8E-546695138E6C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/>
          <a:srcRect t="3087" b="3087"/>
          <a:stretch/>
        </p:blipFill>
        <p:spPr>
          <a:xfrm>
            <a:off x="2743200" y="2057400"/>
            <a:ext cx="3657600" cy="2072640"/>
          </a:xfrm>
          <a:prstGeom prst="rect">
            <a:avLst/>
          </a:prstGeom>
        </p:spPr>
      </p:pic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96230B4-E302-4BF9-9F3D-07C66C741CC0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09600" y="4267200"/>
            <a:ext cx="8305800" cy="1828800"/>
          </a:xfrm>
        </p:spPr>
        <p:txBody>
          <a:bodyPr/>
          <a:lstStyle/>
          <a:p>
            <a:pPr marL="228600" indent="-228600">
              <a:buClr>
                <a:srgbClr val="C77D00"/>
              </a:buClr>
              <a:buSzPct val="100000"/>
              <a:buAutoNum type="arabicPeriod"/>
            </a:pPr>
            <a:r>
              <a:rPr lang="en-US" sz="1800" u="sng" noProof="0" dirty="0">
                <a:latin typeface="Arial" charset="0"/>
              </a:rPr>
              <a:t>Laws that permit public colleges to discriminate against applicants on the basis of race or sex are unconstitutional.</a:t>
            </a:r>
            <a:r>
              <a:rPr lang="en-US" sz="1800" noProof="0" dirty="0">
                <a:latin typeface="Arial" charset="0"/>
              </a:rPr>
              <a:t> </a:t>
            </a:r>
          </a:p>
          <a:p>
            <a:pPr marL="228600" indent="-228600">
              <a:buClr>
                <a:srgbClr val="C77D00"/>
              </a:buClr>
              <a:buSzPct val="100000"/>
              <a:buAutoNum type="arabicPeriod"/>
            </a:pPr>
            <a:r>
              <a:rPr lang="en-US" sz="1800" u="sng" noProof="0" dirty="0">
                <a:latin typeface="Arial" charset="0"/>
              </a:rPr>
              <a:t>The University of Michigan’s affirmative action policy that awards extra points on the basis of a person’s race and sex discriminates against white males.</a:t>
            </a:r>
            <a:r>
              <a:rPr lang="en-US" sz="1800" noProof="0" dirty="0">
                <a:latin typeface="Arial" charset="0"/>
              </a:rPr>
              <a:t> </a:t>
            </a:r>
          </a:p>
          <a:p>
            <a:pPr marL="228600" indent="-228600">
              <a:buClr>
                <a:srgbClr val="C77D00"/>
              </a:buClr>
              <a:buSzPct val="100000"/>
              <a:buAutoNum type="arabicPeriod"/>
            </a:pPr>
            <a:r>
              <a:rPr lang="en-US" sz="1800" u="sng" noProof="0" dirty="0">
                <a:latin typeface="Arial" charset="0"/>
              </a:rPr>
              <a:t>Therefore, the University of Michigan’s affirmative action policy is unconstitutional.</a:t>
            </a:r>
            <a:endParaRPr lang="en-US" sz="1800" u="sng" noProof="0" dirty="0"/>
          </a:p>
        </p:txBody>
      </p:sp>
    </p:spTree>
    <p:extLst>
      <p:ext uri="{BB962C8B-B14F-4D97-AF65-F5344CB8AC3E}">
        <p14:creationId xmlns:p14="http://schemas.microsoft.com/office/powerpoint/2010/main" val="340749871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sz="3200" noProof="0" dirty="0"/>
              <a:t>College Students Fighting for Equality</a:t>
            </a:r>
          </a:p>
        </p:txBody>
      </p:sp>
      <p:pic>
        <p:nvPicPr>
          <p:cNvPr id="6" name="Picture Placeholder 5" descr="A photograph depicts students protesting for equality.">
            <a:extLst>
              <a:ext uri="{FF2B5EF4-FFF2-40B4-BE49-F238E27FC236}">
                <a16:creationId xmlns:a16="http://schemas.microsoft.com/office/drawing/2014/main" id="{35424D9A-2B85-4818-A32D-CD626C263E7C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6" b="316"/>
          <a:stretch/>
        </p:blipFill>
        <p:spPr>
          <a:xfrm>
            <a:off x="2086033" y="2019201"/>
            <a:ext cx="4572000" cy="3048000"/>
          </a:xfr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9EC666-1832-46F9-B953-207A2871382E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2086033" y="5064183"/>
            <a:ext cx="3039572" cy="193617"/>
          </a:xfrm>
        </p:spPr>
        <p:txBody>
          <a:bodyPr/>
          <a:lstStyle/>
          <a:p>
            <a:r>
              <a:rPr lang="en-US" noProof="0" dirty="0"/>
              <a:t>Alex Wong/Getty Images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type="body" sz="quarter" idx="12"/>
          </p:nvPr>
        </p:nvSpPr>
        <p:spPr>
          <a:xfrm>
            <a:off x="953539" y="5334000"/>
            <a:ext cx="7236922" cy="533400"/>
          </a:xfrm>
        </p:spPr>
        <p:txBody>
          <a:bodyPr/>
          <a:lstStyle/>
          <a:p>
            <a:r>
              <a:rPr lang="en-US" noProof="0" dirty="0">
                <a:solidFill>
                  <a:srgbClr val="6368C3"/>
                </a:solidFill>
              </a:rPr>
              <a:t>College students are divided regarding the morality and constitutionality of affirmative action in college admissions.</a:t>
            </a:r>
          </a:p>
        </p:txBody>
      </p:sp>
    </p:spTree>
    <p:extLst>
      <p:ext uri="{BB962C8B-B14F-4D97-AF65-F5344CB8AC3E}">
        <p14:creationId xmlns:p14="http://schemas.microsoft.com/office/powerpoint/2010/main" val="391416512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 bwMode="auto">
          <a:xfrm>
            <a:off x="609600" y="228600"/>
            <a:ext cx="81534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altLang="en-US" noProof="0" dirty="0"/>
              <a:t>Hot or Not? </a:t>
            </a:r>
            <a:r>
              <a:rPr lang="en-US" altLang="en-US" sz="1000" noProof="0" dirty="0"/>
              <a:t>2</a:t>
            </a:r>
            <a:endParaRPr lang="en-US" sz="1000" noProof="0" dirty="0"/>
          </a:p>
        </p:txBody>
      </p:sp>
      <p:pic>
        <p:nvPicPr>
          <p:cNvPr id="8" name="(Decorative) Picture Placeholder">
            <a:extLst>
              <a:ext uri="{FF2B5EF4-FFF2-40B4-BE49-F238E27FC236}">
                <a16:creationId xmlns:a16="http://schemas.microsoft.com/office/drawing/2014/main" id="{C0DAFFB1-481D-4746-AE7E-E5CCD5F9C4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65" b="-163"/>
          <a:stretch/>
        </p:blipFill>
        <p:spPr bwMode="auto">
          <a:xfrm>
            <a:off x="307647" y="1371600"/>
            <a:ext cx="1435064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5617A5F2-EC03-45C4-8532-0123BCB39BD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209800" y="2286000"/>
            <a:ext cx="5638800" cy="1905000"/>
          </a:xfrm>
        </p:spPr>
        <p:txBody>
          <a:bodyPr/>
          <a:lstStyle/>
          <a:p>
            <a:pPr eaLnBrk="1" hangingPunct="1"/>
            <a:r>
              <a:rPr lang="en-US" altLang="en-US" noProof="0" dirty="0"/>
              <a:t>Does knowing how to break down and diagram arguments serve any practical purpose in your life?</a:t>
            </a:r>
          </a:p>
        </p:txBody>
      </p:sp>
    </p:spTree>
    <p:extLst>
      <p:ext uri="{BB962C8B-B14F-4D97-AF65-F5344CB8AC3E}">
        <p14:creationId xmlns:p14="http://schemas.microsoft.com/office/powerpoint/2010/main" val="189032129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1295400"/>
          </a:xfrm>
        </p:spPr>
        <p:txBody>
          <a:bodyPr/>
          <a:lstStyle/>
          <a:p>
            <a:pPr eaLnBrk="1" hangingPunct="1"/>
            <a:r>
              <a:rPr lang="en-US" altLang="en-US" noProof="0" dirty="0"/>
              <a:t>Evaluating Arguments</a:t>
            </a:r>
            <a:endParaRPr lang="en-US" altLang="en-US" sz="1000" noProof="0" dirty="0"/>
          </a:p>
        </p:txBody>
      </p:sp>
      <p:sp>
        <p:nvSpPr>
          <p:cNvPr id="13315" name="Content Placeholder 2"/>
          <p:cNvSpPr>
            <a:spLocks noGrp="1"/>
          </p:cNvSpPr>
          <p:nvPr>
            <p:ph sz="quarter" idx="1"/>
          </p:nvPr>
        </p:nvSpPr>
        <p:spPr>
          <a:xfrm>
            <a:off x="612775" y="1981200"/>
            <a:ext cx="8153400" cy="4495800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altLang="en-US" noProof="0" dirty="0"/>
              <a:t>Knowing how to break down and diagram arguments makes it easier for you to evaluate them.</a:t>
            </a:r>
          </a:p>
          <a:p>
            <a:pPr marL="0" indent="0" eaLnBrk="1" hangingPunct="1">
              <a:buNone/>
            </a:pPr>
            <a:endParaRPr lang="en-US" altLang="en-US" noProof="0" dirty="0"/>
          </a:p>
          <a:p>
            <a:pPr marL="0" indent="0" eaLnBrk="1" hangingPunct="1">
              <a:buNone/>
            </a:pPr>
            <a:r>
              <a:rPr lang="en-US" altLang="en-US" noProof="0" dirty="0"/>
              <a:t>Five criteria useful for evaluating arguments.</a:t>
            </a:r>
          </a:p>
          <a:p>
            <a:pPr eaLnBrk="1" hangingPunct="1"/>
            <a:r>
              <a:rPr lang="en-US" altLang="en-US" sz="2000" noProof="0" dirty="0"/>
              <a:t>Clarity.</a:t>
            </a:r>
          </a:p>
          <a:p>
            <a:pPr eaLnBrk="1" hangingPunct="1"/>
            <a:r>
              <a:rPr lang="en-US" altLang="en-US" sz="2000" noProof="0" dirty="0"/>
              <a:t>Credibility.</a:t>
            </a:r>
          </a:p>
          <a:p>
            <a:pPr eaLnBrk="1" hangingPunct="1"/>
            <a:r>
              <a:rPr lang="en-US" altLang="en-US" sz="2000" noProof="0" dirty="0"/>
              <a:t>Relevance.</a:t>
            </a:r>
          </a:p>
          <a:p>
            <a:pPr eaLnBrk="1" hangingPunct="1"/>
            <a:r>
              <a:rPr lang="en-US" altLang="en-US" sz="2000" noProof="0" dirty="0"/>
              <a:t>Completeness.</a:t>
            </a:r>
          </a:p>
          <a:p>
            <a:pPr eaLnBrk="1" hangingPunct="1"/>
            <a:r>
              <a:rPr lang="en-US" altLang="en-US" sz="2000" noProof="0" dirty="0"/>
              <a:t>Soundness.</a:t>
            </a:r>
          </a:p>
        </p:txBody>
      </p:sp>
    </p:spTree>
    <p:extLst>
      <p:ext uri="{BB962C8B-B14F-4D97-AF65-F5344CB8AC3E}">
        <p14:creationId xmlns:p14="http://schemas.microsoft.com/office/powerpoint/2010/main" val="422378322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1295400"/>
          </a:xfrm>
        </p:spPr>
        <p:txBody>
          <a:bodyPr/>
          <a:lstStyle/>
          <a:p>
            <a:pPr eaLnBrk="1" hangingPunct="1"/>
            <a:r>
              <a:rPr lang="en-US" altLang="en-US" noProof="0" dirty="0"/>
              <a:t>Evaluating Clarity and Credibility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sz="quarter" idx="1"/>
          </p:nvPr>
        </p:nvSpPr>
        <p:spPr>
          <a:xfrm>
            <a:off x="612775" y="1981200"/>
            <a:ext cx="8153400" cy="4495800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altLang="en-US" b="1" u="sng" noProof="0" dirty="0"/>
              <a:t>Clarity</a:t>
            </a:r>
            <a:r>
              <a:rPr lang="en-US" altLang="en-US" b="1" noProof="0" dirty="0"/>
              <a:t>: </a:t>
            </a:r>
            <a:r>
              <a:rPr lang="en-US" altLang="en-US" noProof="0" dirty="0"/>
              <a:t>Is the argument clear and unambiguous? </a:t>
            </a:r>
          </a:p>
          <a:p>
            <a:pPr marL="0" indent="0" eaLnBrk="1" hangingPunct="1">
              <a:buNone/>
            </a:pPr>
            <a:endParaRPr lang="en-US" altLang="en-US" sz="2000" b="1" u="sng" noProof="0" dirty="0"/>
          </a:p>
          <a:p>
            <a:pPr marL="0" indent="0" eaLnBrk="1" hangingPunct="1">
              <a:buNone/>
            </a:pPr>
            <a:r>
              <a:rPr lang="en-US" altLang="en-US" b="1" u="sng" noProof="0" dirty="0"/>
              <a:t>Credibility</a:t>
            </a:r>
            <a:r>
              <a:rPr lang="en-US" altLang="en-US" b="1" noProof="0" dirty="0"/>
              <a:t>: </a:t>
            </a:r>
            <a:r>
              <a:rPr lang="en-US" altLang="en-US" noProof="0" dirty="0"/>
              <a:t>Are the premises supported by evidence? </a:t>
            </a:r>
          </a:p>
          <a:p>
            <a:pPr eaLnBrk="1" hangingPunct="1"/>
            <a:r>
              <a:rPr lang="en-US" altLang="en-US" sz="2000" noProof="0" dirty="0"/>
              <a:t>Examine each premise carefully.</a:t>
            </a:r>
          </a:p>
          <a:p>
            <a:pPr eaLnBrk="1" hangingPunct="1"/>
            <a:r>
              <a:rPr lang="en-US" altLang="en-US" sz="2000" noProof="0" dirty="0"/>
              <a:t>Be alert for assumptions that are passed off as facts.</a:t>
            </a:r>
          </a:p>
        </p:txBody>
      </p:sp>
    </p:spTree>
    <p:extLst>
      <p:ext uri="{BB962C8B-B14F-4D97-AF65-F5344CB8AC3E}">
        <p14:creationId xmlns:p14="http://schemas.microsoft.com/office/powerpoint/2010/main" val="377656605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noProof="0" dirty="0"/>
              <a:t>Hispanic Housekeeper</a:t>
            </a:r>
          </a:p>
        </p:txBody>
      </p:sp>
      <p:pic>
        <p:nvPicPr>
          <p:cNvPr id="5" name="Picture Placeholder 4" descr="A photograph of a Hispanic housekeeper.">
            <a:extLst>
              <a:ext uri="{FF2B5EF4-FFF2-40B4-BE49-F238E27FC236}">
                <a16:creationId xmlns:a16="http://schemas.microsoft.com/office/drawing/2014/main" id="{FA83E2E7-5076-409F-9A8E-8E1F15B35347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2" b="272"/>
          <a:stretch/>
        </p:blipFill>
        <p:spPr>
          <a:xfrm>
            <a:off x="1504472" y="1981200"/>
            <a:ext cx="6135055" cy="3476531"/>
          </a:xfr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9EC666-1832-46F9-B953-207A2871382E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1504472" y="5457731"/>
            <a:ext cx="1619728" cy="181069"/>
          </a:xfrm>
        </p:spPr>
        <p:txBody>
          <a:bodyPr/>
          <a:lstStyle/>
          <a:p>
            <a:pPr>
              <a:spcBef>
                <a:spcPct val="0"/>
              </a:spcBef>
              <a:defRPr/>
            </a:pPr>
            <a:r>
              <a:rPr lang="en-US" noProof="0" dirty="0">
                <a:latin typeface="Arial" panose="020B0604020202020204" pitchFamily="34" charset="0"/>
              </a:rPr>
              <a:t>Photodisc/Getty Images</a:t>
            </a:r>
          </a:p>
        </p:txBody>
      </p:sp>
    </p:spTree>
    <p:extLst>
      <p:ext uri="{BB962C8B-B14F-4D97-AF65-F5344CB8AC3E}">
        <p14:creationId xmlns:p14="http://schemas.microsoft.com/office/powerpoint/2010/main" val="299748024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noProof="0" dirty="0"/>
              <a:t>Arguments May Be False</a:t>
            </a:r>
          </a:p>
        </p:txBody>
      </p:sp>
      <p:pic>
        <p:nvPicPr>
          <p:cNvPr id="6" name="Picture Placeholder 5" descr="A photograph of a doctor standing with arms folded.">
            <a:extLst>
              <a:ext uri="{FF2B5EF4-FFF2-40B4-BE49-F238E27FC236}">
                <a16:creationId xmlns:a16="http://schemas.microsoft.com/office/drawing/2014/main" id="{C7CBD62C-DDC7-4E9C-9EC1-B630A7112EF1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5" b="800"/>
          <a:stretch/>
        </p:blipFill>
        <p:spPr>
          <a:xfrm>
            <a:off x="3833726" y="1572255"/>
            <a:ext cx="1652674" cy="3178746"/>
          </a:xfr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9EC666-1832-46F9-B953-207A2871382E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4114800" y="4775144"/>
            <a:ext cx="1524000" cy="254056"/>
          </a:xfrm>
        </p:spPr>
        <p:txBody>
          <a:bodyPr/>
          <a:lstStyle/>
          <a:p>
            <a:r>
              <a:rPr lang="en-US" noProof="0" dirty="0"/>
              <a:t>Stockbyte/Getty Images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type="body" sz="quarter" idx="12"/>
          </p:nvPr>
        </p:nvSpPr>
        <p:spPr>
          <a:xfrm>
            <a:off x="1357226" y="5053343"/>
            <a:ext cx="6429548" cy="1295400"/>
          </a:xfrm>
        </p:spPr>
        <p:txBody>
          <a:bodyPr/>
          <a:lstStyle/>
          <a:p>
            <a:r>
              <a:rPr lang="en-US" noProof="0" dirty="0">
                <a:solidFill>
                  <a:srgbClr val="6368C3"/>
                </a:solidFill>
              </a:rPr>
              <a:t>"Boys become doctors; girls become nurses” – If one of the premises is false, the premises do not support the conclusion.</a:t>
            </a:r>
          </a:p>
        </p:txBody>
      </p:sp>
    </p:spTree>
    <p:extLst>
      <p:ext uri="{BB962C8B-B14F-4D97-AF65-F5344CB8AC3E}">
        <p14:creationId xmlns:p14="http://schemas.microsoft.com/office/powerpoint/2010/main" val="143672393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1295400"/>
          </a:xfrm>
        </p:spPr>
        <p:txBody>
          <a:bodyPr/>
          <a:lstStyle/>
          <a:p>
            <a:pPr eaLnBrk="1" hangingPunct="1"/>
            <a:r>
              <a:rPr lang="en-US" altLang="en-US" noProof="0" dirty="0"/>
              <a:t>Evaluating Relevance and Completeness 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A3D96CA-1DC1-4404-84F9-07BF61DB831D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eaLnBrk="1" hangingPunct="1">
              <a:buNone/>
            </a:pPr>
            <a:r>
              <a:rPr lang="en-US" altLang="en-US" b="1" u="sng" noProof="0" dirty="0"/>
              <a:t>Relevance</a:t>
            </a:r>
            <a:r>
              <a:rPr lang="en-US" altLang="en-US" b="1" noProof="0" dirty="0"/>
              <a:t>: </a:t>
            </a:r>
            <a:r>
              <a:rPr lang="en-US" altLang="en-US" noProof="0" dirty="0"/>
              <a:t>Are the premises relevant to the conclusion? </a:t>
            </a:r>
          </a:p>
          <a:p>
            <a:pPr eaLnBrk="1" hangingPunct="1"/>
            <a:r>
              <a:rPr lang="en-US" altLang="en-US" sz="2000" noProof="0" dirty="0"/>
              <a:t>In addition to being true, the premises should provide good reasons for accepting the conclusion.</a:t>
            </a:r>
          </a:p>
          <a:p>
            <a:pPr marL="0" indent="0" eaLnBrk="1" hangingPunct="1">
              <a:buNone/>
            </a:pPr>
            <a:endParaRPr lang="en-US" altLang="en-US" b="1" u="sng" noProof="0" dirty="0"/>
          </a:p>
          <a:p>
            <a:pPr marL="0" indent="0" eaLnBrk="1" hangingPunct="1">
              <a:buNone/>
            </a:pPr>
            <a:r>
              <a:rPr lang="en-US" altLang="en-US" b="1" u="sng" noProof="0" dirty="0"/>
              <a:t>Completeness</a:t>
            </a:r>
            <a:r>
              <a:rPr lang="en-US" altLang="en-US" b="1" noProof="0" dirty="0"/>
              <a:t>: </a:t>
            </a:r>
            <a:r>
              <a:rPr lang="en-US" altLang="en-US" noProof="0" dirty="0"/>
              <a:t>Are there any unstated premises and conclusions? </a:t>
            </a:r>
          </a:p>
          <a:p>
            <a:pPr eaLnBrk="1" hangingPunct="1"/>
            <a:r>
              <a:rPr lang="en-US" altLang="en-US" sz="2000" noProof="0" dirty="0"/>
              <a:t>This is often the case with arguments that are incompletely researched or have confirmation bias.</a:t>
            </a:r>
          </a:p>
        </p:txBody>
      </p:sp>
    </p:spTree>
    <p:extLst>
      <p:ext uri="{BB962C8B-B14F-4D97-AF65-F5344CB8AC3E}">
        <p14:creationId xmlns:p14="http://schemas.microsoft.com/office/powerpoint/2010/main" val="21092069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1295400"/>
          </a:xfrm>
        </p:spPr>
        <p:txBody>
          <a:bodyPr/>
          <a:lstStyle/>
          <a:p>
            <a:pPr eaLnBrk="1" hangingPunct="1"/>
            <a:r>
              <a:rPr lang="en-US" altLang="en-US" noProof="0" dirty="0"/>
              <a:t>Arguments and Issues</a:t>
            </a:r>
          </a:p>
        </p:txBody>
      </p:sp>
      <p:sp>
        <p:nvSpPr>
          <p:cNvPr id="12291" name="Content Placeholder 2"/>
          <p:cNvSpPr>
            <a:spLocks noGrp="1"/>
          </p:cNvSpPr>
          <p:nvPr>
            <p:ph sz="quarter" idx="1"/>
          </p:nvPr>
        </p:nvSpPr>
        <p:spPr>
          <a:xfrm>
            <a:off x="612775" y="1981200"/>
            <a:ext cx="8153400" cy="4495800"/>
          </a:xfrm>
        </p:spPr>
        <p:txBody>
          <a:bodyPr/>
          <a:lstStyle/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en-US" noProof="0" dirty="0"/>
              <a:t>Arguments help us to analyze issues and to assess whether positions on issues are reasonable or unreasonable. </a:t>
            </a:r>
          </a:p>
          <a:p>
            <a:pPr eaLnBrk="1" hangingPunct="1"/>
            <a:r>
              <a:rPr lang="en-US" altLang="en-US" sz="2000" noProof="0" dirty="0"/>
              <a:t>An </a:t>
            </a:r>
            <a:r>
              <a:rPr lang="en-US" altLang="en-US" sz="2000" b="1" u="sng" noProof="0" dirty="0"/>
              <a:t>issue</a:t>
            </a:r>
            <a:r>
              <a:rPr lang="en-US" altLang="en-US" sz="2000" noProof="0" dirty="0"/>
              <a:t> is an ill-defined complex of problems involving a controversy or uncertainty.</a:t>
            </a:r>
          </a:p>
          <a:p>
            <a:pPr marL="0" lvl="3" indent="0" eaLnBrk="1" hangingPunct="1">
              <a:buNone/>
            </a:pPr>
            <a:endParaRPr lang="en-US" altLang="en-US" noProof="0" dirty="0"/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en-US" noProof="0" dirty="0"/>
              <a:t>Identifying an issue requires asking the right questions as well as good communication skills.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1295400"/>
          </a:xfrm>
        </p:spPr>
        <p:txBody>
          <a:bodyPr/>
          <a:lstStyle/>
          <a:p>
            <a:pPr eaLnBrk="1" hangingPunct="1"/>
            <a:r>
              <a:rPr lang="en-US" altLang="en-US" noProof="0" dirty="0"/>
              <a:t>Evaluating Soundness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sz="quarter" idx="1"/>
          </p:nvPr>
        </p:nvSpPr>
        <p:spPr>
          <a:xfrm>
            <a:off x="612775" y="1981200"/>
            <a:ext cx="8153400" cy="4495800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altLang="en-US" b="1" u="sng" noProof="0" dirty="0"/>
              <a:t>Soundness</a:t>
            </a:r>
            <a:r>
              <a:rPr lang="en-US" altLang="en-US" b="1" noProof="0" dirty="0"/>
              <a:t>: </a:t>
            </a:r>
            <a:r>
              <a:rPr lang="en-US" altLang="en-US" noProof="0" dirty="0"/>
              <a:t>Are the premises true and do they support the conclusion? </a:t>
            </a:r>
          </a:p>
          <a:p>
            <a:pPr eaLnBrk="1" hangingPunct="1"/>
            <a:r>
              <a:rPr lang="en-US" altLang="en-US" sz="2000" noProof="0" dirty="0"/>
              <a:t>A sound argument is one in which the premises are true and they support the conclusion.</a:t>
            </a:r>
          </a:p>
        </p:txBody>
      </p:sp>
    </p:spTree>
    <p:extLst>
      <p:ext uri="{BB962C8B-B14F-4D97-AF65-F5344CB8AC3E}">
        <p14:creationId xmlns:p14="http://schemas.microsoft.com/office/powerpoint/2010/main" val="157243480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1295400"/>
          </a:xfrm>
        </p:spPr>
        <p:txBody>
          <a:bodyPr/>
          <a:lstStyle/>
          <a:p>
            <a:pPr eaLnBrk="1" hangingPunct="1"/>
            <a:r>
              <a:rPr lang="en-US" altLang="en-US" noProof="0" dirty="0"/>
              <a:t>Constructing an Argument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sz="quarter" idx="1"/>
          </p:nvPr>
        </p:nvSpPr>
        <p:spPr>
          <a:xfrm>
            <a:off x="612775" y="1981200"/>
            <a:ext cx="8153400" cy="4495800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altLang="en-US" noProof="0" dirty="0"/>
              <a:t>Once you know how to identify, deconstruct, and evaluate arguments, you are ready to construct your own. </a:t>
            </a:r>
          </a:p>
          <a:p>
            <a:pPr eaLnBrk="1" hangingPunct="1"/>
            <a:r>
              <a:rPr lang="en-US" altLang="en-US" sz="2000" noProof="0" dirty="0"/>
              <a:t>The following eight steps are a useful guide to help you improve the quality of your arguments.</a:t>
            </a:r>
          </a:p>
        </p:txBody>
      </p:sp>
    </p:spTree>
    <p:extLst>
      <p:ext uri="{BB962C8B-B14F-4D97-AF65-F5344CB8AC3E}">
        <p14:creationId xmlns:p14="http://schemas.microsoft.com/office/powerpoint/2010/main" val="376071277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1295400"/>
          </a:xfrm>
        </p:spPr>
        <p:txBody>
          <a:bodyPr/>
          <a:lstStyle/>
          <a:p>
            <a:pPr eaLnBrk="1" hangingPunct="1"/>
            <a:r>
              <a:rPr lang="en-US" altLang="en-US" noProof="0" dirty="0"/>
              <a:t>Eight Steps to Better Arguments </a:t>
            </a:r>
            <a:r>
              <a:rPr lang="en-US" altLang="en-US" sz="1000" noProof="0" dirty="0"/>
              <a:t>1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sz="quarter" idx="1"/>
          </p:nvPr>
        </p:nvSpPr>
        <p:spPr>
          <a:xfrm>
            <a:off x="612775" y="1981200"/>
            <a:ext cx="8153400" cy="4495800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altLang="en-US" noProof="0" dirty="0"/>
              <a:t>Begin by stating the issue.</a:t>
            </a:r>
          </a:p>
          <a:p>
            <a:pPr eaLnBrk="1" hangingPunct="1"/>
            <a:r>
              <a:rPr lang="en-US" altLang="en-US" sz="2000" noProof="0" dirty="0"/>
              <a:t>Try to use neutral language.</a:t>
            </a:r>
          </a:p>
          <a:p>
            <a:pPr marL="0" indent="0" eaLnBrk="1" hangingPunct="1">
              <a:buNone/>
            </a:pPr>
            <a:endParaRPr lang="en-US" altLang="en-US" noProof="0" dirty="0"/>
          </a:p>
          <a:p>
            <a:pPr marL="0" indent="0" eaLnBrk="1" hangingPunct="1">
              <a:buNone/>
            </a:pPr>
            <a:r>
              <a:rPr lang="en-US" altLang="en-US" noProof="0" dirty="0"/>
              <a:t>Develop a list of premises. </a:t>
            </a:r>
          </a:p>
          <a:p>
            <a:pPr eaLnBrk="1" hangingPunct="1"/>
            <a:r>
              <a:rPr lang="en-US" altLang="en-US" sz="2000" noProof="0" dirty="0"/>
              <a:t>Remain as objective and open-minded as possible.</a:t>
            </a:r>
          </a:p>
          <a:p>
            <a:pPr marL="0" indent="0" eaLnBrk="1" hangingPunct="1">
              <a:buNone/>
            </a:pPr>
            <a:endParaRPr lang="en-US" altLang="en-US" noProof="0" dirty="0"/>
          </a:p>
          <a:p>
            <a:pPr marL="0" indent="0" eaLnBrk="1" hangingPunct="1">
              <a:buNone/>
            </a:pPr>
            <a:r>
              <a:rPr lang="en-US" altLang="en-US" noProof="0" dirty="0"/>
              <a:t>Eliminate weak or irrelevant premises.</a:t>
            </a:r>
          </a:p>
          <a:p>
            <a:pPr marL="0" indent="0" eaLnBrk="1" hangingPunct="1">
              <a:buNone/>
            </a:pPr>
            <a:endParaRPr lang="en-US" altLang="en-US" noProof="0" dirty="0"/>
          </a:p>
          <a:p>
            <a:pPr marL="0" indent="0" eaLnBrk="1" hangingPunct="1">
              <a:buNone/>
            </a:pPr>
            <a:r>
              <a:rPr lang="en-US" altLang="en-US" noProof="0" dirty="0"/>
              <a:t>Establish a conclusion.</a:t>
            </a:r>
          </a:p>
        </p:txBody>
      </p:sp>
    </p:spTree>
    <p:extLst>
      <p:ext uri="{BB962C8B-B14F-4D97-AF65-F5344CB8AC3E}">
        <p14:creationId xmlns:p14="http://schemas.microsoft.com/office/powerpoint/2010/main" val="227549197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1295400"/>
          </a:xfrm>
        </p:spPr>
        <p:txBody>
          <a:bodyPr/>
          <a:lstStyle/>
          <a:p>
            <a:pPr eaLnBrk="1" hangingPunct="1"/>
            <a:r>
              <a:rPr lang="en-US" altLang="en-US" noProof="0" dirty="0"/>
              <a:t>Eight Steps to Better Arguments </a:t>
            </a:r>
            <a:r>
              <a:rPr lang="en-US" altLang="en-US" sz="1000" noProof="0" dirty="0"/>
              <a:t>2</a:t>
            </a:r>
            <a:endParaRPr lang="en-US" altLang="en-US" noProof="0" dirty="0"/>
          </a:p>
        </p:txBody>
      </p:sp>
      <p:sp>
        <p:nvSpPr>
          <p:cNvPr id="13315" name="Content Placeholder 2"/>
          <p:cNvSpPr>
            <a:spLocks noGrp="1"/>
          </p:cNvSpPr>
          <p:nvPr>
            <p:ph sz="quarter" idx="1"/>
          </p:nvPr>
        </p:nvSpPr>
        <p:spPr>
          <a:xfrm>
            <a:off x="612775" y="1981200"/>
            <a:ext cx="8153400" cy="4495800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altLang="en-US" noProof="0" dirty="0"/>
              <a:t>Organize your argument. </a:t>
            </a:r>
          </a:p>
          <a:p>
            <a:pPr eaLnBrk="1" hangingPunct="1"/>
            <a:r>
              <a:rPr lang="en-US" altLang="en-US" sz="2000" noProof="0" dirty="0"/>
              <a:t>Clearly state your conclusion, or thesis statement, in the opening paragraph.</a:t>
            </a:r>
          </a:p>
          <a:p>
            <a:pPr marL="0" indent="0" eaLnBrk="1" hangingPunct="1">
              <a:buNone/>
            </a:pPr>
            <a:endParaRPr lang="en-US" altLang="en-US" noProof="0" dirty="0"/>
          </a:p>
          <a:p>
            <a:pPr marL="0" indent="0" eaLnBrk="1" hangingPunct="1">
              <a:buNone/>
            </a:pPr>
            <a:r>
              <a:rPr lang="en-US" altLang="en-US" noProof="0" dirty="0"/>
              <a:t>Test your argument using others.</a:t>
            </a:r>
          </a:p>
          <a:p>
            <a:pPr marL="0" indent="0" eaLnBrk="1" hangingPunct="1">
              <a:buNone/>
            </a:pPr>
            <a:endParaRPr lang="en-US" altLang="en-US" noProof="0" dirty="0"/>
          </a:p>
          <a:p>
            <a:pPr marL="0" indent="0" eaLnBrk="1" hangingPunct="1">
              <a:buNone/>
            </a:pPr>
            <a:r>
              <a:rPr lang="en-US" altLang="en-US" noProof="0" dirty="0"/>
              <a:t>Revise your argument if necessary.</a:t>
            </a:r>
          </a:p>
          <a:p>
            <a:pPr marL="0" indent="0" eaLnBrk="1" hangingPunct="1">
              <a:buNone/>
            </a:pPr>
            <a:endParaRPr lang="en-US" altLang="en-US" noProof="0" dirty="0"/>
          </a:p>
          <a:p>
            <a:pPr marL="0" indent="0" eaLnBrk="1" hangingPunct="1">
              <a:buNone/>
            </a:pPr>
            <a:r>
              <a:rPr lang="en-US" altLang="en-US" noProof="0" dirty="0"/>
              <a:t>If appropriate, act on your conclusion or solution.</a:t>
            </a:r>
          </a:p>
        </p:txBody>
      </p:sp>
    </p:spTree>
    <p:extLst>
      <p:ext uri="{BB962C8B-B14F-4D97-AF65-F5344CB8AC3E}">
        <p14:creationId xmlns:p14="http://schemas.microsoft.com/office/powerpoint/2010/main" val="295689675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sz="3200" noProof="0" dirty="0"/>
              <a:t>How to Make Your Argument Stronger</a:t>
            </a:r>
          </a:p>
        </p:txBody>
      </p:sp>
      <p:pic>
        <p:nvPicPr>
          <p:cNvPr id="6" name="Picture Placeholder 5" descr="A photograph depicts three students engaged in a discussion.">
            <a:extLst>
              <a:ext uri="{FF2B5EF4-FFF2-40B4-BE49-F238E27FC236}">
                <a16:creationId xmlns:a16="http://schemas.microsoft.com/office/drawing/2014/main" id="{3CCC616D-2929-448D-80AD-71CCC6297824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079" b="777"/>
          <a:stretch/>
        </p:blipFill>
        <p:spPr>
          <a:xfrm>
            <a:off x="1862138" y="1828800"/>
            <a:ext cx="4952632" cy="3493122"/>
          </a:xfr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9EC666-1832-46F9-B953-207A2871382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862138" y="5334000"/>
            <a:ext cx="2405062" cy="152400"/>
          </a:xfrm>
        </p:spPr>
        <p:txBody>
          <a:bodyPr anchor="t"/>
          <a:lstStyle/>
          <a:p>
            <a:pPr algn="l"/>
            <a:r>
              <a:rPr lang="en-US" noProof="0" dirty="0"/>
              <a:t>Laurence Mouton/PhotoAlto/PunchStock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type="body" sz="quarter" idx="12"/>
          </p:nvPr>
        </p:nvSpPr>
        <p:spPr>
          <a:xfrm>
            <a:off x="533400" y="5476336"/>
            <a:ext cx="8077200" cy="533400"/>
          </a:xfrm>
        </p:spPr>
        <p:txBody>
          <a:bodyPr/>
          <a:lstStyle/>
          <a:p>
            <a:r>
              <a:rPr lang="en-US" noProof="0" dirty="0">
                <a:solidFill>
                  <a:srgbClr val="6368C3"/>
                </a:solidFill>
              </a:rPr>
              <a:t>Working collaboratively to identify and eliminate weak or biased premises can help make your argument stronger.</a:t>
            </a:r>
          </a:p>
        </p:txBody>
      </p:sp>
    </p:spTree>
    <p:extLst>
      <p:ext uri="{BB962C8B-B14F-4D97-AF65-F5344CB8AC3E}">
        <p14:creationId xmlns:p14="http://schemas.microsoft.com/office/powerpoint/2010/main" val="366665105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 bwMode="auto">
          <a:xfrm>
            <a:off x="609600" y="228600"/>
            <a:ext cx="81534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altLang="en-US" noProof="0" dirty="0"/>
              <a:t>Hot or Not? </a:t>
            </a:r>
            <a:r>
              <a:rPr lang="en-US" altLang="en-US" sz="1000" noProof="0" dirty="0"/>
              <a:t>3</a:t>
            </a:r>
            <a:endParaRPr lang="en-US" sz="1000" noProof="0" dirty="0"/>
          </a:p>
        </p:txBody>
      </p:sp>
      <p:pic>
        <p:nvPicPr>
          <p:cNvPr id="8" name="(Decorative) Picture Placeholder">
            <a:extLst>
              <a:ext uri="{FF2B5EF4-FFF2-40B4-BE49-F238E27FC236}">
                <a16:creationId xmlns:a16="http://schemas.microsoft.com/office/drawing/2014/main" id="{C0DAFFB1-481D-4746-AE7E-E5CCD5F9C4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65" b="-163"/>
          <a:stretch/>
        </p:blipFill>
        <p:spPr bwMode="auto">
          <a:xfrm>
            <a:off x="307647" y="1371600"/>
            <a:ext cx="1435064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5617A5F2-EC03-45C4-8532-0123BCB39BD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209800" y="2286000"/>
            <a:ext cx="5638800" cy="1905000"/>
          </a:xfrm>
        </p:spPr>
        <p:txBody>
          <a:bodyPr/>
          <a:lstStyle/>
          <a:p>
            <a:pPr eaLnBrk="1" hangingPunct="1"/>
            <a:r>
              <a:rPr lang="en-US" altLang="en-US" noProof="0" dirty="0"/>
              <a:t>Does the two-party system in the United States discourage the use of logical argumentation in resolving issues?</a:t>
            </a:r>
          </a:p>
        </p:txBody>
      </p:sp>
    </p:spTree>
    <p:extLst>
      <p:ext uri="{BB962C8B-B14F-4D97-AF65-F5344CB8AC3E}">
        <p14:creationId xmlns:p14="http://schemas.microsoft.com/office/powerpoint/2010/main" val="412421927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1295400"/>
          </a:xfrm>
        </p:spPr>
        <p:txBody>
          <a:bodyPr/>
          <a:lstStyle/>
          <a:p>
            <a:pPr eaLnBrk="1" hangingPunct="1"/>
            <a:r>
              <a:rPr lang="en-US" altLang="en-US" noProof="0" dirty="0"/>
              <a:t>Writing Papers Using Logical Arguments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sz="quarter" idx="1"/>
          </p:nvPr>
        </p:nvSpPr>
        <p:spPr>
          <a:xfrm>
            <a:off x="612775" y="1981200"/>
            <a:ext cx="8153400" cy="4495800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altLang="en-US" noProof="0" dirty="0"/>
              <a:t>Writing effective college papers requires the use of good structure, both in your argument and in the paper itself.</a:t>
            </a:r>
          </a:p>
          <a:p>
            <a:pPr marL="0" lvl="0" indent="0" eaLnBrk="1" hangingPunct="1">
              <a:buNone/>
            </a:pPr>
            <a:endParaRPr lang="en-US" altLang="en-US" noProof="0" dirty="0"/>
          </a:p>
          <a:p>
            <a:pPr marL="0" indent="0" eaLnBrk="1" hangingPunct="1">
              <a:buNone/>
            </a:pPr>
            <a:r>
              <a:rPr lang="en-US" altLang="en-US" noProof="0" dirty="0"/>
              <a:t>Use the following approach as a guide:</a:t>
            </a:r>
          </a:p>
          <a:p>
            <a:pPr marL="0" indent="0" eaLnBrk="1" hangingPunct="1">
              <a:buNone/>
            </a:pPr>
            <a:endParaRPr lang="en-US" altLang="en-US" sz="1600" noProof="0" dirty="0"/>
          </a:p>
          <a:p>
            <a:pPr eaLnBrk="1" hangingPunct="1"/>
            <a:r>
              <a:rPr lang="en-US" altLang="en-US" sz="2000" noProof="0" dirty="0"/>
              <a:t>Identify the issue.</a:t>
            </a:r>
          </a:p>
          <a:p>
            <a:pPr eaLnBrk="1" hangingPunct="1"/>
            <a:r>
              <a:rPr lang="en-US" altLang="en-US" sz="2000" noProof="0" dirty="0"/>
              <a:t>Present the premises.</a:t>
            </a:r>
          </a:p>
          <a:p>
            <a:pPr eaLnBrk="1" hangingPunct="1"/>
            <a:r>
              <a:rPr lang="en-US" altLang="en-US" sz="2000" noProof="0" dirty="0"/>
              <a:t>Present and address counterarguments.</a:t>
            </a:r>
          </a:p>
          <a:p>
            <a:pPr eaLnBrk="1" hangingPunct="1"/>
            <a:r>
              <a:rPr lang="en-US" altLang="en-US" sz="2000" noProof="0" dirty="0"/>
              <a:t>End the paper with an expanded version of your conclusion. </a:t>
            </a:r>
          </a:p>
          <a:p>
            <a:pPr eaLnBrk="1" hangingPunct="1"/>
            <a:r>
              <a:rPr lang="en-US" altLang="en-US" sz="2000" noProof="0" dirty="0"/>
              <a:t>Restate the issue and summarize your argument thoroughly. </a:t>
            </a:r>
          </a:p>
          <a:p>
            <a:pPr eaLnBrk="1" hangingPunct="1"/>
            <a:r>
              <a:rPr lang="en-US" altLang="en-US" sz="2000" noProof="0" dirty="0"/>
              <a:t>Be sure to include references for all facts and evidence used.</a:t>
            </a:r>
          </a:p>
        </p:txBody>
      </p:sp>
    </p:spTree>
    <p:extLst>
      <p:ext uri="{BB962C8B-B14F-4D97-AF65-F5344CB8AC3E}">
        <p14:creationId xmlns:p14="http://schemas.microsoft.com/office/powerpoint/2010/main" val="154030046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noProof="0" dirty="0"/>
              <a:t>The Dangers of Jumping to a Conclusion</a:t>
            </a:r>
          </a:p>
        </p:txBody>
      </p:sp>
      <p:pic>
        <p:nvPicPr>
          <p:cNvPr id="5" name="Picture Placeholder 4" descr="A photograph of a young girl.">
            <a:extLst>
              <a:ext uri="{FF2B5EF4-FFF2-40B4-BE49-F238E27FC236}">
                <a16:creationId xmlns:a16="http://schemas.microsoft.com/office/drawing/2014/main" id="{D5E3795A-3F80-46A7-8DB3-A6D85AF2C193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0" b="-1216"/>
          <a:stretch/>
        </p:blipFill>
        <p:spPr>
          <a:xfrm>
            <a:off x="2646947" y="1943100"/>
            <a:ext cx="3850105" cy="3657600"/>
          </a:xfr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9EC666-1832-46F9-B953-207A2871382E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2614505" y="5599946"/>
            <a:ext cx="814495" cy="191254"/>
          </a:xfrm>
        </p:spPr>
        <p:txBody>
          <a:bodyPr/>
          <a:lstStyle/>
          <a:p>
            <a:pPr>
              <a:spcBef>
                <a:spcPct val="0"/>
              </a:spcBef>
              <a:defRPr/>
            </a:pPr>
            <a:r>
              <a:rPr lang="en-US" noProof="0" dirty="0">
                <a:latin typeface="Arial" panose="020B0604020202020204" pitchFamily="34" charset="0"/>
              </a:rPr>
              <a:t>Judith Boss</a:t>
            </a:r>
          </a:p>
        </p:txBody>
      </p:sp>
    </p:spTree>
    <p:extLst>
      <p:ext uri="{BB962C8B-B14F-4D97-AF65-F5344CB8AC3E}">
        <p14:creationId xmlns:p14="http://schemas.microsoft.com/office/powerpoint/2010/main" val="236621165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1295400"/>
          </a:xfrm>
        </p:spPr>
        <p:txBody>
          <a:bodyPr/>
          <a:lstStyle/>
          <a:p>
            <a:pPr eaLnBrk="1" hangingPunct="1"/>
            <a:r>
              <a:rPr lang="en-US" altLang="en-US" noProof="0" dirty="0"/>
              <a:t>Conclusions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sz="quarter" idx="1"/>
          </p:nvPr>
        </p:nvSpPr>
        <p:spPr>
          <a:xfrm>
            <a:off x="612775" y="1981200"/>
            <a:ext cx="8153400" cy="4495800"/>
          </a:xfrm>
        </p:spPr>
        <p:txBody>
          <a:bodyPr/>
          <a:lstStyle/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en-US" noProof="0" dirty="0"/>
              <a:t>Arguments are useful tools for making real-life decisions. Skilled critical thinkers employ them to recognize conflict and avoid or defuse it. </a:t>
            </a:r>
          </a:p>
          <a:p>
            <a:pPr eaLnBrk="1" hangingPunct="1"/>
            <a:r>
              <a:rPr lang="en-US" altLang="en-US" sz="2000" noProof="0" dirty="0"/>
              <a:t>They also avoid jumping to premature conclusions and only take a stand after studying an issue from multiple perspectives.</a:t>
            </a:r>
          </a:p>
        </p:txBody>
      </p:sp>
    </p:spTree>
    <p:extLst>
      <p:ext uri="{BB962C8B-B14F-4D97-AF65-F5344CB8AC3E}">
        <p14:creationId xmlns:p14="http://schemas.microsoft.com/office/powerpoint/2010/main" val="237367467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 bwMode="auto">
          <a:xfrm>
            <a:off x="609600" y="228600"/>
            <a:ext cx="81534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sz="3200" noProof="0" dirty="0"/>
              <a:t>Perspectives on Same-Sex Marriage</a:t>
            </a:r>
          </a:p>
        </p:txBody>
      </p:sp>
      <p:pic>
        <p:nvPicPr>
          <p:cNvPr id="4" name="Picture Placeholder 3" descr="A photograph depicts a wedding cake with male figurines placed on it.">
            <a:extLst>
              <a:ext uri="{FF2B5EF4-FFF2-40B4-BE49-F238E27FC236}">
                <a16:creationId xmlns:a16="http://schemas.microsoft.com/office/drawing/2014/main" id="{8F713109-33F6-459C-8A37-D38D20FDABB7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9" b="549"/>
          <a:stretch/>
        </p:blipFill>
        <p:spPr>
          <a:xfrm>
            <a:off x="1654969" y="1905000"/>
            <a:ext cx="5834062" cy="3886200"/>
          </a:xfrm>
        </p:spPr>
      </p:pic>
      <p:sp>
        <p:nvSpPr>
          <p:cNvPr id="5" name="Content Placeholder"/>
          <p:cNvSpPr>
            <a:spLocks noGrp="1"/>
          </p:cNvSpPr>
          <p:nvPr>
            <p:ph type="body" sz="quarter" idx="13"/>
          </p:nvPr>
        </p:nvSpPr>
        <p:spPr>
          <a:xfrm>
            <a:off x="1654969" y="5791200"/>
            <a:ext cx="1828800" cy="228600"/>
          </a:xfrm>
        </p:spPr>
        <p:txBody>
          <a:bodyPr/>
          <a:lstStyle/>
          <a:p>
            <a:pPr algn="l">
              <a:spcBef>
                <a:spcPct val="0"/>
              </a:spcBef>
              <a:defRPr/>
            </a:pPr>
            <a:r>
              <a:rPr lang="en-US" sz="900" noProof="0" dirty="0"/>
              <a:t>Gabriel Bouys/AFP/Getty Images</a:t>
            </a:r>
          </a:p>
        </p:txBody>
      </p:sp>
    </p:spTree>
    <p:extLst>
      <p:ext uri="{BB962C8B-B14F-4D97-AF65-F5344CB8AC3E}">
        <p14:creationId xmlns:p14="http://schemas.microsoft.com/office/powerpoint/2010/main" val="21180585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sz="3200" noProof="0" dirty="0"/>
              <a:t>Brown versus Board of Education (1954)</a:t>
            </a:r>
          </a:p>
        </p:txBody>
      </p:sp>
      <p:pic>
        <p:nvPicPr>
          <p:cNvPr id="6" name="Picture Placeholder 5" descr="A photograph depicts white students shouting slogans at a African-American student. ">
            <a:extLst>
              <a:ext uri="{FF2B5EF4-FFF2-40B4-BE49-F238E27FC236}">
                <a16:creationId xmlns:a16="http://schemas.microsoft.com/office/drawing/2014/main" id="{978E79FF-45F5-4122-BB8D-CC17AAA8E182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54" b="-541"/>
          <a:stretch/>
        </p:blipFill>
        <p:spPr>
          <a:xfrm>
            <a:off x="2811919" y="1638300"/>
            <a:ext cx="3520161" cy="3581400"/>
          </a:xfrm>
        </p:spPr>
      </p:pic>
      <p:sp>
        <p:nvSpPr>
          <p:cNvPr id="5" name="Content Placeholder"/>
          <p:cNvSpPr>
            <a:spLocks noGrp="1"/>
          </p:cNvSpPr>
          <p:nvPr>
            <p:ph type="body" sz="quarter" idx="12"/>
          </p:nvPr>
        </p:nvSpPr>
        <p:spPr>
          <a:xfrm>
            <a:off x="2834553" y="5221209"/>
            <a:ext cx="1066800" cy="226121"/>
          </a:xfrm>
        </p:spPr>
        <p:txBody>
          <a:bodyPr/>
          <a:lstStyle/>
          <a:p>
            <a:pPr algn="l"/>
            <a:r>
              <a:rPr lang="en-US" sz="900" noProof="0" dirty="0">
                <a:solidFill>
                  <a:schemeClr val="tx1"/>
                </a:solidFill>
              </a:rPr>
              <a:t>Bettmann/Corbis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99AEC4-C79E-455E-A270-AA642E064F41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838200" y="5447330"/>
            <a:ext cx="7696200" cy="970074"/>
          </a:xfrm>
        </p:spPr>
        <p:txBody>
          <a:bodyPr/>
          <a:lstStyle/>
          <a:p>
            <a:pPr lvl="0" algn="ctr">
              <a:buClr>
                <a:srgbClr val="C77D00"/>
              </a:buClr>
            </a:pPr>
            <a:r>
              <a:rPr lang="en-US" sz="2000" noProof="0" dirty="0">
                <a:solidFill>
                  <a:srgbClr val="6368C3"/>
                </a:solidFill>
              </a:rPr>
              <a:t>Despite Brown versus Board of Education (1954) African Americans still don't have the same educational opportunities as whites.</a:t>
            </a:r>
          </a:p>
        </p:txBody>
      </p:sp>
    </p:spTree>
    <p:extLst>
      <p:ext uri="{BB962C8B-B14F-4D97-AF65-F5344CB8AC3E}">
        <p14:creationId xmlns:p14="http://schemas.microsoft.com/office/powerpoint/2010/main" val="11147564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1295400"/>
          </a:xfrm>
        </p:spPr>
        <p:txBody>
          <a:bodyPr/>
          <a:lstStyle/>
          <a:p>
            <a:pPr eaLnBrk="1" hangingPunct="1"/>
            <a:r>
              <a:rPr lang="en-US" altLang="en-US" noProof="0" dirty="0"/>
              <a:t>Argument Recognition</a:t>
            </a:r>
            <a:r>
              <a:rPr lang="en-US" altLang="en-US" sz="2000" noProof="0" dirty="0"/>
              <a:t> </a:t>
            </a:r>
            <a:r>
              <a:rPr lang="en-US" altLang="en-US" sz="1000" noProof="0" dirty="0"/>
              <a:t>1</a:t>
            </a:r>
          </a:p>
        </p:txBody>
      </p:sp>
      <p:sp>
        <p:nvSpPr>
          <p:cNvPr id="12291" name="Content Placeholder 2"/>
          <p:cNvSpPr>
            <a:spLocks noGrp="1"/>
          </p:cNvSpPr>
          <p:nvPr>
            <p:ph sz="quarter" idx="1"/>
          </p:nvPr>
        </p:nvSpPr>
        <p:spPr>
          <a:xfrm>
            <a:off x="612775" y="1981200"/>
            <a:ext cx="8153400" cy="4495800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altLang="en-US" b="1" u="sng" noProof="0" dirty="0"/>
              <a:t>Rhetoric</a:t>
            </a:r>
            <a:r>
              <a:rPr lang="en-US" altLang="en-US" noProof="0" dirty="0"/>
              <a:t> is the art of persuasion.</a:t>
            </a:r>
          </a:p>
          <a:p>
            <a:pPr eaLnBrk="1" hangingPunct="1"/>
            <a:r>
              <a:rPr lang="en-US" altLang="en-US" sz="2000" noProof="0" dirty="0"/>
              <a:t>It is the defense of a particular position usually without adequate consideration of opposing evidence.</a:t>
            </a:r>
          </a:p>
          <a:p>
            <a:pPr eaLnBrk="1" hangingPunct="1"/>
            <a:r>
              <a:rPr lang="en-US" altLang="en-US" sz="2000" noProof="0" dirty="0"/>
              <a:t>Rhetoric can be useful once you have come to a reasoned conclusion and are now trying to convince others of this conclusion.</a:t>
            </a:r>
          </a:p>
          <a:p>
            <a:pPr eaLnBrk="1" hangingPunct="1"/>
            <a:r>
              <a:rPr lang="en-US" altLang="en-US" sz="2000" noProof="0" dirty="0"/>
              <a:t>The goal of rhetoric is to “win.” </a:t>
            </a:r>
          </a:p>
          <a:p>
            <a:pPr lvl="1" eaLnBrk="1" hangingPunct="1"/>
            <a:r>
              <a:rPr lang="en-US" altLang="en-US" sz="1800" noProof="0" dirty="0"/>
              <a:t>The purpose of argumentation, in contrast, is to discover the truth.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sz="3200" noProof="0" dirty="0"/>
              <a:t>Abraham Lincoln</a:t>
            </a:r>
          </a:p>
        </p:txBody>
      </p:sp>
      <p:pic>
        <p:nvPicPr>
          <p:cNvPr id="6" name="Picture Placeholder 5" descr="A photograph of Abraham Lincoln.">
            <a:extLst>
              <a:ext uri="{FF2B5EF4-FFF2-40B4-BE49-F238E27FC236}">
                <a16:creationId xmlns:a16="http://schemas.microsoft.com/office/drawing/2014/main" id="{433298DD-79C9-4F74-9C91-079266E12012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185" b="1046"/>
          <a:stretch/>
        </p:blipFill>
        <p:spPr>
          <a:xfrm>
            <a:off x="3197382" y="1496045"/>
            <a:ext cx="2743200" cy="3584973"/>
          </a:xfrm>
        </p:spPr>
      </p:pic>
      <p:sp>
        <p:nvSpPr>
          <p:cNvPr id="5" name="Content Placeholder"/>
          <p:cNvSpPr>
            <a:spLocks noGrp="1"/>
          </p:cNvSpPr>
          <p:nvPr>
            <p:ph type="body" sz="quarter" idx="12"/>
          </p:nvPr>
        </p:nvSpPr>
        <p:spPr>
          <a:xfrm>
            <a:off x="3197382" y="5054330"/>
            <a:ext cx="2743200" cy="227215"/>
          </a:xfrm>
        </p:spPr>
        <p:txBody>
          <a:bodyPr/>
          <a:lstStyle/>
          <a:p>
            <a:pPr algn="l"/>
            <a:r>
              <a:rPr lang="en-US" sz="900" noProof="0" dirty="0">
                <a:solidFill>
                  <a:schemeClr val="tx1"/>
                </a:solidFill>
              </a:rPr>
              <a:t>Source: Library of Congress Prints &amp; Photographs Division [LC-USZ62-13016]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99AEC4-C79E-455E-A270-AA642E064F41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720882" y="5361955"/>
            <a:ext cx="7696200" cy="987027"/>
          </a:xfrm>
        </p:spPr>
        <p:txBody>
          <a:bodyPr/>
          <a:lstStyle/>
          <a:p>
            <a:pPr algn="ctr">
              <a:buClr>
                <a:srgbClr val="C77D00"/>
              </a:buClr>
            </a:pPr>
            <a:r>
              <a:rPr lang="en-US" sz="2000" noProof="0" dirty="0">
                <a:solidFill>
                  <a:srgbClr val="6368C3"/>
                </a:solidFill>
              </a:rPr>
              <a:t>Was Lincoln's decision to stand by his conclusion that slavery should be illegal a wise one? Are there times when it is best to back down on an argument rather than risk conflict?</a:t>
            </a:r>
          </a:p>
        </p:txBody>
      </p:sp>
    </p:spTree>
    <p:extLst>
      <p:ext uri="{BB962C8B-B14F-4D97-AF65-F5344CB8AC3E}">
        <p14:creationId xmlns:p14="http://schemas.microsoft.com/office/powerpoint/2010/main" val="20442721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Rhetorical Standoff</a:t>
            </a:r>
          </a:p>
        </p:txBody>
      </p:sp>
      <p:pic>
        <p:nvPicPr>
          <p:cNvPr id="4" name="Picture Placeholder 3" descr="A photograph of anti-abortion and pro-abortion rights demonstrators holding up signs. ">
            <a:extLst>
              <a:ext uri="{FF2B5EF4-FFF2-40B4-BE49-F238E27FC236}">
                <a16:creationId xmlns:a16="http://schemas.microsoft.com/office/drawing/2014/main" id="{D617B989-B108-4C8C-A29F-6B402C225762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44" b="-244"/>
          <a:stretch/>
        </p:blipFill>
        <p:spPr>
          <a:xfrm>
            <a:off x="2114550" y="1828800"/>
            <a:ext cx="4914900" cy="3276600"/>
          </a:xfrm>
        </p:spPr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65EC55DD-8943-49D4-90B9-F5B54CFF9942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2057400" y="5105400"/>
            <a:ext cx="1524000" cy="228600"/>
          </a:xfrm>
        </p:spPr>
        <p:txBody>
          <a:bodyPr/>
          <a:lstStyle/>
          <a:p>
            <a:r>
              <a:rPr lang="en-US" noProof="0" dirty="0"/>
              <a:t>Jeff McCoy/Shutterstock</a:t>
            </a:r>
          </a:p>
        </p:txBody>
      </p:sp>
      <p:sp>
        <p:nvSpPr>
          <p:cNvPr id="5" name="Content Placeholder"/>
          <p:cNvSpPr>
            <a:spLocks noGrp="1"/>
          </p:cNvSpPr>
          <p:nvPr>
            <p:ph type="body" sz="quarter" idx="12"/>
          </p:nvPr>
        </p:nvSpPr>
        <p:spPr>
          <a:xfrm>
            <a:off x="114300" y="5257800"/>
            <a:ext cx="8915400" cy="1219200"/>
          </a:xfrm>
        </p:spPr>
        <p:txBody>
          <a:bodyPr/>
          <a:lstStyle/>
          <a:p>
            <a:r>
              <a:rPr lang="en-US" sz="2000" noProof="0" dirty="0">
                <a:solidFill>
                  <a:srgbClr val="6368C3"/>
                </a:solidFill>
              </a:rPr>
              <a:t>Anti-abortion and pro-abortion rights demonstrators debating each other at the Supreme Court on January 23, 2012, the anniversary of the Supreme Court’s Roe versus Wade decision, which established a women’s right to an abortion.</a:t>
            </a:r>
          </a:p>
        </p:txBody>
      </p:sp>
    </p:spTree>
    <p:extLst>
      <p:ext uri="{BB962C8B-B14F-4D97-AF65-F5344CB8AC3E}">
        <p14:creationId xmlns:p14="http://schemas.microsoft.com/office/powerpoint/2010/main" val="32437524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 bwMode="auto">
          <a:xfrm>
            <a:off x="609600" y="228600"/>
            <a:ext cx="81534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altLang="en-US" noProof="0" dirty="0"/>
              <a:t>Hot or Not? </a:t>
            </a:r>
            <a:r>
              <a:rPr lang="en-US" altLang="en-US" sz="1000" noProof="0" dirty="0"/>
              <a:t>1</a:t>
            </a:r>
            <a:endParaRPr lang="en-US" sz="1000" noProof="0" dirty="0"/>
          </a:p>
        </p:txBody>
      </p:sp>
      <p:pic>
        <p:nvPicPr>
          <p:cNvPr id="8" name="(Decorative) Picture Placeholder">
            <a:extLst>
              <a:ext uri="{FF2B5EF4-FFF2-40B4-BE49-F238E27FC236}">
                <a16:creationId xmlns:a16="http://schemas.microsoft.com/office/drawing/2014/main" id="{C0DAFFB1-481D-4746-AE7E-E5CCD5F9C4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65" b="-163"/>
          <a:stretch/>
        </p:blipFill>
        <p:spPr bwMode="auto">
          <a:xfrm>
            <a:off x="307647" y="1371600"/>
            <a:ext cx="1435064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5617A5F2-EC03-45C4-8532-0123BCB39BD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209800" y="2286000"/>
            <a:ext cx="5638800" cy="1905000"/>
          </a:xfrm>
        </p:spPr>
        <p:txBody>
          <a:bodyPr/>
          <a:lstStyle/>
          <a:p>
            <a:pPr eaLnBrk="1" hangingPunct="1"/>
            <a:r>
              <a:rPr lang="en-US" altLang="en-US" noProof="0" dirty="0"/>
              <a:t>Is it acceptable to use rhetoric if you’re sure of your position?</a:t>
            </a:r>
          </a:p>
        </p:txBody>
      </p:sp>
    </p:spTree>
    <p:extLst>
      <p:ext uri="{BB962C8B-B14F-4D97-AF65-F5344CB8AC3E}">
        <p14:creationId xmlns:p14="http://schemas.microsoft.com/office/powerpoint/2010/main" val="28246292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1295400"/>
          </a:xfrm>
        </p:spPr>
        <p:txBody>
          <a:bodyPr/>
          <a:lstStyle/>
          <a:p>
            <a:pPr eaLnBrk="1" hangingPunct="1"/>
            <a:r>
              <a:rPr lang="en-US" altLang="en-US" noProof="0" dirty="0"/>
              <a:t>Argument Recognition</a:t>
            </a:r>
            <a:r>
              <a:rPr lang="en-US" altLang="en-US" sz="2000" noProof="0" dirty="0"/>
              <a:t> </a:t>
            </a:r>
            <a:r>
              <a:rPr lang="en-US" altLang="en-US" sz="1000" noProof="0" dirty="0"/>
              <a:t>2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sz="quarter" idx="1"/>
          </p:nvPr>
        </p:nvSpPr>
        <p:spPr>
          <a:xfrm>
            <a:off x="612775" y="1981200"/>
            <a:ext cx="8153400" cy="4495800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altLang="en-US" b="1" u="sng" noProof="0" dirty="0"/>
              <a:t>Arguments</a:t>
            </a:r>
            <a:r>
              <a:rPr lang="en-US" altLang="en-US" noProof="0" dirty="0"/>
              <a:t> are made up of two or more propositions, one of which, the conclusion, is supported by the other(s), the premise(s).</a:t>
            </a:r>
          </a:p>
          <a:p>
            <a:pPr eaLnBrk="1" hangingPunct="1"/>
            <a:r>
              <a:rPr lang="en-US" altLang="en-US" sz="2000" noProof="0" dirty="0"/>
              <a:t>There are two types of arguments.</a:t>
            </a:r>
          </a:p>
          <a:p>
            <a:pPr lvl="1" eaLnBrk="1" hangingPunct="1"/>
            <a:r>
              <a:rPr lang="en-US" altLang="en-US" sz="1800" b="1" u="sng" noProof="0" dirty="0"/>
              <a:t>Deductive arguments</a:t>
            </a:r>
            <a:r>
              <a:rPr lang="en-US" altLang="en-US" sz="1800" noProof="0" dirty="0"/>
              <a:t> contain a conclusion that necessarily follows from the premise.</a:t>
            </a:r>
          </a:p>
          <a:p>
            <a:pPr lvl="1" eaLnBrk="1" hangingPunct="1"/>
            <a:r>
              <a:rPr lang="en-US" altLang="en-US" sz="1800" noProof="0" dirty="0"/>
              <a:t>In</a:t>
            </a:r>
            <a:r>
              <a:rPr lang="en-US" altLang="en-US" sz="1800" b="1" noProof="0" dirty="0"/>
              <a:t> </a:t>
            </a:r>
            <a:r>
              <a:rPr lang="en-US" altLang="en-US" sz="1800" b="1" u="sng" noProof="0" dirty="0"/>
              <a:t>inductive arguments</a:t>
            </a:r>
            <a:r>
              <a:rPr lang="en-US" altLang="en-US" sz="1800" noProof="0" dirty="0"/>
              <a:t>, the premises provide support but not necessarily proof for the conclusion.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1"/>
  <p:tag name="MMPROD_UIDATA" val="&lt;database version=&quot;7.0&quot;&gt;&lt;object type=&quot;1&quot; unique_id=&quot;10001&quot;&gt;&lt;object type=&quot;8&quot; unique_id=&quot;10221&quot;&gt;&lt;/object&gt;&lt;object type=&quot;2&quot; unique_id=&quot;10222&quot;&gt;&lt;object type=&quot;3&quot; unique_id=&quot;10223&quot;&gt;&lt;property id=&quot;20148&quot; value=&quot;5&quot;/&gt;&lt;property id=&quot;20300&quot; value=&quot;Slide 1 - &amp;quot;LANGUAGE &amp;amp; COMMUNICATION&amp;quot;&quot;/&gt;&lt;property id=&quot;20307&quot; value=&quot;256&quot;/&gt;&lt;/object&gt;&lt;object type=&quot;3&quot; unique_id=&quot;10224&quot;&gt;&lt;property id=&quot;20148&quot; value=&quot;5&quot;/&gt;&lt;property id=&quot;20300&quot; value=&quot;Slide 2&quot;/&gt;&lt;property id=&quot;20307&quot; value=&quot;284&quot;/&gt;&lt;/object&gt;&lt;object type=&quot;3&quot; unique_id=&quot;10225&quot;&gt;&lt;property id=&quot;20148&quot; value=&quot;5&quot;/&gt;&lt;property id=&quot;20300&quot; value=&quot;Slide 3 - &amp;quot;Good communication skills are an essential part of critical thinking&amp;quot;&quot;/&gt;&lt;property id=&quot;20307&quot; value=&quot;257&quot;/&gt;&lt;/object&gt;&lt;object type=&quot;3&quot; unique_id=&quot;10226&quot;&gt;&lt;property id=&quot;20148&quot; value=&quot;5&quot;/&gt;&lt;property id=&quot;20300&quot; value=&quot;Slide 4 - &amp;quot;Language is the key &amp;quot;&quot;/&gt;&lt;property id=&quot;20307&quot; value=&quot;275&quot;/&gt;&lt;/object&gt;&lt;object type=&quot;3&quot; unique_id=&quot;10227&quot;&gt;&lt;property id=&quot;20148&quot; value=&quot;5&quot;/&gt;&lt;property id=&quot;20300&quot; value=&quot;Slide 5&quot;/&gt;&lt;property id=&quot;20307&quot; value=&quot;285&quot;/&gt;&lt;/object&gt;&lt;object type=&quot;3&quot; unique_id=&quot;10228&quot;&gt;&lt;property id=&quot;20148&quot; value=&quot;5&quot;/&gt;&lt;property id=&quot;20300&quot; value=&quot;Slide 6&quot;/&gt;&lt;property id=&quot;20307&quot; value=&quot;288&quot;/&gt;&lt;/object&gt;&lt;object type=&quot;3&quot; unique_id=&quot;10229&quot;&gt;&lt;property id=&quot;20148&quot; value=&quot;5&quot;/&gt;&lt;property id=&quot;20300&quot; value=&quot;Slide 7 - &amp;quot;Functions of language &amp;quot;&quot;/&gt;&lt;property id=&quot;20307&quot; value=&quot;263&quot;/&gt;&lt;/object&gt;&lt;object type=&quot;3&quot; unique_id=&quot;10230&quot;&gt;&lt;property id=&quot;20148&quot; value=&quot;5&quot;/&gt;&lt;property id=&quot;20300&quot; value=&quot;Slide 8 - &amp;quot;Language enables effective critical thinking&amp;quot;&quot;/&gt;&lt;property id=&quot;20307&quot; value=&quot;264&quot;/&gt;&lt;/object&gt;&lt;object type=&quot;3&quot; unique_id=&quot;10231&quot;&gt;&lt;property id=&quot;20148&quot; value=&quot;5&quot;/&gt;&lt;property id=&quot;20300&quot; value=&quot;Slide 9&quot;/&gt;&lt;property id=&quot;20307&quot; value=&quot;286&quot;/&gt;&lt;/object&gt;&lt;object type=&quot;3&quot; unique_id=&quot;10232&quot;&gt;&lt;property id=&quot;20148&quot; value=&quot;5&quot;/&gt;&lt;property id=&quot;20300&quot; value=&quot;Slide 10 - &amp;quot;Nonverbal language &amp;quot;&quot;/&gt;&lt;property id=&quot;20307&quot; value=&quot;265&quot;/&gt;&lt;/object&gt;&lt;object type=&quot;3&quot; unique_id=&quot;10233&quot;&gt;&lt;property id=&quot;20148&quot; value=&quot;5&quot;/&gt;&lt;property id=&quot;20300&quot; value=&quot;Slide 11&quot;/&gt;&lt;property id=&quot;20307&quot; value=&quot;289&quot;/&gt;&lt;/object&gt;&lt;object type=&quot;3&quot; unique_id=&quot;10234&quot;&gt;&lt;property id=&quot;20148&quot; value=&quot;5&quot;/&gt;&lt;property id=&quot;20300&quot; value=&quot;Slide 12 - &amp;quot;Language is a cultural construct &amp;quot;&quot;/&gt;&lt;property id=&quot;20307&quot; value=&quot;266&quot;/&gt;&lt;/object&gt;&lt;object type=&quot;3&quot; unique_id=&quot;10235&quot;&gt;&lt;property id=&quot;20148&quot; value=&quot;5&quot;/&gt;&lt;property id=&quot;20300&quot; value=&quot;Slide 13 - &amp;quot;Same word, different meanings &amp;quot;&quot;/&gt;&lt;property id=&quot;20307&quot; value=&quot;267&quot;/&gt;&lt;/object&gt;&lt;object type=&quot;3&quot; unique_id=&quot;10236&quot;&gt;&lt;property id=&quot;20148&quot; value=&quot;5&quot;/&gt;&lt;property id=&quot;20300&quot; value=&quot;Slide 14 - &amp;quot;Denotative and connotative meanings&amp;quot;&quot;/&gt;&lt;property id=&quot;20307&quot; value=&quot;268&quot;/&gt;&lt;/object&gt;&lt;object type=&quot;3&quot; unique_id=&quot;10237&quot;&gt;&lt;property id=&quot;20148&quot; value=&quot;5&quot;/&gt;&lt;property id=&quot;20300&quot; value=&quot;Slide 15&quot;/&gt;&lt;property id=&quot;20307&quot; value=&quot;290&quot;/&gt;&lt;/object&gt;&lt;object type=&quot;3&quot; unique_id=&quot;10238&quot;&gt;&lt;property id=&quot;20148&quot; value=&quot;5&quot;/&gt;&lt;property id=&quot;20300&quot; value=&quot;Slide 16 - &amp;quot;Types of word definitions&amp;quot;&quot;/&gt;&lt;property id=&quot;20307&quot; value=&quot;269&quot;/&gt;&lt;/object&gt;&lt;object type=&quot;3&quot; unique_id=&quot;10239&quot;&gt;&lt;property id=&quot;20148&quot; value=&quot;5&quot;/&gt;&lt;property id=&quot;20300&quot; value=&quot;Slide 17&quot;/&gt;&lt;property id=&quot;20307&quot; value=&quot;291&quot;/&gt;&lt;/object&gt;&lt;object type=&quot;3&quot; unique_id=&quot;10240&quot;&gt;&lt;property id=&quot;20148&quot; value=&quot;5&quot;/&gt;&lt;property id=&quot;20300&quot; value=&quot;Slide 18&quot;/&gt;&lt;property id=&quot;20307&quot; value=&quot;292&quot;/&gt;&lt;/object&gt;&lt;object type=&quot;3&quot; unique_id=&quot;10241&quot;&gt;&lt;property id=&quot;20148&quot; value=&quot;5&quot;/&gt;&lt;property id=&quot;20300&quot; value=&quot;Slide 19 - &amp;quot;Evaluating definitions&amp;quot;&quot;/&gt;&lt;property id=&quot;20307&quot; value=&quot;270&quot;/&gt;&lt;/object&gt;&lt;object type=&quot;3&quot; unique_id=&quot;10242&quot;&gt;&lt;property id=&quot;20148&quot; value=&quot;5&quot;/&gt;&lt;property id=&quot;20300&quot; value=&quot;Slide 20&quot;/&gt;&lt;property id=&quot;20307&quot; value=&quot;293&quot;/&gt;&lt;/object&gt;&lt;object type=&quot;3&quot; unique_id=&quot;10243&quot;&gt;&lt;property id=&quot;20148&quot; value=&quot;5&quot;/&gt;&lt;property id=&quot;20300&quot; value=&quot;Slide 21 - &amp;quot;Communication styles &amp;quot;&quot;/&gt;&lt;property id=&quot;20307&quot; value=&quot;271&quot;/&gt;&lt;/object&gt;&lt;object type=&quot;3&quot; unique_id=&quot;10244&quot;&gt;&lt;property id=&quot;20148&quot; value=&quot;5&quot;/&gt;&lt;property id=&quot;20300&quot; value=&quot;Slide 22 - &amp;quot;Communication styles &amp;quot;&quot;/&gt;&lt;property id=&quot;20307&quot; value=&quot;272&quot;/&gt;&lt;/object&gt;&lt;object type=&quot;3&quot; unique_id=&quot;10245&quot;&gt;&lt;property id=&quot;20148&quot; value=&quot;5&quot;/&gt;&lt;property id=&quot;20300&quot; value=&quot;Slide 23 - &amp;quot;Communication styles: other factors&amp;quot;&quot;/&gt;&lt;property id=&quot;20307&quot; value=&quot;274&quot;/&gt;&lt;/object&gt;&lt;object type=&quot;3&quot; unique_id=&quot;10246&quot;&gt;&lt;property id=&quot;20148&quot; value=&quot;5&quot;/&gt;&lt;property id=&quot;20300&quot; value=&quot;Slide 24&quot;/&gt;&lt;property id=&quot;20307&quot; value=&quot;295&quot;/&gt;&lt;/object&gt;&lt;object type=&quot;3&quot; unique_id=&quot;10247&quot;&gt;&lt;property id=&quot;20148&quot; value=&quot;5&quot;/&gt;&lt;property id=&quot;20300&quot; value=&quot;Slide 25&quot;/&gt;&lt;property id=&quot;20307&quot; value=&quot;294&quot;/&gt;&lt;/object&gt;&lt;object type=&quot;3&quot; unique_id=&quot;10248&quot;&gt;&lt;property id=&quot;20148&quot; value=&quot;5&quot;/&gt;&lt;property id=&quot;20300&quot; value=&quot;Slide 26 - &amp;quot;Language as manipulation&amp;quot;&quot;/&gt;&lt;property id=&quot;20307&quot; value=&quot;276&quot;/&gt;&lt;/object&gt;&lt;object type=&quot;3&quot; unique_id=&quot;10249&quot;&gt;&lt;property id=&quot;20148&quot; value=&quot;5&quot;/&gt;&lt;property id=&quot;20300&quot; value=&quot;Slide 27 - &amp;quot;Emotive language&amp;quot;&quot;/&gt;&lt;property id=&quot;20307&quot; value=&quot;277&quot;/&gt;&lt;/object&gt;&lt;object type=&quot;3&quot; unique_id=&quot;10250&quot;&gt;&lt;property id=&quot;20148&quot; value=&quot;5&quot;/&gt;&lt;property id=&quot;20300&quot; value=&quot;Slide 28&quot;/&gt;&lt;property id=&quot;20307&quot; value=&quot;296&quot;/&gt;&lt;/object&gt;&lt;object type=&quot;3&quot; unique_id=&quot;10251&quot;&gt;&lt;property id=&quot;20148&quot; value=&quot;5&quot;/&gt;&lt;property id=&quot;20300&quot; value=&quot;Slide 29 - &amp;quot;Rhetorical devices&amp;quot;&quot;/&gt;&lt;property id=&quot;20307&quot; value=&quot;278&quot;/&gt;&lt;/object&gt;&lt;object type=&quot;3&quot; unique_id=&quot;10252&quot;&gt;&lt;property id=&quot;20148&quot; value=&quot;5&quot;/&gt;&lt;property id=&quot;20300&quot; value=&quot;Slide 30&quot;/&gt;&lt;property id=&quot;20307&quot; value=&quot;297&quot;/&gt;&lt;/object&gt;&lt;object type=&quot;3&quot; unique_id=&quot;10253&quot;&gt;&lt;property id=&quot;20148&quot; value=&quot;5&quot;/&gt;&lt;property id=&quot;20300&quot; value=&quot;Slide 31 - &amp;quot;Euphemisms and dysphemisms&amp;quot;&quot;/&gt;&lt;property id=&quot;20307&quot; value=&quot;279&quot;/&gt;&lt;/object&gt;&lt;object type=&quot;3&quot; unique_id=&quot;10254&quot;&gt;&lt;property id=&quot;20148&quot; value=&quot;5&quot;/&gt;&lt;property id=&quot;20300&quot; value=&quot;Slide 32 - &amp;quot;Sarcasm and hyperbole&amp;quot;&quot;/&gt;&lt;property id=&quot;20307&quot; value=&quot;280&quot;/&gt;&lt;/object&gt;&lt;object type=&quot;3&quot; unique_id=&quot;10255&quot;&gt;&lt;property id=&quot;20148&quot; value=&quot;5&quot;/&gt;&lt;property id=&quot;20300&quot; value=&quot;Slide 33&quot;/&gt;&lt;property id=&quot;20307&quot; value=&quot;298&quot;/&gt;&lt;/object&gt;&lt;object type=&quot;3&quot; unique_id=&quot;10256&quot;&gt;&lt;property id=&quot;20148&quot; value=&quot;5&quot;/&gt;&lt;property id=&quot;20300&quot; value=&quot;Slide 34 - &amp;quot;Deception and lying&amp;quot;&quot;/&gt;&lt;property id=&quot;20307&quot; value=&quot;281&quot;/&gt;&lt;/object&gt;&lt;object type=&quot;3&quot; unique_id=&quot;10257&quot;&gt;&lt;property id=&quot;20148&quot; value=&quot;5&quot;/&gt;&lt;property id=&quot;20300&quot; value=&quot;Slide 35 - &amp;quot;Detecting lies&amp;quot;&quot;/&gt;&lt;property id=&quot;20307&quot; value=&quot;282&quot;/&gt;&lt;/object&gt;&lt;object type=&quot;3&quot; unique_id=&quot;10258&quot;&gt;&lt;property id=&quot;20148&quot; value=&quot;5&quot;/&gt;&lt;property id=&quot;20300&quot; value=&quot;Slide 36&quot;/&gt;&lt;property id=&quot;20307&quot; value=&quot;300&quot;/&gt;&lt;/object&gt;&lt;object type=&quot;3&quot; unique_id=&quot;10259&quot;&gt;&lt;property id=&quot;20148&quot; value=&quot;5&quot;/&gt;&lt;property id=&quot;20300&quot; value=&quot;Slide 37&quot;/&gt;&lt;property id=&quot;20307&quot; value=&quot;301&quot;/&gt;&lt;/object&gt;&lt;object type=&quot;3&quot; unique_id=&quot;10260&quot;&gt;&lt;property id=&quot;20148&quot; value=&quot;5&quot;/&gt;&lt;property id=&quot;20300&quot; value=&quot;Slide 38 - &amp;quot;Hot or Not?&amp;quot;&quot;/&gt;&lt;property id=&quot;20307&quot; value=&quot;299&quot;/&gt;&lt;/object&gt;&lt;object type=&quot;3&quot; unique_id=&quot;10261&quot;&gt;&lt;property id=&quot;20148&quot; value=&quot;5&quot;/&gt;&lt;property id=&quot;20300&quot; value=&quot;Slide 39 - &amp;quot;Conclusions&amp;quot;&quot;/&gt;&lt;property id=&quot;20307&quot; value=&quot;283&quot;/&gt;&lt;/object&gt;&lt;object type=&quot;3&quot; unique_id=&quot;10262&quot;&gt;&lt;property id=&quot;20148&quot; value=&quot;5&quot;/&gt;&lt;property id=&quot;20300&quot; value=&quot;Slide 40&quot;/&gt;&lt;property id=&quot;20307&quot; value=&quot;287&quot;/&gt;&lt;/object&gt;&lt;object type=&quot;3&quot; unique_id=&quot;10263&quot;&gt;&lt;property id=&quot;20148&quot; value=&quot;5&quot;/&gt;&lt;property id=&quot;20300&quot; value=&quot;Slide 41&quot;/&gt;&lt;property id=&quot;20307&quot; value=&quot;302&quot;/&gt;&lt;/object&gt;&lt;/object&gt;&lt;/object&gt;&lt;/database&gt;"/>
  <p:tag name="SECTOMILLISECCONVERTED" val="1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osstheme2011">
  <a:themeElements>
    <a:clrScheme name="Carnival">
      <a:dk1>
        <a:sysClr val="windowText" lastClr="000000"/>
      </a:dk1>
      <a:lt1>
        <a:sysClr val="window" lastClr="FFFFFF"/>
      </a:lt1>
      <a:dk2>
        <a:srgbClr val="2A2D6C"/>
      </a:dk2>
      <a:lt2>
        <a:srgbClr val="FCED90"/>
      </a:lt2>
      <a:accent1>
        <a:srgbClr val="E0B602"/>
      </a:accent1>
      <a:accent2>
        <a:srgbClr val="C77D00"/>
      </a:accent2>
      <a:accent3>
        <a:srgbClr val="C43D1F"/>
      </a:accent3>
      <a:accent4>
        <a:srgbClr val="B42469"/>
      </a:accent4>
      <a:accent5>
        <a:srgbClr val="7B309B"/>
      </a:accent5>
      <a:accent6>
        <a:srgbClr val="4560AD"/>
      </a:accent6>
      <a:hlink>
        <a:srgbClr val="118FBF"/>
      </a:hlink>
      <a:folHlink>
        <a:srgbClr val="0CA15F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Carnival">
    <a:dk1>
      <a:sysClr val="windowText" lastClr="000000"/>
    </a:dk1>
    <a:lt1>
      <a:sysClr val="window" lastClr="FFFFFF"/>
    </a:lt1>
    <a:dk2>
      <a:srgbClr val="2A2D6C"/>
    </a:dk2>
    <a:lt2>
      <a:srgbClr val="FCED90"/>
    </a:lt2>
    <a:accent1>
      <a:srgbClr val="E0B602"/>
    </a:accent1>
    <a:accent2>
      <a:srgbClr val="C77D00"/>
    </a:accent2>
    <a:accent3>
      <a:srgbClr val="C43D1F"/>
    </a:accent3>
    <a:accent4>
      <a:srgbClr val="B42469"/>
    </a:accent4>
    <a:accent5>
      <a:srgbClr val="7B309B"/>
    </a:accent5>
    <a:accent6>
      <a:srgbClr val="4560AD"/>
    </a:accent6>
    <a:hlink>
      <a:srgbClr val="118FBF"/>
    </a:hlink>
    <a:folHlink>
      <a:srgbClr val="0CA15F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Check_x0020_in_x0020_comments xmlns="b7fbc176-c5f2-4fe2-83e2-528516b9f35d" xsi:nil="true"/>
    <ozku xmlns="b7fbc176-c5f2-4fe2-83e2-528516b9f35d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D48022EABF1754A9167513451C89C8D" ma:contentTypeVersion="20" ma:contentTypeDescription="Create a new document." ma:contentTypeScope="" ma:versionID="1a2a969a0d5866811ab0a9e97483770a">
  <xsd:schema xmlns:xsd="http://www.w3.org/2001/XMLSchema" xmlns:xs="http://www.w3.org/2001/XMLSchema" xmlns:p="http://schemas.microsoft.com/office/2006/metadata/properties" xmlns:ns2="3b891efd-a537-4e57-a9a6-7bde74ae8a20" xmlns:ns3="b7fbc176-c5f2-4fe2-83e2-528516b9f35d" targetNamespace="http://schemas.microsoft.com/office/2006/metadata/properties" ma:root="true" ma:fieldsID="c0dbe534cd44d978c3fb467922caaec5" ns2:_="" ns3:_="">
    <xsd:import namespace="3b891efd-a537-4e57-a9a6-7bde74ae8a20"/>
    <xsd:import namespace="b7fbc176-c5f2-4fe2-83e2-528516b9f35d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ozku" minOccurs="0"/>
                <xsd:element ref="ns3:Check_x0020_in_x0020_comments" minOccurs="0"/>
                <xsd:element ref="ns3:Check_x0020_in_x0020_comments_x003a_Text" minOccurs="0"/>
                <xsd:element ref="ns2:LastSharedByUser" minOccurs="0"/>
                <xsd:element ref="ns2:LastSharedByTime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Location" minOccurs="0"/>
                <xsd:element ref="ns3:MediaServiceOCR" minOccurs="0"/>
                <xsd:element ref="ns3:MediaServiceEventHashCode" minOccurs="0"/>
                <xsd:element ref="ns3:MediaServiceGenerationTim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891efd-a537-4e57-a9a6-7bde74ae8a2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LastSharedByUser" ma:index="13" nillable="true" ma:displayName="Last Shared By User" ma:description="" ma:internalName="LastSharedByUser" ma:readOnly="true">
      <xsd:simpleType>
        <xsd:restriction base="dms:Note">
          <xsd:maxLength value="255"/>
        </xsd:restriction>
      </xsd:simpleType>
    </xsd:element>
    <xsd:element name="LastSharedByTime" ma:index="14" nillable="true" ma:displayName="Last Shared By Time" ma:description="" ma:internalName="LastSharedByTime" ma:readOnly="tru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7fbc176-c5f2-4fe2-83e2-528516b9f35d" elementFormDefault="qualified">
    <xsd:import namespace="http://schemas.microsoft.com/office/2006/documentManagement/types"/>
    <xsd:import namespace="http://schemas.microsoft.com/office/infopath/2007/PartnerControls"/>
    <xsd:element name="ozku" ma:index="10" nillable="true" ma:displayName="Text" ma:internalName="ozku">
      <xsd:simpleType>
        <xsd:restriction base="dms:Text"/>
      </xsd:simpleType>
    </xsd:element>
    <xsd:element name="Check_x0020_in_x0020_comments" ma:index="11" nillable="true" ma:displayName="Check in comments" ma:description="Check in comments" ma:list="{b7fbc176-c5f2-4fe2-83e2-528516b9f35d}" ma:internalName="Check_x0020_in_x0020_comments" ma:readOnly="false" ma:showField="_UIVersionString">
      <xsd:simpleType>
        <xsd:restriction base="dms:Lookup"/>
      </xsd:simpleType>
    </xsd:element>
    <xsd:element name="Check_x0020_in_x0020_comments_x003a_Text" ma:index="12" nillable="true" ma:displayName="Check in comments:Text" ma:list="{b7fbc176-c5f2-4fe2-83e2-528516b9f35d}" ma:internalName="Check_x0020_in_x0020_comments_x003a_Text" ma:readOnly="true" ma:showField="ozku" ma:web="3b891efd-a537-4e57-a9a6-7bde74ae8a20">
      <xsd:simpleType>
        <xsd:restriction base="dms:Lookup"/>
      </xsd:simpleType>
    </xsd:element>
    <xsd:element name="MediaServiceMetadata" ma:index="15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6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8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9" nillable="true" ma:displayName="MediaServiceLocation" ma:internalName="MediaServiceLocation" ma:readOnly="true">
      <xsd:simpleType>
        <xsd:restriction base="dms:Text"/>
      </xsd:simpleType>
    </xsd:element>
    <xsd:element name="MediaServiceOCR" ma:index="2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2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8FFEC14-B3C0-4D35-A234-5D18BF30E9F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B7754A3-E910-4048-AFE3-CEA838E4572F}">
  <ds:schemaRefs>
    <ds:schemaRef ds:uri="http://www.w3.org/XML/1998/namespace"/>
    <ds:schemaRef ds:uri="http://schemas.microsoft.com/office/infopath/2007/PartnerControls"/>
    <ds:schemaRef ds:uri="http://schemas.microsoft.com/office/2006/documentManagement/types"/>
    <ds:schemaRef ds:uri="http://purl.org/dc/terms/"/>
    <ds:schemaRef ds:uri="aa4f5ada-9d1d-46d6-b705-f2cf90d05a91"/>
    <ds:schemaRef ds:uri="3b891efd-a537-4e57-a9a6-7bde74ae8a20"/>
    <ds:schemaRef ds:uri="http://purl.org/dc/elements/1.1/"/>
    <ds:schemaRef ds:uri="http://schemas.microsoft.com/office/2006/metadata/properties"/>
    <ds:schemaRef ds:uri="http://purl.org/dc/dcmitype/"/>
    <ds:schemaRef ds:uri="http://schemas.openxmlformats.org/package/2006/metadata/core-properties"/>
    <ds:schemaRef ds:uri="b7fbc176-c5f2-4fe2-83e2-528516b9f35d"/>
  </ds:schemaRefs>
</ds:datastoreItem>
</file>

<file path=customXml/itemProps3.xml><?xml version="1.0" encoding="utf-8"?>
<ds:datastoreItem xmlns:ds="http://schemas.openxmlformats.org/officeDocument/2006/customXml" ds:itemID="{EDD3F9BC-B96D-48DC-8369-34660465DC28}"/>
</file>

<file path=docProps/app.xml><?xml version="1.0" encoding="utf-8"?>
<Properties xmlns="http://schemas.openxmlformats.org/officeDocument/2006/extended-properties" xmlns:vt="http://schemas.openxmlformats.org/officeDocument/2006/docPropsVTypes">
  <Template>bosstheme2011</Template>
  <TotalTime>5472</TotalTime>
  <Words>1633</Words>
  <Application>Microsoft Office PowerPoint</Application>
  <PresentationFormat>On-screen Show (4:3)</PresentationFormat>
  <Paragraphs>168</Paragraphs>
  <Slides>39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4" baseType="lpstr">
      <vt:lpstr>Arial</vt:lpstr>
      <vt:lpstr>Times New Roman</vt:lpstr>
      <vt:lpstr>Wingdings</vt:lpstr>
      <vt:lpstr>Wingdings 2</vt:lpstr>
      <vt:lpstr>bosstheme2011</vt:lpstr>
      <vt:lpstr>Chapter 6 Recognizing, Analyzing, And Constructing Arguments</vt:lpstr>
      <vt:lpstr>How Do Politicians Use Logical Arguments and Rhetoric in Political Debates?</vt:lpstr>
      <vt:lpstr>Arguments and Issues</vt:lpstr>
      <vt:lpstr>Brown versus Board of Education (1954)</vt:lpstr>
      <vt:lpstr>Argument Recognition 1</vt:lpstr>
      <vt:lpstr>Abraham Lincoln</vt:lpstr>
      <vt:lpstr>Rhetorical Standoff</vt:lpstr>
      <vt:lpstr>Hot or Not? 1</vt:lpstr>
      <vt:lpstr>Argument Recognition 2</vt:lpstr>
      <vt:lpstr>Propositions, Conclusions, and Premises 1</vt:lpstr>
      <vt:lpstr>Propositions, Conclusions, and Premises 2</vt:lpstr>
      <vt:lpstr>Proposition: The Earth Revolves around the Sun</vt:lpstr>
      <vt:lpstr>Types of Premises </vt:lpstr>
      <vt:lpstr>Nonarguments: Explanations and Conditional Statements </vt:lpstr>
      <vt:lpstr>Conditional Statement: If 18-Year-Olds Are Emotionally Mature Enough to Go to War, Then They Should Be Allowed to Drink Alcohol</vt:lpstr>
      <vt:lpstr>Breaking down Arguments</vt:lpstr>
      <vt:lpstr>Bracket the Propositions</vt:lpstr>
      <vt:lpstr>Diagramming Arguments Using Symbols</vt:lpstr>
      <vt:lpstr>Argument with Independent Premises</vt:lpstr>
      <vt:lpstr>Argument with Dependent Premises</vt:lpstr>
      <vt:lpstr>These People Are Burning Harry Potter Books Based on Their Conclusion That Harry Is a Wizard and Witchcraft Should Not Be Practiced</vt:lpstr>
      <vt:lpstr>Argument with an Unstated Conclusion</vt:lpstr>
      <vt:lpstr>College Students Fighting for Equality</vt:lpstr>
      <vt:lpstr>Hot or Not? 2</vt:lpstr>
      <vt:lpstr>Evaluating Arguments</vt:lpstr>
      <vt:lpstr>Evaluating Clarity and Credibility</vt:lpstr>
      <vt:lpstr>Hispanic Housekeeper</vt:lpstr>
      <vt:lpstr>Arguments May Be False</vt:lpstr>
      <vt:lpstr>Evaluating Relevance and Completeness </vt:lpstr>
      <vt:lpstr>Evaluating Soundness</vt:lpstr>
      <vt:lpstr>Constructing an Argument</vt:lpstr>
      <vt:lpstr>Eight Steps to Better Arguments 1</vt:lpstr>
      <vt:lpstr>Eight Steps to Better Arguments 2</vt:lpstr>
      <vt:lpstr>How to Make Your Argument Stronger</vt:lpstr>
      <vt:lpstr>Hot or Not? 3</vt:lpstr>
      <vt:lpstr>Writing Papers Using Logical Arguments</vt:lpstr>
      <vt:lpstr>The Dangers of Jumping to a Conclusion</vt:lpstr>
      <vt:lpstr>Conclusions</vt:lpstr>
      <vt:lpstr>Perspectives on Same-Sex Marriage</vt:lpstr>
    </vt:vector>
  </TitlesOfParts>
  <Company>Dell Computer Corporation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Boss 1e</dc:title>
  <dc:creator>Richard Byers</dc:creator>
  <cp:lastModifiedBy>Diya Bhojnagarwala</cp:lastModifiedBy>
  <cp:revision>387</cp:revision>
  <dcterms:created xsi:type="dcterms:W3CDTF">2000-06-17T21:34:10Z</dcterms:created>
  <dcterms:modified xsi:type="dcterms:W3CDTF">2020-06-26T12:57:05Z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0x0101009D48022EABF1754A9167513451C89C8D</vt:lpwstr>
  </property>
</Properties>
</file>