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4"/>
  </p:sldMasterIdLst>
  <p:notesMasterIdLst>
    <p:notesMasterId r:id="rId40"/>
  </p:notesMasterIdLst>
  <p:handoutMasterIdLst>
    <p:handoutMasterId r:id="rId41"/>
  </p:handoutMasterIdLst>
  <p:sldIdLst>
    <p:sldId id="256" r:id="rId5"/>
    <p:sldId id="257" r:id="rId6"/>
    <p:sldId id="312" r:id="rId7"/>
    <p:sldId id="313" r:id="rId8"/>
    <p:sldId id="314" r:id="rId9"/>
    <p:sldId id="315" r:id="rId10"/>
    <p:sldId id="303" r:id="rId11"/>
    <p:sldId id="275" r:id="rId12"/>
    <p:sldId id="285" r:id="rId13"/>
    <p:sldId id="263" r:id="rId14"/>
    <p:sldId id="286" r:id="rId15"/>
    <p:sldId id="308" r:id="rId16"/>
    <p:sldId id="316" r:id="rId17"/>
    <p:sldId id="265" r:id="rId18"/>
    <p:sldId id="288" r:id="rId19"/>
    <p:sldId id="264" r:id="rId20"/>
    <p:sldId id="317" r:id="rId21"/>
    <p:sldId id="318" r:id="rId22"/>
    <p:sldId id="287" r:id="rId23"/>
    <p:sldId id="289" r:id="rId24"/>
    <p:sldId id="304" r:id="rId25"/>
    <p:sldId id="305" r:id="rId26"/>
    <p:sldId id="293" r:id="rId27"/>
    <p:sldId id="295" r:id="rId28"/>
    <p:sldId id="294" r:id="rId29"/>
    <p:sldId id="266" r:id="rId30"/>
    <p:sldId id="296" r:id="rId31"/>
    <p:sldId id="292" r:id="rId32"/>
    <p:sldId id="297" r:id="rId33"/>
    <p:sldId id="319" r:id="rId34"/>
    <p:sldId id="298" r:id="rId35"/>
    <p:sldId id="267" r:id="rId36"/>
    <p:sldId id="306" r:id="rId37"/>
    <p:sldId id="309" r:id="rId38"/>
    <p:sldId id="311" r:id="rId39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035643B8-81B2-4970-B66B-30F32519F669}">
          <p14:sldIdLst>
            <p14:sldId id="256"/>
            <p14:sldId id="257"/>
            <p14:sldId id="312"/>
            <p14:sldId id="313"/>
            <p14:sldId id="314"/>
            <p14:sldId id="315"/>
            <p14:sldId id="303"/>
            <p14:sldId id="275"/>
            <p14:sldId id="285"/>
            <p14:sldId id="263"/>
            <p14:sldId id="286"/>
            <p14:sldId id="308"/>
            <p14:sldId id="316"/>
            <p14:sldId id="265"/>
            <p14:sldId id="288"/>
            <p14:sldId id="264"/>
            <p14:sldId id="317"/>
            <p14:sldId id="318"/>
            <p14:sldId id="287"/>
            <p14:sldId id="289"/>
            <p14:sldId id="304"/>
            <p14:sldId id="305"/>
            <p14:sldId id="293"/>
            <p14:sldId id="295"/>
            <p14:sldId id="294"/>
            <p14:sldId id="266"/>
            <p14:sldId id="296"/>
            <p14:sldId id="292"/>
            <p14:sldId id="297"/>
            <p14:sldId id="319"/>
            <p14:sldId id="298"/>
            <p14:sldId id="267"/>
            <p14:sldId id="306"/>
          </p14:sldIdLst>
        </p14:section>
        <p14:section name="Appendix: Image Descriptions for Unsighted Students" id="{AA51D2FB-D6B8-4975-8F91-0EBA4248CF83}">
          <p14:sldIdLst>
            <p14:sldId id="309"/>
            <p14:sldId id="3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8C3"/>
    <a:srgbClr val="E0B602"/>
    <a:srgbClr val="5F5CBE"/>
    <a:srgbClr val="C77D00"/>
    <a:srgbClr val="69B8D7"/>
    <a:srgbClr val="8387CF"/>
    <a:srgbClr val="2A2D6C"/>
    <a:srgbClr val="A46600"/>
    <a:srgbClr val="6B6E9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6404" autoAdjust="0"/>
  </p:normalViewPr>
  <p:slideViewPr>
    <p:cSldViewPr>
      <p:cViewPr varScale="1">
        <p:scale>
          <a:sx n="111" d="100"/>
          <a:sy n="111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1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B9B6D395-1BF2-4E28-B858-F95A609AC66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0258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0C8EB4D6-B641-417C-A8E0-1478D658147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855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153D08A-1CCD-4EDD-86E1-B166B73AF321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509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EB4D6-B641-417C-A8E0-1478D6581474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8220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2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92284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7838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03880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6525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189132A-8BDB-4F9A-8666-156BDD38A965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en-US" alt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7039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FB3A31-735E-44BF-9C59-28814C1AE3D3}" type="slidenum">
              <a:rPr lang="en-US" altLang="en-US"/>
              <a:pPr eaLnBrk="1" hangingPunct="1"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36154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FB3A31-735E-44BF-9C59-28814C1AE3D3}" type="slidenum">
              <a:rPr lang="en-US" altLang="en-US"/>
              <a:pPr eaLnBrk="1" hangingPunct="1"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96721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imes" panose="02020603050405020304" pitchFamily="18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61CE15-615F-497D-B2B2-E7A0A5472065}" type="slidenum">
              <a:rPr lang="en-US" altLang="en-US">
                <a:latin typeface="Times" panose="02020603050405020304" pitchFamily="18" charset="0"/>
              </a:rPr>
              <a:pPr/>
              <a:t>13</a:t>
            </a:fld>
            <a:endParaRPr lang="en-US" altLang="en-US" dirty="0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116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2A2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486400"/>
            <a:ext cx="9144000" cy="13716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-9525" y="5562601"/>
            <a:ext cx="2249488" cy="10668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59025" y="5562600"/>
            <a:ext cx="6784975" cy="10668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5562600"/>
            <a:ext cx="6705600" cy="1173237"/>
          </a:xfrm>
        </p:spPr>
        <p:txBody>
          <a:bodyPr anchor="ctr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0BD41-55F2-4D3C-B13E-C471B602FA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4300" y="6621537"/>
            <a:ext cx="8915400" cy="228600"/>
          </a:xfrm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26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657600" y="1600200"/>
            <a:ext cx="1828800" cy="914400"/>
          </a:xfrm>
          <a:noFill/>
        </p:spPr>
        <p:txBody>
          <a:bodyPr lIns="0" tIns="0" rIns="0" bIns="0" anchor="ctr"/>
          <a:lstStyle>
            <a:lvl1pPr marL="0" indent="0" algn="ctr">
              <a:buNone/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5E7EEE8F-0F70-4EC2-824A-3E46A139A4B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3166948-CFE8-4F3D-B207-5F858141FC22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A9DC2-9349-4478-9B1D-2881F125AB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62138" y="2819400"/>
            <a:ext cx="5834062" cy="2209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803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29540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977258"/>
            <a:ext cx="1600200" cy="4118741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981200"/>
            <a:ext cx="6400800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A21C61-A7E7-47BC-B90C-1A51EB2F9B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216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9472D2-CED7-4306-8840-4B1CD04AC9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9600" y="2133600"/>
            <a:ext cx="35814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B67E26-74C8-49F1-B434-34B3990966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33600" y="1524000"/>
            <a:ext cx="3886200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7D48ACF-0A25-473C-9F0E-3BCA892E19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62138" y="3429000"/>
            <a:ext cx="2709862" cy="685800"/>
          </a:xfrm>
        </p:spPr>
        <p:txBody>
          <a:bodyPr/>
          <a:lstStyle>
            <a:lvl1pPr>
              <a:def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77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A6692466-DB4F-44E7-B9F6-724C6F74D515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10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892504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395D7-BB60-44AC-A508-01F7177215FA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1459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FD63599-2847-44A0-BCDD-14307B2AFD2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178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2057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9DF49D-5A76-408B-B2E3-6CD161EA24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609600" y="4114800"/>
            <a:ext cx="8153400" cy="213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83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7C65F72F-D67A-4DC1-94FD-58874B4FC7B9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897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rgbClr val="C77D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0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A3BB0EDA-84EF-4368-9271-84EC71781A46}" type="slidenum">
              <a:rPr lang="en-US" altLang="en-US"/>
              <a:pPr/>
              <a:t>‹#›</a:t>
            </a:fld>
            <a:r>
              <a:rPr lang="en-US" altLang="en-US" dirty="0"/>
              <a:t>.</a:t>
            </a:r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9" name="Short Copyright">
            <a:extLst>
              <a:ext uri="{FF2B5EF4-FFF2-40B4-BE49-F238E27FC236}">
                <a16:creationId xmlns:a16="http://schemas.microsoft.com/office/drawing/2014/main" id="{A7400403-5FA7-4DAD-AA29-8E9442718AD8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1267780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DE40A4-C77D-4155-98AB-E632D8891353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2B5B7F50-206E-42FB-9241-A15CA32D1D07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370808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981199"/>
            <a:ext cx="3886200" cy="4495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7BA2C7E-6C9A-47B9-91BD-2016E13514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6800" y="2057400"/>
            <a:ext cx="323215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28BD42D8-2036-4283-8763-B6B9FBB6B891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Short Copyright">
            <a:extLst>
              <a:ext uri="{FF2B5EF4-FFF2-40B4-BE49-F238E27FC236}">
                <a16:creationId xmlns:a16="http://schemas.microsoft.com/office/drawing/2014/main" id="{24231C0A-ECCC-4FFD-8094-93A9AAA974D0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243724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590800"/>
            <a:ext cx="3886200" cy="3886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981200"/>
            <a:ext cx="3886200" cy="53340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886200" cy="53340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837F42-F829-409C-926C-B82DC4A88FB8}" type="slidenum">
              <a:rPr lang="en-US" altLang="en-US"/>
              <a:pPr/>
              <a:t>‹#›</a:t>
            </a:fld>
            <a:endParaRPr lang="en-US" altLang="en-US" dirty="0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017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81300"/>
            <a:ext cx="8153400" cy="1295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337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981200"/>
            <a:ext cx="8153400" cy="4495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110CA61B-F31D-4229-ADAF-96F40964EDF1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50067C-7810-47DB-85F9-4CB3BF31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47800" y="5181600"/>
            <a:ext cx="2971800" cy="304800"/>
          </a:xfrm>
        </p:spPr>
        <p:txBody>
          <a:bodyPr/>
          <a:lstStyle>
            <a:lvl1pPr marL="0" indent="0">
              <a:buNone/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6858B18-1F80-4E3D-99A8-8B745368568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733800" y="1714500"/>
            <a:ext cx="2593848" cy="3048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900" smtClean="0"/>
            </a:lvl1pPr>
            <a:lvl2pPr>
              <a:defRPr lang="en-US" sz="900" smtClean="0"/>
            </a:lvl2pPr>
            <a:lvl3pPr>
              <a:defRPr lang="en-US" sz="900" smtClean="0"/>
            </a:lvl3pPr>
            <a:lvl4pPr>
              <a:defRPr lang="en-US" sz="900" smtClean="0"/>
            </a:lvl4pPr>
            <a:lvl5pPr>
              <a:defRPr lang="en-US" sz="900"/>
            </a:lvl5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87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/>
          </p:cNvSpPr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5F5CBE"/>
          </a:solidFill>
        </p:spPr>
        <p:txBody>
          <a:bodyPr anchor="ctr">
            <a:normAutofit fontScale="77500" lnSpcReduction="20000"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latin typeface="+mn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362200" y="5715000"/>
            <a:ext cx="4419600" cy="533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8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hort Copyright">
            <a:extLst>
              <a:ext uri="{FF2B5EF4-FFF2-40B4-BE49-F238E27FC236}">
                <a16:creationId xmlns:a16="http://schemas.microsoft.com/office/drawing/2014/main" id="{0FF750B1-1796-473F-B670-CAC0B93A07D5}"/>
              </a:ext>
            </a:extLst>
          </p:cNvPr>
          <p:cNvSpPr txBox="1"/>
          <p:nvPr userDrawn="1"/>
        </p:nvSpPr>
        <p:spPr>
          <a:xfrm>
            <a:off x="76200" y="662940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E872E57C-0C0C-404A-A618-5480C0D72015}"/>
              </a:ext>
            </a:extLst>
          </p:cNvPr>
          <p:cNvSpPr txBox="1">
            <a:spLocks/>
          </p:cNvSpPr>
          <p:nvPr userDrawn="1"/>
        </p:nvSpPr>
        <p:spPr>
          <a:xfrm>
            <a:off x="33130" y="1633802"/>
            <a:ext cx="355840" cy="161396"/>
          </a:xfrm>
          <a:prstGeom prst="rect">
            <a:avLst/>
          </a:prstGeom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fld id="{68151E55-6873-49E2-B8D5-2F265E6F1973}" type="slidenum">
              <a:rPr lang="en-US" sz="14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rPr>
              <a:pPr/>
              <a:t>‹#›</a:t>
            </a:fld>
            <a:endParaRPr lang="en-US" sz="1400" b="1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F71040-BD3A-47E4-888D-5600520D0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57400" y="2057400"/>
            <a:ext cx="45720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CA7C2AE-D5C7-496F-936C-CD89828B8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362200" y="4343400"/>
            <a:ext cx="3276600" cy="381000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99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981200"/>
            <a:ext cx="8153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862138" y="6492875"/>
            <a:ext cx="54197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© 2011, The McGraw-Hill Companies, Inc.  All Rights Reserved.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533400" cy="228600"/>
          </a:xfrm>
          <a:prstGeom prst="rect">
            <a:avLst/>
          </a:prstGeom>
          <a:solidFill>
            <a:srgbClr val="A466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600200"/>
            <a:ext cx="8553450" cy="228600"/>
          </a:xfrm>
          <a:prstGeom prst="rect">
            <a:avLst/>
          </a:prstGeom>
          <a:solidFill>
            <a:srgbClr val="E0B60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-381000" y="1858962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0646C56-DBA8-410F-B348-24233A98959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5" r:id="rId2"/>
    <p:sldLayoutId id="2147484069" r:id="rId3"/>
    <p:sldLayoutId id="2147484070" r:id="rId4"/>
    <p:sldLayoutId id="2147484078" r:id="rId5"/>
    <p:sldLayoutId id="2147484071" r:id="rId6"/>
    <p:sldLayoutId id="2147484066" r:id="rId7"/>
    <p:sldLayoutId id="2147484079" r:id="rId8"/>
    <p:sldLayoutId id="2147484072" r:id="rId9"/>
    <p:sldLayoutId id="2147484076" r:id="rId10"/>
    <p:sldLayoutId id="2147484067" r:id="rId11"/>
    <p:sldLayoutId id="2147484080" r:id="rId12"/>
    <p:sldLayoutId id="2147484073" r:id="rId13"/>
    <p:sldLayoutId id="2147484074" r:id="rId14"/>
    <p:sldLayoutId id="2147484075" r:id="rId15"/>
    <p:sldLayoutId id="2147484077" r:id="rId1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43D1F"/>
        </a:buClr>
        <a:buSzPct val="7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B42469"/>
        </a:buClr>
        <a:buSzPct val="65000"/>
        <a:buFont typeface="Wingdings" panose="05000000000000000000" pitchFamily="2" charset="2"/>
        <a:buChar char="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 noChangeArrowheads="1"/>
          </p:cNvSpPr>
          <p:nvPr>
            <p:ph type="ctrTitle"/>
          </p:nvPr>
        </p:nvSpPr>
        <p:spPr>
          <a:xfrm>
            <a:off x="2362200" y="3581400"/>
            <a:ext cx="6477000" cy="1828800"/>
          </a:xfrm>
        </p:spPr>
        <p:txBody>
          <a:bodyPr/>
          <a:lstStyle/>
          <a:p>
            <a:r>
              <a:rPr lang="en-US" cap="none" dirty="0"/>
              <a:t>Chapter</a:t>
            </a:r>
            <a:r>
              <a:rPr lang="en-US" dirty="0"/>
              <a:t> 4</a:t>
            </a:r>
            <a:br>
              <a:rPr lang="en-US" dirty="0"/>
            </a:br>
            <a:r>
              <a:rPr lang="en-US" cap="none" dirty="0"/>
              <a:t>Knowledge, Evidence, &amp; Errors in Thinking</a:t>
            </a:r>
            <a:endParaRPr lang="en-US" cap="none" noProof="0" dirty="0"/>
          </a:p>
        </p:txBody>
      </p:sp>
      <p:sp>
        <p:nvSpPr>
          <p:cNvPr id="9" name="Subtitle 1"/>
          <p:cNvSpPr>
            <a:spLocks noGrp="1"/>
          </p:cNvSpPr>
          <p:nvPr>
            <p:ph type="subTitle" idx="1"/>
          </p:nvPr>
        </p:nvSpPr>
        <p:spPr>
          <a:xfrm>
            <a:off x="2362200" y="5532437"/>
            <a:ext cx="6705600" cy="1173163"/>
          </a:xfrm>
        </p:spPr>
        <p:txBody>
          <a:bodyPr>
            <a:normAutofit lnSpcReduction="10000"/>
          </a:bodyPr>
          <a:lstStyle/>
          <a:p>
            <a:r>
              <a:rPr lang="en-US" noProof="0" dirty="0"/>
              <a:t>The aim of this tutorial is to help you to understand the relationships among language, communication, and critical thinking.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C1AA67-9506-4952-B968-9986563A58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6629400"/>
            <a:ext cx="8915400" cy="228600"/>
          </a:xfrm>
        </p:spPr>
        <p:txBody>
          <a:bodyPr/>
          <a:lstStyle/>
          <a:p>
            <a:r>
              <a:rPr lang="en-US" noProof="0" dirty="0"/>
              <a:t>Copyright © 2021 McGraw-Hill Education. All rights reserved. No reproduction or distribution without the prior written consent of McGraw-Hill Education.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Experts and Credibility</a:t>
            </a:r>
            <a:endParaRPr lang="en-US" altLang="en-US" noProof="0" dirty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Although experts are generally among the most credible information sources, it is always important to examine their credentials before accepting their arguments.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Four factors used to determine expertise.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Education or training from a reputable source.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Experience in making judgments in the field.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Reputation among peers in the field.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Accomplishments in the field, such as publications and/or awards.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Inadequate Research Can Lead to Misrepresentation of a Product</a:t>
            </a:r>
            <a:endParaRPr lang="en-US" noProof="0" dirty="0"/>
          </a:p>
        </p:txBody>
      </p:sp>
      <p:pic>
        <p:nvPicPr>
          <p:cNvPr id="5" name="Picture Placeholder 4" descr="An image depicts swimmer Michael Phelps in swimming gear. His upper lip is covered with milk and a question on the image reads got milk?">
            <a:extLst>
              <a:ext uri="{FF2B5EF4-FFF2-40B4-BE49-F238E27FC236}">
                <a16:creationId xmlns:a16="http://schemas.microsoft.com/office/drawing/2014/main" id="{AA45DC03-61CB-45B1-88D4-B66862449B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" b="1206"/>
          <a:stretch/>
        </p:blipFill>
        <p:spPr>
          <a:xfrm>
            <a:off x="3327605" y="1876425"/>
            <a:ext cx="2488790" cy="4286250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3429000" y="6148340"/>
            <a:ext cx="1981200" cy="228600"/>
          </a:xfrm>
        </p:spPr>
        <p:txBody>
          <a:bodyPr anchor="t"/>
          <a:lstStyle/>
          <a:p>
            <a:pPr algn="l">
              <a:spcBef>
                <a:spcPct val="0"/>
              </a:spcBef>
              <a:defRPr/>
            </a:pPr>
            <a:r>
              <a:rPr lang="en-US" sz="900" dirty="0">
                <a:solidFill>
                  <a:schemeClr val="tx1"/>
                </a:solidFill>
                <a:latin typeface="Arial" panose="020B0604020202020204" pitchFamily="34" charset="0"/>
              </a:rPr>
              <a:t>Business Wire/Getty Images</a:t>
            </a:r>
            <a:endParaRPr lang="en-US" sz="9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Evaluating Claims</a:t>
            </a:r>
            <a:endParaRPr lang="en-US" altLang="en-US" noProof="0" dirty="0"/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Our analysis of the evidence for a claim should be accurate, unbiased, and as complete as possible.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One thing we must watch out for when evaluating claims is </a:t>
            </a:r>
            <a:r>
              <a:rPr lang="en-US" altLang="en-US" b="1" u="sng" dirty="0">
                <a:solidFill>
                  <a:srgbClr val="000000"/>
                </a:solidFill>
              </a:rPr>
              <a:t>confirmation bias</a:t>
            </a:r>
            <a:r>
              <a:rPr lang="en-US" altLang="en-US" dirty="0">
                <a:solidFill>
                  <a:srgbClr val="000000"/>
                </a:solidFill>
              </a:rPr>
              <a:t>, the tendency to look only for evidence that confirms our assumptions and to resist evidence that contradicts them.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As critical thinkers, we need to consciously develop strategies that compel us to examine evidence, especially that which confirms our prior views, more skeptically, and to be more open-minded about evidence that contradicts our views.</a:t>
            </a:r>
          </a:p>
        </p:txBody>
      </p:sp>
    </p:spTree>
    <p:extLst>
      <p:ext uri="{BB962C8B-B14F-4D97-AF65-F5344CB8AC3E}">
        <p14:creationId xmlns:p14="http://schemas.microsoft.com/office/powerpoint/2010/main" val="1574607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 noRot="1" noChangeArrowheads="1"/>
          </p:cNvSpPr>
          <p:nvPr>
            <p:ph type="title"/>
          </p:nvPr>
        </p:nvSpPr>
        <p:spPr>
          <a:xfrm>
            <a:off x="609600" y="228600"/>
            <a:ext cx="8153400" cy="1295400"/>
          </a:xfrm>
        </p:spPr>
        <p:txBody>
          <a:bodyPr/>
          <a:lstStyle/>
          <a:p>
            <a:r>
              <a:rPr lang="en-US" noProof="0" dirty="0"/>
              <a:t>Hot or Not?</a:t>
            </a:r>
          </a:p>
        </p:txBody>
      </p:sp>
      <p:pic>
        <p:nvPicPr>
          <p:cNvPr id="10" name="(Decorative) Picture Placeholder">
            <a:extLst>
              <a:ext uri="{FF2B5EF4-FFF2-40B4-BE49-F238E27FC236}">
                <a16:creationId xmlns:a16="http://schemas.microsoft.com/office/drawing/2014/main" id="{483A28D9-629B-42E5-8856-5639080C2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7" b="1365"/>
          <a:stretch/>
        </p:blipFill>
        <p:spPr bwMode="auto">
          <a:xfrm>
            <a:off x="228600" y="1219200"/>
            <a:ext cx="153236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Content Placeholder 2"/>
          <p:cNvSpPr>
            <a:spLocks noGrp="1" noChangeArrowheads="1"/>
          </p:cNvSpPr>
          <p:nvPr>
            <p:ph sz="quarter" idx="2"/>
          </p:nvPr>
        </p:nvSpPr>
        <p:spPr>
          <a:xfrm>
            <a:off x="2286000" y="2514600"/>
            <a:ext cx="5943600" cy="2895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Do you tend to distort evidence to fit with your beliefs?</a:t>
            </a:r>
          </a:p>
        </p:txBody>
      </p:sp>
    </p:spTree>
    <p:extLst>
      <p:ext uri="{BB962C8B-B14F-4D97-AF65-F5344CB8AC3E}">
        <p14:creationId xmlns:p14="http://schemas.microsoft.com/office/powerpoint/2010/main" val="3530186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Research Is the Key to Knowledge</a:t>
            </a:r>
            <a:endParaRPr lang="en-US" altLang="en-US" noProof="0" dirty="0"/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Good critical thinkers spend time researching claims and collecting information before drawing conclusions.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Recommended research resources.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Expert interviews.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Dictionaries and encyclopedias.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Library catalogues and scholarly journals.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</a:rPr>
              <a:t>Government documents and Internet sites.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When doing research, take accurate notes, cite your sources, and use quotations to acknowledge sources.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Rachel Carson</a:t>
            </a:r>
            <a:endParaRPr lang="en-US" noProof="0" dirty="0"/>
          </a:p>
        </p:txBody>
      </p:sp>
      <p:pic>
        <p:nvPicPr>
          <p:cNvPr id="4" name="Picture Placeholder 3" descr="A photograph of Rachel Carson.">
            <a:extLst>
              <a:ext uri="{FF2B5EF4-FFF2-40B4-BE49-F238E27FC236}">
                <a16:creationId xmlns:a16="http://schemas.microsoft.com/office/drawing/2014/main" id="{DA6542E9-6D9E-4FD2-9CFE-FAD2EA03C54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4" b="-811"/>
          <a:stretch/>
        </p:blipFill>
        <p:spPr>
          <a:xfrm>
            <a:off x="2628900" y="1828800"/>
            <a:ext cx="3886200" cy="4048125"/>
          </a:xfr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65391C-3832-4741-9CAA-88DF7B588E7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628900" y="5876925"/>
            <a:ext cx="3238500" cy="228600"/>
          </a:xfrm>
        </p:spPr>
        <p:txBody>
          <a:bodyPr/>
          <a:lstStyle/>
          <a:p>
            <a:r>
              <a:rPr lang="en-US" dirty="0"/>
              <a:t>Hank Walker/The LIFE Picture Collection/Getty Images</a:t>
            </a:r>
            <a:endParaRPr lang="en-US" noProof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Cognitive and Perceptual Errors in Thinking</a:t>
            </a:r>
            <a:r>
              <a:rPr lang="en-US" altLang="en-US" sz="2000" dirty="0"/>
              <a:t> </a:t>
            </a:r>
            <a:r>
              <a:rPr lang="en-US" altLang="en-US" sz="1000" dirty="0"/>
              <a:t>1</a:t>
            </a:r>
            <a:endParaRPr lang="en-US" altLang="en-US" sz="1000" noProof="0" dirty="0"/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Most people underestimate the critical role that cognitive and social factors play in our interpretation of sensory data.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Although emotion has traditionally been blamed for faulty reasoning, studies suggest many of our errors in thinking are neurological in nature.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Most of these errors are either cognitive or perceptual errors.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Cognitive and Perceptual Errors in Thinking</a:t>
            </a:r>
            <a:r>
              <a:rPr lang="en-US" altLang="en-US" sz="2000" dirty="0"/>
              <a:t> </a:t>
            </a:r>
            <a:r>
              <a:rPr lang="en-US" altLang="en-US" sz="1000" dirty="0"/>
              <a:t>2</a:t>
            </a:r>
            <a:endParaRPr lang="en-US" altLang="en-US" sz="1000" noProof="0" dirty="0"/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These processes result in a number of perceptual error predispositions, including misperception of random data, </a:t>
            </a:r>
            <a:r>
              <a:rPr lang="en-US" altLang="en-US" b="1" u="sng" dirty="0">
                <a:solidFill>
                  <a:srgbClr val="000000"/>
                </a:solidFill>
              </a:rPr>
              <a:t>memorable events error</a:t>
            </a:r>
            <a:r>
              <a:rPr lang="en-US" altLang="en-US" dirty="0">
                <a:solidFill>
                  <a:srgbClr val="000000"/>
                </a:solidFill>
              </a:rPr>
              <a:t>, </a:t>
            </a:r>
            <a:r>
              <a:rPr lang="en-US" altLang="en-US" b="1" u="sng" dirty="0">
                <a:solidFill>
                  <a:srgbClr val="000000"/>
                </a:solidFill>
              </a:rPr>
              <a:t>probability errors</a:t>
            </a:r>
            <a:r>
              <a:rPr lang="en-US" altLang="en-US" dirty="0">
                <a:solidFill>
                  <a:srgbClr val="000000"/>
                </a:solidFill>
              </a:rPr>
              <a:t>, self-serving biases, and self-fulfilling prophecies.</a:t>
            </a:r>
          </a:p>
        </p:txBody>
      </p:sp>
    </p:spTree>
    <p:extLst>
      <p:ext uri="{BB962C8B-B14F-4D97-AF65-F5344CB8AC3E}">
        <p14:creationId xmlns:p14="http://schemas.microsoft.com/office/powerpoint/2010/main" val="1671116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Perceptual Errors</a:t>
            </a:r>
            <a:endParaRPr lang="en-US" altLang="en-US" sz="1000" noProof="0" dirty="0"/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Our minds are not like recording devices. Instead, our brains construct a picture of reality like an artist does, filtering our perceptions and filling in missing information based in part on our expectations.</a:t>
            </a:r>
          </a:p>
        </p:txBody>
      </p:sp>
    </p:spTree>
    <p:extLst>
      <p:ext uri="{BB962C8B-B14F-4D97-AF65-F5344CB8AC3E}">
        <p14:creationId xmlns:p14="http://schemas.microsoft.com/office/powerpoint/2010/main" val="8692173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The War of the Worlds</a:t>
            </a:r>
            <a:endParaRPr lang="en-US" noProof="0" dirty="0"/>
          </a:p>
        </p:txBody>
      </p:sp>
      <p:pic>
        <p:nvPicPr>
          <p:cNvPr id="7" name="Picture Placeholder 6" descr="An image depicts the poster for the movie The War of the Worlds.">
            <a:extLst>
              <a:ext uri="{FF2B5EF4-FFF2-40B4-BE49-F238E27FC236}">
                <a16:creationId xmlns:a16="http://schemas.microsoft.com/office/drawing/2014/main" id="{758BA881-19D9-4340-B711-8070D53AD02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2" b="778"/>
          <a:stretch/>
        </p:blipFill>
        <p:spPr>
          <a:xfrm>
            <a:off x="1905000" y="1828800"/>
            <a:ext cx="5334000" cy="4178300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828800" y="6007100"/>
            <a:ext cx="3057808" cy="228600"/>
          </a:xfrm>
        </p:spPr>
        <p:txBody>
          <a:bodyPr anchor="t"/>
          <a:lstStyle/>
          <a:p>
            <a:pPr algn="l">
              <a:spcBef>
                <a:spcPct val="0"/>
              </a:spcBef>
            </a:pP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</a:rPr>
              <a:t>Paramount Pictures/Moviepix/Getty Images</a:t>
            </a:r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Good Critical Thinking Skills Require a Sound Knowledge Base</a:t>
            </a:r>
            <a:endParaRPr lang="en-US" altLang="en-US" noProof="0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b="1" u="sng" dirty="0"/>
              <a:t>Knowledge</a:t>
            </a:r>
            <a:r>
              <a:rPr lang="en-US" altLang="en-US" dirty="0"/>
              <a:t> is information or experience we believe </a:t>
            </a:r>
            <a:br>
              <a:rPr lang="en-US" altLang="en-US" dirty="0"/>
            </a:br>
            <a:r>
              <a:rPr lang="en-US" altLang="en-US" dirty="0"/>
              <a:t>to be true and for which we have justification or evidence.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altLang="en-US" dirty="0"/>
              <a:t>Understanding how knowledge is acquired, as well as having an awareness of the limits of human understanding, is essential in logical reasoning.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dirty="0"/>
              <a:t>The Saint Louis Arch</a:t>
            </a:r>
            <a:endParaRPr lang="en-US" sz="3200" noProof="0" dirty="0"/>
          </a:p>
        </p:txBody>
      </p:sp>
      <p:pic>
        <p:nvPicPr>
          <p:cNvPr id="7" name="Picture Placeholder 6" descr="A photograph of the Saint Louis Arch in Saint Louis, Missouri, which overlooks the Mississippi river. ">
            <a:extLst>
              <a:ext uri="{FF2B5EF4-FFF2-40B4-BE49-F238E27FC236}">
                <a16:creationId xmlns:a16="http://schemas.microsoft.com/office/drawing/2014/main" id="{C8BA3E69-F3AE-40AB-B039-0E040DE8162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" b="2482"/>
          <a:stretch/>
        </p:blipFill>
        <p:spPr>
          <a:xfrm>
            <a:off x="1905000" y="1752600"/>
            <a:ext cx="5334000" cy="4356100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911790" y="6061924"/>
            <a:ext cx="4419600" cy="304800"/>
          </a:xfrm>
        </p:spPr>
        <p:txBody>
          <a:bodyPr anchor="ctr"/>
          <a:lstStyle/>
          <a:p>
            <a:pPr algn="l">
              <a:spcBef>
                <a:spcPct val="0"/>
              </a:spcBef>
              <a:defRPr/>
            </a:pP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</a:rPr>
              <a:t>Charles Knowles/Alamy Stock Photo</a:t>
            </a:r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dirty="0"/>
              <a:t>Inkblots</a:t>
            </a:r>
            <a:endParaRPr lang="en-US" sz="3200" noProof="0" dirty="0"/>
          </a:p>
        </p:txBody>
      </p:sp>
      <p:pic>
        <p:nvPicPr>
          <p:cNvPr id="8" name="Picture Placeholder 7" descr="The photograph depicts four different inkblots. Each inkblot forms a pattern, which may be interpreted differently.">
            <a:extLst>
              <a:ext uri="{FF2B5EF4-FFF2-40B4-BE49-F238E27FC236}">
                <a16:creationId xmlns:a16="http://schemas.microsoft.com/office/drawing/2014/main" id="{EB0B2471-5814-4CBC-BAB5-27E2A9CA03D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0" b="684"/>
          <a:stretch/>
        </p:blipFill>
        <p:spPr>
          <a:xfrm>
            <a:off x="2041327" y="2209800"/>
            <a:ext cx="5061346" cy="3702014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041327" y="5911814"/>
            <a:ext cx="2209800" cy="152400"/>
          </a:xfrm>
        </p:spPr>
        <p:txBody>
          <a:bodyPr anchor="t"/>
          <a:lstStyle/>
          <a:p>
            <a:pPr algn="l"/>
            <a:r>
              <a:rPr lang="en-US" dirty="0"/>
              <a:t>SSPL/Getty Images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67731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Hurricane Katrina</a:t>
            </a:r>
            <a:endParaRPr lang="en-US" noProof="0" dirty="0"/>
          </a:p>
        </p:txBody>
      </p:sp>
      <p:pic>
        <p:nvPicPr>
          <p:cNvPr id="7" name="Picture Placeholder 6" descr="A radar photograph of hurricane Katrina.">
            <a:extLst>
              <a:ext uri="{FF2B5EF4-FFF2-40B4-BE49-F238E27FC236}">
                <a16:creationId xmlns:a16="http://schemas.microsoft.com/office/drawing/2014/main" id="{0D58E343-A184-445E-A7DC-59E46F907E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0" b="-320"/>
          <a:stretch/>
        </p:blipFill>
        <p:spPr>
          <a:xfrm>
            <a:off x="2231867" y="2057400"/>
            <a:ext cx="4680265" cy="3172326"/>
          </a:xfrm>
        </p:spPr>
      </p:pic>
      <p:sp>
        <p:nvSpPr>
          <p:cNvPr id="4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285999" y="5229726"/>
            <a:ext cx="1828800" cy="132348"/>
          </a:xfrm>
        </p:spPr>
        <p:txBody>
          <a:bodyPr anchor="t"/>
          <a:lstStyle/>
          <a:p>
            <a:pPr algn="l"/>
            <a:r>
              <a:rPr lang="en-US" dirty="0"/>
              <a:t>Lavizzara/Shutterstock</a:t>
            </a:r>
            <a:endParaRPr lang="en-US" noProof="0" dirty="0"/>
          </a:p>
        </p:txBody>
      </p:sp>
      <p:sp>
        <p:nvSpPr>
          <p:cNvPr id="14" name="Content Placeholder 1"/>
          <p:cNvSpPr>
            <a:spLocks noGrp="1"/>
          </p:cNvSpPr>
          <p:nvPr>
            <p:ph type="body" sz="quarter" idx="12"/>
          </p:nvPr>
        </p:nvSpPr>
        <p:spPr>
          <a:xfrm>
            <a:off x="990600" y="5430252"/>
            <a:ext cx="7358062" cy="914400"/>
          </a:xfrm>
        </p:spPr>
        <p:txBody>
          <a:bodyPr/>
          <a:lstStyle/>
          <a:p>
            <a:r>
              <a:rPr lang="en-US" sz="2000" dirty="0"/>
              <a:t>Radar photo of 2005 Hurricane Katrina, which some saw as similar to the image of a fetus in the womb and concluded the storm was punishment for the presence of abortion clinics.</a:t>
            </a:r>
          </a:p>
        </p:txBody>
      </p:sp>
    </p:spTree>
    <p:extLst>
      <p:ext uri="{BB962C8B-B14F-4D97-AF65-F5344CB8AC3E}">
        <p14:creationId xmlns:p14="http://schemas.microsoft.com/office/powerpoint/2010/main" val="2471599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dirty="0"/>
              <a:t>A Car Accident</a:t>
            </a:r>
            <a:endParaRPr lang="en-US" sz="3200" noProof="0" dirty="0"/>
          </a:p>
        </p:txBody>
      </p:sp>
      <p:pic>
        <p:nvPicPr>
          <p:cNvPr id="7" name="Picture Placeholder 6" descr="The photograph depicts firemen and police officers at the scene of a car accident.">
            <a:extLst>
              <a:ext uri="{FF2B5EF4-FFF2-40B4-BE49-F238E27FC236}">
                <a16:creationId xmlns:a16="http://schemas.microsoft.com/office/drawing/2014/main" id="{D5E458A5-BD52-4D04-9101-5CB36C36513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" b="451"/>
          <a:stretch/>
        </p:blipFill>
        <p:spPr>
          <a:xfrm>
            <a:off x="1927142" y="1845178"/>
            <a:ext cx="5289715" cy="3523598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927142" y="5368776"/>
            <a:ext cx="3771901" cy="228600"/>
          </a:xfrm>
        </p:spPr>
        <p:txBody>
          <a:bodyPr anchor="t"/>
          <a:lstStyle/>
          <a:p>
            <a:pPr algn="l"/>
            <a:r>
              <a:rPr lang="en-US" dirty="0"/>
              <a:t>Great Art Productions/Photolibrary/Getty Images</a:t>
            </a:r>
            <a:endParaRPr lang="en-US" noProof="0" dirty="0"/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1238250" y="5507788"/>
            <a:ext cx="6896100" cy="533400"/>
          </a:xfrm>
        </p:spPr>
        <p:txBody>
          <a:bodyPr/>
          <a:lstStyle/>
          <a:p>
            <a:r>
              <a:rPr lang="en-US" dirty="0"/>
              <a:t>Statistically, there is a greater chance of being killed in a car accident than in an airplane crash.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 title="Hillary Clinton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tabLst>
                <a:tab pos="5372100" algn="l"/>
              </a:tabLst>
              <a:defRPr/>
            </a:pPr>
            <a:r>
              <a:rPr lang="en-US" dirty="0"/>
              <a:t>Gambler's Error</a:t>
            </a:r>
            <a:endParaRPr lang="en-US" noProof="0" dirty="0"/>
          </a:p>
        </p:txBody>
      </p:sp>
      <p:pic>
        <p:nvPicPr>
          <p:cNvPr id="8" name="Picture Placeholder 7" descr="A photograph of a man and woman playing at a slot machine in a casino.">
            <a:extLst>
              <a:ext uri="{FF2B5EF4-FFF2-40B4-BE49-F238E27FC236}">
                <a16:creationId xmlns:a16="http://schemas.microsoft.com/office/drawing/2014/main" id="{8561A9EC-74B8-4C12-BD30-9DCF70DE7DF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5" r="-571" b="902"/>
          <a:stretch/>
        </p:blipFill>
        <p:spPr>
          <a:xfrm>
            <a:off x="2199690" y="1981200"/>
            <a:ext cx="4744619" cy="3119750"/>
          </a:xfrm>
        </p:spPr>
      </p:pic>
      <p:sp>
        <p:nvSpPr>
          <p:cNvPr id="7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2199690" y="5140182"/>
            <a:ext cx="2590800" cy="304800"/>
          </a:xfrm>
        </p:spPr>
        <p:txBody>
          <a:bodyPr anchor="t"/>
          <a:lstStyle/>
          <a:p>
            <a:pPr algn="l"/>
            <a:r>
              <a:rPr lang="en-US" dirty="0"/>
              <a:t>Hitoshi Nishimura/Taxi Japan/Getty Images</a:t>
            </a:r>
            <a:endParaRPr lang="en-US" noProof="0" dirty="0"/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990599" y="5444982"/>
            <a:ext cx="7162800" cy="533400"/>
          </a:xfrm>
        </p:spPr>
        <p:txBody>
          <a:bodyPr/>
          <a:lstStyle/>
          <a:p>
            <a:r>
              <a:rPr lang="en-US" dirty="0"/>
              <a:t>Gambler's error is based on a misunderstanding of the random nature of probability.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dirty="0"/>
              <a:t>Rumors of Impending Bank Failures during the Great Depression Led to Mass Panic</a:t>
            </a:r>
            <a:endParaRPr lang="en-US" sz="3200" noProof="0" dirty="0"/>
          </a:p>
        </p:txBody>
      </p:sp>
      <p:pic>
        <p:nvPicPr>
          <p:cNvPr id="7" name="Picture Placeholder 6" descr="A photograph depicts panicked citizens who gathered outside the federal bank to withdraw their money during the Great Depression.">
            <a:extLst>
              <a:ext uri="{FF2B5EF4-FFF2-40B4-BE49-F238E27FC236}">
                <a16:creationId xmlns:a16="http://schemas.microsoft.com/office/drawing/2014/main" id="{CD14034D-B0EF-4CA8-A55A-6EC4F00BF65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81" b="-879"/>
          <a:stretch/>
        </p:blipFill>
        <p:spPr>
          <a:xfrm>
            <a:off x="2037530" y="1828800"/>
            <a:ext cx="5068939" cy="4038600"/>
          </a:xfrm>
        </p:spPr>
      </p:pic>
      <p:sp>
        <p:nvSpPr>
          <p:cNvPr id="4" name="Content Placeholder" descr="A photograph of George W. Bush and the Crown Prince of Saudi Arabia walking hand-in-hand. "/>
          <p:cNvSpPr>
            <a:spLocks noGrp="1"/>
          </p:cNvSpPr>
          <p:nvPr>
            <p:ph type="body" sz="quarter" idx="12"/>
          </p:nvPr>
        </p:nvSpPr>
        <p:spPr>
          <a:xfrm>
            <a:off x="1981200" y="5791200"/>
            <a:ext cx="2287963" cy="228600"/>
          </a:xfrm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</a:rPr>
              <a:t>Hulton Archive/Getty Images</a:t>
            </a:r>
            <a:endParaRPr lang="en-US" sz="1000" noProof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Social Errors and Biases</a:t>
            </a:r>
            <a:endParaRPr lang="en-US" altLang="en-US" noProof="0" dirty="0"/>
          </a:p>
        </p:txBody>
      </p:sp>
      <p:sp>
        <p:nvSpPr>
          <p:cNvPr id="2253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As highly social animals, social norms and cultural expectations exert a strong influence on how we perceive the world. These norms and expectations often act as barriers to critical thinking.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Some examples of social errors include the “one of us/one of them” error, social expectations, stereotyping, group pressure and conformity, and group </a:t>
            </a:r>
            <a:r>
              <a:rPr lang="en-US" altLang="en-US" b="1" u="sng" dirty="0">
                <a:solidFill>
                  <a:srgbClr val="000000"/>
                </a:solidFill>
              </a:rPr>
              <a:t>diffusion of responsibility</a:t>
            </a:r>
            <a:r>
              <a:rPr lang="en-US" altLang="en-US" dirty="0">
                <a:solidFill>
                  <a:srgbClr val="00000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Rioting in Ferguson, Missouri </a:t>
            </a:r>
            <a:endParaRPr lang="en-US" noProof="0" dirty="0"/>
          </a:p>
        </p:txBody>
      </p:sp>
      <p:pic>
        <p:nvPicPr>
          <p:cNvPr id="8" name="Picture Placeholder 7" descr="A photograph of individuals protesting the police shooting of an unarmed African-American teenager.">
            <a:extLst>
              <a:ext uri="{FF2B5EF4-FFF2-40B4-BE49-F238E27FC236}">
                <a16:creationId xmlns:a16="http://schemas.microsoft.com/office/drawing/2014/main" id="{526517C1-8FCE-48EE-AD98-7961E6078BB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" b="451"/>
          <a:stretch/>
        </p:blipFill>
        <p:spPr>
          <a:xfrm>
            <a:off x="1932384" y="1905000"/>
            <a:ext cx="5279231" cy="3516615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932384" y="5415907"/>
            <a:ext cx="1828800" cy="152400"/>
          </a:xfrm>
        </p:spPr>
        <p:txBody>
          <a:bodyPr anchor="t"/>
          <a:lstStyle/>
          <a:p>
            <a:pPr algn="l"/>
            <a:r>
              <a:rPr lang="en-US" dirty="0"/>
              <a:t>Rena Schild/Shutterstock</a:t>
            </a:r>
            <a:endParaRPr lang="en-US" noProof="0" dirty="0"/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1047750" y="5638800"/>
            <a:ext cx="7277100" cy="533400"/>
          </a:xfrm>
        </p:spPr>
        <p:txBody>
          <a:bodyPr anchor="ctr"/>
          <a:lstStyle/>
          <a:p>
            <a:r>
              <a:rPr lang="en-US" dirty="0"/>
              <a:t>Much of the violence between conflicting cultural groups is born of the "one of us/one of them" error.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/>
              <a:t>Red States versus Blue States</a:t>
            </a:r>
            <a:endParaRPr lang="en-US" noProof="0" dirty="0"/>
          </a:p>
        </p:txBody>
      </p:sp>
      <p:pic>
        <p:nvPicPr>
          <p:cNvPr id="5" name="Picture Placeholder 4" descr="Choropleth map depicts the red and blue states in the United States, in 2016.">
            <a:extLst>
              <a:ext uri="{FF2B5EF4-FFF2-40B4-BE49-F238E27FC236}">
                <a16:creationId xmlns:a16="http://schemas.microsoft.com/office/drawing/2014/main" id="{70B227EC-8214-4A2C-AD50-1826353044A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5" t="-496" r="735" b="1284"/>
          <a:stretch/>
        </p:blipFill>
        <p:spPr>
          <a:xfrm>
            <a:off x="1654969" y="2057400"/>
            <a:ext cx="5834062" cy="3886200"/>
          </a:xfrm>
        </p:spPr>
      </p:pic>
      <p:sp>
        <p:nvSpPr>
          <p:cNvPr id="13" name="Text Placeholder 12" descr="Choropleth map depicts the red and blue states in the United States, in 2016.&#10;">
            <a:extLst>
              <a:ext uri="{FF2B5EF4-FFF2-40B4-BE49-F238E27FC236}">
                <a16:creationId xmlns:a16="http://schemas.microsoft.com/office/drawing/2014/main" id="{AFD4A322-EA5B-4345-81D6-FECA9048C0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52800" y="6019800"/>
            <a:ext cx="2667000" cy="457200"/>
          </a:xfrm>
        </p:spPr>
        <p:txBody>
          <a:bodyPr/>
          <a:lstStyle/>
          <a:p>
            <a:r>
              <a:rPr lang="en-US" noProof="0" dirty="0">
                <a:hlinkClick r:id="rId3" action="ppaction://hlinksldjump"/>
              </a:rPr>
              <a:t>Access the text alternative for slide images</a:t>
            </a:r>
            <a:endParaRPr lang="en-US" noProof="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The Salem Witch Hunts</a:t>
            </a:r>
            <a:endParaRPr lang="en-US" noProof="0" dirty="0"/>
          </a:p>
        </p:txBody>
      </p:sp>
      <p:pic>
        <p:nvPicPr>
          <p:cNvPr id="7" name="Picture Placeholder 6" descr="An artist's depiction of the Salem witch hunts in which a woman is standing trial before a judge and is surrounded by the townspeople.">
            <a:extLst>
              <a:ext uri="{FF2B5EF4-FFF2-40B4-BE49-F238E27FC236}">
                <a16:creationId xmlns:a16="http://schemas.microsoft.com/office/drawing/2014/main" id="{21C5BBCB-0E7B-4E37-8CA9-75033A5C034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" b="-919"/>
          <a:stretch/>
        </p:blipFill>
        <p:spPr>
          <a:xfrm>
            <a:off x="1943100" y="1905000"/>
            <a:ext cx="5257800" cy="4156228"/>
          </a:xfrm>
        </p:spPr>
      </p:pic>
      <p:sp>
        <p:nvSpPr>
          <p:cNvPr id="6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943100" y="6061228"/>
            <a:ext cx="3848100" cy="244642"/>
          </a:xfrm>
        </p:spPr>
        <p:txBody>
          <a:bodyPr anchor="t"/>
          <a:lstStyle/>
          <a:p>
            <a:pPr algn="l"/>
            <a:r>
              <a:rPr 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North Wind Picture Archives /The Image Works</a:t>
            </a:r>
            <a:endParaRPr lang="en-US" sz="1000" noProof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Rationalism and Empiricism</a:t>
            </a:r>
            <a:endParaRPr lang="en-US" altLang="en-US" noProof="0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/>
              <a:t>Our views of the world are shaped by our understanding of truth and the ultimate sources of knowledge.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b="1" u="sng" dirty="0"/>
              <a:t>Rationalists</a:t>
            </a:r>
            <a:r>
              <a:rPr lang="en-US" dirty="0"/>
              <a:t>, like the Greek philosopher Plato, claim that most human knowledge and truth are derived from reason.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b="1" u="sng" dirty="0"/>
              <a:t>Empiricists</a:t>
            </a:r>
            <a:r>
              <a:rPr lang="en-US" dirty="0"/>
              <a:t>, on the other hand, claim that truth and knowledge are derived through empirical evidence collected by our physical senses.</a:t>
            </a:r>
          </a:p>
        </p:txBody>
      </p:sp>
    </p:spTree>
    <p:extLst>
      <p:ext uri="{BB962C8B-B14F-4D97-AF65-F5344CB8AC3E}">
        <p14:creationId xmlns:p14="http://schemas.microsoft.com/office/powerpoint/2010/main" val="28876680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/>
              <a:t>Asch Experiment</a:t>
            </a:r>
            <a:endParaRPr lang="en-US" noProof="0" dirty="0"/>
          </a:p>
        </p:txBody>
      </p:sp>
      <p:pic>
        <p:nvPicPr>
          <p:cNvPr id="4" name="Picture Placeholder 3" descr="The image illustrates the method used in the Asch Experiment.&#10;">
            <a:extLst>
              <a:ext uri="{FF2B5EF4-FFF2-40B4-BE49-F238E27FC236}">
                <a16:creationId xmlns:a16="http://schemas.microsoft.com/office/drawing/2014/main" id="{7BD66199-95EC-4BE3-9BD6-1F45399106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" b="294"/>
          <a:stretch/>
        </p:blipFill>
        <p:spPr>
          <a:xfrm>
            <a:off x="1524000" y="1747319"/>
            <a:ext cx="5834062" cy="4495800"/>
          </a:xfrm>
        </p:spPr>
      </p:pic>
    </p:spTree>
    <p:extLst>
      <p:ext uri="{BB962C8B-B14F-4D97-AF65-F5344CB8AC3E}">
        <p14:creationId xmlns:p14="http://schemas.microsoft.com/office/powerpoint/2010/main" val="850759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Diffusion of Responsibility</a:t>
            </a:r>
            <a:endParaRPr lang="en-US" noProof="0" dirty="0"/>
          </a:p>
        </p:txBody>
      </p:sp>
      <p:pic>
        <p:nvPicPr>
          <p:cNvPr id="7" name="Picture Placeholder 6" descr="A photograph of people walking past an individual, who is wrapped in a blanket, sleeping outside a storefront on the sidewalk.">
            <a:extLst>
              <a:ext uri="{FF2B5EF4-FFF2-40B4-BE49-F238E27FC236}">
                <a16:creationId xmlns:a16="http://schemas.microsoft.com/office/drawing/2014/main" id="{FDD50987-A2E7-411A-959E-41D17E5E605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5" t="-150" r="735" b="1720"/>
          <a:stretch/>
        </p:blipFill>
        <p:spPr>
          <a:xfrm>
            <a:off x="2133600" y="2007298"/>
            <a:ext cx="4876800" cy="3248546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7F4B107-16DE-49D2-8D42-737619AC12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33600" y="5283759"/>
            <a:ext cx="2590800" cy="228600"/>
          </a:xfrm>
        </p:spPr>
        <p:txBody>
          <a:bodyPr/>
          <a:lstStyle/>
          <a:p>
            <a:r>
              <a:rPr lang="en-US" dirty="0"/>
              <a:t>Viviane Moos/Corbis Historical/Getty Images</a:t>
            </a:r>
          </a:p>
        </p:txBody>
      </p:sp>
      <p:sp>
        <p:nvSpPr>
          <p:cNvPr id="4" name="Content Placeholder"/>
          <p:cNvSpPr>
            <a:spLocks noGrp="1"/>
          </p:cNvSpPr>
          <p:nvPr>
            <p:ph type="body" sz="quarter" idx="12"/>
          </p:nvPr>
        </p:nvSpPr>
        <p:spPr>
          <a:xfrm>
            <a:off x="1143000" y="5532728"/>
            <a:ext cx="6858000" cy="944271"/>
          </a:xfrm>
        </p:spPr>
        <p:txBody>
          <a:bodyPr/>
          <a:lstStyle/>
          <a:p>
            <a:r>
              <a:rPr lang="en-US" sz="2000" dirty="0"/>
              <a:t>The phenomenon of diffusion of responsibility is illustrated when pedestrians ignore or avoid homeless people, assuming that someone else will take care of them.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Conclusions</a:t>
            </a:r>
            <a:endParaRPr lang="en-US" altLang="en-US" noProof="0" dirty="0"/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Although knowledge is a crucial component of effective critical thinking, we must recognize that the sources of knowledge, reason, and experience are subject to distortion.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</a:rPr>
              <a:t>As critical thinkers, we must be aware of these limitations and conduct research thoroughly, with minds open to both supportive and contradictory evidence as we collect and analyze information.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dirty="0"/>
              <a:t>Unidentified Flying Objects (U F Os) </a:t>
            </a:r>
            <a:endParaRPr lang="en-US" noProof="0" dirty="0"/>
          </a:p>
        </p:txBody>
      </p:sp>
      <p:pic>
        <p:nvPicPr>
          <p:cNvPr id="5" name="Picture Placeholder 4" descr="The photograph depicts an unidentified flying object.">
            <a:extLst>
              <a:ext uri="{FF2B5EF4-FFF2-40B4-BE49-F238E27FC236}">
                <a16:creationId xmlns:a16="http://schemas.microsoft.com/office/drawing/2014/main" id="{FB00FE3D-556E-447E-8E64-C3A3D3B4A23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" b="-239"/>
          <a:stretch/>
        </p:blipFill>
        <p:spPr>
          <a:xfrm>
            <a:off x="1654969" y="1905000"/>
            <a:ext cx="5834062" cy="3735977"/>
          </a:xfrm>
        </p:spPr>
      </p:pic>
      <p:sp>
        <p:nvSpPr>
          <p:cNvPr id="7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1654969" y="5640977"/>
            <a:ext cx="4800600" cy="228600"/>
          </a:xfrm>
        </p:spPr>
        <p:txBody>
          <a:bodyPr anchor="t"/>
          <a:lstStyle/>
          <a:p>
            <a:pPr algn="l"/>
            <a:r>
              <a:rPr lang="en-US" dirty="0"/>
              <a:t>James Porto/The Image Bank/Getty Images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56797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70CBB8-7B43-4387-9D44-AE389A09D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noProof="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22354583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EC33-73EB-46B1-8004-469BDE1D6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Red States versus Blue States</a:t>
            </a:r>
            <a:r>
              <a:rPr lang="en-US" sz="3200" noProof="0" dirty="0"/>
              <a:t> - Text Alternative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8617D2-1DC2-45B9-8B64-91C864EB59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392424" y="1828800"/>
            <a:ext cx="2593848" cy="304800"/>
          </a:xfrm>
        </p:spPr>
        <p:txBody>
          <a:bodyPr/>
          <a:lstStyle/>
          <a:p>
            <a:pPr marL="0" indent="0">
              <a:buNone/>
            </a:pPr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13D89-9BFD-4E82-BFE2-9D38F6088B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4627" y="2133600"/>
            <a:ext cx="8153400" cy="44958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data is given as follows:</a:t>
            </a:r>
            <a:br>
              <a:rPr lang="en-US" sz="2000" dirty="0"/>
            </a:br>
            <a:r>
              <a:rPr lang="en-US" sz="2000" dirty="0"/>
              <a:t>Red States include: Alaska, Montana, Idaho, Wyoming, Utah, Arizona, North Dakota, South Dakota, Nebraska, Kansas, Oklahoma, Iowa, Missouri, Arkansas, Louisiana, Wisconsin, Indiana, Ohio, Pennsylvania, West Virginia, Kentucky, Tennessee, North Carolina, Mississippi, Alabama, Georgia, Florida, South Carolina.</a:t>
            </a:r>
            <a:br>
              <a:rPr lang="en-US" sz="2000" dirty="0"/>
            </a:br>
            <a:r>
              <a:rPr lang="en-US" sz="2000" dirty="0"/>
              <a:t>Blue States include Washington, Oregon, California, Nevada, Colorado, New Mexico, Minnesota, Illinois, Maine, New Hampshire, Vermont, New York, Virginia, Washington D.C., Maryland, Delaware, New Jersey, Connecticut, Rhode Island, and Massachusetts. </a:t>
            </a:r>
            <a:endParaRPr lang="en-US" sz="1000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0B390-1192-4ABA-A256-F231C7C963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47872" y="6477000"/>
            <a:ext cx="2471928" cy="304800"/>
          </a:xfrm>
        </p:spPr>
        <p:txBody>
          <a:bodyPr/>
          <a:lstStyle/>
          <a:p>
            <a:r>
              <a:rPr lang="en-US" sz="1000" noProof="0" dirty="0">
                <a:hlinkClick r:id="rId2" action="ppaction://hlinksldjump"/>
              </a:rPr>
              <a:t>Return to parent-slide containing images</a:t>
            </a:r>
            <a:endParaRPr lang="en-US" sz="1000" noProof="0" dirty="0"/>
          </a:p>
        </p:txBody>
      </p:sp>
    </p:spTree>
    <p:extLst>
      <p:ext uri="{BB962C8B-B14F-4D97-AF65-F5344CB8AC3E}">
        <p14:creationId xmlns:p14="http://schemas.microsoft.com/office/powerpoint/2010/main" val="398313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Immanuel Kant (1724 to 1804) </a:t>
            </a:r>
            <a:endParaRPr lang="en-US" altLang="en-US" noProof="0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/>
              <a:t>Kant, a German philosopher, rejected both rationalism and empiricism.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/>
              <a:t>He argued that our experience of reality is not a matter of reasoning or empirical evidence but is dependent on the structure of our minds. 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/>
              <a:t>This means we do not see reality “as it is” but rather </a:t>
            </a:r>
            <a:br>
              <a:rPr lang="en-US" dirty="0"/>
            </a:br>
            <a:r>
              <a:rPr lang="en-US" dirty="0"/>
              <a:t>as our brain interprets it by structuring and processing incoming information.</a:t>
            </a:r>
          </a:p>
        </p:txBody>
      </p:sp>
    </p:spTree>
    <p:extLst>
      <p:ext uri="{BB962C8B-B14F-4D97-AF65-F5344CB8AC3E}">
        <p14:creationId xmlns:p14="http://schemas.microsoft.com/office/powerpoint/2010/main" val="300983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Evaluating Evidence </a:t>
            </a:r>
            <a:endParaRPr lang="en-US" altLang="en-US" noProof="0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b="1" u="sng" dirty="0"/>
              <a:t>Evidence</a:t>
            </a:r>
            <a:r>
              <a:rPr lang="en-US" dirty="0"/>
              <a:t> is something that tends to prove or disprove a particular view. 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/>
              <a:t>It can come from a variety of sources, and as good critical thinkers we must evaluate all evidence before we employ it in critical analysis.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/>
              <a:t>Learning how to evaluate the credibility and accuracy of evidence is a key skill in critical thinking and logic.</a:t>
            </a:r>
          </a:p>
        </p:txBody>
      </p:sp>
    </p:spTree>
    <p:extLst>
      <p:ext uri="{BB962C8B-B14F-4D97-AF65-F5344CB8AC3E}">
        <p14:creationId xmlns:p14="http://schemas.microsoft.com/office/powerpoint/2010/main" val="45081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The Fallibility of Direct Experience</a:t>
            </a:r>
            <a:endParaRPr lang="en-US" altLang="en-US" noProof="0" dirty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indent="0" eaLnBrk="1" hangingPunct="1">
              <a:buClrTx/>
              <a:buSzPct val="100000"/>
              <a:buNone/>
              <a:defRPr/>
            </a:pPr>
            <a:r>
              <a:rPr lang="en-US" dirty="0"/>
              <a:t>As noted previously, our brains organize and interpret, rather than directly record, sensory experience.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As a result, direct sense experience, while widely relied upon, is not infallible. 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Memories are subject to influence from a range of factors, including time, language, and external suggestions. </a:t>
            </a:r>
          </a:p>
          <a:p>
            <a:pPr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Moreover, our brains often create false memories of events, and these false memories can be as compelling and believable as real memories. </a:t>
            </a:r>
          </a:p>
          <a:p>
            <a:pPr lvl="1" eaLnBrk="1" hangingPunct="1">
              <a:buClrTx/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This phenomenon is known as </a:t>
            </a:r>
            <a:r>
              <a:rPr lang="en-US" sz="1800" b="1" u="sng" dirty="0"/>
              <a:t>false memory syndrome.</a:t>
            </a:r>
          </a:p>
        </p:txBody>
      </p:sp>
    </p:spTree>
    <p:extLst>
      <p:ext uri="{BB962C8B-B14F-4D97-AF65-F5344CB8AC3E}">
        <p14:creationId xmlns:p14="http://schemas.microsoft.com/office/powerpoint/2010/main" val="293829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/>
              <a:t>Space Shuttle Challenger Taking Off</a:t>
            </a:r>
            <a:endParaRPr lang="en-US" noProof="0" dirty="0"/>
          </a:p>
        </p:txBody>
      </p:sp>
      <p:pic>
        <p:nvPicPr>
          <p:cNvPr id="7" name="Picture Placeholder 6" descr="A photograph depicts a space shuttle taking off from Earth.">
            <a:extLst>
              <a:ext uri="{FF2B5EF4-FFF2-40B4-BE49-F238E27FC236}">
                <a16:creationId xmlns:a16="http://schemas.microsoft.com/office/drawing/2014/main" id="{2D77F892-7192-4D68-9F85-F1DE10EFD3D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" b="80"/>
          <a:stretch/>
        </p:blipFill>
        <p:spPr>
          <a:xfrm>
            <a:off x="749684" y="1898765"/>
            <a:ext cx="3822316" cy="4038600"/>
          </a:xfrm>
        </p:spPr>
      </p:pic>
      <p:sp>
        <p:nvSpPr>
          <p:cNvPr id="5" name="Content Placeholder"/>
          <p:cNvSpPr>
            <a:spLocks noGrp="1"/>
          </p:cNvSpPr>
          <p:nvPr>
            <p:ph type="body" sz="quarter" idx="13"/>
          </p:nvPr>
        </p:nvSpPr>
        <p:spPr>
          <a:xfrm>
            <a:off x="757982" y="5937365"/>
            <a:ext cx="3052017" cy="228600"/>
          </a:xfrm>
        </p:spPr>
        <p:txBody>
          <a:bodyPr/>
          <a:lstStyle/>
          <a:p>
            <a:pPr algn="l"/>
            <a:r>
              <a:rPr lang="en-US" sz="900" dirty="0"/>
              <a:t>Source: Space Shuttle Highlights Gallery/NASA.</a:t>
            </a:r>
            <a:endParaRPr lang="en-US" sz="900" noProof="0" dirty="0"/>
          </a:p>
        </p:txBody>
      </p:sp>
      <p:sp>
        <p:nvSpPr>
          <p:cNvPr id="2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4876800" y="1898765"/>
            <a:ext cx="2814048" cy="3505200"/>
          </a:xfrm>
        </p:spPr>
        <p:txBody>
          <a:bodyPr/>
          <a:lstStyle/>
          <a:p>
            <a:pPr algn="l"/>
            <a:r>
              <a:rPr lang="en-US" dirty="0"/>
              <a:t>Many of the witnesses of the 1986 Challenger explosion dramatically altered their memories of the disaster, even "seeing" things that never happened.</a:t>
            </a:r>
          </a:p>
        </p:txBody>
      </p:sp>
    </p:spTree>
    <p:extLst>
      <p:ext uri="{BB962C8B-B14F-4D97-AF65-F5344CB8AC3E}">
        <p14:creationId xmlns:p14="http://schemas.microsoft.com/office/powerpoint/2010/main" val="197762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1295400"/>
          </a:xfrm>
        </p:spPr>
        <p:txBody>
          <a:bodyPr/>
          <a:lstStyle/>
          <a:p>
            <a:pPr eaLnBrk="1" hangingPunct="1"/>
            <a:r>
              <a:rPr lang="en-US" altLang="en-US" dirty="0"/>
              <a:t>Hearsay and Anecdotal Evidence</a:t>
            </a:r>
            <a:endParaRPr lang="en-US" altLang="en-US" noProof="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981200"/>
            <a:ext cx="8153400" cy="449580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en-US" altLang="en-US" dirty="0">
                <a:solidFill>
                  <a:srgbClr val="000000"/>
                </a:solidFill>
              </a:rPr>
              <a:t>Two types of evidence are notoriously unreliable and require us to approach their claims with skepticism.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b="1" u="sng" dirty="0">
                <a:solidFill>
                  <a:srgbClr val="000000"/>
                </a:solidFill>
              </a:rPr>
              <a:t>Hearsay</a:t>
            </a:r>
            <a:r>
              <a:rPr lang="en-US" altLang="en-US" sz="2000" dirty="0">
                <a:solidFill>
                  <a:srgbClr val="000000"/>
                </a:solidFill>
              </a:rPr>
              <a:t> is evidence that is heard by one person and then repeated to one or more other persons.</a:t>
            </a:r>
          </a:p>
          <a:p>
            <a:pPr marL="342900" lvl="0" indent="-342900" eaLnBrk="1" fontAlgn="auto" hangingPunct="1"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000" b="1" u="sng" dirty="0">
                <a:solidFill>
                  <a:srgbClr val="000000"/>
                </a:solidFill>
              </a:rPr>
              <a:t>Anecdotal evidence</a:t>
            </a:r>
            <a:r>
              <a:rPr lang="en-US" altLang="en-US" sz="2000" dirty="0">
                <a:solidFill>
                  <a:srgbClr val="000000"/>
                </a:solidFill>
              </a:rPr>
              <a:t>, evidence based on personal testimony, is also unreliable due to problems of inaccurate memory as well as the human tendency toward exaggeration and distortion.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/>
              <a:t>Hearsay and the Game of Telephone</a:t>
            </a:r>
            <a:endParaRPr lang="en-US" noProof="0" dirty="0"/>
          </a:p>
        </p:txBody>
      </p:sp>
      <p:pic>
        <p:nvPicPr>
          <p:cNvPr id="5" name="Picture Placeholder 4" descr="A photograph of two young girls laughing. One girl is whispering into the other girl's ear.">
            <a:extLst>
              <a:ext uri="{FF2B5EF4-FFF2-40B4-BE49-F238E27FC236}">
                <a16:creationId xmlns:a16="http://schemas.microsoft.com/office/drawing/2014/main" id="{BD04C709-E19D-4087-B667-256DA5D2F24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" b="956"/>
          <a:stretch/>
        </p:blipFill>
        <p:spPr>
          <a:xfrm>
            <a:off x="1904999" y="1802016"/>
            <a:ext cx="5334001" cy="4267201"/>
          </a:xfr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16A3115-6FB3-4EA6-BAC8-62D216B5BCD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936686" y="6080533"/>
            <a:ext cx="2362200" cy="266700"/>
          </a:xfrm>
        </p:spPr>
        <p:txBody>
          <a:bodyPr/>
          <a:lstStyle/>
          <a:p>
            <a:r>
              <a:rPr lang="en-US" dirty="0"/>
              <a:t> George Doyle/Stockbyte/Getty Images</a:t>
            </a:r>
            <a:endParaRPr lang="en-US" noProof="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8&quot; unique_id=&quot;10221&quot;&gt;&lt;/object&gt;&lt;object type=&quot;2&quot; unique_id=&quot;10222&quot;&gt;&lt;object type=&quot;3&quot; unique_id=&quot;10223&quot;&gt;&lt;property id=&quot;20148&quot; value=&quot;5&quot;/&gt;&lt;property id=&quot;20300&quot; value=&quot;Slide 1 - &amp;quot;LANGUAGE &amp;amp; COMMUNICATION&amp;quot;&quot;/&gt;&lt;property id=&quot;20307&quot; value=&quot;256&quot;/&gt;&lt;/object&gt;&lt;object type=&quot;3&quot; unique_id=&quot;10224&quot;&gt;&lt;property id=&quot;20148&quot; value=&quot;5&quot;/&gt;&lt;property id=&quot;20300&quot; value=&quot;Slide 2&quot;/&gt;&lt;property id=&quot;20307&quot; value=&quot;284&quot;/&gt;&lt;/object&gt;&lt;object type=&quot;3&quot; unique_id=&quot;10225&quot;&gt;&lt;property id=&quot;20148&quot; value=&quot;5&quot;/&gt;&lt;property id=&quot;20300&quot; value=&quot;Slide 3 - &amp;quot;Good communication skills are an essential part of critical thinking&amp;quot;&quot;/&gt;&lt;property id=&quot;20307&quot; value=&quot;257&quot;/&gt;&lt;/object&gt;&lt;object type=&quot;3&quot; unique_id=&quot;10226&quot;&gt;&lt;property id=&quot;20148&quot; value=&quot;5&quot;/&gt;&lt;property id=&quot;20300&quot; value=&quot;Slide 4 - &amp;quot;Language is the key &amp;quot;&quot;/&gt;&lt;property id=&quot;20307&quot; value=&quot;275&quot;/&gt;&lt;/object&gt;&lt;object type=&quot;3&quot; unique_id=&quot;10227&quot;&gt;&lt;property id=&quot;20148&quot; value=&quot;5&quot;/&gt;&lt;property id=&quot;20300&quot; value=&quot;Slide 5&quot;/&gt;&lt;property id=&quot;20307&quot; value=&quot;285&quot;/&gt;&lt;/object&gt;&lt;object type=&quot;3&quot; unique_id=&quot;10228&quot;&gt;&lt;property id=&quot;20148&quot; value=&quot;5&quot;/&gt;&lt;property id=&quot;20300&quot; value=&quot;Slide 6&quot;/&gt;&lt;property id=&quot;20307&quot; value=&quot;288&quot;/&gt;&lt;/object&gt;&lt;object type=&quot;3&quot; unique_id=&quot;10229&quot;&gt;&lt;property id=&quot;20148&quot; value=&quot;5&quot;/&gt;&lt;property id=&quot;20300&quot; value=&quot;Slide 7 - &amp;quot;Functions of language &amp;quot;&quot;/&gt;&lt;property id=&quot;20307&quot; value=&quot;263&quot;/&gt;&lt;/object&gt;&lt;object type=&quot;3&quot; unique_id=&quot;10230&quot;&gt;&lt;property id=&quot;20148&quot; value=&quot;5&quot;/&gt;&lt;property id=&quot;20300&quot; value=&quot;Slide 8 - &amp;quot;Language enables effective critical thinking&amp;quot;&quot;/&gt;&lt;property id=&quot;20307&quot; value=&quot;264&quot;/&gt;&lt;/object&gt;&lt;object type=&quot;3&quot; unique_id=&quot;10231&quot;&gt;&lt;property id=&quot;20148&quot; value=&quot;5&quot;/&gt;&lt;property id=&quot;20300&quot; value=&quot;Slide 9&quot;/&gt;&lt;property id=&quot;20307&quot; value=&quot;286&quot;/&gt;&lt;/object&gt;&lt;object type=&quot;3&quot; unique_id=&quot;10232&quot;&gt;&lt;property id=&quot;20148&quot; value=&quot;5&quot;/&gt;&lt;property id=&quot;20300&quot; value=&quot;Slide 10 - &amp;quot;Nonverbal language &amp;quot;&quot;/&gt;&lt;property id=&quot;20307&quot; value=&quot;265&quot;/&gt;&lt;/object&gt;&lt;object type=&quot;3&quot; unique_id=&quot;10233&quot;&gt;&lt;property id=&quot;20148&quot; value=&quot;5&quot;/&gt;&lt;property id=&quot;20300&quot; value=&quot;Slide 11&quot;/&gt;&lt;property id=&quot;20307&quot; value=&quot;289&quot;/&gt;&lt;/object&gt;&lt;object type=&quot;3&quot; unique_id=&quot;10234&quot;&gt;&lt;property id=&quot;20148&quot; value=&quot;5&quot;/&gt;&lt;property id=&quot;20300&quot; value=&quot;Slide 12 - &amp;quot;Language is a cultural construct &amp;quot;&quot;/&gt;&lt;property id=&quot;20307&quot; value=&quot;266&quot;/&gt;&lt;/object&gt;&lt;object type=&quot;3&quot; unique_id=&quot;10235&quot;&gt;&lt;property id=&quot;20148&quot; value=&quot;5&quot;/&gt;&lt;property id=&quot;20300&quot; value=&quot;Slide 13 - &amp;quot;Same word, different meanings &amp;quot;&quot;/&gt;&lt;property id=&quot;20307&quot; value=&quot;267&quot;/&gt;&lt;/object&gt;&lt;object type=&quot;3&quot; unique_id=&quot;10236&quot;&gt;&lt;property id=&quot;20148&quot; value=&quot;5&quot;/&gt;&lt;property id=&quot;20300&quot; value=&quot;Slide 14 - &amp;quot;Denotative and connotative meanings&amp;quot;&quot;/&gt;&lt;property id=&quot;20307&quot; value=&quot;268&quot;/&gt;&lt;/object&gt;&lt;object type=&quot;3&quot; unique_id=&quot;10237&quot;&gt;&lt;property id=&quot;20148&quot; value=&quot;5&quot;/&gt;&lt;property id=&quot;20300&quot; value=&quot;Slide 15&quot;/&gt;&lt;property id=&quot;20307&quot; value=&quot;290&quot;/&gt;&lt;/object&gt;&lt;object type=&quot;3&quot; unique_id=&quot;10238&quot;&gt;&lt;property id=&quot;20148&quot; value=&quot;5&quot;/&gt;&lt;property id=&quot;20300&quot; value=&quot;Slide 16 - &amp;quot;Types of word definitions&amp;quot;&quot;/&gt;&lt;property id=&quot;20307&quot; value=&quot;269&quot;/&gt;&lt;/object&gt;&lt;object type=&quot;3&quot; unique_id=&quot;10239&quot;&gt;&lt;property id=&quot;20148&quot; value=&quot;5&quot;/&gt;&lt;property id=&quot;20300&quot; value=&quot;Slide 17&quot;/&gt;&lt;property id=&quot;20307&quot; value=&quot;291&quot;/&gt;&lt;/object&gt;&lt;object type=&quot;3&quot; unique_id=&quot;10240&quot;&gt;&lt;property id=&quot;20148&quot; value=&quot;5&quot;/&gt;&lt;property id=&quot;20300&quot; value=&quot;Slide 18&quot;/&gt;&lt;property id=&quot;20307&quot; value=&quot;292&quot;/&gt;&lt;/object&gt;&lt;object type=&quot;3&quot; unique_id=&quot;10241&quot;&gt;&lt;property id=&quot;20148&quot; value=&quot;5&quot;/&gt;&lt;property id=&quot;20300&quot; value=&quot;Slide 19 - &amp;quot;Evaluating definitions&amp;quot;&quot;/&gt;&lt;property id=&quot;20307&quot; value=&quot;270&quot;/&gt;&lt;/object&gt;&lt;object type=&quot;3&quot; unique_id=&quot;10242&quot;&gt;&lt;property id=&quot;20148&quot; value=&quot;5&quot;/&gt;&lt;property id=&quot;20300&quot; value=&quot;Slide 20&quot;/&gt;&lt;property id=&quot;20307&quot; value=&quot;293&quot;/&gt;&lt;/object&gt;&lt;object type=&quot;3&quot; unique_id=&quot;10243&quot;&gt;&lt;property id=&quot;20148&quot; value=&quot;5&quot;/&gt;&lt;property id=&quot;20300&quot; value=&quot;Slide 21 - &amp;quot;Communication styles &amp;quot;&quot;/&gt;&lt;property id=&quot;20307&quot; value=&quot;271&quot;/&gt;&lt;/object&gt;&lt;object type=&quot;3&quot; unique_id=&quot;10244&quot;&gt;&lt;property id=&quot;20148&quot; value=&quot;5&quot;/&gt;&lt;property id=&quot;20300&quot; value=&quot;Slide 22 - &amp;quot;Communication styles &amp;quot;&quot;/&gt;&lt;property id=&quot;20307&quot; value=&quot;272&quot;/&gt;&lt;/object&gt;&lt;object type=&quot;3&quot; unique_id=&quot;10245&quot;&gt;&lt;property id=&quot;20148&quot; value=&quot;5&quot;/&gt;&lt;property id=&quot;20300&quot; value=&quot;Slide 23 - &amp;quot;Communication styles: other factors&amp;quot;&quot;/&gt;&lt;property id=&quot;20307&quot; value=&quot;274&quot;/&gt;&lt;/object&gt;&lt;object type=&quot;3&quot; unique_id=&quot;10246&quot;&gt;&lt;property id=&quot;20148&quot; value=&quot;5&quot;/&gt;&lt;property id=&quot;20300&quot; value=&quot;Slide 24&quot;/&gt;&lt;property id=&quot;20307&quot; value=&quot;295&quot;/&gt;&lt;/object&gt;&lt;object type=&quot;3&quot; unique_id=&quot;10247&quot;&gt;&lt;property id=&quot;20148&quot; value=&quot;5&quot;/&gt;&lt;property id=&quot;20300&quot; value=&quot;Slide 25&quot;/&gt;&lt;property id=&quot;20307&quot; value=&quot;294&quot;/&gt;&lt;/object&gt;&lt;object type=&quot;3&quot; unique_id=&quot;10248&quot;&gt;&lt;property id=&quot;20148&quot; value=&quot;5&quot;/&gt;&lt;property id=&quot;20300&quot; value=&quot;Slide 26 - &amp;quot;Language as manipulation&amp;quot;&quot;/&gt;&lt;property id=&quot;20307&quot; value=&quot;276&quot;/&gt;&lt;/object&gt;&lt;object type=&quot;3&quot; unique_id=&quot;10249&quot;&gt;&lt;property id=&quot;20148&quot; value=&quot;5&quot;/&gt;&lt;property id=&quot;20300&quot; value=&quot;Slide 27 - &amp;quot;Emotive language&amp;quot;&quot;/&gt;&lt;property id=&quot;20307&quot; value=&quot;277&quot;/&gt;&lt;/object&gt;&lt;object type=&quot;3&quot; unique_id=&quot;10250&quot;&gt;&lt;property id=&quot;20148&quot; value=&quot;5&quot;/&gt;&lt;property id=&quot;20300&quot; value=&quot;Slide 28&quot;/&gt;&lt;property id=&quot;20307&quot; value=&quot;296&quot;/&gt;&lt;/object&gt;&lt;object type=&quot;3&quot; unique_id=&quot;10251&quot;&gt;&lt;property id=&quot;20148&quot; value=&quot;5&quot;/&gt;&lt;property id=&quot;20300&quot; value=&quot;Slide 29 - &amp;quot;Rhetorical devices&amp;quot;&quot;/&gt;&lt;property id=&quot;20307&quot; value=&quot;278&quot;/&gt;&lt;/object&gt;&lt;object type=&quot;3&quot; unique_id=&quot;10252&quot;&gt;&lt;property id=&quot;20148&quot; value=&quot;5&quot;/&gt;&lt;property id=&quot;20300&quot; value=&quot;Slide 30&quot;/&gt;&lt;property id=&quot;20307&quot; value=&quot;297&quot;/&gt;&lt;/object&gt;&lt;object type=&quot;3&quot; unique_id=&quot;10253&quot;&gt;&lt;property id=&quot;20148&quot; value=&quot;5&quot;/&gt;&lt;property id=&quot;20300&quot; value=&quot;Slide 31 - &amp;quot;Euphemisms and dysphemisms&amp;quot;&quot;/&gt;&lt;property id=&quot;20307&quot; value=&quot;279&quot;/&gt;&lt;/object&gt;&lt;object type=&quot;3&quot; unique_id=&quot;10254&quot;&gt;&lt;property id=&quot;20148&quot; value=&quot;5&quot;/&gt;&lt;property id=&quot;20300&quot; value=&quot;Slide 32 - &amp;quot;Sarcasm and hyperbole&amp;quot;&quot;/&gt;&lt;property id=&quot;20307&quot; value=&quot;280&quot;/&gt;&lt;/object&gt;&lt;object type=&quot;3&quot; unique_id=&quot;10255&quot;&gt;&lt;property id=&quot;20148&quot; value=&quot;5&quot;/&gt;&lt;property id=&quot;20300&quot; value=&quot;Slide 33&quot;/&gt;&lt;property id=&quot;20307&quot; value=&quot;298&quot;/&gt;&lt;/object&gt;&lt;object type=&quot;3&quot; unique_id=&quot;10256&quot;&gt;&lt;property id=&quot;20148&quot; value=&quot;5&quot;/&gt;&lt;property id=&quot;20300&quot; value=&quot;Slide 34 - &amp;quot;Deception and lying&amp;quot;&quot;/&gt;&lt;property id=&quot;20307&quot; value=&quot;281&quot;/&gt;&lt;/object&gt;&lt;object type=&quot;3&quot; unique_id=&quot;10257&quot;&gt;&lt;property id=&quot;20148&quot; value=&quot;5&quot;/&gt;&lt;property id=&quot;20300&quot; value=&quot;Slide 35 - &amp;quot;Detecting lies&amp;quot;&quot;/&gt;&lt;property id=&quot;20307&quot; value=&quot;282&quot;/&gt;&lt;/object&gt;&lt;object type=&quot;3&quot; unique_id=&quot;10258&quot;&gt;&lt;property id=&quot;20148&quot; value=&quot;5&quot;/&gt;&lt;property id=&quot;20300&quot; value=&quot;Slide 36&quot;/&gt;&lt;property id=&quot;20307&quot; value=&quot;300&quot;/&gt;&lt;/object&gt;&lt;object type=&quot;3&quot; unique_id=&quot;10259&quot;&gt;&lt;property id=&quot;20148&quot; value=&quot;5&quot;/&gt;&lt;property id=&quot;20300&quot; value=&quot;Slide 37&quot;/&gt;&lt;property id=&quot;20307&quot; value=&quot;301&quot;/&gt;&lt;/object&gt;&lt;object type=&quot;3&quot; unique_id=&quot;10260&quot;&gt;&lt;property id=&quot;20148&quot; value=&quot;5&quot;/&gt;&lt;property id=&quot;20300&quot; value=&quot;Slide 38 - &amp;quot;Hot or Not?&amp;quot;&quot;/&gt;&lt;property id=&quot;20307&quot; value=&quot;299&quot;/&gt;&lt;/object&gt;&lt;object type=&quot;3&quot; unique_id=&quot;10261&quot;&gt;&lt;property id=&quot;20148&quot; value=&quot;5&quot;/&gt;&lt;property id=&quot;20300&quot; value=&quot;Slide 39 - &amp;quot;Conclusions&amp;quot;&quot;/&gt;&lt;property id=&quot;20307&quot; value=&quot;283&quot;/&gt;&lt;/object&gt;&lt;object type=&quot;3&quot; unique_id=&quot;10262&quot;&gt;&lt;property id=&quot;20148&quot; value=&quot;5&quot;/&gt;&lt;property id=&quot;20300&quot; value=&quot;Slide 40&quot;/&gt;&lt;property id=&quot;20307&quot; value=&quot;287&quot;/&gt;&lt;/object&gt;&lt;object type=&quot;3&quot; unique_id=&quot;10263&quot;&gt;&lt;property id=&quot;20148&quot; value=&quot;5&quot;/&gt;&lt;property id=&quot;20300&quot; value=&quot;Slide 41&quot;/&gt;&lt;property id=&quot;20307&quot; value=&quot;302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sstheme201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rnival">
    <a:dk1>
      <a:sysClr val="windowText" lastClr="000000"/>
    </a:dk1>
    <a:lt1>
      <a:sysClr val="window" lastClr="FFFFFF"/>
    </a:lt1>
    <a:dk2>
      <a:srgbClr val="2A2D6C"/>
    </a:dk2>
    <a:lt2>
      <a:srgbClr val="FCED90"/>
    </a:lt2>
    <a:accent1>
      <a:srgbClr val="E0B602"/>
    </a:accent1>
    <a:accent2>
      <a:srgbClr val="C77D00"/>
    </a:accent2>
    <a:accent3>
      <a:srgbClr val="C43D1F"/>
    </a:accent3>
    <a:accent4>
      <a:srgbClr val="B42469"/>
    </a:accent4>
    <a:accent5>
      <a:srgbClr val="7B309B"/>
    </a:accent5>
    <a:accent6>
      <a:srgbClr val="4560AD"/>
    </a:accent6>
    <a:hlink>
      <a:srgbClr val="118FBF"/>
    </a:hlink>
    <a:folHlink>
      <a:srgbClr val="0CA15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heck_x0020_in_x0020_comments xmlns="b7fbc176-c5f2-4fe2-83e2-528516b9f35d" xsi:nil="true"/>
    <ozku xmlns="b7fbc176-c5f2-4fe2-83e2-528516b9f35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48022EABF1754A9167513451C89C8D" ma:contentTypeVersion="20" ma:contentTypeDescription="Create a new document." ma:contentTypeScope="" ma:versionID="1a2a969a0d5866811ab0a9e97483770a">
  <xsd:schema xmlns:xsd="http://www.w3.org/2001/XMLSchema" xmlns:xs="http://www.w3.org/2001/XMLSchema" xmlns:p="http://schemas.microsoft.com/office/2006/metadata/properties" xmlns:ns2="3b891efd-a537-4e57-a9a6-7bde74ae8a20" xmlns:ns3="b7fbc176-c5f2-4fe2-83e2-528516b9f35d" targetNamespace="http://schemas.microsoft.com/office/2006/metadata/properties" ma:root="true" ma:fieldsID="c0dbe534cd44d978c3fb467922caaec5" ns2:_="" ns3:_="">
    <xsd:import namespace="3b891efd-a537-4e57-a9a6-7bde74ae8a20"/>
    <xsd:import namespace="b7fbc176-c5f2-4fe2-83e2-528516b9f35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ozku" minOccurs="0"/>
                <xsd:element ref="ns3:Check_x0020_in_x0020_comments" minOccurs="0"/>
                <xsd:element ref="ns3:Check_x0020_in_x0020_comments_x003a_Text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891efd-a537-4e57-a9a6-7bde74ae8a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fbc176-c5f2-4fe2-83e2-528516b9f35d" elementFormDefault="qualified">
    <xsd:import namespace="http://schemas.microsoft.com/office/2006/documentManagement/types"/>
    <xsd:import namespace="http://schemas.microsoft.com/office/infopath/2007/PartnerControls"/>
    <xsd:element name="ozku" ma:index="10" nillable="true" ma:displayName="Text" ma:internalName="ozku">
      <xsd:simpleType>
        <xsd:restriction base="dms:Text"/>
      </xsd:simpleType>
    </xsd:element>
    <xsd:element name="Check_x0020_in_x0020_comments" ma:index="11" nillable="true" ma:displayName="Check in comments" ma:description="Check in comments" ma:list="{b7fbc176-c5f2-4fe2-83e2-528516b9f35d}" ma:internalName="Check_x0020_in_x0020_comments" ma:readOnly="false" ma:showField="_UIVersionString">
      <xsd:simpleType>
        <xsd:restriction base="dms:Lookup"/>
      </xsd:simpleType>
    </xsd:element>
    <xsd:element name="Check_x0020_in_x0020_comments_x003a_Text" ma:index="12" nillable="true" ma:displayName="Check in comments:Text" ma:list="{b7fbc176-c5f2-4fe2-83e2-528516b9f35d}" ma:internalName="Check_x0020_in_x0020_comments_x003a_Text" ma:readOnly="true" ma:showField="ozku" ma:web="3b891efd-a537-4e57-a9a6-7bde74ae8a20">
      <xsd:simpleType>
        <xsd:restriction base="dms:Lookup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7754A3-E910-4048-AFE3-CEA838E4572F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terms/"/>
    <ds:schemaRef ds:uri="aa4f5ada-9d1d-46d6-b705-f2cf90d05a91"/>
    <ds:schemaRef ds:uri="3b891efd-a537-4e57-a9a6-7bde74ae8a20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b7fbc176-c5f2-4fe2-83e2-528516b9f35d"/>
  </ds:schemaRefs>
</ds:datastoreItem>
</file>

<file path=customXml/itemProps2.xml><?xml version="1.0" encoding="utf-8"?>
<ds:datastoreItem xmlns:ds="http://schemas.openxmlformats.org/officeDocument/2006/customXml" ds:itemID="{5CB16A8F-F5F4-45A6-8B04-24F21DF310A4}"/>
</file>

<file path=customXml/itemProps3.xml><?xml version="1.0" encoding="utf-8"?>
<ds:datastoreItem xmlns:ds="http://schemas.openxmlformats.org/officeDocument/2006/customXml" ds:itemID="{78FFEC14-B3C0-4D35-A234-5D18BF30E9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bosstheme2011</Template>
  <TotalTime>3031</TotalTime>
  <Words>1477</Words>
  <Application>Microsoft Office PowerPoint</Application>
  <PresentationFormat>On-screen Show (4:3)</PresentationFormat>
  <Paragraphs>120</Paragraphs>
  <Slides>35</Slides>
  <Notes>10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Times</vt:lpstr>
      <vt:lpstr>Times New Roman</vt:lpstr>
      <vt:lpstr>Wingdings</vt:lpstr>
      <vt:lpstr>Wingdings 2</vt:lpstr>
      <vt:lpstr>bosstheme2011</vt:lpstr>
      <vt:lpstr>Chapter 4 Knowledge, Evidence, &amp; Errors in Thinking</vt:lpstr>
      <vt:lpstr>Good Critical Thinking Skills Require a Sound Knowledge Base</vt:lpstr>
      <vt:lpstr>Rationalism and Empiricism</vt:lpstr>
      <vt:lpstr>Immanuel Kant (1724 to 1804) </vt:lpstr>
      <vt:lpstr>Evaluating Evidence </vt:lpstr>
      <vt:lpstr>The Fallibility of Direct Experience</vt:lpstr>
      <vt:lpstr>Space Shuttle Challenger Taking Off</vt:lpstr>
      <vt:lpstr>Hearsay and Anecdotal Evidence</vt:lpstr>
      <vt:lpstr>Hearsay and the Game of Telephone</vt:lpstr>
      <vt:lpstr>Experts and Credibility</vt:lpstr>
      <vt:lpstr>Inadequate Research Can Lead to Misrepresentation of a Product</vt:lpstr>
      <vt:lpstr>Evaluating Claims</vt:lpstr>
      <vt:lpstr>Hot or Not?</vt:lpstr>
      <vt:lpstr>Research Is the Key to Knowledge</vt:lpstr>
      <vt:lpstr>Rachel Carson</vt:lpstr>
      <vt:lpstr>Cognitive and Perceptual Errors in Thinking 1</vt:lpstr>
      <vt:lpstr>Cognitive and Perceptual Errors in Thinking 2</vt:lpstr>
      <vt:lpstr>Perceptual Errors</vt:lpstr>
      <vt:lpstr>The War of the Worlds</vt:lpstr>
      <vt:lpstr>The Saint Louis Arch</vt:lpstr>
      <vt:lpstr>Inkblots</vt:lpstr>
      <vt:lpstr>Hurricane Katrina</vt:lpstr>
      <vt:lpstr>A Car Accident</vt:lpstr>
      <vt:lpstr>Gambler's Error</vt:lpstr>
      <vt:lpstr>Rumors of Impending Bank Failures during the Great Depression Led to Mass Panic</vt:lpstr>
      <vt:lpstr>Social Errors and Biases</vt:lpstr>
      <vt:lpstr>Rioting in Ferguson, Missouri </vt:lpstr>
      <vt:lpstr>Red States versus Blue States</vt:lpstr>
      <vt:lpstr>The Salem Witch Hunts</vt:lpstr>
      <vt:lpstr>Asch Experiment</vt:lpstr>
      <vt:lpstr>Diffusion of Responsibility</vt:lpstr>
      <vt:lpstr>Conclusions</vt:lpstr>
      <vt:lpstr>Unidentified Flying Objects (U F Os) </vt:lpstr>
      <vt:lpstr>Accessibility Content: Text Alternatives for Images</vt:lpstr>
      <vt:lpstr>Red States versus Blue States - Text Alternative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 1e</dc:title>
  <dc:creator>Richard Byers</dc:creator>
  <cp:lastModifiedBy>Diya Bhojnagarwala</cp:lastModifiedBy>
  <cp:revision>367</cp:revision>
  <dcterms:created xsi:type="dcterms:W3CDTF">2000-06-17T21:34:10Z</dcterms:created>
  <dcterms:modified xsi:type="dcterms:W3CDTF">2020-06-26T12:20:59Z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0x0101009D48022EABF1754A9167513451C89C8D</vt:lpwstr>
  </property>
</Properties>
</file>