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4"/>
  </p:sldMasterIdLst>
  <p:notesMasterIdLst>
    <p:notesMasterId r:id="rId49"/>
  </p:notesMasterIdLst>
  <p:handoutMasterIdLst>
    <p:handoutMasterId r:id="rId50"/>
  </p:handoutMasterIdLst>
  <p:sldIdLst>
    <p:sldId id="256" r:id="rId5"/>
    <p:sldId id="303" r:id="rId6"/>
    <p:sldId id="257" r:id="rId7"/>
    <p:sldId id="275" r:id="rId8"/>
    <p:sldId id="285" r:id="rId9"/>
    <p:sldId id="286" r:id="rId10"/>
    <p:sldId id="263" r:id="rId11"/>
    <p:sldId id="308" r:id="rId12"/>
    <p:sldId id="265" r:id="rId13"/>
    <p:sldId id="288" r:id="rId14"/>
    <p:sldId id="264" r:id="rId15"/>
    <p:sldId id="287" r:id="rId16"/>
    <p:sldId id="289" r:id="rId17"/>
    <p:sldId id="266" r:id="rId18"/>
    <p:sldId id="267" r:id="rId19"/>
    <p:sldId id="268" r:id="rId20"/>
    <p:sldId id="304" r:id="rId21"/>
    <p:sldId id="269" r:id="rId22"/>
    <p:sldId id="305" r:id="rId23"/>
    <p:sldId id="292" r:id="rId24"/>
    <p:sldId id="270" r:id="rId25"/>
    <p:sldId id="293" r:id="rId26"/>
    <p:sldId id="271" r:id="rId27"/>
    <p:sldId id="272" r:id="rId28"/>
    <p:sldId id="295" r:id="rId29"/>
    <p:sldId id="274" r:id="rId30"/>
    <p:sldId id="294" r:id="rId31"/>
    <p:sldId id="296" r:id="rId32"/>
    <p:sldId id="276" r:id="rId33"/>
    <p:sldId id="277" r:id="rId34"/>
    <p:sldId id="278" r:id="rId35"/>
    <p:sldId id="297" r:id="rId36"/>
    <p:sldId id="279" r:id="rId37"/>
    <p:sldId id="280" r:id="rId38"/>
    <p:sldId id="298" r:id="rId39"/>
    <p:sldId id="306" r:id="rId40"/>
    <p:sldId id="281" r:id="rId41"/>
    <p:sldId id="307" r:id="rId42"/>
    <p:sldId id="282" r:id="rId43"/>
    <p:sldId id="283" r:id="rId44"/>
    <p:sldId id="302" r:id="rId45"/>
    <p:sldId id="309" r:id="rId46"/>
    <p:sldId id="310" r:id="rId47"/>
    <p:sldId id="311" r:id="rId48"/>
  </p:sldIdLst>
  <p:sldSz cx="9144000" cy="6858000" type="screen4x3"/>
  <p:notesSz cx="6858000" cy="9144000"/>
  <p:custDataLst>
    <p:tags r:id="rId5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035643B8-81B2-4970-B66B-30F32519F669}">
          <p14:sldIdLst>
            <p14:sldId id="256"/>
            <p14:sldId id="303"/>
            <p14:sldId id="257"/>
            <p14:sldId id="275"/>
            <p14:sldId id="285"/>
            <p14:sldId id="286"/>
            <p14:sldId id="263"/>
            <p14:sldId id="308"/>
            <p14:sldId id="265"/>
            <p14:sldId id="288"/>
            <p14:sldId id="264"/>
            <p14:sldId id="287"/>
            <p14:sldId id="289"/>
            <p14:sldId id="266"/>
            <p14:sldId id="267"/>
            <p14:sldId id="268"/>
            <p14:sldId id="304"/>
            <p14:sldId id="269"/>
            <p14:sldId id="305"/>
            <p14:sldId id="292"/>
            <p14:sldId id="270"/>
            <p14:sldId id="293"/>
            <p14:sldId id="271"/>
            <p14:sldId id="272"/>
            <p14:sldId id="295"/>
            <p14:sldId id="274"/>
            <p14:sldId id="294"/>
            <p14:sldId id="296"/>
            <p14:sldId id="276"/>
            <p14:sldId id="277"/>
            <p14:sldId id="278"/>
            <p14:sldId id="297"/>
            <p14:sldId id="279"/>
            <p14:sldId id="280"/>
            <p14:sldId id="298"/>
            <p14:sldId id="306"/>
            <p14:sldId id="281"/>
            <p14:sldId id="307"/>
            <p14:sldId id="282"/>
            <p14:sldId id="283"/>
            <p14:sldId id="302"/>
          </p14:sldIdLst>
        </p14:section>
        <p14:section name="Appendix: Image Descriptions for Unsighted Students" id="{AA51D2FB-D6B8-4975-8F91-0EBA4248CF83}">
          <p14:sldIdLst>
            <p14:sldId id="309"/>
            <p14:sldId id="310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8C3"/>
    <a:srgbClr val="E0B602"/>
    <a:srgbClr val="5F5CBE"/>
    <a:srgbClr val="C77D00"/>
    <a:srgbClr val="69B8D7"/>
    <a:srgbClr val="8387CF"/>
    <a:srgbClr val="2A2D6C"/>
    <a:srgbClr val="A46600"/>
    <a:srgbClr val="6B6E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6404" autoAdjust="0"/>
  </p:normalViewPr>
  <p:slideViewPr>
    <p:cSldViewPr>
      <p:cViewPr varScale="1">
        <p:scale>
          <a:sx n="111" d="100"/>
          <a:sy n="111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62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9B6D395-1BF2-4E28-B858-F95A609AC66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0258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0C8EB4D6-B641-417C-A8E0-1478D658147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509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228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FB3A31-735E-44BF-9C59-28814C1AE3D3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36154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FB3A31-735E-44BF-9C59-28814C1AE3D3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96721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B4D6-B641-417C-A8E0-1478D6581474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8220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" panose="02020603050405020304" pitchFamily="18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61CE15-615F-497D-B2B2-E7A0A5472065}" type="slidenum">
              <a:rPr lang="en-US" altLang="en-US">
                <a:latin typeface="Times" panose="02020603050405020304" pitchFamily="18" charset="0"/>
              </a:rPr>
              <a:pPr/>
              <a:t>38</a:t>
            </a:fld>
            <a:endParaRPr lang="en-US" altLang="en-US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88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6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03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216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7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8925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459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17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83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9" name="Short Copyright">
            <a:extLst>
              <a:ext uri="{FF2B5EF4-FFF2-40B4-BE49-F238E27FC236}">
                <a16:creationId xmlns:a16="http://schemas.microsoft.com/office/drawing/2014/main" id="{A7400403-5FA7-4DAD-AA29-8E9442718AD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126778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2B5B7F50-206E-42FB-9241-A15CA32D1D07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70808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243724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017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33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9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5" r:id="rId2"/>
    <p:sldLayoutId id="2147484069" r:id="rId3"/>
    <p:sldLayoutId id="2147484070" r:id="rId4"/>
    <p:sldLayoutId id="2147484078" r:id="rId5"/>
    <p:sldLayoutId id="2147484071" r:id="rId6"/>
    <p:sldLayoutId id="2147484066" r:id="rId7"/>
    <p:sldLayoutId id="2147484079" r:id="rId8"/>
    <p:sldLayoutId id="2147484072" r:id="rId9"/>
    <p:sldLayoutId id="2147484076" r:id="rId10"/>
    <p:sldLayoutId id="2147484067" r:id="rId11"/>
    <p:sldLayoutId id="2147484080" r:id="rId12"/>
    <p:sldLayoutId id="2147484073" r:id="rId13"/>
    <p:sldLayoutId id="2147484074" r:id="rId14"/>
    <p:sldLayoutId id="2147484075" r:id="rId15"/>
    <p:sldLayoutId id="2147484077" r:id="rId1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43D1F"/>
        </a:buClr>
        <a:buSzPct val="7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B42469"/>
        </a:buClr>
        <a:buSzPct val="6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noProof="0" dirty="0"/>
              <a:t>Chapter 3</a:t>
            </a:r>
            <a:br>
              <a:rPr lang="en-US" cap="none" noProof="0" dirty="0"/>
            </a:br>
            <a:r>
              <a:rPr lang="en-US" cap="none" noProof="0" dirty="0"/>
              <a:t>Language &amp; Communication</a:t>
            </a:r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 lnSpcReduction="10000"/>
          </a:bodyPr>
          <a:lstStyle/>
          <a:p>
            <a:r>
              <a:rPr lang="en-US" noProof="0" dirty="0"/>
              <a:t>The aim of this tutorial is to help you to understand the relationships among language, communication, and critical thinking.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9154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Animal Language</a:t>
            </a:r>
          </a:p>
        </p:txBody>
      </p:sp>
      <p:pic>
        <p:nvPicPr>
          <p:cNvPr id="8" name="Picture Placeholder 7" descr="A photograph of bees in a beehive.">
            <a:extLst>
              <a:ext uri="{FF2B5EF4-FFF2-40B4-BE49-F238E27FC236}">
                <a16:creationId xmlns:a16="http://schemas.microsoft.com/office/drawing/2014/main" id="{26E57594-3235-4B16-8DA0-E3E0DC16570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65" b="63"/>
          <a:stretch/>
        </p:blipFill>
        <p:spPr>
          <a:xfrm>
            <a:off x="1738563" y="2057400"/>
            <a:ext cx="5895474" cy="37338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65391C-3832-4741-9CAA-88DF7B588E7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738563" y="5791200"/>
            <a:ext cx="1828800" cy="228600"/>
          </a:xfrm>
        </p:spPr>
        <p:txBody>
          <a:bodyPr/>
          <a:lstStyle/>
          <a:p>
            <a:r>
              <a:rPr lang="en-US" noProof="0" dirty="0"/>
              <a:t>Jocelyn Winwood/Getty Images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Language Enables Effective Critical Thinking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Using language effectively to convey information, provide direction, and express feelings is essential for individual and collaborative critical thinking.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It is important to understand that while language greatly enriches our communication of ideas and feelings, it also can contribute to ambiguity and misunderstanding.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Intellectual curiosity and awareness of other people’s language use are two critical thinking skills that can make us less susceptible to misunderstandings and manipulation.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Sally Ride</a:t>
            </a:r>
          </a:p>
        </p:txBody>
      </p:sp>
      <p:pic>
        <p:nvPicPr>
          <p:cNvPr id="5" name="Picture Placeholder 4" descr="A photograph of Sally Ride, an astronaut.">
            <a:extLst>
              <a:ext uri="{FF2B5EF4-FFF2-40B4-BE49-F238E27FC236}">
                <a16:creationId xmlns:a16="http://schemas.microsoft.com/office/drawing/2014/main" id="{BBB97203-C2E4-4BC8-B161-1A2C189704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2" b="-542"/>
          <a:stretch/>
        </p:blipFill>
        <p:spPr>
          <a:xfrm>
            <a:off x="1828800" y="1828800"/>
            <a:ext cx="6057900" cy="4038600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818992" y="5867400"/>
            <a:ext cx="3057808" cy="228600"/>
          </a:xfrm>
        </p:spPr>
        <p:txBody>
          <a:bodyPr anchor="t"/>
          <a:lstStyle/>
          <a:p>
            <a:pPr algn="l">
              <a:spcBef>
                <a:spcPct val="0"/>
              </a:spcBef>
            </a:pPr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</a:rPr>
              <a:t>Human Space Flight/Johnson Space Center/NASA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noProof="0" dirty="0"/>
              <a:t>Lance Armstrong and Oprah Winfrey: Nonverbal Communication and Withholding Information</a:t>
            </a:r>
          </a:p>
        </p:txBody>
      </p:sp>
      <p:pic>
        <p:nvPicPr>
          <p:cNvPr id="5" name="Picture Placeholder 4" descr="A photograph of Lance Armstrong and Oprah Winfrey in conversation.">
            <a:extLst>
              <a:ext uri="{FF2B5EF4-FFF2-40B4-BE49-F238E27FC236}">
                <a16:creationId xmlns:a16="http://schemas.microsoft.com/office/drawing/2014/main" id="{A0E310CA-DADE-44A5-BC7C-89A830A689C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3" b="1139"/>
          <a:stretch/>
        </p:blipFill>
        <p:spPr>
          <a:xfrm>
            <a:off x="1676400" y="2133600"/>
            <a:ext cx="5584371" cy="3815987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669869" y="5929993"/>
            <a:ext cx="4419600" cy="304800"/>
          </a:xfrm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</a:rPr>
              <a:t>George Burns/Oprah Winfrey Network/Getty Images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Language Is a Cultural Construct 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Good critical thinkers realize that word choices and nonverbal cues significantly influence how verbal communication is interpreted—or misinterpreted.</a:t>
            </a:r>
          </a:p>
          <a:p>
            <a:pPr marL="0" lvl="1" indent="-12700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None/>
            </a:pPr>
            <a:endParaRPr lang="en-US" altLang="en-US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The following approaches greatly assist effective communication: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Communicate clearly, and be conscious of language’s complexity and flexibility.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Be willing to ask people for clarification if you are uncertain of their meaning.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Definitions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Like all languages, the English language is in constant flux. 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This dynamic state means that word meanings change constantly as words move in and out of use.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In order to communicate accurately and clearly, it is important to understand the difference between the </a:t>
            </a:r>
            <a:r>
              <a:rPr lang="en-US" altLang="en-US" b="1" u="sng" noProof="0" dirty="0">
                <a:solidFill>
                  <a:srgbClr val="000000"/>
                </a:solidFill>
              </a:rPr>
              <a:t>denotative</a:t>
            </a:r>
            <a:r>
              <a:rPr lang="en-US" altLang="en-US" noProof="0" dirty="0">
                <a:solidFill>
                  <a:srgbClr val="000000"/>
                </a:solidFill>
              </a:rPr>
              <a:t> and </a:t>
            </a:r>
            <a:r>
              <a:rPr lang="en-US" altLang="en-US" b="1" u="sng" noProof="0" dirty="0">
                <a:solidFill>
                  <a:srgbClr val="000000"/>
                </a:solidFill>
              </a:rPr>
              <a:t>connotative</a:t>
            </a:r>
            <a:r>
              <a:rPr lang="en-US" altLang="en-US" noProof="0" dirty="0">
                <a:solidFill>
                  <a:srgbClr val="000000"/>
                </a:solidFill>
              </a:rPr>
              <a:t> meanings of words.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Denotative and Connotative Meanings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All words have both denotative and connotative meanings.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1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The </a:t>
            </a:r>
            <a:r>
              <a:rPr lang="en-US" altLang="en-US" b="1" u="sng" noProof="0" dirty="0">
                <a:solidFill>
                  <a:srgbClr val="000000"/>
                </a:solidFill>
              </a:rPr>
              <a:t>denotative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meaning of a word or phrase expresses the properties of the object, being, or event the word is symbolizing</a:t>
            </a:r>
            <a:r>
              <a:rPr lang="en-US" noProof="0" dirty="0">
                <a:solidFill>
                  <a:srgbClr val="000000"/>
                </a:solidFill>
              </a:rPr>
              <a:t>—</a:t>
            </a:r>
            <a:r>
              <a:rPr lang="en-US" altLang="en-US" noProof="0" dirty="0">
                <a:solidFill>
                  <a:srgbClr val="000000"/>
                </a:solidFill>
              </a:rPr>
              <a:t>its dictionary definition.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1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The </a:t>
            </a:r>
            <a:r>
              <a:rPr lang="en-US" altLang="en-US" b="1" u="sng" noProof="0" dirty="0">
                <a:solidFill>
                  <a:srgbClr val="000000"/>
                </a:solidFill>
              </a:rPr>
              <a:t>connotative</a:t>
            </a:r>
            <a:r>
              <a:rPr lang="en-US" altLang="en-US" noProof="0" dirty="0">
                <a:solidFill>
                  <a:srgbClr val="000000"/>
                </a:solidFill>
              </a:rPr>
              <a:t> meaning of a word or phrase includes thoughts and personal feelings based on past experiences and associations. 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This means a word’s connotative meaning may be in a dictionary listing but also could be shared only among small groups. </a:t>
            </a:r>
          </a:p>
          <a:p>
            <a:pPr marL="606425" lvl="1" indent="-342900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1800" noProof="0" dirty="0">
                <a:solidFill>
                  <a:srgbClr val="000000"/>
                </a:solidFill>
              </a:rPr>
              <a:t>Stereotypes are a good example.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noProof="0" dirty="0"/>
              <a:t>A Dog</a:t>
            </a:r>
          </a:p>
        </p:txBody>
      </p:sp>
      <p:pic>
        <p:nvPicPr>
          <p:cNvPr id="6" name="Picture Placeholder 5" descr="A photograph of a German Shepherd.">
            <a:extLst>
              <a:ext uri="{FF2B5EF4-FFF2-40B4-BE49-F238E27FC236}">
                <a16:creationId xmlns:a16="http://schemas.microsoft.com/office/drawing/2014/main" id="{57A5378C-F1BA-45E8-8E77-768FD9B7647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" b="-405"/>
          <a:stretch/>
        </p:blipFill>
        <p:spPr>
          <a:xfrm>
            <a:off x="2819400" y="1608908"/>
            <a:ext cx="2898277" cy="38100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895600" y="5503817"/>
            <a:ext cx="2209800" cy="152400"/>
          </a:xfrm>
        </p:spPr>
        <p:txBody>
          <a:bodyPr anchor="t"/>
          <a:lstStyle/>
          <a:p>
            <a:pPr algn="l"/>
            <a:r>
              <a:rPr lang="en-US" noProof="0" dirty="0"/>
              <a:t>G.K. &amp; Vikki Hart/Getty Images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554831" y="5638800"/>
            <a:ext cx="8382000" cy="685800"/>
          </a:xfrm>
        </p:spPr>
        <p:txBody>
          <a:bodyPr/>
          <a:lstStyle/>
          <a:p>
            <a:r>
              <a:rPr lang="en-US" sz="2000" noProof="0" dirty="0"/>
              <a:t>The denotative meaning of the word dog is a domesticated member of the family </a:t>
            </a:r>
            <a:r>
              <a:rPr lang="en-US" sz="2000" i="1" noProof="0" dirty="0"/>
              <a:t>Canis Familiaris</a:t>
            </a:r>
          </a:p>
        </p:txBody>
      </p:sp>
    </p:spTree>
    <p:extLst>
      <p:ext uri="{BB962C8B-B14F-4D97-AF65-F5344CB8AC3E}">
        <p14:creationId xmlns:p14="http://schemas.microsoft.com/office/powerpoint/2010/main" val="2067731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Types of Word Definitions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There are four major types of word definitions: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Stipulative definitions</a:t>
            </a:r>
            <a:r>
              <a:rPr lang="en-US" altLang="en-US" noProof="0" dirty="0">
                <a:solidFill>
                  <a:srgbClr val="000000"/>
                </a:solidFill>
              </a:rPr>
              <a:t> are definitions given to new words or terms or are new definitions of existing words.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Lexical definitions</a:t>
            </a:r>
            <a:r>
              <a:rPr lang="en-US" altLang="en-US" noProof="0" dirty="0">
                <a:solidFill>
                  <a:srgbClr val="000000"/>
                </a:solidFill>
              </a:rPr>
              <a:t> are commonly used dictionary definitions for words or terms.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Precising definitions</a:t>
            </a:r>
            <a:r>
              <a:rPr lang="en-US" altLang="en-US" noProof="0" dirty="0">
                <a:solidFill>
                  <a:srgbClr val="000000"/>
                </a:solidFill>
              </a:rPr>
              <a:t> are used to reduce vagueness. </a:t>
            </a: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They are split into two subsets: (a) </a:t>
            </a:r>
            <a:r>
              <a:rPr lang="en-US" altLang="en-US" b="1" u="sng" noProof="0" dirty="0">
                <a:solidFill>
                  <a:srgbClr val="000000"/>
                </a:solidFill>
              </a:rPr>
              <a:t>Theoretical definitions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are used to provide theory, and (b) </a:t>
            </a:r>
            <a:r>
              <a:rPr lang="en-US" altLang="en-US" b="1" u="sng" noProof="0" dirty="0">
                <a:solidFill>
                  <a:srgbClr val="000000"/>
                </a:solidFill>
              </a:rPr>
              <a:t>Operational definitions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are used to provide standards in data collection.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Persuasive definitions</a:t>
            </a:r>
            <a:r>
              <a:rPr lang="en-US" altLang="en-US" noProof="0" dirty="0">
                <a:solidFill>
                  <a:srgbClr val="000000"/>
                </a:solidFill>
              </a:rPr>
              <a:t> are used to influence or persuade others.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Lexical Definitions of a Word May Vary from Country to Country</a:t>
            </a:r>
          </a:p>
        </p:txBody>
      </p:sp>
      <p:pic>
        <p:nvPicPr>
          <p:cNvPr id="5" name="Picture Placeholder 4" descr="A photograph of a dictionary.">
            <a:extLst>
              <a:ext uri="{FF2B5EF4-FFF2-40B4-BE49-F238E27FC236}">
                <a16:creationId xmlns:a16="http://schemas.microsoft.com/office/drawing/2014/main" id="{038F9479-449B-49BA-BCEC-03D265DF618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" b="-413"/>
          <a:stretch/>
        </p:blipFill>
        <p:spPr>
          <a:xfrm>
            <a:off x="2095500" y="2295037"/>
            <a:ext cx="4953000" cy="2846459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095500" y="5141496"/>
            <a:ext cx="1828800" cy="132348"/>
          </a:xfrm>
        </p:spPr>
        <p:txBody>
          <a:bodyPr anchor="t"/>
          <a:lstStyle/>
          <a:p>
            <a:pPr algn="l"/>
            <a:r>
              <a:rPr lang="en-US" noProof="0" dirty="0"/>
              <a:t>Fuse/Getty Images</a:t>
            </a:r>
          </a:p>
        </p:txBody>
      </p:sp>
      <p:sp>
        <p:nvSpPr>
          <p:cNvPr id="14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675084" y="5486400"/>
            <a:ext cx="8022431" cy="533400"/>
          </a:xfrm>
        </p:spPr>
        <p:txBody>
          <a:bodyPr/>
          <a:lstStyle/>
          <a:p>
            <a:r>
              <a:rPr lang="en-US" noProof="0" dirty="0"/>
              <a:t>Homely, for example means "plain or unattractive" in the United States, but "comfortable and cozy" in Canada</a:t>
            </a:r>
          </a:p>
        </p:txBody>
      </p:sp>
    </p:spTree>
    <p:extLst>
      <p:ext uri="{BB962C8B-B14F-4D97-AF65-F5344CB8AC3E}">
        <p14:creationId xmlns:p14="http://schemas.microsoft.com/office/powerpoint/2010/main" val="2471599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A Car-Bombing Site</a:t>
            </a:r>
          </a:p>
        </p:txBody>
      </p:sp>
      <p:pic>
        <p:nvPicPr>
          <p:cNvPr id="6" name="Picture Placeholder 5" descr="A photograph of men walking away from a car that has exploded. ">
            <a:extLst>
              <a:ext uri="{FF2B5EF4-FFF2-40B4-BE49-F238E27FC236}">
                <a16:creationId xmlns:a16="http://schemas.microsoft.com/office/drawing/2014/main" id="{9FD8492F-E237-4653-AB33-5FB91E5A65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" b="626"/>
          <a:stretch/>
        </p:blipFill>
        <p:spPr>
          <a:xfrm>
            <a:off x="2264569" y="1905000"/>
            <a:ext cx="4614862" cy="3315166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253252" y="5253451"/>
            <a:ext cx="1828800" cy="228600"/>
          </a:xfrm>
        </p:spPr>
        <p:txBody>
          <a:bodyPr/>
          <a:lstStyle/>
          <a:p>
            <a:pPr algn="l"/>
            <a:r>
              <a:rPr lang="en-US" sz="900" noProof="0" dirty="0"/>
              <a:t>Ibrahim Alaguri/AP Images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104900" y="5601166"/>
            <a:ext cx="6934200" cy="685800"/>
          </a:xfrm>
        </p:spPr>
        <p:txBody>
          <a:bodyPr/>
          <a:lstStyle/>
          <a:p>
            <a:r>
              <a:rPr lang="en-US" noProof="0" dirty="0">
                <a:solidFill>
                  <a:srgbClr val="6368C3"/>
                </a:solidFill>
              </a:rPr>
              <a:t>How do poor communication skills contribute to distrust and even acts of terrorism?</a:t>
            </a:r>
          </a:p>
        </p:txBody>
      </p:sp>
    </p:spTree>
    <p:extLst>
      <p:ext uri="{BB962C8B-B14F-4D97-AF65-F5344CB8AC3E}">
        <p14:creationId xmlns:p14="http://schemas.microsoft.com/office/powerpoint/2010/main" val="1977627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Body Mass Index (B M I): An Example of Operational Definition</a:t>
            </a:r>
          </a:p>
        </p:txBody>
      </p:sp>
      <p:pic>
        <p:nvPicPr>
          <p:cNvPr id="4" name="Picture Placeholder 3" descr="Graph shows weight in pounds ranging from 120 to 250 versus height in feet and inches ranging from 6 feet 8 inches to 4 feet 6 inches. ">
            <a:extLst>
              <a:ext uri="{FF2B5EF4-FFF2-40B4-BE49-F238E27FC236}">
                <a16:creationId xmlns:a16="http://schemas.microsoft.com/office/drawing/2014/main" id="{D37ADDD8-E91A-48C8-A91D-556C8083CA2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" b="242"/>
          <a:stretch/>
        </p:blipFill>
        <p:spPr>
          <a:xfrm>
            <a:off x="2362200" y="1752600"/>
            <a:ext cx="3822316" cy="4648200"/>
          </a:xfrm>
        </p:spPr>
      </p:pic>
      <p:sp>
        <p:nvSpPr>
          <p:cNvPr id="13" name="Content Placeholder">
            <a:extLst>
              <a:ext uri="{FF2B5EF4-FFF2-40B4-BE49-F238E27FC236}">
                <a16:creationId xmlns:a16="http://schemas.microsoft.com/office/drawing/2014/main" id="{AFD4A322-EA5B-4345-81D6-FECA9048C0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24200" y="6394269"/>
            <a:ext cx="2667000" cy="457200"/>
          </a:xfrm>
        </p:spPr>
        <p:txBody>
          <a:bodyPr/>
          <a:lstStyle/>
          <a:p>
            <a:r>
              <a:rPr lang="en-US" noProof="0" dirty="0">
                <a:hlinkClick r:id="rId3" action="ppaction://hlinksldjump"/>
              </a:rPr>
              <a:t>Access the text alternative for slide images</a:t>
            </a:r>
            <a:endParaRPr lang="en-US" noProof="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Evaluating Definitions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Five criteria are useful in evaluating word definitions: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definitions are neither too broad nor too narrow. 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definitions state the essential attributes of the term being defined.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definitions are not circular.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definitions avoid obscure and figurative language.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definitions avoid emotive language.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noProof="0" dirty="0"/>
              <a:t>A Penguin</a:t>
            </a:r>
          </a:p>
        </p:txBody>
      </p:sp>
      <p:pic>
        <p:nvPicPr>
          <p:cNvPr id="10" name="Picture Placeholder" descr="A photograph of a penguin.">
            <a:extLst>
              <a:ext uri="{FF2B5EF4-FFF2-40B4-BE49-F238E27FC236}">
                <a16:creationId xmlns:a16="http://schemas.microsoft.com/office/drawing/2014/main" id="{6645EC74-821A-4E56-AFD4-AD0399337B1B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" b="544"/>
          <a:stretch/>
        </p:blipFill>
        <p:spPr bwMode="auto">
          <a:xfrm>
            <a:off x="3437334" y="1905000"/>
            <a:ext cx="2269331" cy="31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3352798" y="5245997"/>
            <a:ext cx="2667001" cy="228600"/>
          </a:xfrm>
        </p:spPr>
        <p:txBody>
          <a:bodyPr anchor="t"/>
          <a:lstStyle/>
          <a:p>
            <a:pPr algn="l"/>
            <a:r>
              <a:rPr lang="en-US" noProof="0" dirty="0"/>
              <a:t>Ingram Publishing/Alamy Stock Photo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390648" y="5481786"/>
            <a:ext cx="6591299" cy="533400"/>
          </a:xfrm>
        </p:spPr>
        <p:txBody>
          <a:bodyPr/>
          <a:lstStyle/>
          <a:p>
            <a:r>
              <a:rPr lang="en-US" noProof="0" dirty="0"/>
              <a:t>The definition of penguin as "a bird that lives in Antarctica" is both too broad and too narrow.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Communication Styles </a:t>
            </a:r>
            <a:r>
              <a:rPr lang="en-US" altLang="en-US" sz="1200" noProof="0" dirty="0"/>
              <a:t>1</a:t>
            </a:r>
            <a:endParaRPr lang="en-US" altLang="en-US" sz="2000" noProof="0" dirty="0"/>
          </a:p>
        </p:txBody>
      </p:sp>
      <p:sp>
        <p:nvSpPr>
          <p:cNvPr id="3174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Good critical thinkers are aware that there are differences in individual as well as group communication styles.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Understanding our styles and those of others facilitates good communication in relationships and critical thinking skills.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Communication Styles </a:t>
            </a:r>
            <a:r>
              <a:rPr lang="en-US" altLang="en-US" sz="1200" noProof="0" dirty="0"/>
              <a:t>2</a:t>
            </a:r>
            <a:endParaRPr lang="en-US" altLang="en-US" sz="2000" noProof="0" dirty="0"/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There are four basic types of communication style: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Assertive communicators clearly and respectfully communicate their own needs and strive for mutually satisfactory solutions.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Aggressive communicators attempt to get their own way by controlling other people through manipulation and control tactics.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Passive communicators avoid confrontation and are compliant, often putting their needs after those of others.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Passive-aggressive communicators avoid direct confrontation but use devious means to get their own way.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 title="Hillary Clinton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5372100" algn="l"/>
              </a:tabLst>
              <a:defRPr/>
            </a:pPr>
            <a:r>
              <a:rPr lang="en-US" noProof="0" dirty="0"/>
              <a:t>Ruth Bader Ginsberg</a:t>
            </a:r>
          </a:p>
        </p:txBody>
      </p:sp>
      <p:pic>
        <p:nvPicPr>
          <p:cNvPr id="5" name="Picture Placeholder 4" descr="A photograph of Justice Ruth Bader Ginsberg.">
            <a:extLst>
              <a:ext uri="{FF2B5EF4-FFF2-40B4-BE49-F238E27FC236}">
                <a16:creationId xmlns:a16="http://schemas.microsoft.com/office/drawing/2014/main" id="{6A0FDD00-9C03-4586-8DFA-5F804F043C5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" t="203" r="304" b="722"/>
          <a:stretch/>
        </p:blipFill>
        <p:spPr>
          <a:xfrm>
            <a:off x="3276600" y="1825814"/>
            <a:ext cx="2590800" cy="3224922"/>
          </a:xfrm>
        </p:spPr>
      </p:pic>
      <p:sp>
        <p:nvSpPr>
          <p:cNvPr id="7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3276600" y="5050736"/>
            <a:ext cx="2590800" cy="304800"/>
          </a:xfrm>
        </p:spPr>
        <p:txBody>
          <a:bodyPr anchor="t"/>
          <a:lstStyle/>
          <a:p>
            <a:pPr algn="l"/>
            <a:r>
              <a:rPr lang="en-US" noProof="0" dirty="0"/>
              <a:t>Steve Petteway. Collection of the Supreme Court of the United States.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990600" y="5486400"/>
            <a:ext cx="7162800" cy="533400"/>
          </a:xfrm>
        </p:spPr>
        <p:txBody>
          <a:bodyPr/>
          <a:lstStyle/>
          <a:p>
            <a:r>
              <a:rPr lang="en-US" sz="2000" noProof="0" dirty="0"/>
              <a:t>Justice Ruth Bader Ginsberg’s success as a Supreme Court judge is due in part to her assertive communication style.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Communication Styles: Other Factors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Other factors may influence communication styles. 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These factors include, but are not limited to: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Gender.</a:t>
            </a: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Ethnicity.</a:t>
            </a: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Culture.</a:t>
            </a: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Dress.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noProof="0" dirty="0"/>
              <a:t>International Diplomacy and Nonverbal Communication</a:t>
            </a:r>
          </a:p>
        </p:txBody>
      </p:sp>
      <p:pic>
        <p:nvPicPr>
          <p:cNvPr id="5" name="Picture Placeholder 4" descr="A photograph of George W. Bush and the Crown Prince of Saudi Arabia walking hand in hand. ">
            <a:extLst>
              <a:ext uri="{FF2B5EF4-FFF2-40B4-BE49-F238E27FC236}">
                <a16:creationId xmlns:a16="http://schemas.microsoft.com/office/drawing/2014/main" id="{13450E15-BB69-47AE-80E8-6FA57A7A436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0" b="-760"/>
          <a:stretch/>
        </p:blipFill>
        <p:spPr>
          <a:xfrm>
            <a:off x="1700705" y="2286000"/>
            <a:ext cx="5742589" cy="3625254"/>
          </a:xfrm>
        </p:spPr>
      </p:pic>
      <p:sp>
        <p:nvSpPr>
          <p:cNvPr id="4" name="Content Placeholder" descr="A photograph of George W. Bush and the Crown Prince of Saudi Arabia walking hand-in-hand. "/>
          <p:cNvSpPr>
            <a:spLocks noGrp="1"/>
          </p:cNvSpPr>
          <p:nvPr>
            <p:ph type="body" sz="quarter" idx="12"/>
          </p:nvPr>
        </p:nvSpPr>
        <p:spPr>
          <a:xfrm>
            <a:off x="1700705" y="5911254"/>
            <a:ext cx="2287963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</a:rPr>
              <a:t>Jim Watson/AFP/Getty Images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A Mayan Calendar</a:t>
            </a:r>
          </a:p>
        </p:txBody>
      </p:sp>
      <p:pic>
        <p:nvPicPr>
          <p:cNvPr id="7" name="Picture Placeholder 6" descr="An image of the Mayan calendar.">
            <a:extLst>
              <a:ext uri="{FF2B5EF4-FFF2-40B4-BE49-F238E27FC236}">
                <a16:creationId xmlns:a16="http://schemas.microsoft.com/office/drawing/2014/main" id="{98932FE5-D6E4-479B-BEF7-15A09A9F64B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" b="757"/>
          <a:stretch/>
        </p:blipFill>
        <p:spPr>
          <a:xfrm>
            <a:off x="2811722" y="1817168"/>
            <a:ext cx="3520555" cy="34671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807368" y="5303862"/>
            <a:ext cx="1828800" cy="152400"/>
          </a:xfrm>
        </p:spPr>
        <p:txBody>
          <a:bodyPr anchor="t"/>
          <a:lstStyle/>
          <a:p>
            <a:pPr algn="l"/>
            <a:r>
              <a:rPr lang="en-US" noProof="0" dirty="0"/>
              <a:t>jvphoto/Alamy Stock Photo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742950" y="5577436"/>
            <a:ext cx="7886700" cy="533400"/>
          </a:xfrm>
        </p:spPr>
        <p:txBody>
          <a:bodyPr anchor="ctr"/>
          <a:lstStyle/>
          <a:p>
            <a:r>
              <a:rPr lang="en-US" noProof="0" dirty="0"/>
              <a:t>Misinterpretation of the symbols on the Mayan Calendar led some to believe that the world was going to end.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Language as Manipulation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Language can be used to deceive as well as to inform.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Typically, manipulation occurs through the use of three devices: emotive language, rhetorical devices, and/or deliberate deception.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Good Communication Skills Are an Essential Part of Critical Thinking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ClrTx/>
              <a:buSzPct val="100000"/>
              <a:buNone/>
            </a:pPr>
            <a:r>
              <a:rPr lang="en-US" altLang="en-US" noProof="0" dirty="0"/>
              <a:t>Communication skills enable effective critical thinking and decision-making.</a:t>
            </a:r>
          </a:p>
          <a:p>
            <a:pPr marL="0" indent="0" eaLnBrk="1" hangingPunct="1">
              <a:buClrTx/>
              <a:buSzPct val="100000"/>
              <a:buNone/>
            </a:pPr>
            <a:endParaRPr lang="en-US" altLang="en-US" noProof="0" dirty="0"/>
          </a:p>
          <a:p>
            <a:pPr marL="0" indent="0" eaLnBrk="1" hangingPunct="1">
              <a:buClrTx/>
              <a:buSzPct val="100000"/>
              <a:buNone/>
            </a:pPr>
            <a:r>
              <a:rPr lang="en-US" altLang="en-US" noProof="0" dirty="0"/>
              <a:t>Effective communication involves several related skills:</a:t>
            </a:r>
          </a:p>
          <a:p>
            <a:pPr marL="0" indent="0" eaLnBrk="1" hangingPunct="1">
              <a:buClrTx/>
              <a:buSzPct val="100000"/>
              <a:buNone/>
            </a:pPr>
            <a:endParaRPr lang="en-US" altLang="en-US" sz="800" noProof="0" dirty="0"/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noProof="0" dirty="0"/>
              <a:t>Keeping avenues of communication open.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noProof="0" dirty="0"/>
              <a:t>Communicating with others clearly and accurately.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noProof="0" dirty="0"/>
              <a:t>Taking care with word use.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noProof="0" dirty="0"/>
              <a:t>Developing awareness of your own and others’ language use. 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sz="2000" noProof="0" dirty="0"/>
              <a:t>People’s communication styles.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Emotive Language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Emotive language.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Emotive language is used to elicit a certain emotional impact, either positive or negative. </a:t>
            </a:r>
          </a:p>
          <a:p>
            <a:pPr marL="539750" lvl="2" indent="-276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When a factual issue arises, emotive language can slant the truth and obscure our critical thinking abilities.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It is particularly dangerous when used to cover weak arguments for marketing purposes or when it masquerades as news in the media.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Rhetorical devices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Rhetorical devices</a:t>
            </a:r>
            <a:r>
              <a:rPr lang="en-US" altLang="en-US" noProof="0" dirty="0">
                <a:solidFill>
                  <a:srgbClr val="000000"/>
                </a:solidFill>
              </a:rPr>
              <a:t>, like emotive language, use psychological persuasion rather than reason to persuade others.</a:t>
            </a:r>
          </a:p>
          <a:p>
            <a:pPr marL="0" lvl="1" indent="-22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None/>
            </a:pPr>
            <a:endParaRPr lang="en-US" altLang="en-US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Common rhetorical devices include: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Euphemisms.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Dysphemisms.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Sarcasm.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Hyperbole.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Politicians Are Notorious for Their Manipulative Use of Language</a:t>
            </a:r>
          </a:p>
        </p:txBody>
      </p:sp>
      <p:pic>
        <p:nvPicPr>
          <p:cNvPr id="4" name="Picture Placeholder 3" descr="A photograph of Hilary Clinton in debate with Bernie Sanders.">
            <a:extLst>
              <a:ext uri="{FF2B5EF4-FFF2-40B4-BE49-F238E27FC236}">
                <a16:creationId xmlns:a16="http://schemas.microsoft.com/office/drawing/2014/main" id="{ABA8194E-B3DA-475A-B1D8-27F298B8C2A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" b="2257"/>
          <a:stretch/>
        </p:blipFill>
        <p:spPr>
          <a:xfrm>
            <a:off x="1502569" y="1943321"/>
            <a:ext cx="6138862" cy="4009053"/>
          </a:xfrm>
        </p:spPr>
      </p:pic>
      <p:sp>
        <p:nvSpPr>
          <p:cNvPr id="6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502569" y="5952374"/>
            <a:ext cx="1848853" cy="244642"/>
          </a:xfrm>
        </p:spPr>
        <p:txBody>
          <a:bodyPr anchor="t"/>
          <a:lstStyle/>
          <a:p>
            <a:pPr algn="l"/>
            <a:r>
              <a:rPr lang="en-US" sz="1000" noProof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Scott Olson/Getty Images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Euphemisms and Dysphemisms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Euphemisms</a:t>
            </a:r>
            <a:r>
              <a:rPr lang="en-US" altLang="en-US" noProof="0" dirty="0">
                <a:solidFill>
                  <a:srgbClr val="000000"/>
                </a:solidFill>
              </a:rPr>
              <a:t> replace negative terms with neutral or positive terms in order to conceal or sugar-coat the truth.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b="1" u="sng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Dysphemisms</a:t>
            </a:r>
            <a:r>
              <a:rPr lang="en-US" altLang="en-US" noProof="0" dirty="0">
                <a:solidFill>
                  <a:srgbClr val="000000"/>
                </a:solidFill>
              </a:rPr>
              <a:t>, in contrast to euphemisms, use negative terms to produce negative effects.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They are often used to win over one group while at the same time alienating others.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Sarcasm and Hyperbole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Sarcasm</a:t>
            </a:r>
            <a:r>
              <a:rPr lang="en-US" altLang="en-US" noProof="0" dirty="0">
                <a:solidFill>
                  <a:srgbClr val="000000"/>
                </a:solidFill>
              </a:rPr>
              <a:t> involves the use of ridicule, insults, taunting, and/or caustic irony.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Like other rhetorical devices, it is used to deflect critical analysis and encourage feelings of disapproval toward the subject.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b="1" u="sng" noProof="0" dirty="0">
                <a:solidFill>
                  <a:srgbClr val="000000"/>
                </a:solidFill>
              </a:rPr>
              <a:t>Hyperbole</a:t>
            </a:r>
            <a:r>
              <a:rPr lang="en-US" altLang="en-US" noProof="0" dirty="0">
                <a:solidFill>
                  <a:srgbClr val="000000"/>
                </a:solidFill>
              </a:rPr>
              <a:t> is a device that uses exaggeration or overstatement to distort the facts.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As good critical thinkers, we must be able to recognize and resist these rhetorical devices.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George Orwell’s Nineteen Eighty-Four</a:t>
            </a:r>
          </a:p>
        </p:txBody>
      </p:sp>
      <p:pic>
        <p:nvPicPr>
          <p:cNvPr id="5" name="Picture Placeholder 4" descr="The image depicts the cover for George Orwell’s novel, Nineteen Eighty-Four.">
            <a:extLst>
              <a:ext uri="{FF2B5EF4-FFF2-40B4-BE49-F238E27FC236}">
                <a16:creationId xmlns:a16="http://schemas.microsoft.com/office/drawing/2014/main" id="{DD338135-B6EF-4EE7-8232-FFE08305D17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6" b="-276"/>
          <a:stretch/>
        </p:blipFill>
        <p:spPr>
          <a:xfrm>
            <a:off x="3023586" y="1742130"/>
            <a:ext cx="3096827" cy="4495800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2995282" y="6213885"/>
            <a:ext cx="2719717" cy="242175"/>
          </a:xfrm>
        </p:spPr>
        <p:txBody>
          <a:bodyPr anchor="t"/>
          <a:lstStyle/>
          <a:p>
            <a:pPr algn="l">
              <a:defRPr/>
            </a:pPr>
            <a:r>
              <a:rPr lang="en-US" sz="1000" noProof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Studio 101/Alamy Stock Photo</a:t>
            </a:r>
            <a:endParaRPr lang="en-US" sz="1000" noProof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Facial Expressions Can Disclose a Wealth of Information</a:t>
            </a:r>
          </a:p>
        </p:txBody>
      </p:sp>
      <p:pic>
        <p:nvPicPr>
          <p:cNvPr id="4" name="Picture Placeholder 3" descr="Two photographs of women who are smiling. The woman on the left is faking her smile, whereas the woman on the right is displaying a genuine smile.">
            <a:extLst>
              <a:ext uri="{FF2B5EF4-FFF2-40B4-BE49-F238E27FC236}">
                <a16:creationId xmlns:a16="http://schemas.microsoft.com/office/drawing/2014/main" id="{FCA06DE5-A4E0-41A3-B150-8F5D3B4565E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38" b="286"/>
          <a:stretch/>
        </p:blipFill>
        <p:spPr>
          <a:xfrm>
            <a:off x="1307703" y="1981200"/>
            <a:ext cx="6528593" cy="3581400"/>
          </a:xfrm>
        </p:spPr>
      </p:pic>
      <p:sp>
        <p:nvSpPr>
          <p:cNvPr id="7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325120" y="5564777"/>
            <a:ext cx="4800600" cy="228600"/>
          </a:xfrm>
        </p:spPr>
        <p:txBody>
          <a:bodyPr anchor="t"/>
          <a:lstStyle/>
          <a:p>
            <a:pPr algn="l"/>
            <a:r>
              <a:rPr lang="en-US" noProof="0" dirty="0"/>
              <a:t>Left: Hero Images/Corbis/Glow Images; Right: Image Source/Getty Images</a:t>
            </a:r>
          </a:p>
        </p:txBody>
      </p:sp>
    </p:spTree>
    <p:extLst>
      <p:ext uri="{BB962C8B-B14F-4D97-AF65-F5344CB8AC3E}">
        <p14:creationId xmlns:p14="http://schemas.microsoft.com/office/powerpoint/2010/main" val="16567970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Deception and Lying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Although rhetorical devices may involve deception, the deception is not always deliberate.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A </a:t>
            </a:r>
            <a:r>
              <a:rPr lang="en-US" altLang="en-US" sz="2000" b="1" u="sng" noProof="0" dirty="0">
                <a:solidFill>
                  <a:srgbClr val="000000"/>
                </a:solidFill>
              </a:rPr>
              <a:t>lie</a:t>
            </a:r>
            <a:r>
              <a:rPr lang="en-US" altLang="en-US" sz="2000" noProof="0" dirty="0">
                <a:solidFill>
                  <a:srgbClr val="000000"/>
                </a:solidFill>
              </a:rPr>
              <a:t>, on the other hand, is a deliberate attempt to mislead without prior consent.</a:t>
            </a:r>
          </a:p>
          <a:p>
            <a:pPr marL="0" lvl="1" indent="-22225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None/>
            </a:pPr>
            <a:endParaRPr lang="en-US" altLang="en-US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Lies can: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Derail honest communication.</a:t>
            </a: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Damage trust.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 noRot="1" noChangeArrowheads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/>
          <a:p>
            <a:r>
              <a:rPr lang="en-US" noProof="0" dirty="0"/>
              <a:t>Hot or Not?</a:t>
            </a:r>
          </a:p>
        </p:txBody>
      </p:sp>
      <p:pic>
        <p:nvPicPr>
          <p:cNvPr id="10" name="(Decorative) Picture Placeholder 6">
            <a:extLst>
              <a:ext uri="{FF2B5EF4-FFF2-40B4-BE49-F238E27FC236}">
                <a16:creationId xmlns:a16="http://schemas.microsoft.com/office/drawing/2014/main" id="{483A28D9-629B-42E5-8856-5639080C2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" b="1365"/>
          <a:stretch/>
        </p:blipFill>
        <p:spPr bwMode="auto">
          <a:xfrm>
            <a:off x="228600" y="1219200"/>
            <a:ext cx="153236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Content Placeholder 2"/>
          <p:cNvSpPr>
            <a:spLocks noGrp="1" noChangeArrowheads="1"/>
          </p:cNvSpPr>
          <p:nvPr>
            <p:ph sz="quarter" idx="2"/>
          </p:nvPr>
        </p:nvSpPr>
        <p:spPr>
          <a:xfrm>
            <a:off x="2286000" y="2514600"/>
            <a:ext cx="5943600" cy="609600"/>
          </a:xfrm>
        </p:spPr>
        <p:txBody>
          <a:bodyPr/>
          <a:lstStyle/>
          <a:p>
            <a:pPr mar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Is lying for the greater good ever justified?</a:t>
            </a:r>
          </a:p>
        </p:txBody>
      </p:sp>
    </p:spTree>
    <p:extLst>
      <p:ext uri="{BB962C8B-B14F-4D97-AF65-F5344CB8AC3E}">
        <p14:creationId xmlns:p14="http://schemas.microsoft.com/office/powerpoint/2010/main" val="16525138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Detecting Lies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As good critical thinkers, we must be able to detect, recognize, and challenge lies.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Always check information.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noProof="0" dirty="0">
                <a:solidFill>
                  <a:srgbClr val="000000"/>
                </a:solidFill>
              </a:rPr>
              <a:t>Be aware of nonverbal cues of lying, such as less physical movement and blinking, changes in voice tone and pitch, errors in storytelling, etc.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Language Is the Key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Language is a system of communication with arbitrary symbols, whether spoken, written, or nonverbal.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By creating a shared reality among people, language is the primary means of transmitting cultural concepts and traditions.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Conclusions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noProof="0" dirty="0">
                <a:solidFill>
                  <a:srgbClr val="000000"/>
                </a:solidFill>
              </a:rPr>
              <a:t>Language is a form of symbolic communication that allows us to organize, express, and critically analyze our experiences. 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sz="2000" noProof="0" dirty="0">
                <a:solidFill>
                  <a:srgbClr val="000000"/>
                </a:solidFill>
              </a:rPr>
              <a:t>It shapes our understanding of reality and of ourselves.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endParaRPr lang="en-US" sz="2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noProof="0" dirty="0">
                <a:solidFill>
                  <a:srgbClr val="000000"/>
                </a:solidFill>
              </a:rPr>
              <a:t>Good communication skills are vital in critical thinking.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endParaRPr lang="en-US" sz="2000" noProof="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  <a:defRPr/>
            </a:pPr>
            <a:r>
              <a:rPr lang="en-US" noProof="0" dirty="0">
                <a:solidFill>
                  <a:srgbClr val="000000"/>
                </a:solidFill>
              </a:rPr>
              <a:t>As good critical thinkers, we need to clearly define terms, be mindful of our communication styles and those of others, and be aware of the manipulative and deceptive powers of language.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 title="Perspectives on Free-Speech Zones on College Campuses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Perspectives on Free-Speech Zones on College Campuses</a:t>
            </a:r>
          </a:p>
        </p:txBody>
      </p:sp>
      <p:pic>
        <p:nvPicPr>
          <p:cNvPr id="4" name="Picture Placeholder 3" descr="A photograph depicts students participating in a protest, holding placards that contain messages related to their cause.">
            <a:extLst>
              <a:ext uri="{FF2B5EF4-FFF2-40B4-BE49-F238E27FC236}">
                <a16:creationId xmlns:a16="http://schemas.microsoft.com/office/drawing/2014/main" id="{94C10EC4-7147-45C8-898C-151EF311E3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2" b="-1022"/>
          <a:stretch/>
        </p:blipFill>
        <p:spPr>
          <a:xfrm>
            <a:off x="1600200" y="1828800"/>
            <a:ext cx="5943600" cy="3962400"/>
          </a:xfrm>
        </p:spPr>
      </p:pic>
      <p:sp>
        <p:nvSpPr>
          <p:cNvPr id="6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600200" y="5791200"/>
            <a:ext cx="3048000" cy="228600"/>
          </a:xfrm>
        </p:spPr>
        <p:txBody>
          <a:bodyPr anchor="t"/>
          <a:lstStyle/>
          <a:p>
            <a:pPr algn="l">
              <a:defRPr/>
            </a:pPr>
            <a:r>
              <a:rPr lang="en-US" sz="1000" noProof="0" dirty="0">
                <a:solidFill>
                  <a:schemeClr val="tx1"/>
                </a:solidFill>
                <a:latin typeface="Arial" panose="020B0604020202020204" pitchFamily="34" charset="0"/>
              </a:rPr>
              <a:t>Suzanne Kreiter/The Boston Globe/Getty Images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70CBB8-7B43-4387-9D44-AE389A09D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22354583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EC33-73EB-46B1-8004-469BDE1D6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/>
          <a:p>
            <a:r>
              <a:rPr lang="en-US" noProof="0" dirty="0"/>
              <a:t>Languages of the World 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8617D2-1DC2-45B9-8B64-91C864EB5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76600" y="1825279"/>
            <a:ext cx="2667000" cy="232121"/>
          </a:xfrm>
        </p:spPr>
        <p:txBody>
          <a:bodyPr/>
          <a:lstStyle/>
          <a:p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13D89-9BFD-4E82-BFE2-9D38F6088B0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00564" y="2133600"/>
            <a:ext cx="38862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700" noProof="0" dirty="0"/>
              <a:t>The language families mentioned on the map are as follows:</a:t>
            </a:r>
            <a:br>
              <a:rPr lang="en-US" sz="700" noProof="0" dirty="0"/>
            </a:br>
            <a:br>
              <a:rPr lang="en-US" sz="700" noProof="0" dirty="0"/>
            </a:br>
            <a:r>
              <a:rPr lang="en-US" sz="700" noProof="0" dirty="0"/>
              <a:t>The first language family indicated on the map consists of a set of nine separate languages that are collectively called the Indo-European language family. These nine languages are as follows: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Germanic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Romance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Slavic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Baltic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Iranian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Indo-Aryan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Celtic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Greek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Armenian</a:t>
            </a:r>
          </a:p>
          <a:p>
            <a:pPr marL="0" indent="0">
              <a:buNone/>
            </a:pPr>
            <a:r>
              <a:rPr lang="en-US" sz="700" noProof="0" dirty="0"/>
              <a:t>The other language families mentioned on the map are: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Eskimo-Aleut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Native American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Hamito-Semitic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Niger-Congo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Nilo-Saharan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Austronesian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Australian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Samoyed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Finno-Ugric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0B390-1192-4ABA-A256-F231C7C96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876800" y="2209800"/>
            <a:ext cx="3581400" cy="3733800"/>
          </a:xfrm>
        </p:spPr>
        <p:txBody>
          <a:bodyPr/>
          <a:lstStyle/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Basque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Khosian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Ural-Altaic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Caucasian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Sino-Tibetan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Paleo-Siberian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Korean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Japanese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Burushaski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Austro-Asiatic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Vietnamese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Dai-Kadai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Papuan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Dravidian </a:t>
            </a:r>
          </a:p>
          <a:p>
            <a:pPr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700" noProof="0" dirty="0"/>
              <a:t>Unpopulated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BF876D10-E92F-4183-84CB-317D437C0F5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02307" y="6553200"/>
            <a:ext cx="2709862" cy="228600"/>
          </a:xfrm>
        </p:spPr>
        <p:txBody>
          <a:bodyPr/>
          <a:lstStyle/>
          <a:p>
            <a:pPr marL="0" indent="0">
              <a:buNone/>
            </a:pPr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17308733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EC33-73EB-46B1-8004-469BDE1D6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Body Mass Index (B M I): An Example of Operational Definition 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8617D2-1DC2-45B9-8B64-91C864EB59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92424" y="1828800"/>
            <a:ext cx="2593848" cy="304800"/>
          </a:xfrm>
        </p:spPr>
        <p:txBody>
          <a:bodyPr/>
          <a:lstStyle/>
          <a:p>
            <a:pPr marL="0" indent="0">
              <a:buNone/>
            </a:pPr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13D89-9BFD-4E82-BFE2-9D38F6088B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627" y="2133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noProof="0" dirty="0"/>
              <a:t>The body mass index is divided into four categories as follows:</a:t>
            </a:r>
            <a:br>
              <a:rPr lang="en-US" noProof="0" dirty="0"/>
            </a:br>
            <a:r>
              <a:rPr lang="en-US" noProof="0" dirty="0"/>
              <a:t>Underweight: For 5 feet 8 inches to 6 feet 8 inches, B M I ranges from 13 to 18.</a:t>
            </a:r>
            <a:br>
              <a:rPr lang="en-US" noProof="0" dirty="0"/>
            </a:br>
            <a:r>
              <a:rPr lang="en-US" noProof="0" dirty="0"/>
              <a:t>Healthy weight: For 5 feet to 6 feet 8 inches, B M I ranges from 19 to 24. </a:t>
            </a:r>
            <a:br>
              <a:rPr lang="en-US" noProof="0" dirty="0"/>
            </a:br>
            <a:r>
              <a:rPr lang="en-US" noProof="0" dirty="0"/>
              <a:t>Overweight: For 4 feet 6 inches to 6 feet 8 inches, B M I ranges from 25 to 29.</a:t>
            </a:r>
            <a:br>
              <a:rPr lang="en-US" noProof="0" dirty="0"/>
            </a:br>
            <a:r>
              <a:rPr lang="en-US" noProof="0" dirty="0"/>
              <a:t>Obese: For 4 feet 6 inches to 6 feet 8 inches, B M I ranges from 30 to 60.</a:t>
            </a:r>
            <a:endParaRPr lang="en-US" sz="1050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0B390-1192-4ABA-A256-F231C7C963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47872" y="6477000"/>
            <a:ext cx="2471928" cy="304800"/>
          </a:xfrm>
        </p:spPr>
        <p:txBody>
          <a:bodyPr/>
          <a:lstStyle/>
          <a:p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98313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noProof="0" dirty="0"/>
              <a:t>Languages of the World</a:t>
            </a:r>
          </a:p>
        </p:txBody>
      </p:sp>
      <p:pic>
        <p:nvPicPr>
          <p:cNvPr id="4" name="Picture Placeholder 3" descr="The world map shows the distribution of various languages of the world.">
            <a:extLst>
              <a:ext uri="{FF2B5EF4-FFF2-40B4-BE49-F238E27FC236}">
                <a16:creationId xmlns:a16="http://schemas.microsoft.com/office/drawing/2014/main" id="{C863AFE3-4D5F-48A1-A098-5E966AE235D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0" b="-2700"/>
          <a:stretch/>
        </p:blipFill>
        <p:spPr>
          <a:xfrm>
            <a:off x="1008529" y="1905000"/>
            <a:ext cx="7126941" cy="4038600"/>
          </a:xfr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16A3115-6FB3-4EA6-BAC8-62D216B5BCD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390899" y="6082797"/>
            <a:ext cx="2362200" cy="266700"/>
          </a:xfrm>
        </p:spPr>
        <p:txBody>
          <a:bodyPr/>
          <a:lstStyle/>
          <a:p>
            <a:r>
              <a:rPr lang="en-US" noProof="0" dirty="0">
                <a:solidFill>
                  <a:srgbClr val="118FBF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 the text alternative for slide images</a:t>
            </a:r>
            <a:endParaRPr lang="en-US" noProof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noProof="0" dirty="0"/>
              <a:t>Not All Language Is Verbal</a:t>
            </a:r>
          </a:p>
        </p:txBody>
      </p:sp>
      <p:pic>
        <p:nvPicPr>
          <p:cNvPr id="10" name="Picture Placeholde" descr="A photograph of a police officer using a hand gesture to signal to drivers that they can proceed.">
            <a:extLst>
              <a:ext uri="{FF2B5EF4-FFF2-40B4-BE49-F238E27FC236}">
                <a16:creationId xmlns:a16="http://schemas.microsoft.com/office/drawing/2014/main" id="{46C3CF26-DBF5-4DBC-BE4A-D602B5A10DF0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" b="143"/>
          <a:stretch/>
        </p:blipFill>
        <p:spPr bwMode="auto">
          <a:xfrm>
            <a:off x="1600200" y="2057400"/>
            <a:ext cx="6172200" cy="370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524000" y="5715000"/>
            <a:ext cx="1981200" cy="228600"/>
          </a:xfrm>
        </p:spPr>
        <p:txBody>
          <a:bodyPr anchor="t"/>
          <a:lstStyle/>
          <a:p>
            <a:pPr algn="l">
              <a:spcBef>
                <a:spcPct val="0"/>
              </a:spcBef>
              <a:defRPr/>
            </a:pPr>
            <a:r>
              <a:rPr lang="en-US" sz="900" noProof="0" dirty="0">
                <a:solidFill>
                  <a:schemeClr val="tx1"/>
                </a:solidFill>
                <a:latin typeface="Arial" panose="020B0604020202020204" pitchFamily="34" charset="0"/>
              </a:rPr>
              <a:t>Robert W. Ginn/Alamy Stock Photo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Functions of Language </a:t>
            </a:r>
            <a:r>
              <a:rPr lang="en-US" altLang="en-US" sz="1200" noProof="0" dirty="0"/>
              <a:t>1</a:t>
            </a:r>
            <a:endParaRPr lang="en-US" altLang="en-US" noProof="0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Language has one basic function: the communication of information about ourselves and the world.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noProof="0" dirty="0">
              <a:solidFill>
                <a:srgbClr val="FF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noProof="0" dirty="0">
                <a:solidFill>
                  <a:srgbClr val="000000"/>
                </a:solidFill>
              </a:rPr>
              <a:t>Other functions of language include: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800" noProof="0" dirty="0">
              <a:solidFill>
                <a:srgbClr val="000000"/>
              </a:solidFill>
            </a:endParaRP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Directive language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is used to direct or influence actions.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Expressive language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communicates feelings and attitudes.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Emotive words</a:t>
            </a:r>
            <a:r>
              <a:rPr lang="en-US" altLang="en-US" noProof="0" dirty="0">
                <a:solidFill>
                  <a:srgbClr val="000000"/>
                </a:solidFill>
              </a:rPr>
              <a:t> is used to generate emotive impact.</a:t>
            </a:r>
          </a:p>
          <a:p>
            <a:pPr marL="263525" lvl="1" indent="-261938" eaLnBrk="1" fontAlgn="auto" hangingPunct="1"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b="1" u="sng" noProof="0" dirty="0">
                <a:solidFill>
                  <a:srgbClr val="000000"/>
                </a:solidFill>
              </a:rPr>
              <a:t>Ceremonial language</a:t>
            </a:r>
            <a:r>
              <a:rPr lang="en-US" altLang="en-US" b="1" noProof="0" dirty="0">
                <a:solidFill>
                  <a:srgbClr val="000000"/>
                </a:solidFill>
              </a:rPr>
              <a:t> </a:t>
            </a:r>
            <a:r>
              <a:rPr lang="en-US" altLang="en-US" noProof="0" dirty="0">
                <a:solidFill>
                  <a:srgbClr val="000000"/>
                </a:solidFill>
              </a:rPr>
              <a:t>is used in prescribed formal circumstances.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Functions of Language </a:t>
            </a:r>
            <a:r>
              <a:rPr lang="en-US" altLang="en-US" sz="1200" noProof="0" dirty="0"/>
              <a:t>2</a:t>
            </a:r>
            <a:endParaRPr lang="en-US" altLang="en-US" noProof="0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Most languages serve multiple functions.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Intellectual curiosity and awareness of other people’s language use are two critical thinking skills that can make us less susceptible to misunderstandings and manipulation.</a:t>
            </a:r>
          </a:p>
        </p:txBody>
      </p:sp>
    </p:spTree>
    <p:extLst>
      <p:ext uri="{BB962C8B-B14F-4D97-AF65-F5344CB8AC3E}">
        <p14:creationId xmlns:p14="http://schemas.microsoft.com/office/powerpoint/2010/main" val="1574607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Nonverbal Language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Nonverbal cues, such as body language and vocal tone, often help us interpret verbal communication.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Nonverbal cues are commonly used to reinforce verbal communication.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noProof="0" dirty="0">
                <a:solidFill>
                  <a:srgbClr val="000000"/>
                </a:solidFill>
              </a:rPr>
              <a:t>Images, such as artwork or photographs, are also means of communicating ideas and feelings.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221&quot;&gt;&lt;/object&gt;&lt;object type=&quot;2&quot; unique_id=&quot;10222&quot;&gt;&lt;object type=&quot;3&quot; unique_id=&quot;10223&quot;&gt;&lt;property id=&quot;20148&quot; value=&quot;5&quot;/&gt;&lt;property id=&quot;20300&quot; value=&quot;Slide 1 - &amp;quot;LANGUAGE &amp;amp; COMMUNICATION&amp;quot;&quot;/&gt;&lt;property id=&quot;20307&quot; value=&quot;256&quot;/&gt;&lt;/object&gt;&lt;object type=&quot;3&quot; unique_id=&quot;10224&quot;&gt;&lt;property id=&quot;20148&quot; value=&quot;5&quot;/&gt;&lt;property id=&quot;20300&quot; value=&quot;Slide 2&quot;/&gt;&lt;property id=&quot;20307&quot; value=&quot;284&quot;/&gt;&lt;/object&gt;&lt;object type=&quot;3&quot; unique_id=&quot;10225&quot;&gt;&lt;property id=&quot;20148&quot; value=&quot;5&quot;/&gt;&lt;property id=&quot;20300&quot; value=&quot;Slide 3 - &amp;quot;Good communication skills are an essential part of critical thinking&amp;quot;&quot;/&gt;&lt;property id=&quot;20307&quot; value=&quot;257&quot;/&gt;&lt;/object&gt;&lt;object type=&quot;3&quot; unique_id=&quot;10226&quot;&gt;&lt;property id=&quot;20148&quot; value=&quot;5&quot;/&gt;&lt;property id=&quot;20300&quot; value=&quot;Slide 4 - &amp;quot;Language is the key &amp;quot;&quot;/&gt;&lt;property id=&quot;20307&quot; value=&quot;275&quot;/&gt;&lt;/object&gt;&lt;object type=&quot;3&quot; unique_id=&quot;10227&quot;&gt;&lt;property id=&quot;20148&quot; value=&quot;5&quot;/&gt;&lt;property id=&quot;20300&quot; value=&quot;Slide 5&quot;/&gt;&lt;property id=&quot;20307&quot; value=&quot;285&quot;/&gt;&lt;/object&gt;&lt;object type=&quot;3&quot; unique_id=&quot;10228&quot;&gt;&lt;property id=&quot;20148&quot; value=&quot;5&quot;/&gt;&lt;property id=&quot;20300&quot; value=&quot;Slide 6&quot;/&gt;&lt;property id=&quot;20307&quot; value=&quot;288&quot;/&gt;&lt;/object&gt;&lt;object type=&quot;3&quot; unique_id=&quot;10229&quot;&gt;&lt;property id=&quot;20148&quot; value=&quot;5&quot;/&gt;&lt;property id=&quot;20300&quot; value=&quot;Slide 7 - &amp;quot;Functions of language &amp;quot;&quot;/&gt;&lt;property id=&quot;20307&quot; value=&quot;263&quot;/&gt;&lt;/object&gt;&lt;object type=&quot;3&quot; unique_id=&quot;10230&quot;&gt;&lt;property id=&quot;20148&quot; value=&quot;5&quot;/&gt;&lt;property id=&quot;20300&quot; value=&quot;Slide 8 - &amp;quot;Language enables effective critical thinking&amp;quot;&quot;/&gt;&lt;property id=&quot;20307&quot; value=&quot;264&quot;/&gt;&lt;/object&gt;&lt;object type=&quot;3&quot; unique_id=&quot;10231&quot;&gt;&lt;property id=&quot;20148&quot; value=&quot;5&quot;/&gt;&lt;property id=&quot;20300&quot; value=&quot;Slide 9&quot;/&gt;&lt;property id=&quot;20307&quot; value=&quot;286&quot;/&gt;&lt;/object&gt;&lt;object type=&quot;3&quot; unique_id=&quot;10232&quot;&gt;&lt;property id=&quot;20148&quot; value=&quot;5&quot;/&gt;&lt;property id=&quot;20300&quot; value=&quot;Slide 10 - &amp;quot;Nonverbal language &amp;quot;&quot;/&gt;&lt;property id=&quot;20307&quot; value=&quot;265&quot;/&gt;&lt;/object&gt;&lt;object type=&quot;3&quot; unique_id=&quot;10233&quot;&gt;&lt;property id=&quot;20148&quot; value=&quot;5&quot;/&gt;&lt;property id=&quot;20300&quot; value=&quot;Slide 11&quot;/&gt;&lt;property id=&quot;20307&quot; value=&quot;289&quot;/&gt;&lt;/object&gt;&lt;object type=&quot;3&quot; unique_id=&quot;10234&quot;&gt;&lt;property id=&quot;20148&quot; value=&quot;5&quot;/&gt;&lt;property id=&quot;20300&quot; value=&quot;Slide 12 - &amp;quot;Language is a cultural construct &amp;quot;&quot;/&gt;&lt;property id=&quot;20307&quot; value=&quot;266&quot;/&gt;&lt;/object&gt;&lt;object type=&quot;3&quot; unique_id=&quot;10235&quot;&gt;&lt;property id=&quot;20148&quot; value=&quot;5&quot;/&gt;&lt;property id=&quot;20300&quot; value=&quot;Slide 13 - &amp;quot;Same word, different meanings &amp;quot;&quot;/&gt;&lt;property id=&quot;20307&quot; value=&quot;267&quot;/&gt;&lt;/object&gt;&lt;object type=&quot;3&quot; unique_id=&quot;10236&quot;&gt;&lt;property id=&quot;20148&quot; value=&quot;5&quot;/&gt;&lt;property id=&quot;20300&quot; value=&quot;Slide 14 - &amp;quot;Denotative and connotative meanings&amp;quot;&quot;/&gt;&lt;property id=&quot;20307&quot; value=&quot;268&quot;/&gt;&lt;/object&gt;&lt;object type=&quot;3&quot; unique_id=&quot;10237&quot;&gt;&lt;property id=&quot;20148&quot; value=&quot;5&quot;/&gt;&lt;property id=&quot;20300&quot; value=&quot;Slide 15&quot;/&gt;&lt;property id=&quot;20307&quot; value=&quot;290&quot;/&gt;&lt;/object&gt;&lt;object type=&quot;3&quot; unique_id=&quot;10238&quot;&gt;&lt;property id=&quot;20148&quot; value=&quot;5&quot;/&gt;&lt;property id=&quot;20300&quot; value=&quot;Slide 16 - &amp;quot;Types of word definitions&amp;quot;&quot;/&gt;&lt;property id=&quot;20307&quot; value=&quot;269&quot;/&gt;&lt;/object&gt;&lt;object type=&quot;3&quot; unique_id=&quot;10239&quot;&gt;&lt;property id=&quot;20148&quot; value=&quot;5&quot;/&gt;&lt;property id=&quot;20300&quot; value=&quot;Slide 17&quot;/&gt;&lt;property id=&quot;20307&quot; value=&quot;291&quot;/&gt;&lt;/object&gt;&lt;object type=&quot;3&quot; unique_id=&quot;10240&quot;&gt;&lt;property id=&quot;20148&quot; value=&quot;5&quot;/&gt;&lt;property id=&quot;20300&quot; value=&quot;Slide 18&quot;/&gt;&lt;property id=&quot;20307&quot; value=&quot;292&quot;/&gt;&lt;/object&gt;&lt;object type=&quot;3&quot; unique_id=&quot;10241&quot;&gt;&lt;property id=&quot;20148&quot; value=&quot;5&quot;/&gt;&lt;property id=&quot;20300&quot; value=&quot;Slide 19 - &amp;quot;Evaluating definitions&amp;quot;&quot;/&gt;&lt;property id=&quot;20307&quot; value=&quot;270&quot;/&gt;&lt;/object&gt;&lt;object type=&quot;3&quot; unique_id=&quot;10242&quot;&gt;&lt;property id=&quot;20148&quot; value=&quot;5&quot;/&gt;&lt;property id=&quot;20300&quot; value=&quot;Slide 20&quot;/&gt;&lt;property id=&quot;20307&quot; value=&quot;293&quot;/&gt;&lt;/object&gt;&lt;object type=&quot;3&quot; unique_id=&quot;10243&quot;&gt;&lt;property id=&quot;20148&quot; value=&quot;5&quot;/&gt;&lt;property id=&quot;20300&quot; value=&quot;Slide 21 - &amp;quot;Communication styles &amp;quot;&quot;/&gt;&lt;property id=&quot;20307&quot; value=&quot;271&quot;/&gt;&lt;/object&gt;&lt;object type=&quot;3&quot; unique_id=&quot;10244&quot;&gt;&lt;property id=&quot;20148&quot; value=&quot;5&quot;/&gt;&lt;property id=&quot;20300&quot; value=&quot;Slide 22 - &amp;quot;Communication styles &amp;quot;&quot;/&gt;&lt;property id=&quot;20307&quot; value=&quot;272&quot;/&gt;&lt;/object&gt;&lt;object type=&quot;3&quot; unique_id=&quot;10245&quot;&gt;&lt;property id=&quot;20148&quot; value=&quot;5&quot;/&gt;&lt;property id=&quot;20300&quot; value=&quot;Slide 23 - &amp;quot;Communication styles: other factors&amp;quot;&quot;/&gt;&lt;property id=&quot;20307&quot; value=&quot;274&quot;/&gt;&lt;/object&gt;&lt;object type=&quot;3&quot; unique_id=&quot;10246&quot;&gt;&lt;property id=&quot;20148&quot; value=&quot;5&quot;/&gt;&lt;property id=&quot;20300&quot; value=&quot;Slide 24&quot;/&gt;&lt;property id=&quot;20307&quot; value=&quot;295&quot;/&gt;&lt;/object&gt;&lt;object type=&quot;3&quot; unique_id=&quot;10247&quot;&gt;&lt;property id=&quot;20148&quot; value=&quot;5&quot;/&gt;&lt;property id=&quot;20300&quot; value=&quot;Slide 25&quot;/&gt;&lt;property id=&quot;20307&quot; value=&quot;294&quot;/&gt;&lt;/object&gt;&lt;object type=&quot;3&quot; unique_id=&quot;10248&quot;&gt;&lt;property id=&quot;20148&quot; value=&quot;5&quot;/&gt;&lt;property id=&quot;20300&quot; value=&quot;Slide 26 - &amp;quot;Language as manipulation&amp;quot;&quot;/&gt;&lt;property id=&quot;20307&quot; value=&quot;276&quot;/&gt;&lt;/object&gt;&lt;object type=&quot;3&quot; unique_id=&quot;10249&quot;&gt;&lt;property id=&quot;20148&quot; value=&quot;5&quot;/&gt;&lt;property id=&quot;20300&quot; value=&quot;Slide 27 - &amp;quot;Emotive language&amp;quot;&quot;/&gt;&lt;property id=&quot;20307&quot; value=&quot;277&quot;/&gt;&lt;/object&gt;&lt;object type=&quot;3&quot; unique_id=&quot;10250&quot;&gt;&lt;property id=&quot;20148&quot; value=&quot;5&quot;/&gt;&lt;property id=&quot;20300&quot; value=&quot;Slide 28&quot;/&gt;&lt;property id=&quot;20307&quot; value=&quot;296&quot;/&gt;&lt;/object&gt;&lt;object type=&quot;3&quot; unique_id=&quot;10251&quot;&gt;&lt;property id=&quot;20148&quot; value=&quot;5&quot;/&gt;&lt;property id=&quot;20300&quot; value=&quot;Slide 29 - &amp;quot;Rhetorical devices&amp;quot;&quot;/&gt;&lt;property id=&quot;20307&quot; value=&quot;278&quot;/&gt;&lt;/object&gt;&lt;object type=&quot;3&quot; unique_id=&quot;10252&quot;&gt;&lt;property id=&quot;20148&quot; value=&quot;5&quot;/&gt;&lt;property id=&quot;20300&quot; value=&quot;Slide 30&quot;/&gt;&lt;property id=&quot;20307&quot; value=&quot;297&quot;/&gt;&lt;/object&gt;&lt;object type=&quot;3&quot; unique_id=&quot;10253&quot;&gt;&lt;property id=&quot;20148&quot; value=&quot;5&quot;/&gt;&lt;property id=&quot;20300&quot; value=&quot;Slide 31 - &amp;quot;Euphemisms and dysphemisms&amp;quot;&quot;/&gt;&lt;property id=&quot;20307&quot; value=&quot;279&quot;/&gt;&lt;/object&gt;&lt;object type=&quot;3&quot; unique_id=&quot;10254&quot;&gt;&lt;property id=&quot;20148&quot; value=&quot;5&quot;/&gt;&lt;property id=&quot;20300&quot; value=&quot;Slide 32 - &amp;quot;Sarcasm and hyperbole&amp;quot;&quot;/&gt;&lt;property id=&quot;20307&quot; value=&quot;280&quot;/&gt;&lt;/object&gt;&lt;object type=&quot;3&quot; unique_id=&quot;10255&quot;&gt;&lt;property id=&quot;20148&quot; value=&quot;5&quot;/&gt;&lt;property id=&quot;20300&quot; value=&quot;Slide 33&quot;/&gt;&lt;property id=&quot;20307&quot; value=&quot;298&quot;/&gt;&lt;/object&gt;&lt;object type=&quot;3&quot; unique_id=&quot;10256&quot;&gt;&lt;property id=&quot;20148&quot; value=&quot;5&quot;/&gt;&lt;property id=&quot;20300&quot; value=&quot;Slide 34 - &amp;quot;Deception and lying&amp;quot;&quot;/&gt;&lt;property id=&quot;20307&quot; value=&quot;281&quot;/&gt;&lt;/object&gt;&lt;object type=&quot;3&quot; unique_id=&quot;10257&quot;&gt;&lt;property id=&quot;20148&quot; value=&quot;5&quot;/&gt;&lt;property id=&quot;20300&quot; value=&quot;Slide 35 - &amp;quot;Detecting lies&amp;quot;&quot;/&gt;&lt;property id=&quot;20307&quot; value=&quot;282&quot;/&gt;&lt;/object&gt;&lt;object type=&quot;3&quot; unique_id=&quot;10258&quot;&gt;&lt;property id=&quot;20148&quot; value=&quot;5&quot;/&gt;&lt;property id=&quot;20300&quot; value=&quot;Slide 36&quot;/&gt;&lt;property id=&quot;20307&quot; value=&quot;300&quot;/&gt;&lt;/object&gt;&lt;object type=&quot;3&quot; unique_id=&quot;10259&quot;&gt;&lt;property id=&quot;20148&quot; value=&quot;5&quot;/&gt;&lt;property id=&quot;20300&quot; value=&quot;Slide 37&quot;/&gt;&lt;property id=&quot;20307&quot; value=&quot;301&quot;/&gt;&lt;/object&gt;&lt;object type=&quot;3&quot; unique_id=&quot;10260&quot;&gt;&lt;property id=&quot;20148&quot; value=&quot;5&quot;/&gt;&lt;property id=&quot;20300&quot; value=&quot;Slide 38 - &amp;quot;Hot or Not?&amp;quot;&quot;/&gt;&lt;property id=&quot;20307&quot; value=&quot;299&quot;/&gt;&lt;/object&gt;&lt;object type=&quot;3&quot; unique_id=&quot;10261&quot;&gt;&lt;property id=&quot;20148&quot; value=&quot;5&quot;/&gt;&lt;property id=&quot;20300&quot; value=&quot;Slide 39 - &amp;quot;Conclusions&amp;quot;&quot;/&gt;&lt;property id=&quot;20307&quot; value=&quot;283&quot;/&gt;&lt;/object&gt;&lt;object type=&quot;3&quot; unique_id=&quot;10262&quot;&gt;&lt;property id=&quot;20148&quot; value=&quot;5&quot;/&gt;&lt;property id=&quot;20300&quot; value=&quot;Slide 40&quot;/&gt;&lt;property id=&quot;20307&quot; value=&quot;287&quot;/&gt;&lt;/object&gt;&lt;object type=&quot;3&quot; unique_id=&quot;10263&quot;&gt;&lt;property id=&quot;20148&quot; value=&quot;5&quot;/&gt;&lt;property id=&quot;20300&quot; value=&quot;Slide 41&quot;/&gt;&lt;property id=&quot;20307&quot; value=&quot;302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7754A3-E910-4048-AFE3-CEA838E4572F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aa4f5ada-9d1d-46d6-b705-f2cf90d05a91"/>
    <ds:schemaRef ds:uri="3b891efd-a537-4e57-a9a6-7bde74ae8a20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7fbc176-c5f2-4fe2-83e2-528516b9f35d"/>
  </ds:schemaRefs>
</ds:datastoreItem>
</file>

<file path=customXml/itemProps2.xml><?xml version="1.0" encoding="utf-8"?>
<ds:datastoreItem xmlns:ds="http://schemas.openxmlformats.org/officeDocument/2006/customXml" ds:itemID="{CEC05A8B-37B9-43B7-9E6A-59FAF8B933F5}"/>
</file>

<file path=customXml/itemProps3.xml><?xml version="1.0" encoding="utf-8"?>
<ds:datastoreItem xmlns:ds="http://schemas.openxmlformats.org/officeDocument/2006/customXml" ds:itemID="{78FFEC14-B3C0-4D35-A234-5D18BF30E9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bosstheme2011</Template>
  <TotalTime>2903</TotalTime>
  <Words>1905</Words>
  <Application>Microsoft Office PowerPoint</Application>
  <PresentationFormat>On-screen Show (4:3)</PresentationFormat>
  <Paragraphs>228</Paragraphs>
  <Slides>44</Slides>
  <Notes>6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Times</vt:lpstr>
      <vt:lpstr>Times New Roman</vt:lpstr>
      <vt:lpstr>Wingdings</vt:lpstr>
      <vt:lpstr>Wingdings 2</vt:lpstr>
      <vt:lpstr>bosstheme2011</vt:lpstr>
      <vt:lpstr>Chapter 3 Language &amp; Communication</vt:lpstr>
      <vt:lpstr>A Car-Bombing Site</vt:lpstr>
      <vt:lpstr>Good Communication Skills Are an Essential Part of Critical Thinking</vt:lpstr>
      <vt:lpstr>Language Is the Key</vt:lpstr>
      <vt:lpstr>Languages of the World</vt:lpstr>
      <vt:lpstr>Not All Language Is Verbal</vt:lpstr>
      <vt:lpstr>Functions of Language 1</vt:lpstr>
      <vt:lpstr>Functions of Language 2</vt:lpstr>
      <vt:lpstr>Nonverbal Language </vt:lpstr>
      <vt:lpstr>Animal Language</vt:lpstr>
      <vt:lpstr>Language Enables Effective Critical Thinking</vt:lpstr>
      <vt:lpstr>Sally Ride</vt:lpstr>
      <vt:lpstr>Lance Armstrong and Oprah Winfrey: Nonverbal Communication and Withholding Information</vt:lpstr>
      <vt:lpstr>Language Is a Cultural Construct </vt:lpstr>
      <vt:lpstr>Definitions</vt:lpstr>
      <vt:lpstr>Denotative and Connotative Meanings</vt:lpstr>
      <vt:lpstr>A Dog</vt:lpstr>
      <vt:lpstr>Types of Word Definitions</vt:lpstr>
      <vt:lpstr>Lexical Definitions of a Word May Vary from Country to Country</vt:lpstr>
      <vt:lpstr>Body Mass Index (B M I): An Example of Operational Definition</vt:lpstr>
      <vt:lpstr>Evaluating Definitions</vt:lpstr>
      <vt:lpstr>A Penguin</vt:lpstr>
      <vt:lpstr>Communication Styles 1</vt:lpstr>
      <vt:lpstr>Communication Styles 2</vt:lpstr>
      <vt:lpstr>Ruth Bader Ginsberg</vt:lpstr>
      <vt:lpstr>Communication Styles: Other Factors</vt:lpstr>
      <vt:lpstr>International Diplomacy and Nonverbal Communication</vt:lpstr>
      <vt:lpstr>A Mayan Calendar</vt:lpstr>
      <vt:lpstr>Language as Manipulation</vt:lpstr>
      <vt:lpstr>Emotive Language</vt:lpstr>
      <vt:lpstr>Rhetorical devices</vt:lpstr>
      <vt:lpstr>Politicians Are Notorious for Their Manipulative Use of Language</vt:lpstr>
      <vt:lpstr>Euphemisms and Dysphemisms</vt:lpstr>
      <vt:lpstr>Sarcasm and Hyperbole</vt:lpstr>
      <vt:lpstr>George Orwell’s Nineteen Eighty-Four</vt:lpstr>
      <vt:lpstr>Facial Expressions Can Disclose a Wealth of Information</vt:lpstr>
      <vt:lpstr>Deception and Lying</vt:lpstr>
      <vt:lpstr>Hot or Not?</vt:lpstr>
      <vt:lpstr>Detecting Lies</vt:lpstr>
      <vt:lpstr>Conclusions</vt:lpstr>
      <vt:lpstr>Perspectives on Free-Speech Zones on College Campuses</vt:lpstr>
      <vt:lpstr>Accessibility Content: Text Alternatives for Images</vt:lpstr>
      <vt:lpstr>Languages of the World - Text Alternative</vt:lpstr>
      <vt:lpstr>Body Mass Index (B M I): An Example of Operational Definition - Text Alternative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Diya Bhojnagarwala</cp:lastModifiedBy>
  <cp:revision>361</cp:revision>
  <dcterms:created xsi:type="dcterms:W3CDTF">2000-06-17T21:34:10Z</dcterms:created>
  <dcterms:modified xsi:type="dcterms:W3CDTF">2020-06-26T12:57:45Z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