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50" r:id="rId4"/>
  </p:sldMasterIdLst>
  <p:notesMasterIdLst>
    <p:notesMasterId r:id="rId50"/>
  </p:notesMasterIdLst>
  <p:handoutMasterIdLst>
    <p:handoutMasterId r:id="rId51"/>
  </p:handoutMasterIdLst>
  <p:sldIdLst>
    <p:sldId id="256" r:id="rId5"/>
    <p:sldId id="257" r:id="rId6"/>
    <p:sldId id="303" r:id="rId7"/>
    <p:sldId id="275" r:id="rId8"/>
    <p:sldId id="312" r:id="rId9"/>
    <p:sldId id="313" r:id="rId10"/>
    <p:sldId id="314" r:id="rId11"/>
    <p:sldId id="315" r:id="rId12"/>
    <p:sldId id="316" r:id="rId13"/>
    <p:sldId id="329" r:id="rId14"/>
    <p:sldId id="317" r:id="rId15"/>
    <p:sldId id="318" r:id="rId16"/>
    <p:sldId id="286" r:id="rId17"/>
    <p:sldId id="319" r:id="rId18"/>
    <p:sldId id="320" r:id="rId19"/>
    <p:sldId id="321" r:id="rId20"/>
    <p:sldId id="263" r:id="rId21"/>
    <p:sldId id="285" r:id="rId22"/>
    <p:sldId id="288" r:id="rId23"/>
    <p:sldId id="308" r:id="rId24"/>
    <p:sldId id="287" r:id="rId25"/>
    <p:sldId id="322" r:id="rId26"/>
    <p:sldId id="265" r:id="rId27"/>
    <p:sldId id="289" r:id="rId28"/>
    <p:sldId id="323" r:id="rId29"/>
    <p:sldId id="264" r:id="rId30"/>
    <p:sldId id="324" r:id="rId31"/>
    <p:sldId id="266" r:id="rId32"/>
    <p:sldId id="267" r:id="rId33"/>
    <p:sldId id="268" r:id="rId34"/>
    <p:sldId id="304" r:id="rId35"/>
    <p:sldId id="269" r:id="rId36"/>
    <p:sldId id="330" r:id="rId37"/>
    <p:sldId id="305" r:id="rId38"/>
    <p:sldId id="325" r:id="rId39"/>
    <p:sldId id="326" r:id="rId40"/>
    <p:sldId id="270" r:id="rId41"/>
    <p:sldId id="327" r:id="rId42"/>
    <p:sldId id="292" r:id="rId43"/>
    <p:sldId id="271" r:id="rId44"/>
    <p:sldId id="293" r:id="rId45"/>
    <p:sldId id="309" r:id="rId46"/>
    <p:sldId id="310" r:id="rId47"/>
    <p:sldId id="328" r:id="rId48"/>
    <p:sldId id="311" r:id="rId49"/>
  </p:sldIdLst>
  <p:sldSz cx="9144000" cy="6858000" type="screen4x3"/>
  <p:notesSz cx="6858000" cy="9144000"/>
  <p:custDataLst>
    <p:tags r:id="rId52"/>
  </p:custDataLst>
  <p:defaultTextStyle>
    <a:defPPr>
      <a:defRPr lang="en-US"/>
    </a:defPPr>
    <a:lvl1pPr algn="l" rtl="0" fontAlgn="base">
      <a:spcBef>
        <a:spcPct val="0"/>
      </a:spcBef>
      <a:spcAft>
        <a:spcPct val="0"/>
      </a:spcAft>
      <a:defRPr kern="1200">
        <a:solidFill>
          <a:schemeClr val="tx2"/>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Section" id="{035643B8-81B2-4970-B66B-30F32519F669}">
          <p14:sldIdLst>
            <p14:sldId id="256"/>
            <p14:sldId id="257"/>
            <p14:sldId id="303"/>
            <p14:sldId id="275"/>
            <p14:sldId id="312"/>
            <p14:sldId id="313"/>
            <p14:sldId id="314"/>
            <p14:sldId id="315"/>
            <p14:sldId id="316"/>
            <p14:sldId id="329"/>
            <p14:sldId id="317"/>
            <p14:sldId id="318"/>
            <p14:sldId id="286"/>
            <p14:sldId id="319"/>
            <p14:sldId id="320"/>
            <p14:sldId id="321"/>
            <p14:sldId id="263"/>
            <p14:sldId id="285"/>
            <p14:sldId id="288"/>
            <p14:sldId id="308"/>
            <p14:sldId id="287"/>
            <p14:sldId id="322"/>
            <p14:sldId id="265"/>
            <p14:sldId id="289"/>
            <p14:sldId id="323"/>
            <p14:sldId id="264"/>
            <p14:sldId id="324"/>
            <p14:sldId id="266"/>
            <p14:sldId id="267"/>
            <p14:sldId id="268"/>
            <p14:sldId id="304"/>
            <p14:sldId id="269"/>
            <p14:sldId id="330"/>
            <p14:sldId id="305"/>
            <p14:sldId id="325"/>
            <p14:sldId id="326"/>
            <p14:sldId id="270"/>
            <p14:sldId id="327"/>
            <p14:sldId id="292"/>
            <p14:sldId id="271"/>
            <p14:sldId id="293"/>
          </p14:sldIdLst>
        </p14:section>
        <p14:section name="Appendix: Image Descriptions for Unsighted Students" id="{AA51D2FB-D6B8-4975-8F91-0EBA4248CF83}">
          <p14:sldIdLst>
            <p14:sldId id="309"/>
            <p14:sldId id="310"/>
            <p14:sldId id="328"/>
            <p14:sldId id="31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rsource001" initials="ANSR" lastIdx="2" clrIdx="0">
    <p:extLst>
      <p:ext uri="{19B8F6BF-5375-455C-9EA6-DF929625EA0E}">
        <p15:presenceInfo xmlns:p15="http://schemas.microsoft.com/office/powerpoint/2012/main" userId="ansrsource00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6EC5"/>
    <a:srgbClr val="8387CF"/>
    <a:srgbClr val="E0B602"/>
    <a:srgbClr val="5F5CBE"/>
    <a:srgbClr val="C77D00"/>
    <a:srgbClr val="69B8D7"/>
    <a:srgbClr val="2A2D6C"/>
    <a:srgbClr val="A46600"/>
    <a:srgbClr val="6B6E9B"/>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89" autoAdjust="0"/>
    <p:restoredTop sz="96517" autoAdjust="0"/>
  </p:normalViewPr>
  <p:slideViewPr>
    <p:cSldViewPr>
      <p:cViewPr varScale="1">
        <p:scale>
          <a:sx n="111" d="100"/>
          <a:sy n="111" d="100"/>
        </p:scale>
        <p:origin x="1674" y="114"/>
      </p:cViewPr>
      <p:guideLst>
        <p:guide orient="horz" pos="2160"/>
        <p:guide pos="2880"/>
      </p:guideLst>
    </p:cSldViewPr>
  </p:slideViewPr>
  <p:outlineViewPr>
    <p:cViewPr>
      <p:scale>
        <a:sx n="33" d="100"/>
        <a:sy n="33" d="100"/>
      </p:scale>
      <p:origin x="0" y="-24336"/>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en-US" dirty="0"/>
          </a:p>
        </p:txBody>
      </p:sp>
      <p:sp>
        <p:nvSpPr>
          <p:cNvPr id="122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Times New Roman" pitchFamily="18" charset="0"/>
              </a:defRPr>
            </a:lvl1pPr>
          </a:lstStyle>
          <a:p>
            <a:pPr>
              <a:defRPr/>
            </a:pPr>
            <a:endParaRPr lang="en-US" dirty="0"/>
          </a:p>
        </p:txBody>
      </p:sp>
      <p:sp>
        <p:nvSpPr>
          <p:cNvPr id="122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en-US" dirty="0"/>
          </a:p>
        </p:txBody>
      </p:sp>
      <p:sp>
        <p:nvSpPr>
          <p:cNvPr id="122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Times New Roman" panose="02020603050405020304" pitchFamily="18" charset="0"/>
              </a:defRPr>
            </a:lvl1pPr>
          </a:lstStyle>
          <a:p>
            <a:fld id="{B9B6D395-1BF2-4E28-B858-F95A609AC66B}" type="slidenum">
              <a:rPr lang="en-US" altLang="en-US"/>
              <a:pPr/>
              <a:t>‹#›</a:t>
            </a:fld>
            <a:endParaRPr lang="en-US" altLang="en-US" dirty="0"/>
          </a:p>
        </p:txBody>
      </p:sp>
    </p:spTree>
    <p:extLst>
      <p:ext uri="{BB962C8B-B14F-4D97-AF65-F5344CB8AC3E}">
        <p14:creationId xmlns:p14="http://schemas.microsoft.com/office/powerpoint/2010/main" val="19002585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en-US" dirty="0"/>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Times New Roman" pitchFamily="18" charset="0"/>
              </a:defRPr>
            </a:lvl1pPr>
          </a:lstStyle>
          <a:p>
            <a:pPr>
              <a:defRPr/>
            </a:pPr>
            <a:endParaRPr lang="en-US" dirty="0"/>
          </a:p>
        </p:txBody>
      </p:sp>
      <p:sp>
        <p:nvSpPr>
          <p:cNvPr id="53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en-US" dirty="0"/>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Times New Roman" panose="02020603050405020304" pitchFamily="18" charset="0"/>
              </a:defRPr>
            </a:lvl1pPr>
          </a:lstStyle>
          <a:p>
            <a:fld id="{0C8EB4D6-B641-417C-A8E0-1478D6581474}" type="slidenum">
              <a:rPr lang="en-US" altLang="en-US"/>
              <a:pPr/>
              <a:t>‹#›</a:t>
            </a:fld>
            <a:endParaRPr lang="en-US" altLang="en-US" dirty="0"/>
          </a:p>
        </p:txBody>
      </p:sp>
    </p:spTree>
    <p:extLst>
      <p:ext uri="{BB962C8B-B14F-4D97-AF65-F5344CB8AC3E}">
        <p14:creationId xmlns:p14="http://schemas.microsoft.com/office/powerpoint/2010/main" val="2388553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153D08A-1CCD-4EDD-86E1-B166B73AF321}" type="slidenum">
              <a:rPr lang="en-US" altLang="en-US"/>
              <a:pPr eaLnBrk="1" hangingPunct="1">
                <a:spcBef>
                  <a:spcPct val="0"/>
                </a:spcBef>
              </a:pPr>
              <a:t>1</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55509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7189132A-8BDB-4F9A-8666-156BDD38A965}" type="slidenum">
              <a:rPr lang="en-US" altLang="en-US"/>
              <a:pPr eaLnBrk="1" hangingPunct="1">
                <a:spcBef>
                  <a:spcPct val="0"/>
                </a:spcBef>
              </a:pPr>
              <a:t>2</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09228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7FB3A31-735E-44BF-9C59-28814C1AE3D3}" type="slidenum">
              <a:rPr lang="en-US" altLang="en-US"/>
              <a:pPr eaLnBrk="1" hangingPunct="1">
                <a:spcBef>
                  <a:spcPct val="0"/>
                </a:spcBef>
              </a:pPr>
              <a:t>17</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36154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7FB3A31-735E-44BF-9C59-28814C1AE3D3}" type="slidenum">
              <a:rPr lang="en-US" altLang="en-US"/>
              <a:pPr eaLnBrk="1" hangingPunct="1">
                <a:spcBef>
                  <a:spcPct val="0"/>
                </a:spcBef>
              </a:pPr>
              <a:t>20</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196721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C8EB4D6-B641-417C-A8E0-1478D6581474}" type="slidenum">
              <a:rPr lang="en-US" altLang="en-US" smtClean="0"/>
              <a:pPr/>
              <a:t>34</a:t>
            </a:fld>
            <a:endParaRPr lang="en-US" altLang="en-US" dirty="0"/>
          </a:p>
        </p:txBody>
      </p:sp>
    </p:spTree>
    <p:extLst>
      <p:ext uri="{BB962C8B-B14F-4D97-AF65-F5344CB8AC3E}">
        <p14:creationId xmlns:p14="http://schemas.microsoft.com/office/powerpoint/2010/main" val="888220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C8EB4D6-B641-417C-A8E0-1478D6581474}" type="slidenum">
              <a:rPr lang="en-US" altLang="en-US" smtClean="0"/>
              <a:pPr/>
              <a:t>35</a:t>
            </a:fld>
            <a:endParaRPr lang="en-US" altLang="en-US" dirty="0"/>
          </a:p>
        </p:txBody>
      </p:sp>
    </p:spTree>
    <p:extLst>
      <p:ext uri="{BB962C8B-B14F-4D97-AF65-F5344CB8AC3E}">
        <p14:creationId xmlns:p14="http://schemas.microsoft.com/office/powerpoint/2010/main" val="437838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C8EB4D6-B641-417C-A8E0-1478D6581474}" type="slidenum">
              <a:rPr lang="en-US" altLang="en-US" smtClean="0"/>
              <a:pPr/>
              <a:t>36</a:t>
            </a:fld>
            <a:endParaRPr lang="en-US" altLang="en-US" dirty="0"/>
          </a:p>
        </p:txBody>
      </p:sp>
    </p:spTree>
    <p:extLst>
      <p:ext uri="{BB962C8B-B14F-4D97-AF65-F5344CB8AC3E}">
        <p14:creationId xmlns:p14="http://schemas.microsoft.com/office/powerpoint/2010/main" val="39920815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2A2D6C"/>
        </a:solidFill>
        <a:effectLst/>
      </p:bgPr>
    </p:bg>
    <p:spTree>
      <p:nvGrpSpPr>
        <p:cNvPr id="1" name=""/>
        <p:cNvGrpSpPr/>
        <p:nvPr/>
      </p:nvGrpSpPr>
      <p:grpSpPr>
        <a:xfrm>
          <a:off x="0" y="0"/>
          <a:ext cx="0" cy="0"/>
          <a:chOff x="0" y="0"/>
          <a:chExt cx="0" cy="0"/>
        </a:xfrm>
      </p:grpSpPr>
      <p:sp>
        <p:nvSpPr>
          <p:cNvPr id="4" name="Rectangle 3"/>
          <p:cNvSpPr/>
          <p:nvPr/>
        </p:nvSpPr>
        <p:spPr bwMode="white">
          <a:xfrm>
            <a:off x="0" y="5486400"/>
            <a:ext cx="9144000" cy="1371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9525" y="5562601"/>
            <a:ext cx="2249488" cy="10668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lvl="0" algn="ctr" fontAlgn="auto">
              <a:spcBef>
                <a:spcPts val="0"/>
              </a:spcBef>
              <a:spcAft>
                <a:spcPts val="0"/>
              </a:spcAft>
            </a:pPr>
            <a:endParaRPr lang="en-US" dirty="0"/>
          </a:p>
        </p:txBody>
      </p:sp>
      <p:sp>
        <p:nvSpPr>
          <p:cNvPr id="6" name="Rectangle 5"/>
          <p:cNvSpPr/>
          <p:nvPr/>
        </p:nvSpPr>
        <p:spPr>
          <a:xfrm>
            <a:off x="2359025" y="5562600"/>
            <a:ext cx="6784975" cy="10668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362200" y="3581400"/>
            <a:ext cx="6477000" cy="1828800"/>
          </a:xfrm>
        </p:spPr>
        <p:txBody>
          <a:bodyPr anchor="b"/>
          <a:lstStyle>
            <a:lvl1pPr>
              <a:defRPr cap="all" baseline="0"/>
            </a:lvl1pPr>
          </a:lstStyle>
          <a:p>
            <a:r>
              <a:rPr lang="en-US" dirty="0"/>
              <a:t>Click to edit Master title style</a:t>
            </a:r>
          </a:p>
        </p:txBody>
      </p:sp>
      <p:sp>
        <p:nvSpPr>
          <p:cNvPr id="9" name="Subtitle 8"/>
          <p:cNvSpPr>
            <a:spLocks noGrp="1"/>
          </p:cNvSpPr>
          <p:nvPr>
            <p:ph type="subTitle" idx="1"/>
          </p:nvPr>
        </p:nvSpPr>
        <p:spPr>
          <a:xfrm>
            <a:off x="2362200" y="5562600"/>
            <a:ext cx="6705600" cy="1173237"/>
          </a:xfrm>
        </p:spPr>
        <p:txBody>
          <a:bodyPr anchor="ctr">
            <a:normAutofit/>
          </a:bodyPr>
          <a:lstStyle>
            <a:lvl1pPr marL="0" indent="0" algn="l">
              <a:buNone/>
              <a:defRPr sz="24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dirty="0"/>
          </a:p>
        </p:txBody>
      </p:sp>
      <p:sp>
        <p:nvSpPr>
          <p:cNvPr id="3" name="Content Placeholder 2">
            <a:extLst>
              <a:ext uri="{FF2B5EF4-FFF2-40B4-BE49-F238E27FC236}">
                <a16:creationId xmlns:a16="http://schemas.microsoft.com/office/drawing/2014/main" id="{A8D0BD41-55F2-4D3C-B13E-C471B602FA1B}"/>
              </a:ext>
            </a:extLst>
          </p:cNvPr>
          <p:cNvSpPr>
            <a:spLocks noGrp="1"/>
          </p:cNvSpPr>
          <p:nvPr>
            <p:ph sz="quarter" idx="10"/>
          </p:nvPr>
        </p:nvSpPr>
        <p:spPr>
          <a:xfrm>
            <a:off x="114300" y="6621537"/>
            <a:ext cx="8915400" cy="228600"/>
          </a:xfrm>
        </p:spPr>
        <p:txBody>
          <a:bodyPr/>
          <a:lstStyle>
            <a:lvl1pPr marL="0" indent="0">
              <a:buNone/>
              <a:defRPr sz="900">
                <a:solidFill>
                  <a:schemeClr val="bg1"/>
                </a:solidFill>
              </a:defRPr>
            </a:lvl1pPr>
          </a:lstStyle>
          <a:p>
            <a:pPr lvl="0"/>
            <a:endParaRPr lang="en-US" dirty="0"/>
          </a:p>
        </p:txBody>
      </p:sp>
    </p:spTree>
    <p:extLst>
      <p:ext uri="{BB962C8B-B14F-4D97-AF65-F5344CB8AC3E}">
        <p14:creationId xmlns:p14="http://schemas.microsoft.com/office/powerpoint/2010/main" val="349832628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 name="Short Copyright">
            <a:extLst>
              <a:ext uri="{FF2B5EF4-FFF2-40B4-BE49-F238E27FC236}">
                <a16:creationId xmlns:a16="http://schemas.microsoft.com/office/drawing/2014/main" id="{5E7EEE8F-0F70-4EC2-824A-3E46A139A4B8}"/>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Tree>
    <p:extLst>
      <p:ext uri="{BB962C8B-B14F-4D97-AF65-F5344CB8AC3E}">
        <p14:creationId xmlns:p14="http://schemas.microsoft.com/office/powerpoint/2010/main" val="3734803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 name="Short Copyright">
            <a:extLst>
              <a:ext uri="{FF2B5EF4-FFF2-40B4-BE49-F238E27FC236}">
                <a16:creationId xmlns:a16="http://schemas.microsoft.com/office/drawing/2014/main" id="{5E7EEE8F-0F70-4EC2-824A-3E46A139A4B8}"/>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6" name="Content Placeholder 5">
            <a:extLst>
              <a:ext uri="{FF2B5EF4-FFF2-40B4-BE49-F238E27FC236}">
                <a16:creationId xmlns:a16="http://schemas.microsoft.com/office/drawing/2014/main" id="{34EA7C49-16CF-4372-B89C-1A004504CA46}"/>
              </a:ext>
            </a:extLst>
          </p:cNvPr>
          <p:cNvSpPr>
            <a:spLocks noGrp="1"/>
          </p:cNvSpPr>
          <p:nvPr>
            <p:ph sz="quarter" idx="16"/>
          </p:nvPr>
        </p:nvSpPr>
        <p:spPr>
          <a:xfrm>
            <a:off x="990600" y="4495800"/>
            <a:ext cx="5029200" cy="365125"/>
          </a:xfrm>
        </p:spPr>
        <p:txBody>
          <a:bodyPr/>
          <a:lstStyle>
            <a:lvl1pPr marL="0" indent="0">
              <a:buNone/>
              <a:defRPr sz="900"/>
            </a:lvl1pPr>
          </a:lstStyle>
          <a:p>
            <a:pPr lvl="0"/>
            <a:endParaRPr lang="en-US" dirty="0"/>
          </a:p>
        </p:txBody>
      </p:sp>
    </p:spTree>
    <p:extLst>
      <p:ext uri="{BB962C8B-B14F-4D97-AF65-F5344CB8AC3E}">
        <p14:creationId xmlns:p14="http://schemas.microsoft.com/office/powerpoint/2010/main" val="7395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1295400"/>
          </a:xfrm>
        </p:spPr>
        <p:txBody>
          <a:bodyPr/>
          <a:lstStyle>
            <a:lvl1pPr algn="l">
              <a:buNone/>
              <a:defRPr sz="4400" b="0"/>
            </a:lvl1pPr>
          </a:lstStyle>
          <a:p>
            <a:r>
              <a:rPr lang="en-US"/>
              <a:t>Click to edit Master title style</a:t>
            </a:r>
            <a:endParaRPr lang="en-US" dirty="0"/>
          </a:p>
        </p:txBody>
      </p:sp>
      <p:sp>
        <p:nvSpPr>
          <p:cNvPr id="3" name="Text Placeholder 2"/>
          <p:cNvSpPr>
            <a:spLocks noGrp="1"/>
          </p:cNvSpPr>
          <p:nvPr>
            <p:ph type="body" idx="2"/>
          </p:nvPr>
        </p:nvSpPr>
        <p:spPr>
          <a:xfrm>
            <a:off x="609600" y="1977258"/>
            <a:ext cx="1600200" cy="4118741"/>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981200"/>
            <a:ext cx="6400800"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6" name="Slide Number Placeholder 22"/>
          <p:cNvSpPr>
            <a:spLocks noGrp="1"/>
          </p:cNvSpPr>
          <p:nvPr>
            <p:ph type="sldNum" sz="quarter" idx="11"/>
          </p:nvPr>
        </p:nvSpPr>
        <p:spPr/>
        <p:txBody>
          <a:bodyPr/>
          <a:lstStyle>
            <a:lvl1pPr>
              <a:defRPr/>
            </a:lvl1pPr>
          </a:lstStyle>
          <a:p>
            <a:fld id="{87A21C61-A7E7-47BC-B90C-1A51EB2F9B02}" type="slidenum">
              <a:rPr lang="en-US" altLang="en-US"/>
              <a:pPr/>
              <a:t>‹#›</a:t>
            </a:fld>
            <a:endParaRPr lang="en-US" altLang="en-US" dirty="0"/>
          </a:p>
        </p:txBody>
      </p:sp>
    </p:spTree>
    <p:extLst>
      <p:ext uri="{BB962C8B-B14F-4D97-AF65-F5344CB8AC3E}">
        <p14:creationId xmlns:p14="http://schemas.microsoft.com/office/powerpoint/2010/main" val="1352168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 slide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endParaRPr lang="en-US" dirty="0"/>
          </a:p>
        </p:txBody>
      </p:sp>
      <p:sp>
        <p:nvSpPr>
          <p:cNvPr id="12" name="Short Copyright">
            <a:extLst>
              <a:ext uri="{FF2B5EF4-FFF2-40B4-BE49-F238E27FC236}">
                <a16:creationId xmlns:a16="http://schemas.microsoft.com/office/drawing/2014/main" id="{24231C0A-ECCC-4FFD-8094-93A9AAA974D0}"/>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5" name="Content Placeholder 4">
            <a:extLst>
              <a:ext uri="{FF2B5EF4-FFF2-40B4-BE49-F238E27FC236}">
                <a16:creationId xmlns:a16="http://schemas.microsoft.com/office/drawing/2014/main" id="{309472D2-CED7-4306-8840-4B1CD04AC981}"/>
              </a:ext>
            </a:extLst>
          </p:cNvPr>
          <p:cNvSpPr>
            <a:spLocks noGrp="1"/>
          </p:cNvSpPr>
          <p:nvPr>
            <p:ph sz="quarter" idx="12"/>
          </p:nvPr>
        </p:nvSpPr>
        <p:spPr>
          <a:xfrm>
            <a:off x="609600" y="2133600"/>
            <a:ext cx="35814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a:extLst>
              <a:ext uri="{FF2B5EF4-FFF2-40B4-BE49-F238E27FC236}">
                <a16:creationId xmlns:a16="http://schemas.microsoft.com/office/drawing/2014/main" id="{D2B67E26-74C8-49F1-B434-34B3990966B5}"/>
              </a:ext>
            </a:extLst>
          </p:cNvPr>
          <p:cNvSpPr>
            <a:spLocks noGrp="1"/>
          </p:cNvSpPr>
          <p:nvPr>
            <p:ph sz="quarter" idx="13"/>
          </p:nvPr>
        </p:nvSpPr>
        <p:spPr>
          <a:xfrm>
            <a:off x="2133600" y="1524000"/>
            <a:ext cx="3886200" cy="365125"/>
          </a:xfrm>
        </p:spPr>
        <p:txBody>
          <a:bodyPr/>
          <a:lstStyle>
            <a:lvl1pPr marL="0" indent="0">
              <a:buNone/>
              <a:defRPr sz="900"/>
            </a:lvl1pPr>
          </a:lstStyle>
          <a:p>
            <a:pPr lvl="0"/>
            <a:endParaRPr lang="en-US" dirty="0"/>
          </a:p>
        </p:txBody>
      </p:sp>
      <p:sp>
        <p:nvSpPr>
          <p:cNvPr id="13" name="Content Placeholder 12">
            <a:extLst>
              <a:ext uri="{FF2B5EF4-FFF2-40B4-BE49-F238E27FC236}">
                <a16:creationId xmlns:a16="http://schemas.microsoft.com/office/drawing/2014/main" id="{27D48ACF-0A25-473C-9F0E-3BCA892E197D}"/>
              </a:ext>
            </a:extLst>
          </p:cNvPr>
          <p:cNvSpPr>
            <a:spLocks noGrp="1"/>
          </p:cNvSpPr>
          <p:nvPr>
            <p:ph sz="quarter" idx="14"/>
          </p:nvPr>
        </p:nvSpPr>
        <p:spPr>
          <a:xfrm>
            <a:off x="1862138" y="3429000"/>
            <a:ext cx="2709862" cy="685800"/>
          </a:xfrm>
        </p:spPr>
        <p:txBody>
          <a:bodyPr/>
          <a:lstStyle>
            <a:lvl1pPr>
              <a:defRPr lang="en-US" sz="900" kern="1200" dirty="0">
                <a:solidFill>
                  <a:schemeClr val="tx1"/>
                </a:solidFill>
                <a:latin typeface="+mn-lt"/>
                <a:ea typeface="+mn-ea"/>
                <a:cs typeface="+mn-cs"/>
              </a:defRPr>
            </a:lvl1pPr>
            <a:lvl2pPr>
              <a:defRPr/>
            </a:lvl2pPr>
            <a:lvl3pPr>
              <a:defRPr/>
            </a:lvl3pPr>
            <a:lvl4pPr>
              <a:defRPr/>
            </a:lvl4pPr>
            <a:lvl5pPr>
              <a:defRPr/>
            </a:lvl5pPr>
          </a:lstStyle>
          <a:p>
            <a:pPr marL="0" lvl="0" indent="0" algn="l" rtl="0" eaLnBrk="0" fontAlgn="base" hangingPunct="0">
              <a:spcBef>
                <a:spcPts val="700"/>
              </a:spcBef>
              <a:spcAft>
                <a:spcPct val="0"/>
              </a:spcAft>
              <a:buClr>
                <a:schemeClr val="accent2"/>
              </a:buClr>
              <a:buSzPct val="60000"/>
              <a:buFont typeface="Wingdings" panose="05000000000000000000" pitchFamily="2" charset="2"/>
              <a:buNone/>
            </a:pPr>
            <a:endParaRPr lang="en-US" dirty="0"/>
          </a:p>
        </p:txBody>
      </p:sp>
    </p:spTree>
    <p:extLst>
      <p:ext uri="{BB962C8B-B14F-4D97-AF65-F5344CB8AC3E}">
        <p14:creationId xmlns:p14="http://schemas.microsoft.com/office/powerpoint/2010/main" val="1141077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a:t>Click icon to add picture</a:t>
            </a:r>
          </a:p>
        </p:txBody>
      </p:sp>
      <p:sp>
        <p:nvSpPr>
          <p:cNvPr id="9" name="Slide Number Placeholder 12"/>
          <p:cNvSpPr>
            <a:spLocks noGrp="1"/>
          </p:cNvSpPr>
          <p:nvPr>
            <p:ph type="sldNum" sz="quarter" idx="10"/>
          </p:nvPr>
        </p:nvSpPr>
        <p:spPr>
          <a:xfrm>
            <a:off x="0" y="4667250"/>
            <a:ext cx="1447800" cy="663575"/>
          </a:xfrm>
        </p:spPr>
        <p:txBody>
          <a:bodyPr/>
          <a:lstStyle>
            <a:lvl1pPr>
              <a:defRPr sz="2800"/>
            </a:lvl1pPr>
          </a:lstStyle>
          <a:p>
            <a:fld id="{A6692466-DB4F-44E7-B9F6-724C6F74D515}" type="slidenum">
              <a:rPr lang="en-US" altLang="en-US"/>
              <a:pPr/>
              <a:t>‹#›</a:t>
            </a:fld>
            <a:r>
              <a:rPr lang="en-US" altLang="en-US" dirty="0"/>
              <a:t>.</a:t>
            </a:r>
          </a:p>
        </p:txBody>
      </p:sp>
      <p:sp>
        <p:nvSpPr>
          <p:cNvPr id="10" name="Footer Placeholder 13"/>
          <p:cNvSpPr>
            <a:spLocks noGrp="1"/>
          </p:cNvSpPr>
          <p:nvPr>
            <p:ph type="ftr" sz="quarter" idx="11"/>
          </p:nvPr>
        </p:nvSpPr>
        <p:spPr>
          <a:xfrm>
            <a:off x="2286000" y="6492875"/>
            <a:ext cx="4572000" cy="365125"/>
          </a:xfrm>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1189250458"/>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a:lvl1pPr>
          </a:lstStyle>
          <a:p>
            <a:fld id="{12C395D7-BB60-44AC-A508-01F7177215FA}" type="slidenum">
              <a:rPr lang="en-US" altLang="en-US"/>
              <a:pPr/>
              <a:t>‹#›</a:t>
            </a:fld>
            <a:r>
              <a:rPr lang="en-US" altLang="en-US" dirty="0"/>
              <a:t>.</a:t>
            </a:r>
          </a:p>
        </p:txBody>
      </p:sp>
    </p:spTree>
    <p:extLst>
      <p:ext uri="{BB962C8B-B14F-4D97-AF65-F5344CB8AC3E}">
        <p14:creationId xmlns:p14="http://schemas.microsoft.com/office/powerpoint/2010/main" val="38414596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a:xfrm>
            <a:off x="457200" y="6248400"/>
            <a:ext cx="5573713" cy="365125"/>
          </a:xfrm>
        </p:spPr>
        <p:txBody>
          <a:bodyPr/>
          <a:lstStyle>
            <a:lvl1pPr>
              <a:defRPr/>
            </a:lvl1pPr>
          </a:lstStyle>
          <a:p>
            <a:pPr>
              <a:defRPr/>
            </a:pPr>
            <a:r>
              <a:rPr lang="en-US" dirty="0"/>
              <a:t>© 2011, The McGraw-Hill Companies, Inc.  All Rights Reserved.</a:t>
            </a:r>
          </a:p>
        </p:txBody>
      </p:sp>
      <p:sp>
        <p:nvSpPr>
          <p:cNvPr id="8" name="Slide Number Placeholder 5"/>
          <p:cNvSpPr>
            <a:spLocks noGrp="1"/>
          </p:cNvSpPr>
          <p:nvPr>
            <p:ph type="sldNum" sz="quarter" idx="11"/>
          </p:nvPr>
        </p:nvSpPr>
        <p:spPr>
          <a:xfrm rot="5400000">
            <a:off x="5989638" y="144462"/>
            <a:ext cx="533400" cy="244475"/>
          </a:xfrm>
        </p:spPr>
        <p:txBody>
          <a:bodyPr/>
          <a:lstStyle>
            <a:lvl1pPr>
              <a:defRPr/>
            </a:lvl1pPr>
          </a:lstStyle>
          <a:p>
            <a:fld id="{7FD63599-2847-44A0-BCDD-14307B2AFD26}" type="slidenum">
              <a:rPr lang="en-US" altLang="en-US"/>
              <a:pPr/>
              <a:t>‹#›</a:t>
            </a:fld>
            <a:r>
              <a:rPr lang="en-US" altLang="en-US" dirty="0"/>
              <a:t>.</a:t>
            </a:r>
          </a:p>
        </p:txBody>
      </p:sp>
    </p:spTree>
    <p:extLst>
      <p:ext uri="{BB962C8B-B14F-4D97-AF65-F5344CB8AC3E}">
        <p14:creationId xmlns:p14="http://schemas.microsoft.com/office/powerpoint/2010/main" val="726178438"/>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7834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hort Copyright">
            <a:extLst>
              <a:ext uri="{FF2B5EF4-FFF2-40B4-BE49-F238E27FC236}">
                <a16:creationId xmlns:a16="http://schemas.microsoft.com/office/drawing/2014/main" id="{110CA61B-F31D-4229-ADAF-96F40964EDF1}"/>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Slide Number Placeholder">
            <a:extLst>
              <a:ext uri="{FF2B5EF4-FFF2-40B4-BE49-F238E27FC236}">
                <a16:creationId xmlns:a16="http://schemas.microsoft.com/office/drawing/2014/main" id="{7C65F72F-D67A-4DC1-94FD-58874B4FC7B9}"/>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Tree>
    <p:extLst>
      <p:ext uri="{BB962C8B-B14F-4D97-AF65-F5344CB8AC3E}">
        <p14:creationId xmlns:p14="http://schemas.microsoft.com/office/powerpoint/2010/main" val="1988978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0" y="1600200"/>
            <a:ext cx="1295400" cy="990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371600" y="1600200"/>
            <a:ext cx="7772400" cy="9906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dirty="0"/>
              <a:t>Click to edit Master title style</a:t>
            </a:r>
          </a:p>
        </p:txBody>
      </p:sp>
      <p:sp>
        <p:nvSpPr>
          <p:cNvPr id="7" name="Slide Number Placeholder 12"/>
          <p:cNvSpPr>
            <a:spLocks noGrp="1"/>
          </p:cNvSpPr>
          <p:nvPr>
            <p:ph type="sldNum" sz="quarter" idx="10"/>
          </p:nvPr>
        </p:nvSpPr>
        <p:spPr>
          <a:xfrm>
            <a:off x="0" y="1752600"/>
            <a:ext cx="1295400" cy="701675"/>
          </a:xfrm>
        </p:spPr>
        <p:txBody>
          <a:bodyPr>
            <a:noAutofit/>
          </a:bodyPr>
          <a:lstStyle>
            <a:lvl1pPr>
              <a:defRPr sz="2400"/>
            </a:lvl1pPr>
          </a:lstStyle>
          <a:p>
            <a:fld id="{A3BB0EDA-84EF-4368-9271-84EC71781A46}" type="slidenum">
              <a:rPr lang="en-US" altLang="en-US"/>
              <a:pPr/>
              <a:t>‹#›</a:t>
            </a:fld>
            <a:r>
              <a:rPr lang="en-US" altLang="en-US" dirty="0"/>
              <a:t>.</a:t>
            </a:r>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9" name="Short Copyright">
            <a:extLst>
              <a:ext uri="{FF2B5EF4-FFF2-40B4-BE49-F238E27FC236}">
                <a16:creationId xmlns:a16="http://schemas.microsoft.com/office/drawing/2014/main" id="{7010FEA7-B73B-4146-B76E-A2C862F418CF}"/>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Tree>
    <p:extLst>
      <p:ext uri="{BB962C8B-B14F-4D97-AF65-F5344CB8AC3E}">
        <p14:creationId xmlns:p14="http://schemas.microsoft.com/office/powerpoint/2010/main" val="126778058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8"/>
          <p:cNvSpPr>
            <a:spLocks noGrp="1"/>
          </p:cNvSpPr>
          <p:nvPr>
            <p:ph sz="quarter" idx="1"/>
          </p:nvPr>
        </p:nvSpPr>
        <p:spPr>
          <a:xfrm>
            <a:off x="609600"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9"/>
          <p:cNvSpPr>
            <a:spLocks noGrp="1"/>
          </p:cNvSpPr>
          <p:nvPr>
            <p:ph type="sldNum" sz="quarter" idx="10"/>
          </p:nvPr>
        </p:nvSpPr>
        <p:spPr/>
        <p:txBody>
          <a:bodyPr/>
          <a:lstStyle>
            <a:lvl1pPr>
              <a:defRPr/>
            </a:lvl1pPr>
          </a:lstStyle>
          <a:p>
            <a:fld id="{75DE40A4-C77D-4155-98AB-E632D8891353}" type="slidenum">
              <a:rPr lang="en-US" altLang="en-US"/>
              <a:pPr/>
              <a:t>‹#›</a:t>
            </a:fld>
            <a:endParaRPr lang="en-US" altLang="en-US" dirty="0"/>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7" name="Short Copyright">
            <a:extLst>
              <a:ext uri="{FF2B5EF4-FFF2-40B4-BE49-F238E27FC236}">
                <a16:creationId xmlns:a16="http://schemas.microsoft.com/office/drawing/2014/main" id="{2B5B7F50-206E-42FB-9241-A15CA32D1D07}"/>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Tree>
    <p:extLst>
      <p:ext uri="{BB962C8B-B14F-4D97-AF65-F5344CB8AC3E}">
        <p14:creationId xmlns:p14="http://schemas.microsoft.com/office/powerpoint/2010/main" val="3708083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4" name="Picture Placeholder 3">
            <a:extLst>
              <a:ext uri="{FF2B5EF4-FFF2-40B4-BE49-F238E27FC236}">
                <a16:creationId xmlns:a16="http://schemas.microsoft.com/office/drawing/2014/main" id="{37BA2C7E-6C9A-47B9-91BD-2016E135147E}"/>
              </a:ext>
            </a:extLst>
          </p:cNvPr>
          <p:cNvSpPr>
            <a:spLocks noGrp="1"/>
          </p:cNvSpPr>
          <p:nvPr>
            <p:ph type="pic" sz="quarter" idx="12"/>
          </p:nvPr>
        </p:nvSpPr>
        <p:spPr>
          <a:xfrm>
            <a:off x="1066800" y="2057400"/>
            <a:ext cx="3232150" cy="3886200"/>
          </a:xfrm>
        </p:spPr>
        <p:txBody>
          <a:bodyPr/>
          <a:lstStyle/>
          <a:p>
            <a:endParaRPr lang="en-US" dirty="0"/>
          </a:p>
        </p:txBody>
      </p:sp>
      <p:sp>
        <p:nvSpPr>
          <p:cNvPr id="10" name="Slide Number Placeholder">
            <a:extLst>
              <a:ext uri="{FF2B5EF4-FFF2-40B4-BE49-F238E27FC236}">
                <a16:creationId xmlns:a16="http://schemas.microsoft.com/office/drawing/2014/main" id="{28BD42D8-2036-4283-8763-B6B9FBB6B891}"/>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12" name="Short Copyright">
            <a:extLst>
              <a:ext uri="{FF2B5EF4-FFF2-40B4-BE49-F238E27FC236}">
                <a16:creationId xmlns:a16="http://schemas.microsoft.com/office/drawing/2014/main" id="{24231C0A-ECCC-4FFD-8094-93A9AAA974D0}"/>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Tree>
    <p:extLst>
      <p:ext uri="{BB962C8B-B14F-4D97-AF65-F5344CB8AC3E}">
        <p14:creationId xmlns:p14="http://schemas.microsoft.com/office/powerpoint/2010/main" val="2437242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1295400"/>
          </a:xfrm>
        </p:spPr>
        <p:txBody>
          <a:bodyPr/>
          <a:lstStyle>
            <a:lvl1pPr>
              <a:defRPr/>
            </a:lvl1pPr>
          </a:lstStyle>
          <a:p>
            <a:r>
              <a:rPr lang="en-US"/>
              <a:t>Click to edit Master title style</a:t>
            </a:r>
            <a:endParaRPr lang="en-US" dirty="0"/>
          </a:p>
        </p:txBody>
      </p:sp>
      <p:sp>
        <p:nvSpPr>
          <p:cNvPr id="11" name="Content Placeholder 10"/>
          <p:cNvSpPr>
            <a:spLocks noGrp="1"/>
          </p:cNvSpPr>
          <p:nvPr>
            <p:ph sz="quarter" idx="2"/>
          </p:nvPr>
        </p:nvSpPr>
        <p:spPr>
          <a:xfrm>
            <a:off x="609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4"/>
          </p:nvPr>
        </p:nvSpPr>
        <p:spPr>
          <a:xfrm>
            <a:off x="4800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15"/>
          <p:cNvSpPr>
            <a:spLocks noGrp="1"/>
          </p:cNvSpPr>
          <p:nvPr>
            <p:ph type="body" sz="quarter" idx="1"/>
          </p:nvPr>
        </p:nvSpPr>
        <p:spPr>
          <a:xfrm>
            <a:off x="609600" y="1981200"/>
            <a:ext cx="3886200" cy="53340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981200"/>
            <a:ext cx="3886200" cy="53340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Slide Number Placeholder 11"/>
          <p:cNvSpPr>
            <a:spLocks noGrp="1"/>
          </p:cNvSpPr>
          <p:nvPr>
            <p:ph type="sldNum" sz="quarter" idx="10"/>
          </p:nvPr>
        </p:nvSpPr>
        <p:spPr/>
        <p:txBody>
          <a:bodyPr/>
          <a:lstStyle>
            <a:lvl1pPr>
              <a:defRPr/>
            </a:lvl1pPr>
          </a:lstStyle>
          <a:p>
            <a:fld id="{09837F42-F829-409C-926C-B82DC4A88FB8}" type="slidenum">
              <a:rPr lang="en-US" altLang="en-US"/>
              <a:pPr/>
              <a:t>‹#›</a:t>
            </a:fld>
            <a:endParaRPr lang="en-US" altLang="en-US" dirty="0"/>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510176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81300"/>
            <a:ext cx="8153400" cy="1295400"/>
          </a:xfrm>
        </p:spPr>
        <p:txBody>
          <a:bodyPr/>
          <a:lstStyle/>
          <a:p>
            <a:r>
              <a:rPr lang="en-US" dirty="0"/>
              <a:t>Click to edit Master title style</a:t>
            </a:r>
          </a:p>
        </p:txBody>
      </p:sp>
    </p:spTree>
    <p:extLst>
      <p:ext uri="{BB962C8B-B14F-4D97-AF65-F5344CB8AC3E}">
        <p14:creationId xmlns:p14="http://schemas.microsoft.com/office/powerpoint/2010/main" val="3252337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hort Copyright">
            <a:extLst>
              <a:ext uri="{FF2B5EF4-FFF2-40B4-BE49-F238E27FC236}">
                <a16:creationId xmlns:a16="http://schemas.microsoft.com/office/drawing/2014/main" id="{110CA61B-F31D-4229-ADAF-96F40964EDF1}"/>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4" name="Content Placeholder 3">
            <a:extLst>
              <a:ext uri="{FF2B5EF4-FFF2-40B4-BE49-F238E27FC236}">
                <a16:creationId xmlns:a16="http://schemas.microsoft.com/office/drawing/2014/main" id="{8350067C-7810-47DB-85F9-4CB3BF31116D}"/>
              </a:ext>
            </a:extLst>
          </p:cNvPr>
          <p:cNvSpPr>
            <a:spLocks noGrp="1"/>
          </p:cNvSpPr>
          <p:nvPr>
            <p:ph sz="quarter" idx="10"/>
          </p:nvPr>
        </p:nvSpPr>
        <p:spPr>
          <a:xfrm>
            <a:off x="1447800" y="5181600"/>
            <a:ext cx="2971800" cy="304800"/>
          </a:xfrm>
        </p:spPr>
        <p:txBody>
          <a:bodyPr/>
          <a:lstStyle>
            <a:lvl1pPr marL="0" indent="0">
              <a:buNone/>
              <a:defRPr sz="900"/>
            </a:lvl1pPr>
            <a:lvl2pPr>
              <a:defRPr sz="900"/>
            </a:lvl2pPr>
            <a:lvl3pPr>
              <a:defRPr sz="900"/>
            </a:lvl3pPr>
            <a:lvl4pPr>
              <a:defRPr sz="900"/>
            </a:lvl4pPr>
            <a:lvl5pPr>
              <a:defRPr sz="900"/>
            </a:lvl5pPr>
          </a:lstStyle>
          <a:p>
            <a:pPr lvl="0"/>
            <a:endParaRPr lang="en-US" dirty="0"/>
          </a:p>
        </p:txBody>
      </p:sp>
      <p:sp>
        <p:nvSpPr>
          <p:cNvPr id="9" name="Content Placeholder 8">
            <a:extLst>
              <a:ext uri="{FF2B5EF4-FFF2-40B4-BE49-F238E27FC236}">
                <a16:creationId xmlns:a16="http://schemas.microsoft.com/office/drawing/2014/main" id="{26858B18-1F80-4E3D-99A8-8B7453685681}"/>
              </a:ext>
            </a:extLst>
          </p:cNvPr>
          <p:cNvSpPr>
            <a:spLocks noGrp="1"/>
          </p:cNvSpPr>
          <p:nvPr>
            <p:ph sz="quarter" idx="11"/>
          </p:nvPr>
        </p:nvSpPr>
        <p:spPr>
          <a:xfrm>
            <a:off x="3733800" y="1714500"/>
            <a:ext cx="2593848" cy="3048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900" smtClean="0"/>
            </a:lvl1pPr>
            <a:lvl2pPr>
              <a:defRPr lang="en-US" sz="900" smtClean="0"/>
            </a:lvl2pPr>
            <a:lvl3pPr>
              <a:defRPr lang="en-US" sz="900" smtClean="0"/>
            </a:lvl3pPr>
            <a:lvl4pPr>
              <a:defRPr lang="en-US" sz="900" smtClean="0"/>
            </a:lvl4pPr>
            <a:lvl5pPr>
              <a:defRPr lang="en-US" sz="900"/>
            </a:lvl5pPr>
          </a:lstStyle>
          <a:p>
            <a:pPr marL="0" lvl="0" indent="0">
              <a:buNone/>
            </a:pPr>
            <a:endParaRPr lang="en-US" dirty="0"/>
          </a:p>
        </p:txBody>
      </p:sp>
    </p:spTree>
    <p:extLst>
      <p:ext uri="{BB962C8B-B14F-4D97-AF65-F5344CB8AC3E}">
        <p14:creationId xmlns:p14="http://schemas.microsoft.com/office/powerpoint/2010/main" val="2331872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 name="Short Copyright">
            <a:extLst>
              <a:ext uri="{FF2B5EF4-FFF2-40B4-BE49-F238E27FC236}">
                <a16:creationId xmlns:a16="http://schemas.microsoft.com/office/drawing/2014/main" id="{0FF750B1-1796-473F-B670-CAC0B93A07D5}"/>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Tree>
    <p:extLst>
      <p:ext uri="{BB962C8B-B14F-4D97-AF65-F5344CB8AC3E}">
        <p14:creationId xmlns:p14="http://schemas.microsoft.com/office/powerpoint/2010/main" val="4189991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612775" y="1981200"/>
            <a:ext cx="8153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 name="Footer Placeholder 2"/>
          <p:cNvSpPr>
            <a:spLocks noGrp="1"/>
          </p:cNvSpPr>
          <p:nvPr>
            <p:ph type="ftr" sz="quarter" idx="3"/>
          </p:nvPr>
        </p:nvSpPr>
        <p:spPr>
          <a:xfrm>
            <a:off x="1862138" y="6492875"/>
            <a:ext cx="5419725"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100">
                <a:solidFill>
                  <a:schemeClr val="tx2"/>
                </a:solidFill>
                <a:latin typeface="Arial" charset="0"/>
              </a:defRPr>
            </a:lvl1pPr>
          </a:lstStyle>
          <a:p>
            <a:pPr>
              <a:defRPr/>
            </a:pPr>
            <a:r>
              <a:rPr lang="en-US" dirty="0"/>
              <a:t>© 2011, The McGraw-Hill Companies, Inc.  All Rights Reserved.</a:t>
            </a:r>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600200"/>
            <a:ext cx="533400" cy="228600"/>
          </a:xfrm>
          <a:prstGeom prst="rect">
            <a:avLst/>
          </a:prstGeom>
          <a:solidFill>
            <a:srgbClr val="A466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590550" y="1600200"/>
            <a:ext cx="8553450" cy="228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381000" y="1858962"/>
            <a:ext cx="533400" cy="244475"/>
          </a:xfrm>
          <a:prstGeom prst="rect">
            <a:avLst/>
          </a:prstGeom>
        </p:spPr>
        <p:txBody>
          <a:bodyPr vert="horz" wrap="square" lIns="91440" tIns="45720" rIns="91440" bIns="45720" numCol="1" anchor="ctr" anchorCtr="0" compatLnSpc="1">
            <a:prstTxWarp prst="textNoShape">
              <a:avLst/>
            </a:prstTxWarp>
            <a:normAutofit/>
          </a:bodyPr>
          <a:lstStyle>
            <a:lvl1pPr algn="ctr">
              <a:defRPr sz="1400" b="1">
                <a:solidFill>
                  <a:srgbClr val="FFFFFF"/>
                </a:solidFill>
              </a:defRPr>
            </a:lvl1pPr>
          </a:lstStyle>
          <a:p>
            <a:fld id="{00646C56-DBA8-410F-B348-24233A98959E}"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4068" r:id="rId1"/>
    <p:sldLayoutId id="2147484065" r:id="rId2"/>
    <p:sldLayoutId id="2147484069" r:id="rId3"/>
    <p:sldLayoutId id="2147484070" r:id="rId4"/>
    <p:sldLayoutId id="2147484078" r:id="rId5"/>
    <p:sldLayoutId id="2147484071" r:id="rId6"/>
    <p:sldLayoutId id="2147484066" r:id="rId7"/>
    <p:sldLayoutId id="2147484079" r:id="rId8"/>
    <p:sldLayoutId id="2147484072" r:id="rId9"/>
    <p:sldLayoutId id="2147484076" r:id="rId10"/>
    <p:sldLayoutId id="2147484081" r:id="rId11"/>
    <p:sldLayoutId id="2147484067" r:id="rId12"/>
    <p:sldLayoutId id="2147484080" r:id="rId13"/>
    <p:sldLayoutId id="2147484073" r:id="rId14"/>
    <p:sldLayoutId id="2147484074" r:id="rId15"/>
    <p:sldLayoutId id="2147484075" r:id="rId16"/>
    <p:sldLayoutId id="2147484077" r:id="rId17"/>
  </p:sldLayoutIdLst>
  <p:hf sldNum="0" hdr="0" ftr="0" dt="0"/>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4400">
          <a:solidFill>
            <a:schemeClr val="tx2"/>
          </a:solidFill>
          <a:latin typeface="Arial" charset="0"/>
        </a:defRPr>
      </a:lvl6pPr>
      <a:lvl7pPr marL="914400" algn="l" rtl="0" eaLnBrk="1" fontAlgn="base" hangingPunct="1">
        <a:spcBef>
          <a:spcPct val="0"/>
        </a:spcBef>
        <a:spcAft>
          <a:spcPct val="0"/>
        </a:spcAft>
        <a:defRPr sz="4400">
          <a:solidFill>
            <a:schemeClr val="tx2"/>
          </a:solidFill>
          <a:latin typeface="Arial" charset="0"/>
        </a:defRPr>
      </a:lvl7pPr>
      <a:lvl8pPr marL="1371600" algn="l" rtl="0" eaLnBrk="1" fontAlgn="base" hangingPunct="1">
        <a:spcBef>
          <a:spcPct val="0"/>
        </a:spcBef>
        <a:spcAft>
          <a:spcPct val="0"/>
        </a:spcAft>
        <a:defRPr sz="4400">
          <a:solidFill>
            <a:schemeClr val="tx2"/>
          </a:solidFill>
          <a:latin typeface="Arial" charset="0"/>
        </a:defRPr>
      </a:lvl8pPr>
      <a:lvl9pPr marL="1828800" algn="l" rtl="0" eaLnBrk="1" fontAlgn="base" hangingPunct="1">
        <a:spcBef>
          <a:spcPct val="0"/>
        </a:spcBef>
        <a:spcAft>
          <a:spcPct val="0"/>
        </a:spcAft>
        <a:defRPr sz="4400">
          <a:solidFill>
            <a:schemeClr val="tx2"/>
          </a:solidFill>
          <a:latin typeface="Arial" charset="0"/>
        </a:defRPr>
      </a:lvl9pPr>
    </p:titleStyle>
    <p:body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sz="24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anose="05020102010507070707" pitchFamily="18" charset="2"/>
        <a:buChar char=""/>
        <a:defRPr sz="20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
        <a:defRPr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C43D1F"/>
        </a:buClr>
        <a:buSzPct val="75000"/>
        <a:buFont typeface="Wingdings" panose="05000000000000000000" pitchFamily="2" charset="2"/>
        <a:buChar char=""/>
        <a:defRPr sz="16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B42469"/>
        </a:buClr>
        <a:buSzPct val="65000"/>
        <a:buFont typeface="Wingdings" panose="05000000000000000000" pitchFamily="2" charset="2"/>
        <a:buChar char=""/>
        <a:defRPr sz="16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noChangeArrowheads="1"/>
          </p:cNvSpPr>
          <p:nvPr>
            <p:ph type="ctrTitle"/>
          </p:nvPr>
        </p:nvSpPr>
        <p:spPr>
          <a:xfrm>
            <a:off x="2362200" y="3581400"/>
            <a:ext cx="6477000" cy="1828800"/>
          </a:xfrm>
        </p:spPr>
        <p:txBody>
          <a:bodyPr/>
          <a:lstStyle/>
          <a:p>
            <a:r>
              <a:rPr lang="en-US" cap="none" noProof="0" dirty="0"/>
              <a:t>Chapter 1</a:t>
            </a:r>
            <a:br>
              <a:rPr lang="en-US" cap="none" dirty="0"/>
            </a:br>
            <a:r>
              <a:rPr lang="en-US" cap="none" dirty="0"/>
              <a:t>Critical Thinking: Why It’s Important</a:t>
            </a:r>
            <a:endParaRPr lang="en-US" cap="none" noProof="0" dirty="0"/>
          </a:p>
        </p:txBody>
      </p:sp>
      <p:sp>
        <p:nvSpPr>
          <p:cNvPr id="9" name="Subtitle 1"/>
          <p:cNvSpPr>
            <a:spLocks noGrp="1"/>
          </p:cNvSpPr>
          <p:nvPr>
            <p:ph type="subTitle" idx="1"/>
          </p:nvPr>
        </p:nvSpPr>
        <p:spPr>
          <a:xfrm>
            <a:off x="2362200" y="5532437"/>
            <a:ext cx="6705600" cy="1173163"/>
          </a:xfrm>
        </p:spPr>
        <p:txBody>
          <a:bodyPr>
            <a:normAutofit lnSpcReduction="10000"/>
          </a:bodyPr>
          <a:lstStyle/>
          <a:p>
            <a:r>
              <a:rPr lang="en-US" dirty="0"/>
              <a:t>The aim of this tutorial is to help you learn the basics of critical thinking and be able to identify common barriers to effective critical thought.</a:t>
            </a:r>
          </a:p>
        </p:txBody>
      </p:sp>
      <p:sp>
        <p:nvSpPr>
          <p:cNvPr id="4" name="Content Placeholder 3">
            <a:extLst>
              <a:ext uri="{FF2B5EF4-FFF2-40B4-BE49-F238E27FC236}">
                <a16:creationId xmlns:a16="http://schemas.microsoft.com/office/drawing/2014/main" id="{B0C1AA67-9506-4952-B968-9986563A5896}"/>
              </a:ext>
            </a:extLst>
          </p:cNvPr>
          <p:cNvSpPr>
            <a:spLocks noGrp="1"/>
          </p:cNvSpPr>
          <p:nvPr>
            <p:ph sz="quarter" idx="10"/>
          </p:nvPr>
        </p:nvSpPr>
        <p:spPr>
          <a:xfrm>
            <a:off x="685800" y="6629400"/>
            <a:ext cx="8915400" cy="228600"/>
          </a:xfrm>
        </p:spPr>
        <p:txBody>
          <a:bodyPr/>
          <a:lstStyle/>
          <a:p>
            <a:r>
              <a:rPr lang="en-US" noProof="0" dirty="0"/>
              <a:t>Copyright © 2021 McGraw-Hill Education. All rights reserved. No reproduction or distribution without the prior written consent of McGraw-Hill Education.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Stage Three: Commitment </a:t>
            </a:r>
            <a:r>
              <a:rPr lang="en-US" altLang="en-US" sz="1000" dirty="0"/>
              <a:t>2</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At the same time, as independent thinkers, they are open to challenge and are flexible enough to change their positions as new evidence becomes available.</a:t>
            </a:r>
          </a:p>
        </p:txBody>
      </p:sp>
    </p:spTree>
    <p:extLst>
      <p:ext uri="{BB962C8B-B14F-4D97-AF65-F5344CB8AC3E}">
        <p14:creationId xmlns:p14="http://schemas.microsoft.com/office/powerpoint/2010/main" val="2713623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Characteristics of a Good Critical Thinker</a:t>
            </a:r>
            <a:r>
              <a:rPr lang="en-US" altLang="en-US" sz="2000" dirty="0"/>
              <a:t> </a:t>
            </a:r>
            <a:r>
              <a:rPr lang="en-US" altLang="en-US" sz="1000" dirty="0"/>
              <a:t>1</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defRPr/>
            </a:pPr>
            <a:r>
              <a:rPr lang="en-US" dirty="0">
                <a:solidFill>
                  <a:srgbClr val="000000"/>
                </a:solidFill>
              </a:rPr>
              <a:t>Critical thinking is a collection of skills that enhance and reinforce each other. </a:t>
            </a: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Analytical skills: Your ability to analyze and provide logical support for your beliefs.</a:t>
            </a: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Communication and reading skills: Your ability to listen, speak, and write effectively and the awareness of your own communication style.</a:t>
            </a: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Research and inquiry skills: Your ability to gather, evaluate, and synthesize supporting evidence.</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Flexibility and tolerance of ambiguity: The ability to flexibly adapt to changing situations.</a:t>
            </a:r>
          </a:p>
        </p:txBody>
      </p:sp>
    </p:spTree>
    <p:extLst>
      <p:ext uri="{BB962C8B-B14F-4D97-AF65-F5344CB8AC3E}">
        <p14:creationId xmlns:p14="http://schemas.microsoft.com/office/powerpoint/2010/main" val="1199276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Characteristics of a Good Critical Thinker</a:t>
            </a:r>
            <a:r>
              <a:rPr lang="en-US" altLang="en-US" sz="2000" dirty="0"/>
              <a:t> </a:t>
            </a:r>
            <a:r>
              <a:rPr lang="en-US" altLang="en-US" sz="1000" dirty="0"/>
              <a:t>2</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Flexibility and tolerance of ambiguity: The ability to flexibly adapt to changing situations.</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Open-minded skepticism: The ability to overcome personal prejudices and biases and critically examine an issue before coming to a decision; this often involves the method of doubt, first proposed by French philosopher René Descartes (1596 to 1650).</a:t>
            </a:r>
          </a:p>
          <a:p>
            <a:pPr marL="606425" lvl="1" indent="-342900" eaLnBrk="1" fontAlgn="auto" hangingPunct="1">
              <a:spcBef>
                <a:spcPts val="800"/>
              </a:spcBef>
              <a:spcAft>
                <a:spcPts val="800"/>
              </a:spcAft>
              <a:buClrTx/>
              <a:buSzTx/>
              <a:buFont typeface="Arial" panose="020B0604020202020204" pitchFamily="34" charset="0"/>
              <a:buChar char="•"/>
            </a:pPr>
            <a:r>
              <a:rPr lang="en-US" altLang="en-US" sz="1800" b="1" u="sng" dirty="0">
                <a:solidFill>
                  <a:srgbClr val="000000"/>
                </a:solidFill>
              </a:rPr>
              <a:t>Method of doubt </a:t>
            </a:r>
            <a:r>
              <a:rPr lang="en-US" altLang="en-US" sz="1800" dirty="0">
                <a:solidFill>
                  <a:srgbClr val="000000"/>
                </a:solidFill>
              </a:rPr>
              <a:t>involves setting aside our preconceptions and adopting a default position of skepticism.</a:t>
            </a:r>
          </a:p>
        </p:txBody>
      </p:sp>
    </p:spTree>
    <p:extLst>
      <p:ext uri="{BB962C8B-B14F-4D97-AF65-F5344CB8AC3E}">
        <p14:creationId xmlns:p14="http://schemas.microsoft.com/office/powerpoint/2010/main" val="2929388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Ren</a:t>
            </a:r>
            <a:r>
              <a:rPr lang="en-US" dirty="0">
                <a:cs typeface="Arial"/>
              </a:rPr>
              <a:t>é</a:t>
            </a:r>
            <a:r>
              <a:rPr lang="en-US" dirty="0"/>
              <a:t> Descartes</a:t>
            </a:r>
            <a:endParaRPr lang="en-US" noProof="0" dirty="0"/>
          </a:p>
        </p:txBody>
      </p:sp>
      <p:pic>
        <p:nvPicPr>
          <p:cNvPr id="5" name="Picture Placeholder 4" descr="A portrait of René Descartes.">
            <a:extLst>
              <a:ext uri="{FF2B5EF4-FFF2-40B4-BE49-F238E27FC236}">
                <a16:creationId xmlns:a16="http://schemas.microsoft.com/office/drawing/2014/main" id="{69E40971-5CBE-4583-8CAB-4D78CD4F3365}"/>
              </a:ext>
            </a:extLst>
          </p:cNvPr>
          <p:cNvPicPr>
            <a:picLocks noGrp="1" noChangeAspect="1"/>
          </p:cNvPicPr>
          <p:nvPr>
            <p:ph type="pic" sz="quarter" idx="15"/>
          </p:nvPr>
        </p:nvPicPr>
        <p:blipFill rotWithShape="1">
          <a:blip r:embed="rId2" cstate="print">
            <a:extLst>
              <a:ext uri="{28A0092B-C50C-407E-A947-70E740481C1C}">
                <a14:useLocalDpi xmlns:a14="http://schemas.microsoft.com/office/drawing/2010/main" val="0"/>
              </a:ext>
            </a:extLst>
          </a:blip>
          <a:srcRect t="-274" b="-274"/>
          <a:stretch/>
        </p:blipFill>
        <p:spPr>
          <a:xfrm>
            <a:off x="2971800" y="1676400"/>
            <a:ext cx="3886200" cy="4749800"/>
          </a:xfrm>
        </p:spPr>
      </p:pic>
      <p:sp>
        <p:nvSpPr>
          <p:cNvPr id="4" name="Text Placeholder"/>
          <p:cNvSpPr>
            <a:spLocks noGrp="1"/>
          </p:cNvSpPr>
          <p:nvPr>
            <p:ph type="body" sz="quarter" idx="12"/>
          </p:nvPr>
        </p:nvSpPr>
        <p:spPr>
          <a:xfrm>
            <a:off x="2971800" y="6400800"/>
            <a:ext cx="2057400" cy="228600"/>
          </a:xfrm>
        </p:spPr>
        <p:txBody>
          <a:bodyPr anchor="t"/>
          <a:lstStyle/>
          <a:p>
            <a:pPr algn="l">
              <a:spcBef>
                <a:spcPct val="0"/>
              </a:spcBef>
              <a:defRPr/>
            </a:pPr>
            <a:r>
              <a:rPr lang="en-US" sz="900" dirty="0">
                <a:solidFill>
                  <a:schemeClr val="tx1"/>
                </a:solidFill>
                <a:latin typeface="Arial" panose="020B0604020202020204" pitchFamily="34" charset="0"/>
              </a:rPr>
              <a:t>Collection/Getty Images</a:t>
            </a:r>
            <a:endParaRPr lang="en-US" sz="900" noProof="0" dirty="0">
              <a:solidFill>
                <a:schemeClr val="tx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Characteristics of a Good Critical Thinker</a:t>
            </a:r>
            <a:r>
              <a:rPr lang="en-US" altLang="en-US" sz="2000" dirty="0"/>
              <a:t> </a:t>
            </a:r>
            <a:r>
              <a:rPr lang="en-US" altLang="en-US" sz="1000" dirty="0"/>
              <a:t>3</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Creative problem-solving skills: The ability to view problems from multiple perspectives and come up with original solutions to complex problems.</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Attentiveness, mindfulness, and curiosity: The ability to remain curious and attentive to the world and consider multiple opinions.</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Collaborative learning skills: The ability to recognize and anticipate the reactions of others and a willingness to collaborate with others to share and gain knowledge.</a:t>
            </a:r>
          </a:p>
        </p:txBody>
      </p:sp>
    </p:spTree>
    <p:extLst>
      <p:ext uri="{BB962C8B-B14F-4D97-AF65-F5344CB8AC3E}">
        <p14:creationId xmlns:p14="http://schemas.microsoft.com/office/powerpoint/2010/main" val="520205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sz="3200" dirty="0"/>
              <a:t>Multiple Potentially Deadly E F3 Tornadoes, Causing Millions of Dollars of Damage</a:t>
            </a:r>
            <a:endParaRPr lang="en-US" sz="3200" noProof="0" dirty="0"/>
          </a:p>
        </p:txBody>
      </p:sp>
      <p:pic>
        <p:nvPicPr>
          <p:cNvPr id="5" name="Picture Placeholder 4" descr="The image depicts the American flag amid debris in the aftermath of E F3 tornadoes. ">
            <a:extLst>
              <a:ext uri="{FF2B5EF4-FFF2-40B4-BE49-F238E27FC236}">
                <a16:creationId xmlns:a16="http://schemas.microsoft.com/office/drawing/2014/main" id="{134A8E4E-9432-4F91-9F46-C7E5BEFD6CAA}"/>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484" b="-1484"/>
          <a:stretch/>
        </p:blipFill>
        <p:spPr>
          <a:xfrm>
            <a:off x="1828800" y="2057400"/>
            <a:ext cx="5715000" cy="3810000"/>
          </a:xfrm>
        </p:spPr>
      </p:pic>
      <p:sp>
        <p:nvSpPr>
          <p:cNvPr id="4" name="Text Placeholder"/>
          <p:cNvSpPr>
            <a:spLocks noGrp="1"/>
          </p:cNvSpPr>
          <p:nvPr>
            <p:ph type="body" sz="quarter" idx="12"/>
          </p:nvPr>
        </p:nvSpPr>
        <p:spPr>
          <a:xfrm>
            <a:off x="1842380" y="5844766"/>
            <a:ext cx="1815220" cy="228600"/>
          </a:xfrm>
        </p:spPr>
        <p:txBody>
          <a:bodyPr anchor="t"/>
          <a:lstStyle/>
          <a:p>
            <a:pPr algn="l">
              <a:spcBef>
                <a:spcPct val="0"/>
              </a:spcBef>
              <a:defRPr/>
            </a:pPr>
            <a:r>
              <a:rPr lang="en-US" sz="900" dirty="0">
                <a:solidFill>
                  <a:schemeClr val="tx1"/>
                </a:solidFill>
                <a:latin typeface="Arial" panose="020B0604020202020204" pitchFamily="34" charset="0"/>
              </a:rPr>
              <a:t>Stewart F. House/Getty Images</a:t>
            </a:r>
            <a:endParaRPr lang="en-US" sz="900" noProof="0" dirty="0">
              <a:solidFill>
                <a:schemeClr val="tx1"/>
              </a:solidFill>
              <a:latin typeface="Arial" panose="020B0604020202020204" pitchFamily="34" charset="0"/>
            </a:endParaRPr>
          </a:p>
        </p:txBody>
      </p:sp>
    </p:spTree>
    <p:extLst>
      <p:ext uri="{BB962C8B-B14F-4D97-AF65-F5344CB8AC3E}">
        <p14:creationId xmlns:p14="http://schemas.microsoft.com/office/powerpoint/2010/main" val="13882260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sz="3200" dirty="0"/>
              <a:t>An MP3 Player</a:t>
            </a:r>
            <a:endParaRPr lang="en-US" sz="3200" noProof="0" dirty="0"/>
          </a:p>
        </p:txBody>
      </p:sp>
      <p:pic>
        <p:nvPicPr>
          <p:cNvPr id="5" name="Picture Placeholder 4" descr="A photograph of a touch screen phone.">
            <a:extLst>
              <a:ext uri="{FF2B5EF4-FFF2-40B4-BE49-F238E27FC236}">
                <a16:creationId xmlns:a16="http://schemas.microsoft.com/office/drawing/2014/main" id="{0FB22EC0-CC10-4848-A054-D7DE38CA2B72}"/>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495" b="-493"/>
          <a:stretch/>
        </p:blipFill>
        <p:spPr>
          <a:xfrm>
            <a:off x="2819400" y="1524000"/>
            <a:ext cx="3282462" cy="4267200"/>
          </a:xfrm>
        </p:spPr>
      </p:pic>
      <p:sp>
        <p:nvSpPr>
          <p:cNvPr id="4" name="Text Placeholder"/>
          <p:cNvSpPr>
            <a:spLocks noGrp="1"/>
          </p:cNvSpPr>
          <p:nvPr>
            <p:ph type="body" sz="quarter" idx="12"/>
          </p:nvPr>
        </p:nvSpPr>
        <p:spPr>
          <a:xfrm>
            <a:off x="3048000" y="5791200"/>
            <a:ext cx="1905000" cy="228600"/>
          </a:xfrm>
        </p:spPr>
        <p:txBody>
          <a:bodyPr anchor="t"/>
          <a:lstStyle/>
          <a:p>
            <a:pPr algn="l">
              <a:spcBef>
                <a:spcPct val="0"/>
              </a:spcBef>
              <a:defRPr/>
            </a:pPr>
            <a:r>
              <a:rPr lang="en-US" sz="900" dirty="0">
                <a:solidFill>
                  <a:schemeClr val="tx1"/>
                </a:solidFill>
                <a:latin typeface="Arial" panose="020B0604020202020204" pitchFamily="34" charset="0"/>
              </a:rPr>
              <a:t>Vicki Beaver/Alamy Stock photo</a:t>
            </a:r>
            <a:endParaRPr lang="en-US" sz="900" noProof="0" dirty="0">
              <a:solidFill>
                <a:schemeClr val="tx1"/>
              </a:solidFill>
              <a:latin typeface="Arial" panose="020B0604020202020204" pitchFamily="34" charset="0"/>
            </a:endParaRPr>
          </a:p>
        </p:txBody>
      </p:sp>
    </p:spTree>
    <p:extLst>
      <p:ext uri="{BB962C8B-B14F-4D97-AF65-F5344CB8AC3E}">
        <p14:creationId xmlns:p14="http://schemas.microsoft.com/office/powerpoint/2010/main" val="26693144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1295400"/>
          </a:xfrm>
        </p:spPr>
        <p:txBody>
          <a:bodyPr/>
          <a:lstStyle/>
          <a:p>
            <a:pPr eaLnBrk="1" hangingPunct="1"/>
            <a:r>
              <a:rPr lang="en-US" altLang="en-US" dirty="0"/>
              <a:t>Critical Thinking and Self-Development</a:t>
            </a:r>
            <a:endParaRPr lang="en-US" altLang="en-US" noProof="0" dirty="0"/>
          </a:p>
        </p:txBody>
      </p:sp>
      <p:sp>
        <p:nvSpPr>
          <p:cNvPr id="16387"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Critical thinking is not just about abstract thought.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It is also about self-improvement and your whole development as a person.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Self-examination is an important part of this process. </a:t>
            </a:r>
          </a:p>
          <a:p>
            <a:pPr marL="0" lvl="0" indent="0" eaLnBrk="1" fontAlgn="auto" hangingPunct="1">
              <a:spcBef>
                <a:spcPts val="0"/>
              </a:spcBef>
              <a:spcAft>
                <a:spcPts val="800"/>
              </a:spcAft>
              <a:buClrTx/>
              <a:buSzTx/>
              <a:buNone/>
            </a:pPr>
            <a:endParaRPr lang="en-US" altLang="en-US" sz="20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Good critical thinkers take charge of their lives and choices.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By contrast, poor critical thinkers allow themselves to be controlled by circumstances and often deal ineffectively with problems, which often results in depression, anger, or other emotional problems. </a:t>
            </a:r>
          </a:p>
          <a:p>
            <a:pPr marL="606425" lvl="1" indent="-342900" eaLnBrk="1" fontAlgn="auto" hangingPunct="1">
              <a:spcBef>
                <a:spcPts val="800"/>
              </a:spcBef>
              <a:spcAft>
                <a:spcPts val="800"/>
              </a:spcAft>
              <a:buClrTx/>
              <a:buSzTx/>
              <a:buFont typeface="Arial" panose="020B0604020202020204" pitchFamily="34" charset="0"/>
              <a:buChar char="•"/>
            </a:pPr>
            <a:r>
              <a:rPr lang="en-US" altLang="en-US" sz="1800" dirty="0">
                <a:solidFill>
                  <a:srgbClr val="000000"/>
                </a:solidFill>
              </a:rPr>
              <a:t>Developing a rational life plan is an effective way of avoiding these problems.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t>Age Differences in Depression</a:t>
            </a:r>
            <a:endParaRPr lang="en-US" noProof="0" dirty="0"/>
          </a:p>
        </p:txBody>
      </p:sp>
      <p:pic>
        <p:nvPicPr>
          <p:cNvPr id="4" name="Picture Placeholder 3" descr="Bar graph shows percentage of depressive episodes among U.S. adults (2016) on the basis of sex, age group, and race. ">
            <a:extLst>
              <a:ext uri="{FF2B5EF4-FFF2-40B4-BE49-F238E27FC236}">
                <a16:creationId xmlns:a16="http://schemas.microsoft.com/office/drawing/2014/main" id="{EFE47541-8B09-41A2-A0D1-0FA045A1E586}"/>
              </a:ext>
            </a:extLst>
          </p:cNvPr>
          <p:cNvPicPr>
            <a:picLocks noGrp="1" noChangeAspect="1"/>
          </p:cNvPicPr>
          <p:nvPr>
            <p:ph type="pic" sz="quarter" idx="15"/>
          </p:nvPr>
        </p:nvPicPr>
        <p:blipFill rotWithShape="1">
          <a:blip r:embed="rId2"/>
          <a:srcRect t="-445" b="-443"/>
          <a:stretch/>
        </p:blipFill>
        <p:spPr>
          <a:xfrm>
            <a:off x="1447800" y="1880097"/>
            <a:ext cx="6619403" cy="4063503"/>
          </a:xfrm>
          <a:prstGeom prst="rect">
            <a:avLst/>
          </a:prstGeom>
        </p:spPr>
      </p:pic>
      <p:sp>
        <p:nvSpPr>
          <p:cNvPr id="3" name="Text Placeholder 2">
            <a:extLst>
              <a:ext uri="{FF2B5EF4-FFF2-40B4-BE49-F238E27FC236}">
                <a16:creationId xmlns:a16="http://schemas.microsoft.com/office/drawing/2014/main" id="{6EA54983-7D60-4926-B9A6-B1291BF424F2}"/>
              </a:ext>
            </a:extLst>
          </p:cNvPr>
          <p:cNvSpPr>
            <a:spLocks noGrp="1"/>
          </p:cNvSpPr>
          <p:nvPr>
            <p:ph type="body" sz="quarter" idx="13"/>
          </p:nvPr>
        </p:nvSpPr>
        <p:spPr>
          <a:xfrm>
            <a:off x="1905000" y="5957941"/>
            <a:ext cx="2057400" cy="220287"/>
          </a:xfrm>
        </p:spPr>
        <p:txBody>
          <a:bodyPr anchor="t"/>
          <a:lstStyle/>
          <a:p>
            <a:pPr algn="l"/>
            <a:r>
              <a:rPr lang="en-US" sz="900" dirty="0"/>
              <a:t>Source: Data courtesy of SAMHSA</a:t>
            </a:r>
          </a:p>
        </p:txBody>
      </p:sp>
      <p:sp>
        <p:nvSpPr>
          <p:cNvPr id="14" name="Content Placeholder 13">
            <a:extLst>
              <a:ext uri="{FF2B5EF4-FFF2-40B4-BE49-F238E27FC236}">
                <a16:creationId xmlns:a16="http://schemas.microsoft.com/office/drawing/2014/main" id="{716A3115-6FB3-4EA6-BAC8-62D216B5BCD3}"/>
              </a:ext>
            </a:extLst>
          </p:cNvPr>
          <p:cNvSpPr>
            <a:spLocks noGrp="1"/>
          </p:cNvSpPr>
          <p:nvPr>
            <p:ph type="body" sz="quarter" idx="12"/>
          </p:nvPr>
        </p:nvSpPr>
        <p:spPr>
          <a:xfrm>
            <a:off x="3581400" y="6400800"/>
            <a:ext cx="2743200" cy="228600"/>
          </a:xfrm>
        </p:spPr>
        <p:txBody>
          <a:bodyPr/>
          <a:lstStyle/>
          <a:p>
            <a:pPr algn="l"/>
            <a:r>
              <a:rPr lang="en-US" sz="1000" noProof="0" dirty="0">
                <a:solidFill>
                  <a:srgbClr val="118FBF"/>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000" noProof="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A Life Plan Is Like a Flight Plan</a:t>
            </a:r>
            <a:endParaRPr lang="en-US" noProof="0" dirty="0"/>
          </a:p>
        </p:txBody>
      </p:sp>
      <p:pic>
        <p:nvPicPr>
          <p:cNvPr id="9" name="Picture Placeholder" descr="A photograph depicts a pilot in the cockpit of a plane. ">
            <a:extLst>
              <a:ext uri="{FF2B5EF4-FFF2-40B4-BE49-F238E27FC236}">
                <a16:creationId xmlns:a16="http://schemas.microsoft.com/office/drawing/2014/main" id="{7068B0CA-373A-40BF-88B2-00A8100B0168}"/>
              </a:ext>
            </a:extLst>
          </p:cNvPr>
          <p:cNvPicPr>
            <a:picLocks noGrp="1" noChangeAspect="1" noChangeArrowheads="1"/>
          </p:cNvPicPr>
          <p:nvPr>
            <p:ph type="pic" sz="quarter" idx="15"/>
          </p:nvPr>
        </p:nvPicPr>
        <p:blipFill rotWithShape="1">
          <a:blip r:embed="rId2">
            <a:extLst>
              <a:ext uri="{28A0092B-C50C-407E-A947-70E740481C1C}">
                <a14:useLocalDpi xmlns:a14="http://schemas.microsoft.com/office/drawing/2010/main" val="0"/>
              </a:ext>
            </a:extLst>
          </a:blip>
          <a:srcRect t="-14" b="1988"/>
          <a:stretch/>
        </p:blipFill>
        <p:spPr bwMode="auto">
          <a:xfrm>
            <a:off x="2133600" y="1905000"/>
            <a:ext cx="4876800" cy="3982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p:cNvSpPr>
            <a:spLocks noGrp="1"/>
          </p:cNvSpPr>
          <p:nvPr>
            <p:ph type="body" sz="quarter" idx="12"/>
          </p:nvPr>
        </p:nvSpPr>
        <p:spPr>
          <a:xfrm>
            <a:off x="2057400" y="5887720"/>
            <a:ext cx="1905000" cy="228600"/>
          </a:xfrm>
        </p:spPr>
        <p:txBody>
          <a:bodyPr anchor="ctr"/>
          <a:lstStyle/>
          <a:p>
            <a:pPr algn="l">
              <a:spcBef>
                <a:spcPct val="0"/>
              </a:spcBef>
              <a:defRPr/>
            </a:pPr>
            <a:r>
              <a:rPr lang="en-US" sz="900" dirty="0">
                <a:solidFill>
                  <a:schemeClr val="tx1"/>
                </a:solidFill>
                <a:latin typeface="Arial" panose="020B0604020202020204" pitchFamily="34" charset="0"/>
              </a:rPr>
              <a:t>Geoff Tompkinson/Getty Images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1295400"/>
          </a:xfrm>
        </p:spPr>
        <p:txBody>
          <a:bodyPr/>
          <a:lstStyle/>
          <a:p>
            <a:pPr eaLnBrk="1" hangingPunct="1"/>
            <a:r>
              <a:rPr lang="en-US" altLang="en-US" dirty="0"/>
              <a:t>Critical Thinking: A Vital Skill </a:t>
            </a:r>
            <a:endParaRPr lang="en-US" altLang="en-US" noProof="0" dirty="0"/>
          </a:p>
        </p:txBody>
      </p:sp>
      <p:sp>
        <p:nvSpPr>
          <p:cNvPr id="12291"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Critical thinking provides us with a crucial set of skills we need to make decisions and resolve issues that arise in our everyday lives.</a:t>
            </a:r>
          </a:p>
          <a:p>
            <a:pPr marL="0" lvl="1" indent="-22225" eaLnBrk="1" fontAlgn="auto" hangingPunct="1">
              <a:spcBef>
                <a:spcPts val="800"/>
              </a:spcBef>
              <a:spcAft>
                <a:spcPts val="800"/>
              </a:spcAft>
              <a:buClrTx/>
              <a:buSzTx/>
              <a:buNone/>
            </a:pPr>
            <a:endParaRPr lang="en-US" altLang="en-US" dirty="0">
              <a:solidFill>
                <a:srgbClr val="000000"/>
              </a:solidFill>
            </a:endParaRPr>
          </a:p>
          <a:p>
            <a:pPr marL="0" lvl="0" indent="0" eaLnBrk="1" fontAlgn="auto" hangingPunct="1">
              <a:spcBef>
                <a:spcPts val="0"/>
              </a:spcBef>
              <a:spcAft>
                <a:spcPts val="800"/>
              </a:spcAft>
              <a:buClrTx/>
              <a:buSzTx/>
              <a:buNone/>
            </a:pPr>
            <a:r>
              <a:rPr lang="en-US" altLang="en-US" b="1" u="sng" dirty="0">
                <a:solidFill>
                  <a:srgbClr val="000000"/>
                </a:solidFill>
              </a:rPr>
              <a:t>Critical thinking</a:t>
            </a:r>
            <a:r>
              <a:rPr lang="en-US" altLang="en-US" dirty="0">
                <a:solidFill>
                  <a:srgbClr val="000000"/>
                </a:solidFill>
              </a:rPr>
              <a:t>,</a:t>
            </a:r>
            <a:r>
              <a:rPr lang="en-US" altLang="en-US" b="1" dirty="0">
                <a:solidFill>
                  <a:srgbClr val="000000"/>
                </a:solidFill>
              </a:rPr>
              <a:t> </a:t>
            </a:r>
            <a:r>
              <a:rPr lang="en-US" altLang="en-US" dirty="0">
                <a:solidFill>
                  <a:srgbClr val="000000"/>
                </a:solidFill>
              </a:rPr>
              <a:t>like </a:t>
            </a:r>
            <a:r>
              <a:rPr lang="en-US" altLang="en-US" b="1" u="sng" dirty="0">
                <a:solidFill>
                  <a:srgbClr val="000000"/>
                </a:solidFill>
              </a:rPr>
              <a:t>logic</a:t>
            </a:r>
            <a:r>
              <a:rPr lang="en-US" altLang="en-US" dirty="0">
                <a:solidFill>
                  <a:srgbClr val="000000"/>
                </a:solidFill>
              </a:rPr>
              <a:t>, requires learning how to think rather than simply what to think.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The word “critical” is derived from the Greek word </a:t>
            </a:r>
            <a:r>
              <a:rPr lang="en-US" altLang="en-US" sz="2000" i="1" dirty="0">
                <a:solidFill>
                  <a:srgbClr val="000000"/>
                </a:solidFill>
              </a:rPr>
              <a:t>kritikos</a:t>
            </a:r>
            <a:r>
              <a:rPr lang="en-US" altLang="en-US" sz="2000" dirty="0">
                <a:solidFill>
                  <a:srgbClr val="000000"/>
                </a:solidFill>
              </a:rPr>
              <a:t>, which means “discernment,” “the ability to judge,” or “decision making.”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1295400"/>
          </a:xfrm>
        </p:spPr>
        <p:txBody>
          <a:bodyPr/>
          <a:lstStyle/>
          <a:p>
            <a:pPr eaLnBrk="1" hangingPunct="1"/>
            <a:r>
              <a:rPr lang="en-US" altLang="en-US" dirty="0"/>
              <a:t>Other Features of a Good Critical Thinkers</a:t>
            </a:r>
            <a:endParaRPr lang="en-US" altLang="en-US" noProof="0" dirty="0"/>
          </a:p>
        </p:txBody>
      </p:sp>
      <p:sp>
        <p:nvSpPr>
          <p:cNvPr id="16387"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Effective critical thinkers exhibit other traits and characteristics.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These include:</a:t>
            </a:r>
          </a:p>
          <a:p>
            <a:pPr marL="0" lvl="0" indent="0" eaLnBrk="1" fontAlgn="auto" hangingPunct="1">
              <a:spcBef>
                <a:spcPts val="0"/>
              </a:spcBef>
              <a:spcAft>
                <a:spcPts val="800"/>
              </a:spcAft>
              <a:buClrTx/>
              <a:buSzTx/>
              <a:buNone/>
            </a:pPr>
            <a:endParaRPr lang="en-US" altLang="en-US" sz="800" dirty="0">
              <a:solidFill>
                <a:srgbClr val="000000"/>
              </a:solidFill>
            </a:endParaRPr>
          </a:p>
          <a:p>
            <a:pPr marL="539750" lvl="2" indent="-276225" eaLnBrk="1" fontAlgn="auto" hangingPunct="1">
              <a:spcBef>
                <a:spcPts val="800"/>
              </a:spcBef>
              <a:spcAft>
                <a:spcPts val="800"/>
              </a:spcAft>
              <a:buClrTx/>
              <a:buSzTx/>
              <a:buFont typeface="Arial" panose="020B0604020202020204" pitchFamily="34" charset="0"/>
              <a:buChar char="•"/>
            </a:pPr>
            <a:r>
              <a:rPr lang="en-US" altLang="en-US" dirty="0">
                <a:solidFill>
                  <a:srgbClr val="000000"/>
                </a:solidFill>
              </a:rPr>
              <a:t>The ability to challenge social injustices as well as being able to respond intelligently and thoughtfully to challenges to our own belief systems.</a:t>
            </a:r>
          </a:p>
          <a:p>
            <a:pPr marL="539750" lvl="2" indent="-276225" eaLnBrk="1" fontAlgn="auto" hangingPunct="1">
              <a:spcBef>
                <a:spcPts val="800"/>
              </a:spcBef>
              <a:spcAft>
                <a:spcPts val="800"/>
              </a:spcAft>
              <a:buClrTx/>
              <a:buSzTx/>
              <a:buFont typeface="Arial" panose="020B0604020202020204" pitchFamily="34" charset="0"/>
              <a:buChar char="•"/>
            </a:pPr>
            <a:r>
              <a:rPr lang="en-US" altLang="en-US" dirty="0">
                <a:solidFill>
                  <a:srgbClr val="000000"/>
                </a:solidFill>
              </a:rPr>
              <a:t>The cultivation of high self-esteem, proactive attitude, and self-direction, traits common in autonomous critical thinking.</a:t>
            </a:r>
          </a:p>
          <a:p>
            <a:pPr marL="539750" lvl="2" indent="-276225" eaLnBrk="1" fontAlgn="auto" hangingPunct="1">
              <a:spcBef>
                <a:spcPts val="800"/>
              </a:spcBef>
              <a:spcAft>
                <a:spcPts val="800"/>
              </a:spcAft>
              <a:buClrTx/>
              <a:buSzTx/>
              <a:buFont typeface="Arial" panose="020B0604020202020204" pitchFamily="34" charset="0"/>
              <a:buChar char="•"/>
            </a:pPr>
            <a:r>
              <a:rPr lang="en-US" altLang="en-US" dirty="0">
                <a:solidFill>
                  <a:srgbClr val="000000"/>
                </a:solidFill>
              </a:rPr>
              <a:t>The involvement in democratic politics and the ability to critically analyze political actors and issues.</a:t>
            </a:r>
          </a:p>
        </p:txBody>
      </p:sp>
    </p:spTree>
    <p:extLst>
      <p:ext uri="{BB962C8B-B14F-4D97-AF65-F5344CB8AC3E}">
        <p14:creationId xmlns:p14="http://schemas.microsoft.com/office/powerpoint/2010/main" val="15746078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noProof="0" dirty="0"/>
              <a:t>Sally Ride</a:t>
            </a:r>
          </a:p>
        </p:txBody>
      </p:sp>
      <p:pic>
        <p:nvPicPr>
          <p:cNvPr id="8" name="Picture Placeholder 7" descr="A photograph of Martin Luther King sitting in jail.">
            <a:extLst>
              <a:ext uri="{FF2B5EF4-FFF2-40B4-BE49-F238E27FC236}">
                <a16:creationId xmlns:a16="http://schemas.microsoft.com/office/drawing/2014/main" id="{EF22A28F-2347-4CC0-802A-6AB14128B85B}"/>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571" b="-297"/>
          <a:stretch/>
        </p:blipFill>
        <p:spPr>
          <a:xfrm>
            <a:off x="3048000" y="1600200"/>
            <a:ext cx="2536723" cy="3657600"/>
          </a:xfrm>
        </p:spPr>
      </p:pic>
      <p:sp>
        <p:nvSpPr>
          <p:cNvPr id="4" name="Text Placeholder"/>
          <p:cNvSpPr>
            <a:spLocks noGrp="1"/>
          </p:cNvSpPr>
          <p:nvPr>
            <p:ph type="body" sz="quarter" idx="12"/>
          </p:nvPr>
        </p:nvSpPr>
        <p:spPr>
          <a:xfrm>
            <a:off x="3048000" y="5268977"/>
            <a:ext cx="2667000" cy="217423"/>
          </a:xfrm>
        </p:spPr>
        <p:txBody>
          <a:bodyPr anchor="t"/>
          <a:lstStyle/>
          <a:p>
            <a:pPr lvl="0" algn="l" eaLnBrk="1" fontAlgn="auto" hangingPunct="1">
              <a:spcBef>
                <a:spcPts val="0"/>
              </a:spcBef>
              <a:spcAft>
                <a:spcPts val="800"/>
              </a:spcAft>
              <a:buClrTx/>
              <a:buSzTx/>
            </a:pPr>
            <a:r>
              <a:rPr lang="en-US" sz="900" dirty="0">
                <a:solidFill>
                  <a:srgbClr val="000000"/>
                </a:solidFill>
              </a:rPr>
              <a:t>Everett Collection/CSU Archives/Newscom</a:t>
            </a:r>
          </a:p>
        </p:txBody>
      </p:sp>
      <p:sp>
        <p:nvSpPr>
          <p:cNvPr id="2" name="Text Placeholder 1">
            <a:extLst>
              <a:ext uri="{FF2B5EF4-FFF2-40B4-BE49-F238E27FC236}">
                <a16:creationId xmlns:a16="http://schemas.microsoft.com/office/drawing/2014/main" id="{348D7CF4-FA97-4691-9641-1F659EE5203C}"/>
              </a:ext>
            </a:extLst>
          </p:cNvPr>
          <p:cNvSpPr>
            <a:spLocks noGrp="1"/>
          </p:cNvSpPr>
          <p:nvPr>
            <p:ph type="body" sz="quarter" idx="13"/>
          </p:nvPr>
        </p:nvSpPr>
        <p:spPr>
          <a:xfrm>
            <a:off x="1371600" y="5661155"/>
            <a:ext cx="6629400" cy="914400"/>
          </a:xfrm>
        </p:spPr>
        <p:txBody>
          <a:bodyPr/>
          <a:lstStyle/>
          <a:p>
            <a:r>
              <a:rPr lang="en-US" sz="2000" dirty="0">
                <a:solidFill>
                  <a:srgbClr val="696EC5"/>
                </a:solidFill>
              </a:rPr>
              <a:t>King was willing to go to jail, rather than back down on his goal of equality for all people.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Elizabeth Cady Stanton</a:t>
            </a:r>
            <a:endParaRPr lang="en-US" noProof="0" dirty="0"/>
          </a:p>
        </p:txBody>
      </p:sp>
      <p:pic>
        <p:nvPicPr>
          <p:cNvPr id="5" name="Picture Placeholder 4" descr="The photograph depicts Elizabeth Cady Stanton, a women’s rights leader.">
            <a:extLst>
              <a:ext uri="{FF2B5EF4-FFF2-40B4-BE49-F238E27FC236}">
                <a16:creationId xmlns:a16="http://schemas.microsoft.com/office/drawing/2014/main" id="{D71C4479-0262-4AC5-8A3F-BE9098A8223B}"/>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03" b="717"/>
          <a:stretch/>
        </p:blipFill>
        <p:spPr>
          <a:xfrm>
            <a:off x="2955706" y="1752600"/>
            <a:ext cx="2431338" cy="3581400"/>
          </a:xfrm>
        </p:spPr>
      </p:pic>
      <p:sp>
        <p:nvSpPr>
          <p:cNvPr id="4" name="Text Placeholder"/>
          <p:cNvSpPr>
            <a:spLocks noGrp="1"/>
          </p:cNvSpPr>
          <p:nvPr>
            <p:ph type="body" sz="quarter" idx="12"/>
          </p:nvPr>
        </p:nvSpPr>
        <p:spPr>
          <a:xfrm>
            <a:off x="3048000" y="5347948"/>
            <a:ext cx="2667000" cy="217423"/>
          </a:xfrm>
        </p:spPr>
        <p:txBody>
          <a:bodyPr anchor="t"/>
          <a:lstStyle/>
          <a:p>
            <a:pPr lvl="0" algn="l" eaLnBrk="1" fontAlgn="auto" hangingPunct="1">
              <a:spcBef>
                <a:spcPts val="0"/>
              </a:spcBef>
              <a:spcAft>
                <a:spcPts val="800"/>
              </a:spcAft>
              <a:buClrTx/>
              <a:buSzTx/>
            </a:pPr>
            <a:r>
              <a:rPr lang="en-US" sz="900" dirty="0">
                <a:solidFill>
                  <a:srgbClr val="000000"/>
                </a:solidFill>
              </a:rPr>
              <a:t>Bettmann/Getty Images</a:t>
            </a:r>
          </a:p>
        </p:txBody>
      </p:sp>
    </p:spTree>
    <p:extLst>
      <p:ext uri="{BB962C8B-B14F-4D97-AF65-F5344CB8AC3E}">
        <p14:creationId xmlns:p14="http://schemas.microsoft.com/office/powerpoint/2010/main" val="3946560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612775" y="228600"/>
            <a:ext cx="8153400" cy="1295400"/>
          </a:xfrm>
        </p:spPr>
        <p:txBody>
          <a:bodyPr/>
          <a:lstStyle/>
          <a:p>
            <a:pPr eaLnBrk="1" hangingPunct="1"/>
            <a:r>
              <a:rPr lang="en-US" altLang="en-US" dirty="0"/>
              <a:t>Barriers to Effective Critical Thinking</a:t>
            </a:r>
            <a:endParaRPr lang="en-US" altLang="en-US" noProof="0" dirty="0"/>
          </a:p>
        </p:txBody>
      </p:sp>
      <p:sp>
        <p:nvSpPr>
          <p:cNvPr id="17411"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Effective critical thinking involves sharpening our resistance to irrational or narrow-minded arguments.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Recognizing these irrational or narrow-minded arguments can sharpen our critical thinking skills and help devise effective strategies to counter them.</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Prisoners at Guantanamo Bay</a:t>
            </a:r>
            <a:endParaRPr lang="en-US" noProof="0" dirty="0"/>
          </a:p>
        </p:txBody>
      </p:sp>
      <p:pic>
        <p:nvPicPr>
          <p:cNvPr id="5" name="Picture Placeholder 4" descr="The photograph depicts prisoners in the Guantanamo Bay prison kneeling on the ground while guards walk among them.">
            <a:extLst>
              <a:ext uri="{FF2B5EF4-FFF2-40B4-BE49-F238E27FC236}">
                <a16:creationId xmlns:a16="http://schemas.microsoft.com/office/drawing/2014/main" id="{DBDF6171-5CCC-4989-8DE2-32B4965AAF9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964" b="-1487"/>
          <a:stretch/>
        </p:blipFill>
        <p:spPr>
          <a:xfrm>
            <a:off x="1295400" y="1981200"/>
            <a:ext cx="6133171" cy="4191000"/>
          </a:xfrm>
        </p:spPr>
      </p:pic>
      <p:sp>
        <p:nvSpPr>
          <p:cNvPr id="4" name="Text Placeholder"/>
          <p:cNvSpPr>
            <a:spLocks noGrp="1"/>
          </p:cNvSpPr>
          <p:nvPr>
            <p:ph type="body" sz="quarter" idx="12"/>
          </p:nvPr>
        </p:nvSpPr>
        <p:spPr>
          <a:xfrm>
            <a:off x="1219200" y="6019800"/>
            <a:ext cx="4419600" cy="304800"/>
          </a:xfrm>
        </p:spPr>
        <p:txBody>
          <a:bodyPr anchor="ctr"/>
          <a:lstStyle/>
          <a:p>
            <a:pPr algn="l">
              <a:spcBef>
                <a:spcPct val="0"/>
              </a:spcBef>
              <a:defRPr/>
            </a:pPr>
            <a:r>
              <a:rPr lang="en-US" sz="900" dirty="0">
                <a:solidFill>
                  <a:schemeClr val="tx1"/>
                </a:solidFill>
                <a:latin typeface="Arial" panose="020B0604020202020204" pitchFamily="34" charset="0"/>
              </a:rPr>
              <a:t>Shane T. McCoy/U.S. Navy/Getty Images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D6AD8FC-EDE6-4991-A8BC-AD672B6C1A5C}"/>
              </a:ext>
            </a:extLst>
          </p:cNvPr>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Tiananmen Square, China</a:t>
            </a:r>
            <a:endParaRPr lang="en-US" noProof="0" dirty="0"/>
          </a:p>
        </p:txBody>
      </p:sp>
      <p:pic>
        <p:nvPicPr>
          <p:cNvPr id="10" name="Picture Placeholder 9" descr="The photograph depicts a sole student protestor standing before four tanks at Tiananmen Square, China.">
            <a:extLst>
              <a:ext uri="{FF2B5EF4-FFF2-40B4-BE49-F238E27FC236}">
                <a16:creationId xmlns:a16="http://schemas.microsoft.com/office/drawing/2014/main" id="{E9321980-415C-415D-A966-65EE0495439C}"/>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25" b="-225"/>
          <a:stretch/>
        </p:blipFill>
        <p:spPr>
          <a:xfrm>
            <a:off x="1567124" y="1981200"/>
            <a:ext cx="6015789" cy="3810000"/>
          </a:xfrm>
        </p:spPr>
      </p:pic>
      <p:sp>
        <p:nvSpPr>
          <p:cNvPr id="4" name="Text Placeholder"/>
          <p:cNvSpPr>
            <a:spLocks noGrp="1"/>
          </p:cNvSpPr>
          <p:nvPr>
            <p:ph type="body" sz="quarter" idx="12"/>
          </p:nvPr>
        </p:nvSpPr>
        <p:spPr>
          <a:xfrm>
            <a:off x="1561087" y="5759513"/>
            <a:ext cx="1563113" cy="228600"/>
          </a:xfrm>
        </p:spPr>
        <p:txBody>
          <a:bodyPr anchor="ctr"/>
          <a:lstStyle/>
          <a:p>
            <a:pPr algn="l">
              <a:spcBef>
                <a:spcPct val="0"/>
              </a:spcBef>
              <a:defRPr/>
            </a:pPr>
            <a:r>
              <a:rPr lang="en-US" sz="900" dirty="0">
                <a:solidFill>
                  <a:schemeClr val="tx1"/>
                </a:solidFill>
                <a:latin typeface="Arial" panose="020B0604020202020204" pitchFamily="34" charset="0"/>
              </a:rPr>
              <a:t>Jeff Widener/AP Images</a:t>
            </a:r>
          </a:p>
        </p:txBody>
      </p:sp>
    </p:spTree>
    <p:extLst>
      <p:ext uri="{BB962C8B-B14F-4D97-AF65-F5344CB8AC3E}">
        <p14:creationId xmlns:p14="http://schemas.microsoft.com/office/powerpoint/2010/main" val="28861841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12775" y="228600"/>
            <a:ext cx="8153400" cy="1295400"/>
          </a:xfrm>
        </p:spPr>
        <p:txBody>
          <a:bodyPr/>
          <a:lstStyle/>
          <a:p>
            <a:pPr eaLnBrk="1" hangingPunct="1"/>
            <a:r>
              <a:rPr lang="en-US" altLang="en-US" dirty="0"/>
              <a:t>The Three-Tier Model of Thinking</a:t>
            </a:r>
            <a:endParaRPr lang="en-US" altLang="en-US" noProof="0" dirty="0"/>
          </a:p>
        </p:txBody>
      </p:sp>
      <p:sp>
        <p:nvSpPr>
          <p:cNvPr id="19459"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The processes used in critical thinking can be broken down into three tiers or levels: experience, interpretation, and analysis.</a:t>
            </a:r>
          </a:p>
          <a:p>
            <a:pPr marL="263525" lvl="1" indent="-261938" eaLnBrk="1" fontAlgn="auto" hangingPunct="1">
              <a:spcBef>
                <a:spcPts val="800"/>
              </a:spcBef>
              <a:spcAft>
                <a:spcPts val="800"/>
              </a:spcAft>
              <a:buClrTx/>
              <a:buSzTx/>
              <a:buFont typeface="Arial" panose="020B0604020202020204" pitchFamily="34" charset="0"/>
              <a:buChar char="•"/>
            </a:pPr>
            <a:r>
              <a:rPr lang="en-US" altLang="en-US" dirty="0">
                <a:solidFill>
                  <a:srgbClr val="000000"/>
                </a:solidFill>
              </a:rPr>
              <a:t>Experience, the foundational level of critical thinking, involves firsthand experience as well as empirical facts derived from other sources.</a:t>
            </a:r>
          </a:p>
          <a:p>
            <a:pPr marL="263525" lvl="1" indent="-261938" eaLnBrk="1" fontAlgn="auto" hangingPunct="1">
              <a:spcBef>
                <a:spcPts val="800"/>
              </a:spcBef>
              <a:spcAft>
                <a:spcPts val="800"/>
              </a:spcAft>
              <a:buClrTx/>
              <a:buSzTx/>
              <a:buFont typeface="Arial" panose="020B0604020202020204" pitchFamily="34" charset="0"/>
              <a:buChar char="•"/>
            </a:pPr>
            <a:r>
              <a:rPr lang="en-US" altLang="en-US" dirty="0">
                <a:solidFill>
                  <a:srgbClr val="000000"/>
                </a:solidFill>
              </a:rPr>
              <a:t>Interpretation involves trying to make sense of our experiences.</a:t>
            </a:r>
          </a:p>
          <a:p>
            <a:pPr marL="263525" lvl="1" indent="-261938" eaLnBrk="1" fontAlgn="auto" hangingPunct="1">
              <a:spcBef>
                <a:spcPts val="800"/>
              </a:spcBef>
              <a:spcAft>
                <a:spcPts val="800"/>
              </a:spcAft>
              <a:buClrTx/>
              <a:buSzTx/>
              <a:buFont typeface="Arial" panose="020B0604020202020204" pitchFamily="34" charset="0"/>
              <a:buChar char="•"/>
            </a:pPr>
            <a:r>
              <a:rPr lang="en-US" altLang="en-US" dirty="0">
                <a:solidFill>
                  <a:srgbClr val="000000"/>
                </a:solidFill>
              </a:rPr>
              <a:t>Analysis involves raising our level of thinking and critically analyzing our interpretations of an experience.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09600" y="228600"/>
            <a:ext cx="8153400" cy="1295400"/>
          </a:xfrm>
        </p:spPr>
        <p:txBody>
          <a:bodyPr/>
          <a:lstStyle/>
          <a:p>
            <a:r>
              <a:rPr lang="en-US" dirty="0"/>
              <a:t>The Three Levels of Thinking</a:t>
            </a:r>
            <a:endParaRPr lang="en-US" noProof="0" dirty="0"/>
          </a:p>
        </p:txBody>
      </p:sp>
      <p:pic>
        <p:nvPicPr>
          <p:cNvPr id="4" name="Picture Placeholder 3" descr="The pyramid shows the three levels of thinking: experience, interpretation, and analysis. &#10;">
            <a:extLst>
              <a:ext uri="{FF2B5EF4-FFF2-40B4-BE49-F238E27FC236}">
                <a16:creationId xmlns:a16="http://schemas.microsoft.com/office/drawing/2014/main" id="{C9C6145E-2EF2-4CDC-9C4B-2ED0205CFBF0}"/>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694" b="500"/>
          <a:stretch/>
        </p:blipFill>
        <p:spPr>
          <a:xfrm>
            <a:off x="2511786" y="1600200"/>
            <a:ext cx="4349028" cy="4610100"/>
          </a:xfrm>
        </p:spPr>
      </p:pic>
      <p:sp>
        <p:nvSpPr>
          <p:cNvPr id="10" name="Text Placeholder 9">
            <a:extLst>
              <a:ext uri="{FF2B5EF4-FFF2-40B4-BE49-F238E27FC236}">
                <a16:creationId xmlns:a16="http://schemas.microsoft.com/office/drawing/2014/main" id="{34AED833-8F00-45D7-8545-670E24E65A28}"/>
              </a:ext>
            </a:extLst>
          </p:cNvPr>
          <p:cNvSpPr>
            <a:spLocks noGrp="1"/>
          </p:cNvSpPr>
          <p:nvPr>
            <p:ph type="body" sz="quarter" idx="13"/>
          </p:nvPr>
        </p:nvSpPr>
        <p:spPr>
          <a:xfrm>
            <a:off x="3581400" y="6172200"/>
            <a:ext cx="2514600" cy="381000"/>
          </a:xfrm>
        </p:spPr>
        <p:txBody>
          <a:bodyPr/>
          <a:lstStyle/>
          <a:p>
            <a:pPr algn="l"/>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40679133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12775" y="228600"/>
            <a:ext cx="8153400" cy="1295400"/>
          </a:xfrm>
        </p:spPr>
        <p:txBody>
          <a:bodyPr/>
          <a:lstStyle/>
          <a:p>
            <a:pPr eaLnBrk="1" hangingPunct="1"/>
            <a:r>
              <a:rPr lang="en-US" altLang="en-US" dirty="0"/>
              <a:t>Resistance</a:t>
            </a:r>
            <a:endParaRPr lang="en-US" altLang="en-US" noProof="0" dirty="0"/>
          </a:p>
        </p:txBody>
      </p:sp>
      <p:sp>
        <p:nvSpPr>
          <p:cNvPr id="22531"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None of us likes to be wrong and when we are challenged, we often exhibit resistance, which is defined as “the use of immature defense mechanisms that are rigid, impulsive, maladaptive, and nonanalytical.”</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Resistance acts as a barrier to effective critical thinking.</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12775" y="228600"/>
            <a:ext cx="8153400" cy="1295400"/>
          </a:xfrm>
        </p:spPr>
        <p:txBody>
          <a:bodyPr/>
          <a:lstStyle/>
          <a:p>
            <a:pPr eaLnBrk="1" hangingPunct="1"/>
            <a:r>
              <a:rPr lang="en-US" altLang="en-US" dirty="0"/>
              <a:t>Types of Resistance </a:t>
            </a:r>
            <a:r>
              <a:rPr lang="en-US" altLang="en-US" sz="1000" dirty="0"/>
              <a:t>1</a:t>
            </a:r>
            <a:endParaRPr lang="en-US" altLang="en-US" sz="1000" noProof="0" dirty="0"/>
          </a:p>
        </p:txBody>
      </p:sp>
      <p:sp>
        <p:nvSpPr>
          <p:cNvPr id="2355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defRPr/>
            </a:pPr>
            <a:r>
              <a:rPr lang="en-US" dirty="0">
                <a:solidFill>
                  <a:srgbClr val="000000"/>
                </a:solidFill>
              </a:rPr>
              <a:t>There are several types of resistance; they include avoidance, anger, clich</a:t>
            </a:r>
            <a:r>
              <a:rPr lang="en-US" dirty="0">
                <a:solidFill>
                  <a:srgbClr val="000000"/>
                </a:solidFill>
                <a:cs typeface="Arial" charset="0"/>
              </a:rPr>
              <a:t>és, denial, ignorance, conformity, struggling, and distractions.</a:t>
            </a: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Avoidance involves escaping or intentionally avoiding certain people and situations.</a:t>
            </a: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Anger involves responding to challenges with threatening physical or verbal cues.</a:t>
            </a: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Clich</a:t>
            </a:r>
            <a:r>
              <a:rPr lang="en-US" sz="2000" dirty="0">
                <a:solidFill>
                  <a:srgbClr val="000000"/>
                </a:solidFill>
                <a:cs typeface="Arial" charset="0"/>
              </a:rPr>
              <a:t>és are often-repeated statements that sidetrack the real issues and prevent effective critical thought.</a:t>
            </a:r>
            <a:endParaRPr lang="en-US" sz="2000" dirty="0">
              <a:solidFill>
                <a:srgbClr val="000000"/>
              </a:solidFill>
            </a:endParaRP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Denial involves ignoring or refuting challenging viewpoints or evidence.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t>Milgram Experiment</a:t>
            </a:r>
            <a:endParaRPr lang="en-US" noProof="0" dirty="0"/>
          </a:p>
        </p:txBody>
      </p:sp>
      <p:pic>
        <p:nvPicPr>
          <p:cNvPr id="4" name="Picture Placeholder 3" descr="A photograph of a person participating in the Milgram experiment. The participant is sitting in a chair and two men are hooking him up to a machine.">
            <a:extLst>
              <a:ext uri="{FF2B5EF4-FFF2-40B4-BE49-F238E27FC236}">
                <a16:creationId xmlns:a16="http://schemas.microsoft.com/office/drawing/2014/main" id="{060DAC9A-2558-43C5-91B2-23FA40BC6BD0}"/>
              </a:ext>
              <a:ext uri="{C183D7F6-B498-43B3-948B-1728B52AA6E4}">
                <adec:decorative xmlns:adec="http://schemas.microsoft.com/office/drawing/2017/decorative" val="0"/>
              </a:ext>
            </a:extLst>
          </p:cNvPr>
          <p:cNvPicPr>
            <a:picLocks noGrp="1" noChangeAspect="1"/>
          </p:cNvPicPr>
          <p:nvPr>
            <p:ph type="pic" sz="quarter" idx="15"/>
          </p:nvPr>
        </p:nvPicPr>
        <p:blipFill rotWithShape="1">
          <a:blip r:embed="rId2" cstate="print">
            <a:extLst>
              <a:ext uri="{28A0092B-C50C-407E-A947-70E740481C1C}">
                <a14:useLocalDpi xmlns:a14="http://schemas.microsoft.com/office/drawing/2010/main" val="0"/>
              </a:ext>
            </a:extLst>
          </a:blip>
          <a:srcRect t="298" b="-1345"/>
          <a:stretch/>
        </p:blipFill>
        <p:spPr>
          <a:xfrm>
            <a:off x="2133600" y="1569898"/>
            <a:ext cx="4488687" cy="3696566"/>
          </a:xfrm>
        </p:spPr>
      </p:pic>
      <p:sp>
        <p:nvSpPr>
          <p:cNvPr id="5" name="Text Placeholder"/>
          <p:cNvSpPr>
            <a:spLocks noGrp="1"/>
          </p:cNvSpPr>
          <p:nvPr>
            <p:ph type="body" sz="quarter" idx="13"/>
          </p:nvPr>
        </p:nvSpPr>
        <p:spPr>
          <a:xfrm>
            <a:off x="2144684" y="5198062"/>
            <a:ext cx="1828800" cy="228600"/>
          </a:xfrm>
        </p:spPr>
        <p:txBody>
          <a:bodyPr/>
          <a:lstStyle/>
          <a:p>
            <a:pPr algn="l"/>
            <a:r>
              <a:rPr lang="en-US" sz="900" dirty="0"/>
              <a:t>Courtesy of Alexandra Milgram</a:t>
            </a:r>
            <a:endParaRPr lang="en-US" sz="900" noProof="0" dirty="0"/>
          </a:p>
        </p:txBody>
      </p:sp>
    </p:spTree>
    <p:extLst>
      <p:ext uri="{BB962C8B-B14F-4D97-AF65-F5344CB8AC3E}">
        <p14:creationId xmlns:p14="http://schemas.microsoft.com/office/powerpoint/2010/main" val="19776278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612775" y="228600"/>
            <a:ext cx="8153400" cy="1295400"/>
          </a:xfrm>
        </p:spPr>
        <p:txBody>
          <a:bodyPr/>
          <a:lstStyle/>
          <a:p>
            <a:pPr eaLnBrk="1" hangingPunct="1"/>
            <a:r>
              <a:rPr lang="en-US" altLang="en-US" dirty="0"/>
              <a:t>Types of Resistance </a:t>
            </a:r>
            <a:r>
              <a:rPr lang="en-US" altLang="en-US" sz="1000" dirty="0"/>
              <a:t>2</a:t>
            </a:r>
            <a:endParaRPr lang="en-US" altLang="en-US" noProof="0" dirty="0"/>
          </a:p>
        </p:txBody>
      </p:sp>
      <p:sp>
        <p:nvSpPr>
          <p:cNvPr id="24579"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Ignorance is a type of resistance where we intentionally avoid learning about a particular issue.</a:t>
            </a:r>
            <a:endParaRPr lang="en-US" altLang="en-US" sz="2000" dirty="0">
              <a:solidFill>
                <a:srgbClr val="000000"/>
              </a:solidFill>
              <a:cs typeface="Arial" panose="020B0604020202020204" pitchFamily="34" charset="0"/>
            </a:endParaRP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Conformity involves going along with group or peer viewpoints even when you disagree with them.</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Struggling involves getting so caught up in the minute details of an issue that nothing gets accomplished.</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Distractions are hindrances that prevent clear thinking and effective critical analysis.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Is Ignorance Bliss?</a:t>
            </a:r>
            <a:endParaRPr lang="en-US" noProof="0" dirty="0"/>
          </a:p>
        </p:txBody>
      </p:sp>
      <p:pic>
        <p:nvPicPr>
          <p:cNvPr id="6" name="Picture Placeholder 5" descr="A photograph of a man.">
            <a:extLst>
              <a:ext uri="{FF2B5EF4-FFF2-40B4-BE49-F238E27FC236}">
                <a16:creationId xmlns:a16="http://schemas.microsoft.com/office/drawing/2014/main" id="{00000000-0008-0000-0100-00009B190000}"/>
              </a:ext>
            </a:extLst>
          </p:cNvPr>
          <p:cNvPicPr>
            <a:picLocks noGrp="1" noChangeAspect="1" noChangeArrowheads="1"/>
          </p:cNvPicPr>
          <p:nvPr>
            <p:ph type="pic" sz="quarter" idx="15"/>
          </p:nvPr>
        </p:nvPicPr>
        <p:blipFill rotWithShape="1">
          <a:blip r:embed="rId2" cstate="print">
            <a:extLst>
              <a:ext uri="{28A0092B-C50C-407E-A947-70E740481C1C}">
                <a14:useLocalDpi xmlns:a14="http://schemas.microsoft.com/office/drawing/2010/main" val="0"/>
              </a:ext>
            </a:extLst>
          </a:blip>
          <a:srcRect t="-361" b="136"/>
          <a:stretch/>
        </p:blipFill>
        <p:spPr bwMode="auto">
          <a:xfrm>
            <a:off x="2590800" y="1905000"/>
            <a:ext cx="3505200" cy="387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p:cNvSpPr>
            <a:spLocks noGrp="1"/>
          </p:cNvSpPr>
          <p:nvPr>
            <p:ph type="body" sz="quarter" idx="13"/>
          </p:nvPr>
        </p:nvSpPr>
        <p:spPr>
          <a:xfrm>
            <a:off x="3429000" y="5867400"/>
            <a:ext cx="2209800" cy="152400"/>
          </a:xfrm>
        </p:spPr>
        <p:txBody>
          <a:bodyPr anchor="t"/>
          <a:lstStyle/>
          <a:p>
            <a:pPr algn="l"/>
            <a:r>
              <a:rPr lang="en-US" dirty="0"/>
              <a:t>Amos Morgan/Getty Images</a:t>
            </a:r>
          </a:p>
        </p:txBody>
      </p:sp>
    </p:spTree>
    <p:extLst>
      <p:ext uri="{BB962C8B-B14F-4D97-AF65-F5344CB8AC3E}">
        <p14:creationId xmlns:p14="http://schemas.microsoft.com/office/powerpoint/2010/main" val="20677314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12775" y="228600"/>
            <a:ext cx="8153400" cy="1295400"/>
          </a:xfrm>
        </p:spPr>
        <p:txBody>
          <a:bodyPr/>
          <a:lstStyle/>
          <a:p>
            <a:pPr eaLnBrk="1" hangingPunct="1"/>
            <a:r>
              <a:rPr lang="en-US" altLang="en-US" dirty="0"/>
              <a:t>Narrow-Mindedness </a:t>
            </a:r>
            <a:r>
              <a:rPr lang="en-US" altLang="en-US" sz="1000" dirty="0"/>
              <a:t>1</a:t>
            </a:r>
            <a:endParaRPr lang="en-US" altLang="en-US" sz="1000" noProof="0" dirty="0"/>
          </a:p>
        </p:txBody>
      </p:sp>
      <p:sp>
        <p:nvSpPr>
          <p:cNvPr id="26627"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defRPr/>
            </a:pPr>
            <a:r>
              <a:rPr lang="en-US" dirty="0">
                <a:solidFill>
                  <a:srgbClr val="000000"/>
                </a:solidFill>
              </a:rPr>
              <a:t>Like resistance, narrow-mindedness and rigid beliefs, such as absolutism, egocentrism, fear of challenge, ethnocentrism and anthropocentrism, act as barriers to effective critical thinking.</a:t>
            </a: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Absolutism is a perspective that sees the world in “black and white” absolutes.</a:t>
            </a:r>
            <a:endParaRPr lang="en-US" sz="2000" dirty="0">
              <a:solidFill>
                <a:srgbClr val="000000"/>
              </a:solidFill>
              <a:cs typeface="Arial" charset="0"/>
            </a:endParaRP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Fear of challenge involves reluctance to stand up to others who we believe may have different opinions.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12775" y="228600"/>
            <a:ext cx="8153400" cy="1295400"/>
          </a:xfrm>
        </p:spPr>
        <p:txBody>
          <a:bodyPr/>
          <a:lstStyle/>
          <a:p>
            <a:pPr eaLnBrk="1" hangingPunct="1"/>
            <a:r>
              <a:rPr lang="en-US" altLang="en-US" dirty="0"/>
              <a:t>Narrow-Mindedness </a:t>
            </a:r>
            <a:r>
              <a:rPr lang="en-US" altLang="en-US" sz="1000" dirty="0"/>
              <a:t>2</a:t>
            </a:r>
            <a:endParaRPr lang="en-US" altLang="en-US" sz="1000" noProof="0" dirty="0"/>
          </a:p>
        </p:txBody>
      </p:sp>
      <p:sp>
        <p:nvSpPr>
          <p:cNvPr id="26627"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defRPr/>
            </a:pPr>
            <a:r>
              <a:rPr lang="en-US" sz="2000" b="1" u="sng" dirty="0">
                <a:solidFill>
                  <a:srgbClr val="000000"/>
                </a:solidFill>
              </a:rPr>
              <a:t>Egocentrism</a:t>
            </a:r>
            <a:r>
              <a:rPr lang="en-US" sz="2000" dirty="0">
                <a:solidFill>
                  <a:srgbClr val="000000"/>
                </a:solidFill>
              </a:rPr>
              <a:t> is a perspective that sees the self as the center of all things.</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b="1" u="sng" dirty="0">
                <a:solidFill>
                  <a:srgbClr val="000000"/>
                </a:solidFill>
              </a:rPr>
              <a:t>Ethnocentrism</a:t>
            </a:r>
            <a:r>
              <a:rPr lang="en-US" altLang="en-US" sz="2000" b="1" dirty="0">
                <a:solidFill>
                  <a:srgbClr val="000000"/>
                </a:solidFill>
              </a:rPr>
              <a:t> </a:t>
            </a:r>
            <a:r>
              <a:rPr lang="en-US" altLang="en-US" sz="2000" dirty="0">
                <a:solidFill>
                  <a:srgbClr val="000000"/>
                </a:solidFill>
              </a:rPr>
              <a:t>is an uncritical and unjustified belief in the inherent superiority of one’s own group or culture.</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b="1" u="sng" dirty="0">
                <a:solidFill>
                  <a:srgbClr val="000000"/>
                </a:solidFill>
              </a:rPr>
              <a:t>Anthropocentrism</a:t>
            </a:r>
            <a:r>
              <a:rPr lang="en-US" altLang="en-US" sz="2000" dirty="0">
                <a:solidFill>
                  <a:srgbClr val="000000"/>
                </a:solidFill>
              </a:rPr>
              <a:t> is a belief that humans are the central or the most significant entity in the universe.</a:t>
            </a:r>
          </a:p>
        </p:txBody>
      </p:sp>
    </p:spTree>
    <p:extLst>
      <p:ext uri="{BB962C8B-B14F-4D97-AF65-F5344CB8AC3E}">
        <p14:creationId xmlns:p14="http://schemas.microsoft.com/office/powerpoint/2010/main" val="148617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dirty="0"/>
              <a:t>Statue of Buddha</a:t>
            </a:r>
            <a:endParaRPr lang="en-US" noProof="0" dirty="0"/>
          </a:p>
        </p:txBody>
      </p:sp>
      <p:pic>
        <p:nvPicPr>
          <p:cNvPr id="10" name="Picture Placeholder 9" descr="A photograph depicts a stone statue of the Buddha meditating.">
            <a:extLst>
              <a:ext uri="{FF2B5EF4-FFF2-40B4-BE49-F238E27FC236}">
                <a16:creationId xmlns:a16="http://schemas.microsoft.com/office/drawing/2014/main" id="{0CFF856A-A604-42BF-A0F6-28FFB02F4C1A}"/>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t="562" b="93"/>
          <a:stretch/>
        </p:blipFill>
        <p:spPr>
          <a:xfrm>
            <a:off x="3410677" y="1694794"/>
            <a:ext cx="1994886" cy="3620466"/>
          </a:xfrm>
        </p:spPr>
      </p:pic>
      <p:sp>
        <p:nvSpPr>
          <p:cNvPr id="4" name="Text Placeholder"/>
          <p:cNvSpPr>
            <a:spLocks noGrp="1"/>
          </p:cNvSpPr>
          <p:nvPr>
            <p:ph type="body" sz="quarter" idx="13"/>
          </p:nvPr>
        </p:nvSpPr>
        <p:spPr>
          <a:xfrm>
            <a:off x="3292504" y="5475855"/>
            <a:ext cx="2231231" cy="152746"/>
          </a:xfrm>
        </p:spPr>
        <p:txBody>
          <a:bodyPr anchor="t"/>
          <a:lstStyle/>
          <a:p>
            <a:pPr algn="l"/>
            <a:r>
              <a:rPr lang="en-US" dirty="0"/>
              <a:t>Medioimages/Photodisc/Getty Images</a:t>
            </a:r>
          </a:p>
        </p:txBody>
      </p:sp>
      <p:sp>
        <p:nvSpPr>
          <p:cNvPr id="14" name="Content Placeholder 1"/>
          <p:cNvSpPr>
            <a:spLocks noGrp="1"/>
          </p:cNvSpPr>
          <p:nvPr>
            <p:ph type="body" sz="quarter" idx="12"/>
          </p:nvPr>
        </p:nvSpPr>
        <p:spPr>
          <a:xfrm>
            <a:off x="1143000" y="5789196"/>
            <a:ext cx="7358062" cy="533400"/>
          </a:xfrm>
        </p:spPr>
        <p:txBody>
          <a:bodyPr/>
          <a:lstStyle/>
          <a:p>
            <a:r>
              <a:rPr lang="en-US" sz="2000" dirty="0">
                <a:solidFill>
                  <a:srgbClr val="696EC5"/>
                </a:solidFill>
                <a:latin typeface="Arial" pitchFamily="34" charset="0"/>
                <a:cs typeface="Arial" pitchFamily="34" charset="0"/>
              </a:rPr>
              <a:t>According to Buddhist teaching, mental hindrances like distractions keep us from clear understanding.</a:t>
            </a:r>
          </a:p>
        </p:txBody>
      </p:sp>
    </p:spTree>
    <p:extLst>
      <p:ext uri="{BB962C8B-B14F-4D97-AF65-F5344CB8AC3E}">
        <p14:creationId xmlns:p14="http://schemas.microsoft.com/office/powerpoint/2010/main" val="24715998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dirty="0"/>
              <a:t>Stephen Hawking</a:t>
            </a:r>
            <a:endParaRPr lang="en-US" noProof="0" dirty="0"/>
          </a:p>
        </p:txBody>
      </p:sp>
      <p:pic>
        <p:nvPicPr>
          <p:cNvPr id="5" name="Picture Placeholder 4" descr="A photograph of Stephen Hawking.">
            <a:extLst>
              <a:ext uri="{FF2B5EF4-FFF2-40B4-BE49-F238E27FC236}">
                <a16:creationId xmlns:a16="http://schemas.microsoft.com/office/drawing/2014/main" id="{184C2984-A73E-4EC8-99B8-22E6182182C2}"/>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5682" t="-534" r="3413" b="872"/>
          <a:stretch/>
        </p:blipFill>
        <p:spPr>
          <a:xfrm>
            <a:off x="3192350" y="1600200"/>
            <a:ext cx="2987899" cy="4419600"/>
          </a:xfrm>
        </p:spPr>
      </p:pic>
      <p:sp>
        <p:nvSpPr>
          <p:cNvPr id="4" name="Text Placeholder 1"/>
          <p:cNvSpPr>
            <a:spLocks noGrp="1"/>
          </p:cNvSpPr>
          <p:nvPr>
            <p:ph type="body" sz="quarter" idx="13"/>
          </p:nvPr>
        </p:nvSpPr>
        <p:spPr>
          <a:xfrm>
            <a:off x="3214121" y="6035040"/>
            <a:ext cx="2816443" cy="152400"/>
          </a:xfrm>
        </p:spPr>
        <p:txBody>
          <a:bodyPr anchor="t"/>
          <a:lstStyle/>
          <a:p>
            <a:pPr algn="l"/>
            <a:r>
              <a:rPr lang="en-US" dirty="0"/>
              <a:t>David Silverman/Getty Images</a:t>
            </a:r>
          </a:p>
        </p:txBody>
      </p:sp>
    </p:spTree>
    <p:extLst>
      <p:ext uri="{BB962C8B-B14F-4D97-AF65-F5344CB8AC3E}">
        <p14:creationId xmlns:p14="http://schemas.microsoft.com/office/powerpoint/2010/main" val="9948805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dirty="0"/>
              <a:t>Funeral of Sunando Sen</a:t>
            </a:r>
            <a:endParaRPr lang="en-US" noProof="0" dirty="0"/>
          </a:p>
        </p:txBody>
      </p:sp>
      <p:pic>
        <p:nvPicPr>
          <p:cNvPr id="3" name="Picture Placeholder 2" descr="A photograph of people paying their respects at a funeral.">
            <a:extLst>
              <a:ext uri="{FF2B5EF4-FFF2-40B4-BE49-F238E27FC236}">
                <a16:creationId xmlns:a16="http://schemas.microsoft.com/office/drawing/2014/main" id="{D10369F3-3BE2-4F17-B66C-9676D3624CE7}"/>
              </a:ext>
            </a:extLst>
          </p:cNvPr>
          <p:cNvPicPr>
            <a:picLocks noGrp="1" noChangeAspect="1"/>
          </p:cNvPicPr>
          <p:nvPr>
            <p:ph type="pic" sz="quarter" idx="15"/>
          </p:nvPr>
        </p:nvPicPr>
        <p:blipFill rotWithShape="1">
          <a:blip r:embed="rId3"/>
          <a:srcRect t="-277" b="-277"/>
          <a:stretch/>
        </p:blipFill>
        <p:spPr>
          <a:xfrm>
            <a:off x="1540482" y="1752600"/>
            <a:ext cx="6291635" cy="4191000"/>
          </a:xfrm>
          <a:prstGeom prst="rect">
            <a:avLst/>
          </a:prstGeom>
        </p:spPr>
      </p:pic>
      <p:sp>
        <p:nvSpPr>
          <p:cNvPr id="4" name="Text Placeholder"/>
          <p:cNvSpPr>
            <a:spLocks noGrp="1"/>
          </p:cNvSpPr>
          <p:nvPr>
            <p:ph type="body" sz="quarter" idx="13"/>
          </p:nvPr>
        </p:nvSpPr>
        <p:spPr>
          <a:xfrm>
            <a:off x="1540482" y="5974080"/>
            <a:ext cx="2816443" cy="152400"/>
          </a:xfrm>
        </p:spPr>
        <p:txBody>
          <a:bodyPr anchor="t"/>
          <a:lstStyle/>
          <a:p>
            <a:pPr algn="l"/>
            <a:r>
              <a:rPr lang="en-US" dirty="0"/>
              <a:t>Matthew McDermott/Polaris/Newscom</a:t>
            </a:r>
          </a:p>
        </p:txBody>
      </p:sp>
    </p:spTree>
    <p:extLst>
      <p:ext uri="{BB962C8B-B14F-4D97-AF65-F5344CB8AC3E}">
        <p14:creationId xmlns:p14="http://schemas.microsoft.com/office/powerpoint/2010/main" val="38740874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12775" y="228600"/>
            <a:ext cx="8153400" cy="1295400"/>
          </a:xfrm>
        </p:spPr>
        <p:txBody>
          <a:bodyPr/>
          <a:lstStyle/>
          <a:p>
            <a:pPr eaLnBrk="1" hangingPunct="1"/>
            <a:r>
              <a:rPr lang="en-US" altLang="en-US" dirty="0"/>
              <a:t>Rationalization and Doublethink</a:t>
            </a:r>
            <a:endParaRPr lang="en-US" altLang="en-US" noProof="0" dirty="0"/>
          </a:p>
        </p:txBody>
      </p:sp>
      <p:sp>
        <p:nvSpPr>
          <p:cNvPr id="29699"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defRPr/>
            </a:pPr>
            <a:r>
              <a:rPr lang="en-US" dirty="0">
                <a:solidFill>
                  <a:srgbClr val="000000"/>
                </a:solidFill>
              </a:rPr>
              <a:t>When we are faced with difficult choices or decisions, we often engage in rationalization to justify our decisions made on the basis of personal opinion or bias.</a:t>
            </a:r>
          </a:p>
          <a:p>
            <a:pPr marL="0" lvl="0" indent="0" eaLnBrk="1" fontAlgn="auto" hangingPunct="1">
              <a:spcBef>
                <a:spcPts val="0"/>
              </a:spcBef>
              <a:spcAft>
                <a:spcPts val="800"/>
              </a:spcAft>
              <a:buClrTx/>
              <a:buSzTx/>
              <a:buNone/>
              <a:defRPr/>
            </a:pPr>
            <a:endParaRPr lang="en-US" sz="2000" dirty="0">
              <a:solidFill>
                <a:srgbClr val="000000"/>
              </a:solidFill>
            </a:endParaRPr>
          </a:p>
          <a:p>
            <a:pPr marL="0" lvl="0" indent="0" eaLnBrk="1" fontAlgn="auto" hangingPunct="1">
              <a:spcBef>
                <a:spcPts val="0"/>
              </a:spcBef>
              <a:spcAft>
                <a:spcPts val="800"/>
              </a:spcAft>
              <a:buClrTx/>
              <a:buSzTx/>
              <a:buNone/>
              <a:defRPr/>
            </a:pPr>
            <a:r>
              <a:rPr lang="en-US" dirty="0">
                <a:solidFill>
                  <a:srgbClr val="000000"/>
                </a:solidFill>
              </a:rPr>
              <a:t>Because rationalization involves ignoring competing claims, people who engage in it often get caught up in </a:t>
            </a:r>
            <a:r>
              <a:rPr lang="en-US" b="1" u="sng" dirty="0">
                <a:solidFill>
                  <a:srgbClr val="000000"/>
                </a:solidFill>
              </a:rPr>
              <a:t>doublethink</a:t>
            </a:r>
            <a:r>
              <a:rPr lang="en-US" dirty="0">
                <a:solidFill>
                  <a:srgbClr val="000000"/>
                </a:solidFill>
              </a:rPr>
              <a:t>. </a:t>
            </a:r>
          </a:p>
          <a:p>
            <a:pPr marL="342900" lvl="0" indent="-342900" eaLnBrk="1" fontAlgn="auto" hangingPunct="1">
              <a:spcBef>
                <a:spcPts val="0"/>
              </a:spcBef>
              <a:spcAft>
                <a:spcPts val="800"/>
              </a:spcAft>
              <a:buClrTx/>
              <a:buSzTx/>
              <a:buFont typeface="Arial" panose="020B0604020202020204" pitchFamily="34" charset="0"/>
              <a:buChar char="•"/>
              <a:defRPr/>
            </a:pPr>
            <a:r>
              <a:rPr lang="en-US" sz="2000" dirty="0">
                <a:solidFill>
                  <a:srgbClr val="000000"/>
                </a:solidFill>
              </a:rPr>
              <a:t>It is defined as holding two contradictory views, or “double standards,” at the same time and believing both to be true.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12775" y="228600"/>
            <a:ext cx="8153400" cy="1295400"/>
          </a:xfrm>
        </p:spPr>
        <p:txBody>
          <a:bodyPr/>
          <a:lstStyle/>
          <a:p>
            <a:pPr eaLnBrk="1" hangingPunct="1"/>
            <a:r>
              <a:rPr lang="en-US" altLang="en-US" dirty="0"/>
              <a:t>Cognitive and Social Dissonance</a:t>
            </a:r>
            <a:endParaRPr lang="en-US" altLang="en-US" noProof="0" dirty="0"/>
          </a:p>
        </p:txBody>
      </p:sp>
      <p:sp>
        <p:nvSpPr>
          <p:cNvPr id="29699"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defRPr/>
            </a:pPr>
            <a:r>
              <a:rPr lang="en-US" dirty="0">
                <a:solidFill>
                  <a:srgbClr val="000000"/>
                </a:solidFill>
              </a:rPr>
              <a:t>We are most likely to modify or critically analyze our views when we encounter </a:t>
            </a:r>
            <a:r>
              <a:rPr lang="en-US" b="1" u="sng" dirty="0">
                <a:solidFill>
                  <a:srgbClr val="000000"/>
                </a:solidFill>
              </a:rPr>
              <a:t>cognitive or social dissonance</a:t>
            </a:r>
            <a:r>
              <a:rPr lang="en-US" dirty="0">
                <a:solidFill>
                  <a:srgbClr val="000000"/>
                </a:solidFill>
              </a:rPr>
              <a:t>, which occurs when we encounter new ideas or social behavior that contradicts or conflicts with our worldviews. </a:t>
            </a:r>
          </a:p>
          <a:p>
            <a:pPr marL="342900" lvl="0" indent="-342900" eaLnBrk="1" fontAlgn="auto" hangingPunct="1">
              <a:spcBef>
                <a:spcPts val="0"/>
              </a:spcBef>
              <a:spcAft>
                <a:spcPts val="800"/>
              </a:spcAft>
              <a:buClrTx/>
              <a:buSzTx/>
              <a:buFont typeface="Arial" panose="020B0604020202020204" pitchFamily="34" charset="0"/>
              <a:buChar char="•"/>
              <a:defRPr/>
            </a:pPr>
            <a:r>
              <a:rPr lang="en-US" dirty="0">
                <a:solidFill>
                  <a:srgbClr val="000000"/>
                </a:solidFill>
              </a:rPr>
              <a:t>Evidence suggests that when people change their behavior, changes in their beliefs follow.</a:t>
            </a:r>
          </a:p>
        </p:txBody>
      </p:sp>
    </p:spTree>
    <p:extLst>
      <p:ext uri="{BB962C8B-B14F-4D97-AF65-F5344CB8AC3E}">
        <p14:creationId xmlns:p14="http://schemas.microsoft.com/office/powerpoint/2010/main" val="4997435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t>U.S. Median Income by Race, Ethnicity, and Gender, 2017 </a:t>
            </a:r>
            <a:endParaRPr lang="en-US" noProof="0" dirty="0"/>
          </a:p>
        </p:txBody>
      </p:sp>
      <p:pic>
        <p:nvPicPr>
          <p:cNvPr id="4" name="Picture Placeholder 3" descr="Bar graph shows U.S. median income in dollars by race, ethnicity, and gender, 2017.&#10;">
            <a:extLst>
              <a:ext uri="{FF2B5EF4-FFF2-40B4-BE49-F238E27FC236}">
                <a16:creationId xmlns:a16="http://schemas.microsoft.com/office/drawing/2014/main" id="{DC4A5919-804F-4D40-8D02-60CC4CD5B61E}"/>
              </a:ext>
            </a:extLst>
          </p:cNvPr>
          <p:cNvPicPr>
            <a:picLocks noGrp="1" noChangeAspect="1"/>
          </p:cNvPicPr>
          <p:nvPr>
            <p:ph type="pic" sz="quarter" idx="15"/>
          </p:nvPr>
        </p:nvPicPr>
        <p:blipFill rotWithShape="1">
          <a:blip r:embed="rId2"/>
          <a:srcRect t="-311" b="-311"/>
          <a:stretch/>
        </p:blipFill>
        <p:spPr>
          <a:xfrm>
            <a:off x="1926015" y="1740520"/>
            <a:ext cx="4990768" cy="3194092"/>
          </a:xfrm>
          <a:prstGeom prst="rect">
            <a:avLst/>
          </a:prstGeom>
        </p:spPr>
      </p:pic>
      <p:sp>
        <p:nvSpPr>
          <p:cNvPr id="3" name="Text Placeholder 2">
            <a:extLst>
              <a:ext uri="{FF2B5EF4-FFF2-40B4-BE49-F238E27FC236}">
                <a16:creationId xmlns:a16="http://schemas.microsoft.com/office/drawing/2014/main" id="{BA572435-B106-44D7-8417-F93ED489BFE0}"/>
              </a:ext>
            </a:extLst>
          </p:cNvPr>
          <p:cNvSpPr>
            <a:spLocks noGrp="1"/>
          </p:cNvSpPr>
          <p:nvPr>
            <p:ph type="body" sz="quarter" idx="13"/>
          </p:nvPr>
        </p:nvSpPr>
        <p:spPr>
          <a:xfrm>
            <a:off x="2209799" y="5044253"/>
            <a:ext cx="4724401" cy="213757"/>
          </a:xfrm>
        </p:spPr>
        <p:txBody>
          <a:bodyPr anchor="t"/>
          <a:lstStyle/>
          <a:p>
            <a:r>
              <a:rPr lang="en-US" sz="900" dirty="0"/>
              <a:t>Michael Poehlman/The Image Bank/Getty Images </a:t>
            </a:r>
          </a:p>
          <a:p>
            <a:r>
              <a:rPr lang="en-US" sz="900" dirty="0"/>
              <a:t>Source: U.S. Census Bureau, 2018.</a:t>
            </a:r>
          </a:p>
        </p:txBody>
      </p:sp>
      <p:sp>
        <p:nvSpPr>
          <p:cNvPr id="5" name="Content Placeholder 4">
            <a:extLst>
              <a:ext uri="{FF2B5EF4-FFF2-40B4-BE49-F238E27FC236}">
                <a16:creationId xmlns:a16="http://schemas.microsoft.com/office/drawing/2014/main" id="{BB788353-3044-4CFC-AF45-80DFDB7D2BBC}"/>
              </a:ext>
            </a:extLst>
          </p:cNvPr>
          <p:cNvSpPr>
            <a:spLocks noGrp="1"/>
          </p:cNvSpPr>
          <p:nvPr>
            <p:ph sz="quarter" idx="16"/>
          </p:nvPr>
        </p:nvSpPr>
        <p:spPr>
          <a:xfrm>
            <a:off x="761999" y="5415864"/>
            <a:ext cx="7620000" cy="693010"/>
          </a:xfrm>
        </p:spPr>
        <p:txBody>
          <a:bodyPr/>
          <a:lstStyle/>
          <a:p>
            <a:r>
              <a:rPr lang="en-US" sz="1800" dirty="0"/>
              <a:t>The wage gap between women and men, especially between white and Asian men and black and Hispanic women, continues to be significant with women earning only about 80 percent of what men earn. </a:t>
            </a:r>
          </a:p>
        </p:txBody>
      </p:sp>
      <p:sp>
        <p:nvSpPr>
          <p:cNvPr id="13" name="Text Placeholder 12">
            <a:extLst>
              <a:ext uri="{FF2B5EF4-FFF2-40B4-BE49-F238E27FC236}">
                <a16:creationId xmlns:a16="http://schemas.microsoft.com/office/drawing/2014/main" id="{AFD4A322-EA5B-4345-81D6-FECA9048C0F6}"/>
              </a:ext>
            </a:extLst>
          </p:cNvPr>
          <p:cNvSpPr>
            <a:spLocks noGrp="1"/>
          </p:cNvSpPr>
          <p:nvPr>
            <p:ph type="body" sz="quarter" idx="12"/>
          </p:nvPr>
        </p:nvSpPr>
        <p:spPr>
          <a:xfrm>
            <a:off x="3505200" y="6516366"/>
            <a:ext cx="2667000" cy="226068"/>
          </a:xfrm>
        </p:spPr>
        <p:txBody>
          <a:bodyPr/>
          <a:lstStyle/>
          <a:p>
            <a:pPr algn="l"/>
            <a:r>
              <a:rPr lang="en-US" sz="1000" noProof="0" dirty="0">
                <a:hlinkClick r:id="rId3" action="ppaction://hlinksldjump"/>
              </a:rPr>
              <a:t>Access the text alternative for slide images</a:t>
            </a:r>
            <a:endParaRPr lang="en-US" sz="1000" noProof="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Logic </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b="1" u="sng" dirty="0">
                <a:solidFill>
                  <a:srgbClr val="000000"/>
                </a:solidFill>
              </a:rPr>
              <a:t>Logic</a:t>
            </a:r>
            <a:r>
              <a:rPr lang="en-US" altLang="en-US" dirty="0">
                <a:solidFill>
                  <a:srgbClr val="000000"/>
                </a:solidFill>
              </a:rPr>
              <a:t> is a crucial part of critical thinking and requires good analytical skills.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Logic is defined as “the study of the methods and principles used in distinguishing correct (good) arguments from incorrect (bad) arguments.”</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Critical thinking requires applying the rules of logic as well as gathering evidence, evaluating it, and coming up with a plan of action.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12775" y="228600"/>
            <a:ext cx="8153400" cy="1295400"/>
          </a:xfrm>
        </p:spPr>
        <p:txBody>
          <a:bodyPr/>
          <a:lstStyle/>
          <a:p>
            <a:pPr eaLnBrk="1" hangingPunct="1"/>
            <a:r>
              <a:rPr lang="en-US" altLang="en-US" dirty="0"/>
              <a:t>Conclusions</a:t>
            </a:r>
            <a:endParaRPr lang="en-US" altLang="en-US" sz="2000" noProof="0" dirty="0"/>
          </a:p>
        </p:txBody>
      </p:sp>
      <p:sp>
        <p:nvSpPr>
          <p:cNvPr id="31747"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As explored in the previous slides, effective critical thinking requires development of a collection of skills, including attentiveness, open-mindedness, strong communication, and effective analytical, research, and problem-solving skills.</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Critical thinkers also need to be aware of barriers to effective critical thinking, such as habitual use of resistance and different types of narrow-mindedness.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Perspectives on Affirmative Action in College Admissions</a:t>
            </a:r>
            <a:endParaRPr lang="en-US" noProof="0" dirty="0"/>
          </a:p>
        </p:txBody>
      </p:sp>
      <p:pic>
        <p:nvPicPr>
          <p:cNvPr id="3" name="Picture Placeholder 2" descr="A photograph depicts individuals holding up signs at a protest. ">
            <a:extLst>
              <a:ext uri="{FF2B5EF4-FFF2-40B4-BE49-F238E27FC236}">
                <a16:creationId xmlns:a16="http://schemas.microsoft.com/office/drawing/2014/main" id="{5335F3B9-237D-4A9A-AAEB-DE2CAB7FF848}"/>
              </a:ext>
            </a:extLst>
          </p:cNvPr>
          <p:cNvPicPr>
            <a:picLocks noGrp="1" noChangeAspect="1"/>
          </p:cNvPicPr>
          <p:nvPr>
            <p:ph type="pic" sz="quarter" idx="15"/>
          </p:nvPr>
        </p:nvPicPr>
        <p:blipFill rotWithShape="1">
          <a:blip r:embed="rId2"/>
          <a:srcRect t="634" b="634"/>
          <a:stretch/>
        </p:blipFill>
        <p:spPr>
          <a:xfrm>
            <a:off x="1654969" y="1828800"/>
            <a:ext cx="5834062" cy="4038600"/>
          </a:xfrm>
          <a:prstGeom prst="rect">
            <a:avLst/>
          </a:prstGeom>
        </p:spPr>
      </p:pic>
      <p:sp>
        <p:nvSpPr>
          <p:cNvPr id="5" name="Text Placeholder"/>
          <p:cNvSpPr>
            <a:spLocks noGrp="1"/>
          </p:cNvSpPr>
          <p:nvPr>
            <p:ph type="body" sz="quarter" idx="13"/>
          </p:nvPr>
        </p:nvSpPr>
        <p:spPr>
          <a:xfrm>
            <a:off x="1724198" y="5943600"/>
            <a:ext cx="1828800" cy="228600"/>
          </a:xfrm>
        </p:spPr>
        <p:txBody>
          <a:bodyPr anchor="t"/>
          <a:lstStyle/>
          <a:p>
            <a:pPr algn="l"/>
            <a:r>
              <a:rPr lang="en-US" sz="900" dirty="0"/>
              <a:t>Bill Pugliano/Getty Images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70CBB8-7B43-4387-9D44-AE389A09D049}"/>
              </a:ext>
            </a:extLst>
          </p:cNvPr>
          <p:cNvSpPr>
            <a:spLocks noGrp="1"/>
          </p:cNvSpPr>
          <p:nvPr>
            <p:ph type="title"/>
          </p:nvPr>
        </p:nvSpPr>
        <p:spPr/>
        <p:txBody>
          <a:bodyPr/>
          <a:lstStyle/>
          <a:p>
            <a:r>
              <a:rPr lang="en-US" sz="3200" noProof="0" dirty="0"/>
              <a:t>Accessibility Content: Text Alternatives for Images</a:t>
            </a:r>
          </a:p>
        </p:txBody>
      </p:sp>
    </p:spTree>
    <p:extLst>
      <p:ext uri="{BB962C8B-B14F-4D97-AF65-F5344CB8AC3E}">
        <p14:creationId xmlns:p14="http://schemas.microsoft.com/office/powerpoint/2010/main" val="22354583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Age Differences in Depression </a:t>
            </a:r>
            <a:r>
              <a:rPr lang="en-US"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sz="1000" noProof="0" dirty="0">
                <a:hlinkClick r:id="rId2" action="ppaction://hlinksldjump"/>
              </a:rPr>
              <a:t>Return to parent-slide containing images</a:t>
            </a:r>
            <a:endParaRPr lang="en-US" sz="1000"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The data is given as follows:</a:t>
            </a:r>
          </a:p>
          <a:p>
            <a:pPr marL="0" indent="0">
              <a:buNone/>
            </a:pPr>
            <a:endParaRPr lang="en-US" dirty="0"/>
          </a:p>
          <a:p>
            <a:pPr marL="0" indent="0">
              <a:buNone/>
            </a:pPr>
            <a:r>
              <a:rPr lang="en-US" dirty="0"/>
              <a:t>Overall: 6.7.</a:t>
            </a:r>
          </a:p>
          <a:p>
            <a:pPr marL="0" indent="0">
              <a:buNone/>
            </a:pPr>
            <a:r>
              <a:rPr lang="en-US" dirty="0"/>
              <a:t>Sex: female 8.5 and male 4.8.</a:t>
            </a:r>
          </a:p>
          <a:p>
            <a:pPr marL="0" indent="0">
              <a:buNone/>
            </a:pPr>
            <a:r>
              <a:rPr lang="en-US" dirty="0"/>
              <a:t>Age group: 18 to 25: 10.9, 26 to 49: 10.97.4, and 50 plus: 4.8.</a:t>
            </a:r>
          </a:p>
          <a:p>
            <a:pPr marL="0" indent="0">
              <a:buNone/>
            </a:pPr>
            <a:r>
              <a:rPr lang="en-US" dirty="0"/>
              <a:t>Race: Hispanic 5.6, White 7.4, Black 5.0, Asian 3.9, Native Hawaiian or Other Pacific Islander: 7.3, American Indian or Alaska Native: 5.7, and 2 or More 10.5.</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402307" y="6553200"/>
            <a:ext cx="2709862" cy="685800"/>
          </a:xfrm>
        </p:spPr>
        <p:txBody>
          <a:bodyPr/>
          <a:lstStyle/>
          <a:p>
            <a:pPr marL="0" indent="0">
              <a:buNone/>
            </a:pPr>
            <a:r>
              <a:rPr lang="en-US" sz="1000" noProof="0" dirty="0">
                <a:hlinkClick r:id="rId2" action="ppaction://hlinksldjump"/>
              </a:rPr>
              <a:t>Return to parent-slide containing images</a:t>
            </a:r>
            <a:endParaRPr lang="en-US" sz="1000" noProof="0" dirty="0"/>
          </a:p>
        </p:txBody>
      </p:sp>
    </p:spTree>
    <p:extLst>
      <p:ext uri="{BB962C8B-B14F-4D97-AF65-F5344CB8AC3E}">
        <p14:creationId xmlns:p14="http://schemas.microsoft.com/office/powerpoint/2010/main" val="17308733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The Three Levels of Thinking </a:t>
            </a:r>
            <a:r>
              <a:rPr lang="en-US"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2514600" cy="308321"/>
          </a:xfrm>
        </p:spPr>
        <p:txBody>
          <a:bodyPr/>
          <a:lstStyle/>
          <a:p>
            <a:r>
              <a:rPr lang="en-US" sz="1000" dirty="0">
                <a:hlinkClick r:id="rId2" action="ppaction://hlinksldjump"/>
              </a:rPr>
              <a:t>Return to parent-slide containing images</a:t>
            </a:r>
            <a:endParaRPr lang="en-US" sz="100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The different levels starting from the top of the pyramid are as follows: analysis, interpretation, and experience. The boundary between interpretation and analysis is called resistance.</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200400" y="6515100"/>
            <a:ext cx="2743200" cy="228600"/>
          </a:xfrm>
        </p:spPr>
        <p:txBody>
          <a:bodyPr/>
          <a:lstStyle/>
          <a:p>
            <a:pPr marL="0" indent="0">
              <a:buNone/>
            </a:pPr>
            <a:r>
              <a:rPr lang="en-US" sz="1000" noProof="0" dirty="0">
                <a:hlinkClick r:id="rId2" action="ppaction://hlinksldjump"/>
              </a:rPr>
              <a:t>Return to parent-slide containing images</a:t>
            </a:r>
            <a:endParaRPr lang="en-US" sz="1000" noProof="0" dirty="0"/>
          </a:p>
        </p:txBody>
      </p:sp>
    </p:spTree>
    <p:extLst>
      <p:ext uri="{BB962C8B-B14F-4D97-AF65-F5344CB8AC3E}">
        <p14:creationId xmlns:p14="http://schemas.microsoft.com/office/powerpoint/2010/main" val="20550180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p:txBody>
          <a:bodyPr/>
          <a:lstStyle/>
          <a:p>
            <a:r>
              <a:rPr lang="en-US" sz="3200" dirty="0"/>
              <a:t>U.S. Median Income by Race, Ethnicity, and Gender, 2017</a:t>
            </a:r>
            <a:r>
              <a:rPr lang="en-US" sz="3200" noProof="0" dirty="0"/>
              <a:t> -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1"/>
          </p:nvPr>
        </p:nvSpPr>
        <p:spPr>
          <a:xfrm>
            <a:off x="3392424" y="1828800"/>
            <a:ext cx="2593848" cy="304800"/>
          </a:xfrm>
        </p:spPr>
        <p:txBody>
          <a:bodyPr/>
          <a:lstStyle/>
          <a:p>
            <a:pPr marL="0" indent="0">
              <a:buNone/>
            </a:pPr>
            <a:r>
              <a:rPr lang="en-US" sz="1000" noProof="0" dirty="0">
                <a:hlinkClick r:id="rId2" action="ppaction://hlinksldjump"/>
              </a:rPr>
              <a:t>Return to parent-slide containing images</a:t>
            </a:r>
            <a:endParaRPr lang="en-US" sz="1000"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1"/>
          </p:nvPr>
        </p:nvSpPr>
        <p:spPr>
          <a:xfrm>
            <a:off x="604627" y="2133600"/>
            <a:ext cx="8153400" cy="4495800"/>
          </a:xfrm>
        </p:spPr>
        <p:txBody>
          <a:bodyPr/>
          <a:lstStyle/>
          <a:p>
            <a:pPr marL="0" indent="0">
              <a:buClr>
                <a:schemeClr val="tx1"/>
              </a:buClr>
              <a:buNone/>
            </a:pPr>
            <a:r>
              <a:rPr lang="en-US" sz="1800" dirty="0"/>
              <a:t>The data is given as:</a:t>
            </a:r>
            <a:br>
              <a:rPr lang="en-US" sz="1800" dirty="0"/>
            </a:br>
            <a:endParaRPr lang="en-US" sz="1800" dirty="0"/>
          </a:p>
          <a:p>
            <a:pPr>
              <a:buClr>
                <a:schemeClr val="tx1"/>
              </a:buClr>
              <a:buSzPct val="100000"/>
              <a:buFont typeface="Arial" panose="020B0604020202020204" pitchFamily="34" charset="0"/>
              <a:buChar char="•"/>
            </a:pPr>
            <a:r>
              <a:rPr lang="en-US" sz="1800" dirty="0"/>
              <a:t>Asian American men: $67,673;</a:t>
            </a:r>
          </a:p>
          <a:p>
            <a:pPr>
              <a:buClr>
                <a:schemeClr val="tx1"/>
              </a:buClr>
              <a:buSzPct val="100000"/>
              <a:buFont typeface="Arial" panose="020B0604020202020204" pitchFamily="34" charset="0"/>
              <a:buChar char="•"/>
            </a:pPr>
            <a:r>
              <a:rPr lang="en-US" sz="1800" dirty="0"/>
              <a:t>White men: $60,355;</a:t>
            </a:r>
          </a:p>
          <a:p>
            <a:pPr>
              <a:buClr>
                <a:schemeClr val="tx1"/>
              </a:buClr>
              <a:buSzPct val="100000"/>
              <a:buFont typeface="Arial" panose="020B0604020202020204" pitchFamily="34" charset="0"/>
              <a:buChar char="•"/>
            </a:pPr>
            <a:r>
              <a:rPr lang="en-US" sz="1800" dirty="0"/>
              <a:t>Asian American women: $51,703;</a:t>
            </a:r>
          </a:p>
          <a:p>
            <a:pPr>
              <a:buClr>
                <a:schemeClr val="tx1"/>
              </a:buClr>
              <a:buSzPct val="100000"/>
              <a:buFont typeface="Arial" panose="020B0604020202020204" pitchFamily="34" charset="0"/>
              <a:buChar char="•"/>
            </a:pPr>
            <a:r>
              <a:rPr lang="en-US" sz="1800" dirty="0"/>
              <a:t>White women: $46,213;</a:t>
            </a:r>
          </a:p>
          <a:p>
            <a:pPr>
              <a:buClr>
                <a:schemeClr val="tx1"/>
              </a:buClr>
              <a:buSzPct val="100000"/>
              <a:buFont typeface="Arial" panose="020B0604020202020204" pitchFamily="34" charset="0"/>
              <a:buChar char="•"/>
            </a:pPr>
            <a:r>
              <a:rPr lang="en-US" sz="1800" dirty="0"/>
              <a:t>Black men: $42,976;</a:t>
            </a:r>
          </a:p>
          <a:p>
            <a:pPr>
              <a:buClr>
                <a:schemeClr val="tx1"/>
              </a:buClr>
              <a:buSzPct val="100000"/>
              <a:buFont typeface="Arial" panose="020B0604020202020204" pitchFamily="34" charset="0"/>
              <a:buChar char="•"/>
            </a:pPr>
            <a:r>
              <a:rPr lang="en-US" sz="1800" dirty="0"/>
              <a:t>Hispanic men: $38,876;</a:t>
            </a:r>
          </a:p>
          <a:p>
            <a:pPr>
              <a:buClr>
                <a:schemeClr val="tx1"/>
              </a:buClr>
              <a:buSzPct val="100000"/>
              <a:buFont typeface="Arial" panose="020B0604020202020204" pitchFamily="34" charset="0"/>
              <a:buChar char="•"/>
            </a:pPr>
            <a:r>
              <a:rPr lang="en-US" sz="1800" dirty="0"/>
              <a:t>Black women: $36,135; and</a:t>
            </a:r>
          </a:p>
          <a:p>
            <a:pPr>
              <a:buClr>
                <a:schemeClr val="tx1"/>
              </a:buClr>
              <a:buSzPct val="100000"/>
              <a:buFont typeface="Arial" panose="020B0604020202020204" pitchFamily="34" charset="0"/>
              <a:buChar char="•"/>
            </a:pPr>
            <a:r>
              <a:rPr lang="en-US" sz="1800" dirty="0"/>
              <a:t>Hispanic women: $32,002.</a:t>
            </a:r>
            <a:br>
              <a:rPr lang="en-US" sz="1800" dirty="0"/>
            </a:br>
            <a:endParaRPr lang="en-US" sz="1800" dirty="0"/>
          </a:p>
          <a:p>
            <a:pPr marL="0" indent="0">
              <a:buClr>
                <a:schemeClr val="tx1"/>
              </a:buClr>
              <a:buNone/>
            </a:pPr>
            <a:r>
              <a:rPr lang="en-US" sz="1800" dirty="0"/>
              <a:t>Hispanic women earn less than half of what white men earn.</a:t>
            </a:r>
            <a:endParaRPr lang="en-US" sz="900" noProof="0" dirty="0"/>
          </a:p>
        </p:txBody>
      </p:sp>
      <p:sp>
        <p:nvSpPr>
          <p:cNvPr id="4" name="Content Placeholder 3">
            <a:extLst>
              <a:ext uri="{FF2B5EF4-FFF2-40B4-BE49-F238E27FC236}">
                <a16:creationId xmlns:a16="http://schemas.microsoft.com/office/drawing/2014/main" id="{A560B390-1192-4ABA-A256-F231C7C9634E}"/>
              </a:ext>
            </a:extLst>
          </p:cNvPr>
          <p:cNvSpPr>
            <a:spLocks noGrp="1"/>
          </p:cNvSpPr>
          <p:nvPr>
            <p:ph sz="quarter" idx="10"/>
          </p:nvPr>
        </p:nvSpPr>
        <p:spPr>
          <a:xfrm>
            <a:off x="3547872" y="6477000"/>
            <a:ext cx="2471928" cy="304800"/>
          </a:xfrm>
        </p:spPr>
        <p:txBody>
          <a:bodyPr/>
          <a:lstStyle/>
          <a:p>
            <a:r>
              <a:rPr lang="en-US" sz="1000" noProof="0" dirty="0">
                <a:hlinkClick r:id="rId2" action="ppaction://hlinksldjump"/>
              </a:rPr>
              <a:t>Return to parent-slide containing images</a:t>
            </a:r>
            <a:endParaRPr lang="en-US" sz="1000" noProof="0" dirty="0"/>
          </a:p>
        </p:txBody>
      </p:sp>
    </p:spTree>
    <p:extLst>
      <p:ext uri="{BB962C8B-B14F-4D97-AF65-F5344CB8AC3E}">
        <p14:creationId xmlns:p14="http://schemas.microsoft.com/office/powerpoint/2010/main" val="398313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Logic versus Opinion</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In contrast to arguments based on logic, arguments based on </a:t>
            </a:r>
            <a:r>
              <a:rPr lang="en-US" altLang="en-US" b="1" dirty="0">
                <a:solidFill>
                  <a:srgbClr val="000000"/>
                </a:solidFill>
              </a:rPr>
              <a:t>opinion</a:t>
            </a:r>
            <a:r>
              <a:rPr lang="en-US" altLang="en-US" dirty="0">
                <a:solidFill>
                  <a:srgbClr val="000000"/>
                </a:solidFill>
              </a:rPr>
              <a:t> are defined as “beliefs based solely on personal feelings rather than reason or facts.”</a:t>
            </a:r>
          </a:p>
          <a:p>
            <a:pPr marL="0" lvl="1" indent="-22225" eaLnBrk="1" fontAlgn="auto" hangingPunct="1">
              <a:spcBef>
                <a:spcPts val="800"/>
              </a:spcBef>
              <a:spcAft>
                <a:spcPts val="800"/>
              </a:spcAft>
              <a:buClrTx/>
              <a:buSzTx/>
              <a:buNone/>
            </a:pPr>
            <a:endParaRPr lang="en-US" altLang="en-US" sz="24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While we are all entitled to our opinions, arguments based solely on opinions are not necessarily reasonable and may encourage us to make poor choices or act in ways we may later regret.</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Sometimes uninformed opinions can be harmful, both to us and to society.</a:t>
            </a:r>
          </a:p>
        </p:txBody>
      </p:sp>
    </p:spTree>
    <p:extLst>
      <p:ext uri="{BB962C8B-B14F-4D97-AF65-F5344CB8AC3E}">
        <p14:creationId xmlns:p14="http://schemas.microsoft.com/office/powerpoint/2010/main" val="3776566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Cognitive Development in College Students</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Educational researcher William Perry, Junior (1913 to 1998) identified several stages of cognitive development in college students.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Later researchers simplified his findings into three separate developmental stages: dualism, relativism, and commitment.</a:t>
            </a:r>
          </a:p>
        </p:txBody>
      </p:sp>
    </p:spTree>
    <p:extLst>
      <p:ext uri="{BB962C8B-B14F-4D97-AF65-F5344CB8AC3E}">
        <p14:creationId xmlns:p14="http://schemas.microsoft.com/office/powerpoint/2010/main" val="1572434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Stage One: Dualism</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b="1" u="sng" dirty="0">
                <a:solidFill>
                  <a:srgbClr val="000000"/>
                </a:solidFill>
              </a:rPr>
              <a:t>Dualism</a:t>
            </a:r>
            <a:r>
              <a:rPr lang="en-US" altLang="en-US" b="1" dirty="0">
                <a:solidFill>
                  <a:srgbClr val="000000"/>
                </a:solidFill>
              </a:rPr>
              <a:t> </a:t>
            </a:r>
            <a:r>
              <a:rPr lang="en-US" altLang="en-US" dirty="0">
                <a:solidFill>
                  <a:srgbClr val="000000"/>
                </a:solidFill>
              </a:rPr>
              <a:t>is the first stage of cognitive development and is common among freshmen and many sophomores.</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It involves the assimilation of knowledge and experience in a simple, “dualistic” way, viewing issues as either right or wrong.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Dualistic thinkers see knowledge existing outside themselves and look to authority figures for answers.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When researching an issue, dualistic students often exhibit </a:t>
            </a:r>
            <a:r>
              <a:rPr lang="en-US" altLang="en-US" sz="2000" b="1" u="sng" dirty="0">
                <a:solidFill>
                  <a:srgbClr val="000000"/>
                </a:solidFill>
              </a:rPr>
              <a:t>confirmation bias</a:t>
            </a:r>
            <a:r>
              <a:rPr lang="en-US" altLang="en-US" sz="2000" dirty="0">
                <a:solidFill>
                  <a:srgbClr val="000000"/>
                </a:solidFill>
              </a:rPr>
              <a:t>, which involves only seeking out evidence that supports their views and dismissing or ignoring contradictory evidence.</a:t>
            </a:r>
          </a:p>
        </p:txBody>
      </p:sp>
    </p:spTree>
    <p:extLst>
      <p:ext uri="{BB962C8B-B14F-4D97-AF65-F5344CB8AC3E}">
        <p14:creationId xmlns:p14="http://schemas.microsoft.com/office/powerpoint/2010/main" val="1839890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Stage Two: Relativism</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Rather than accepting that ambiguity may be unavoidable, </a:t>
            </a:r>
            <a:r>
              <a:rPr lang="en-US" altLang="en-US" b="1" u="sng" dirty="0">
                <a:solidFill>
                  <a:srgbClr val="000000"/>
                </a:solidFill>
              </a:rPr>
              <a:t>relativistic</a:t>
            </a:r>
            <a:r>
              <a:rPr lang="en-US" altLang="en-US" dirty="0">
                <a:solidFill>
                  <a:srgbClr val="000000"/>
                </a:solidFill>
              </a:rPr>
              <a:t> thinkers reject the dualistic viewpoint and move to the opposite extreme arguing that all truth is relative or just a matter of opinion. </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People at this stage believe that stating one’s opinion is the proper form of communication, and they look down on challenging others’ opinions as judgmental and even disrespectful. </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Despite their outward relativism, they still look to authority figures, such as professors, to confirm their opinions.</a:t>
            </a:r>
          </a:p>
        </p:txBody>
      </p:sp>
    </p:spTree>
    <p:extLst>
      <p:ext uri="{BB962C8B-B14F-4D97-AF65-F5344CB8AC3E}">
        <p14:creationId xmlns:p14="http://schemas.microsoft.com/office/powerpoint/2010/main" val="3555410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Stage Three: Commitment </a:t>
            </a:r>
            <a:r>
              <a:rPr lang="en-US" altLang="en-US" sz="1000" dirty="0"/>
              <a:t>1</a:t>
            </a:r>
            <a:endParaRPr lang="en-US" altLang="en-US" sz="1000" noProof="0" dirty="0"/>
          </a:p>
        </p:txBody>
      </p:sp>
      <p:sp>
        <p:nvSpPr>
          <p:cNvPr id="1331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As students mature, they come to the realization that not all thinking is equally valid.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Not only can authority figures be mistaken, but a certain level of uncertainty and ambiguity is unavoidable.</a:t>
            </a:r>
          </a:p>
          <a:p>
            <a:pPr marL="0" lvl="0" indent="0" eaLnBrk="1" fontAlgn="auto" hangingPunct="1">
              <a:spcBef>
                <a:spcPts val="0"/>
              </a:spcBef>
              <a:spcAft>
                <a:spcPts val="800"/>
              </a:spcAft>
              <a:buClrTx/>
              <a:buSzTx/>
              <a:buNone/>
            </a:pPr>
            <a:endParaRPr lang="en-US" altLang="en-US"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When students at this stage experience uncertainty, they are now able to make decisions and commit to particular positions on the basis of reason and the best evidence available.</a:t>
            </a:r>
          </a:p>
        </p:txBody>
      </p:sp>
    </p:spTree>
    <p:extLst>
      <p:ext uri="{BB962C8B-B14F-4D97-AF65-F5344CB8AC3E}">
        <p14:creationId xmlns:p14="http://schemas.microsoft.com/office/powerpoint/2010/main" val="32054005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8&quot; unique_id=&quot;10221&quot;&gt;&lt;/object&gt;&lt;object type=&quot;2&quot; unique_id=&quot;10222&quot;&gt;&lt;object type=&quot;3&quot; unique_id=&quot;10223&quot;&gt;&lt;property id=&quot;20148&quot; value=&quot;5&quot;/&gt;&lt;property id=&quot;20300&quot; value=&quot;Slide 1 - &amp;quot;LANGUAGE &amp;amp; COMMUNICATION&amp;quot;&quot;/&gt;&lt;property id=&quot;20307&quot; value=&quot;256&quot;/&gt;&lt;/object&gt;&lt;object type=&quot;3&quot; unique_id=&quot;10224&quot;&gt;&lt;property id=&quot;20148&quot; value=&quot;5&quot;/&gt;&lt;property id=&quot;20300&quot; value=&quot;Slide 2&quot;/&gt;&lt;property id=&quot;20307&quot; value=&quot;284&quot;/&gt;&lt;/object&gt;&lt;object type=&quot;3&quot; unique_id=&quot;10225&quot;&gt;&lt;property id=&quot;20148&quot; value=&quot;5&quot;/&gt;&lt;property id=&quot;20300&quot; value=&quot;Slide 3 - &amp;quot;Good communication skills are an essential part of critical thinking&amp;quot;&quot;/&gt;&lt;property id=&quot;20307&quot; value=&quot;257&quot;/&gt;&lt;/object&gt;&lt;object type=&quot;3&quot; unique_id=&quot;10226&quot;&gt;&lt;property id=&quot;20148&quot; value=&quot;5&quot;/&gt;&lt;property id=&quot;20300&quot; value=&quot;Slide 4 - &amp;quot;Language is the key &amp;quot;&quot;/&gt;&lt;property id=&quot;20307&quot; value=&quot;275&quot;/&gt;&lt;/object&gt;&lt;object type=&quot;3&quot; unique_id=&quot;10227&quot;&gt;&lt;property id=&quot;20148&quot; value=&quot;5&quot;/&gt;&lt;property id=&quot;20300&quot; value=&quot;Slide 5&quot;/&gt;&lt;property id=&quot;20307&quot; value=&quot;285&quot;/&gt;&lt;/object&gt;&lt;object type=&quot;3&quot; unique_id=&quot;10228&quot;&gt;&lt;property id=&quot;20148&quot; value=&quot;5&quot;/&gt;&lt;property id=&quot;20300&quot; value=&quot;Slide 6&quot;/&gt;&lt;property id=&quot;20307&quot; value=&quot;288&quot;/&gt;&lt;/object&gt;&lt;object type=&quot;3&quot; unique_id=&quot;10229&quot;&gt;&lt;property id=&quot;20148&quot; value=&quot;5&quot;/&gt;&lt;property id=&quot;20300&quot; value=&quot;Slide 7 - &amp;quot;Functions of language &amp;quot;&quot;/&gt;&lt;property id=&quot;20307&quot; value=&quot;263&quot;/&gt;&lt;/object&gt;&lt;object type=&quot;3&quot; unique_id=&quot;10230&quot;&gt;&lt;property id=&quot;20148&quot; value=&quot;5&quot;/&gt;&lt;property id=&quot;20300&quot; value=&quot;Slide 8 - &amp;quot;Language enables effective critical thinking&amp;quot;&quot;/&gt;&lt;property id=&quot;20307&quot; value=&quot;264&quot;/&gt;&lt;/object&gt;&lt;object type=&quot;3&quot; unique_id=&quot;10231&quot;&gt;&lt;property id=&quot;20148&quot; value=&quot;5&quot;/&gt;&lt;property id=&quot;20300&quot; value=&quot;Slide 9&quot;/&gt;&lt;property id=&quot;20307&quot; value=&quot;286&quot;/&gt;&lt;/object&gt;&lt;object type=&quot;3&quot; unique_id=&quot;10232&quot;&gt;&lt;property id=&quot;20148&quot; value=&quot;5&quot;/&gt;&lt;property id=&quot;20300&quot; value=&quot;Slide 10 - &amp;quot;Nonverbal language &amp;quot;&quot;/&gt;&lt;property id=&quot;20307&quot; value=&quot;265&quot;/&gt;&lt;/object&gt;&lt;object type=&quot;3&quot; unique_id=&quot;10233&quot;&gt;&lt;property id=&quot;20148&quot; value=&quot;5&quot;/&gt;&lt;property id=&quot;20300&quot; value=&quot;Slide 11&quot;/&gt;&lt;property id=&quot;20307&quot; value=&quot;289&quot;/&gt;&lt;/object&gt;&lt;object type=&quot;3&quot; unique_id=&quot;10234&quot;&gt;&lt;property id=&quot;20148&quot; value=&quot;5&quot;/&gt;&lt;property id=&quot;20300&quot; value=&quot;Slide 12 - &amp;quot;Language is a cultural construct &amp;quot;&quot;/&gt;&lt;property id=&quot;20307&quot; value=&quot;266&quot;/&gt;&lt;/object&gt;&lt;object type=&quot;3&quot; unique_id=&quot;10235&quot;&gt;&lt;property id=&quot;20148&quot; value=&quot;5&quot;/&gt;&lt;property id=&quot;20300&quot; value=&quot;Slide 13 - &amp;quot;Same word, different meanings &amp;quot;&quot;/&gt;&lt;property id=&quot;20307&quot; value=&quot;267&quot;/&gt;&lt;/object&gt;&lt;object type=&quot;3&quot; unique_id=&quot;10236&quot;&gt;&lt;property id=&quot;20148&quot; value=&quot;5&quot;/&gt;&lt;property id=&quot;20300&quot; value=&quot;Slide 14 - &amp;quot;Denotative and connotative meanings&amp;quot;&quot;/&gt;&lt;property id=&quot;20307&quot; value=&quot;268&quot;/&gt;&lt;/object&gt;&lt;object type=&quot;3&quot; unique_id=&quot;10237&quot;&gt;&lt;property id=&quot;20148&quot; value=&quot;5&quot;/&gt;&lt;property id=&quot;20300&quot; value=&quot;Slide 15&quot;/&gt;&lt;property id=&quot;20307&quot; value=&quot;290&quot;/&gt;&lt;/object&gt;&lt;object type=&quot;3&quot; unique_id=&quot;10238&quot;&gt;&lt;property id=&quot;20148&quot; value=&quot;5&quot;/&gt;&lt;property id=&quot;20300&quot; value=&quot;Slide 16 - &amp;quot;Types of word definitions&amp;quot;&quot;/&gt;&lt;property id=&quot;20307&quot; value=&quot;269&quot;/&gt;&lt;/object&gt;&lt;object type=&quot;3&quot; unique_id=&quot;10239&quot;&gt;&lt;property id=&quot;20148&quot; value=&quot;5&quot;/&gt;&lt;property id=&quot;20300&quot; value=&quot;Slide 17&quot;/&gt;&lt;property id=&quot;20307&quot; value=&quot;291&quot;/&gt;&lt;/object&gt;&lt;object type=&quot;3&quot; unique_id=&quot;10240&quot;&gt;&lt;property id=&quot;20148&quot; value=&quot;5&quot;/&gt;&lt;property id=&quot;20300&quot; value=&quot;Slide 18&quot;/&gt;&lt;property id=&quot;20307&quot; value=&quot;292&quot;/&gt;&lt;/object&gt;&lt;object type=&quot;3&quot; unique_id=&quot;10241&quot;&gt;&lt;property id=&quot;20148&quot; value=&quot;5&quot;/&gt;&lt;property id=&quot;20300&quot; value=&quot;Slide 19 - &amp;quot;Evaluating definitions&amp;quot;&quot;/&gt;&lt;property id=&quot;20307&quot; value=&quot;270&quot;/&gt;&lt;/object&gt;&lt;object type=&quot;3&quot; unique_id=&quot;10242&quot;&gt;&lt;property id=&quot;20148&quot; value=&quot;5&quot;/&gt;&lt;property id=&quot;20300&quot; value=&quot;Slide 20&quot;/&gt;&lt;property id=&quot;20307&quot; value=&quot;293&quot;/&gt;&lt;/object&gt;&lt;object type=&quot;3&quot; unique_id=&quot;10243&quot;&gt;&lt;property id=&quot;20148&quot; value=&quot;5&quot;/&gt;&lt;property id=&quot;20300&quot; value=&quot;Slide 21 - &amp;quot;Communication styles &amp;quot;&quot;/&gt;&lt;property id=&quot;20307&quot; value=&quot;271&quot;/&gt;&lt;/object&gt;&lt;object type=&quot;3&quot; unique_id=&quot;10244&quot;&gt;&lt;property id=&quot;20148&quot; value=&quot;5&quot;/&gt;&lt;property id=&quot;20300&quot; value=&quot;Slide 22 - &amp;quot;Communication styles &amp;quot;&quot;/&gt;&lt;property id=&quot;20307&quot; value=&quot;272&quot;/&gt;&lt;/object&gt;&lt;object type=&quot;3&quot; unique_id=&quot;10245&quot;&gt;&lt;property id=&quot;20148&quot; value=&quot;5&quot;/&gt;&lt;property id=&quot;20300&quot; value=&quot;Slide 23 - &amp;quot;Communication styles: other factors&amp;quot;&quot;/&gt;&lt;property id=&quot;20307&quot; value=&quot;274&quot;/&gt;&lt;/object&gt;&lt;object type=&quot;3&quot; unique_id=&quot;10246&quot;&gt;&lt;property id=&quot;20148&quot; value=&quot;5&quot;/&gt;&lt;property id=&quot;20300&quot; value=&quot;Slide 24&quot;/&gt;&lt;property id=&quot;20307&quot; value=&quot;295&quot;/&gt;&lt;/object&gt;&lt;object type=&quot;3&quot; unique_id=&quot;10247&quot;&gt;&lt;property id=&quot;20148&quot; value=&quot;5&quot;/&gt;&lt;property id=&quot;20300&quot; value=&quot;Slide 25&quot;/&gt;&lt;property id=&quot;20307&quot; value=&quot;294&quot;/&gt;&lt;/object&gt;&lt;object type=&quot;3&quot; unique_id=&quot;10248&quot;&gt;&lt;property id=&quot;20148&quot; value=&quot;5&quot;/&gt;&lt;property id=&quot;20300&quot; value=&quot;Slide 26 - &amp;quot;Language as manipulation&amp;quot;&quot;/&gt;&lt;property id=&quot;20307&quot; value=&quot;276&quot;/&gt;&lt;/object&gt;&lt;object type=&quot;3&quot; unique_id=&quot;10249&quot;&gt;&lt;property id=&quot;20148&quot; value=&quot;5&quot;/&gt;&lt;property id=&quot;20300&quot; value=&quot;Slide 27 - &amp;quot;Emotive language&amp;quot;&quot;/&gt;&lt;property id=&quot;20307&quot; value=&quot;277&quot;/&gt;&lt;/object&gt;&lt;object type=&quot;3&quot; unique_id=&quot;10250&quot;&gt;&lt;property id=&quot;20148&quot; value=&quot;5&quot;/&gt;&lt;property id=&quot;20300&quot; value=&quot;Slide 28&quot;/&gt;&lt;property id=&quot;20307&quot; value=&quot;296&quot;/&gt;&lt;/object&gt;&lt;object type=&quot;3&quot; unique_id=&quot;10251&quot;&gt;&lt;property id=&quot;20148&quot; value=&quot;5&quot;/&gt;&lt;property id=&quot;20300&quot; value=&quot;Slide 29 - &amp;quot;Rhetorical devices&amp;quot;&quot;/&gt;&lt;property id=&quot;20307&quot; value=&quot;278&quot;/&gt;&lt;/object&gt;&lt;object type=&quot;3&quot; unique_id=&quot;10252&quot;&gt;&lt;property id=&quot;20148&quot; value=&quot;5&quot;/&gt;&lt;property id=&quot;20300&quot; value=&quot;Slide 30&quot;/&gt;&lt;property id=&quot;20307&quot; value=&quot;297&quot;/&gt;&lt;/object&gt;&lt;object type=&quot;3&quot; unique_id=&quot;10253&quot;&gt;&lt;property id=&quot;20148&quot; value=&quot;5&quot;/&gt;&lt;property id=&quot;20300&quot; value=&quot;Slide 31 - &amp;quot;Euphemisms and dysphemisms&amp;quot;&quot;/&gt;&lt;property id=&quot;20307&quot; value=&quot;279&quot;/&gt;&lt;/object&gt;&lt;object type=&quot;3&quot; unique_id=&quot;10254&quot;&gt;&lt;property id=&quot;20148&quot; value=&quot;5&quot;/&gt;&lt;property id=&quot;20300&quot; value=&quot;Slide 32 - &amp;quot;Sarcasm and hyperbole&amp;quot;&quot;/&gt;&lt;property id=&quot;20307&quot; value=&quot;280&quot;/&gt;&lt;/object&gt;&lt;object type=&quot;3&quot; unique_id=&quot;10255&quot;&gt;&lt;property id=&quot;20148&quot; value=&quot;5&quot;/&gt;&lt;property id=&quot;20300&quot; value=&quot;Slide 33&quot;/&gt;&lt;property id=&quot;20307&quot; value=&quot;298&quot;/&gt;&lt;/object&gt;&lt;object type=&quot;3&quot; unique_id=&quot;10256&quot;&gt;&lt;property id=&quot;20148&quot; value=&quot;5&quot;/&gt;&lt;property id=&quot;20300&quot; value=&quot;Slide 34 - &amp;quot;Deception and lying&amp;quot;&quot;/&gt;&lt;property id=&quot;20307&quot; value=&quot;281&quot;/&gt;&lt;/object&gt;&lt;object type=&quot;3&quot; unique_id=&quot;10257&quot;&gt;&lt;property id=&quot;20148&quot; value=&quot;5&quot;/&gt;&lt;property id=&quot;20300&quot; value=&quot;Slide 35 - &amp;quot;Detecting lies&amp;quot;&quot;/&gt;&lt;property id=&quot;20307&quot; value=&quot;282&quot;/&gt;&lt;/object&gt;&lt;object type=&quot;3&quot; unique_id=&quot;10258&quot;&gt;&lt;property id=&quot;20148&quot; value=&quot;5&quot;/&gt;&lt;property id=&quot;20300&quot; value=&quot;Slide 36&quot;/&gt;&lt;property id=&quot;20307&quot; value=&quot;300&quot;/&gt;&lt;/object&gt;&lt;object type=&quot;3&quot; unique_id=&quot;10259&quot;&gt;&lt;property id=&quot;20148&quot; value=&quot;5&quot;/&gt;&lt;property id=&quot;20300&quot; value=&quot;Slide 37&quot;/&gt;&lt;property id=&quot;20307&quot; value=&quot;301&quot;/&gt;&lt;/object&gt;&lt;object type=&quot;3&quot; unique_id=&quot;10260&quot;&gt;&lt;property id=&quot;20148&quot; value=&quot;5&quot;/&gt;&lt;property id=&quot;20300&quot; value=&quot;Slide 38 - &amp;quot;Hot or Not?&amp;quot;&quot;/&gt;&lt;property id=&quot;20307&quot; value=&quot;299&quot;/&gt;&lt;/object&gt;&lt;object type=&quot;3&quot; unique_id=&quot;10261&quot;&gt;&lt;property id=&quot;20148&quot; value=&quot;5&quot;/&gt;&lt;property id=&quot;20300&quot; value=&quot;Slide 39 - &amp;quot;Conclusions&amp;quot;&quot;/&gt;&lt;property id=&quot;20307&quot; value=&quot;283&quot;/&gt;&lt;/object&gt;&lt;object type=&quot;3&quot; unique_id=&quot;10262&quot;&gt;&lt;property id=&quot;20148&quot; value=&quot;5&quot;/&gt;&lt;property id=&quot;20300&quot; value=&quot;Slide 40&quot;/&gt;&lt;property id=&quot;20307&quot; value=&quot;287&quot;/&gt;&lt;/object&gt;&lt;object type=&quot;3&quot; unique_id=&quot;10263&quot;&gt;&lt;property id=&quot;20148&quot; value=&quot;5&quot;/&gt;&lt;property id=&quot;20300&quot; value=&quot;Slide 41&quot;/&gt;&lt;property id=&quot;20307&quot; value=&quot;302&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bosstheme2011">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D48022EABF1754A9167513451C89C8D" ma:contentTypeVersion="20" ma:contentTypeDescription="Create a new document." ma:contentTypeScope="" ma:versionID="1a2a969a0d5866811ab0a9e97483770a">
  <xsd:schema xmlns:xsd="http://www.w3.org/2001/XMLSchema" xmlns:xs="http://www.w3.org/2001/XMLSchema" xmlns:p="http://schemas.microsoft.com/office/2006/metadata/properties" xmlns:ns2="3b891efd-a537-4e57-a9a6-7bde74ae8a20" xmlns:ns3="b7fbc176-c5f2-4fe2-83e2-528516b9f35d" targetNamespace="http://schemas.microsoft.com/office/2006/metadata/properties" ma:root="true" ma:fieldsID="c0dbe534cd44d978c3fb467922caaec5" ns2:_="" ns3:_="">
    <xsd:import namespace="3b891efd-a537-4e57-a9a6-7bde74ae8a20"/>
    <xsd:import namespace="b7fbc176-c5f2-4fe2-83e2-528516b9f35d"/>
    <xsd:element name="properties">
      <xsd:complexType>
        <xsd:sequence>
          <xsd:element name="documentManagement">
            <xsd:complexType>
              <xsd:all>
                <xsd:element ref="ns2:SharedWithUsers" minOccurs="0"/>
                <xsd:element ref="ns2:SharedWithDetails" minOccurs="0"/>
                <xsd:element ref="ns3:ozku" minOccurs="0"/>
                <xsd:element ref="ns3:Check_x0020_in_x0020_comments" minOccurs="0"/>
                <xsd:element ref="ns3:Check_x0020_in_x0020_comments_x003a_Text"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891efd-a537-4e57-a9a6-7bde74ae8a2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3" nillable="true" ma:displayName="Last Shared By User" ma:description="" ma:internalName="LastSharedByUser" ma:readOnly="true">
      <xsd:simpleType>
        <xsd:restriction base="dms:Note">
          <xsd:maxLength value="255"/>
        </xsd:restriction>
      </xsd:simpleType>
    </xsd:element>
    <xsd:element name="LastSharedByTime" ma:index="1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b7fbc176-c5f2-4fe2-83e2-528516b9f35d" elementFormDefault="qualified">
    <xsd:import namespace="http://schemas.microsoft.com/office/2006/documentManagement/types"/>
    <xsd:import namespace="http://schemas.microsoft.com/office/infopath/2007/PartnerControls"/>
    <xsd:element name="ozku" ma:index="10" nillable="true" ma:displayName="Text" ma:internalName="ozku">
      <xsd:simpleType>
        <xsd:restriction base="dms:Text"/>
      </xsd:simpleType>
    </xsd:element>
    <xsd:element name="Check_x0020_in_x0020_comments" ma:index="11" nillable="true" ma:displayName="Check in comments" ma:description="Check in comments" ma:list="{b7fbc176-c5f2-4fe2-83e2-528516b9f35d}" ma:internalName="Check_x0020_in_x0020_comments" ma:readOnly="false" ma:showField="_UIVersionString">
      <xsd:simpleType>
        <xsd:restriction base="dms:Lookup"/>
      </xsd:simpleType>
    </xsd:element>
    <xsd:element name="Check_x0020_in_x0020_comments_x003a_Text" ma:index="12" nillable="true" ma:displayName="Check in comments:Text" ma:list="{b7fbc176-c5f2-4fe2-83e2-528516b9f35d}" ma:internalName="Check_x0020_in_x0020_comments_x003a_Text" ma:readOnly="true" ma:showField="ozku" ma:web="3b891efd-a537-4e57-a9a6-7bde74ae8a20">
      <xsd:simpleType>
        <xsd:restriction base="dms:Lookup"/>
      </xsd:simpleType>
    </xsd:element>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Location" ma:index="19" nillable="true" ma:displayName="MediaServiceLocation" ma:internalName="MediaServiceLocation"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heck_x0020_in_x0020_comments xmlns="b7fbc176-c5f2-4fe2-83e2-528516b9f35d" xsi:nil="true"/>
    <ozku xmlns="b7fbc176-c5f2-4fe2-83e2-528516b9f35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535C2F-76D4-4D1E-BBA2-8B97A7B2B4F3}"/>
</file>

<file path=customXml/itemProps2.xml><?xml version="1.0" encoding="utf-8"?>
<ds:datastoreItem xmlns:ds="http://schemas.openxmlformats.org/officeDocument/2006/customXml" ds:itemID="{6B7754A3-E910-4048-AFE3-CEA838E4572F}">
  <ds:schemaRefs>
    <ds:schemaRef ds:uri="http://www.w3.org/XML/1998/namespace"/>
    <ds:schemaRef ds:uri="http://schemas.microsoft.com/office/infopath/2007/PartnerControls"/>
    <ds:schemaRef ds:uri="http://schemas.microsoft.com/office/2006/documentManagement/types"/>
    <ds:schemaRef ds:uri="http://purl.org/dc/terms/"/>
    <ds:schemaRef ds:uri="aa4f5ada-9d1d-46d6-b705-f2cf90d05a91"/>
    <ds:schemaRef ds:uri="3b891efd-a537-4e57-a9a6-7bde74ae8a20"/>
    <ds:schemaRef ds:uri="http://purl.org/dc/elements/1.1/"/>
    <ds:schemaRef ds:uri="http://schemas.microsoft.com/office/2006/metadata/properties"/>
    <ds:schemaRef ds:uri="http://purl.org/dc/dcmitype/"/>
    <ds:schemaRef ds:uri="http://schemas.openxmlformats.org/package/2006/metadata/core-properties"/>
    <ds:schemaRef ds:uri="b7fbc176-c5f2-4fe2-83e2-528516b9f35d"/>
  </ds:schemaRefs>
</ds:datastoreItem>
</file>

<file path=customXml/itemProps3.xml><?xml version="1.0" encoding="utf-8"?>
<ds:datastoreItem xmlns:ds="http://schemas.openxmlformats.org/officeDocument/2006/customXml" ds:itemID="{78FFEC14-B3C0-4D35-A234-5D18BF30E9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bosstheme2011</Template>
  <TotalTime>4541</TotalTime>
  <Words>2201</Words>
  <Application>Microsoft Office PowerPoint</Application>
  <PresentationFormat>On-screen Show (4:3)</PresentationFormat>
  <Paragraphs>180</Paragraphs>
  <Slides>45</Slides>
  <Notes>7</Notes>
  <HiddenSlides>4</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Times New Roman</vt:lpstr>
      <vt:lpstr>Wingdings</vt:lpstr>
      <vt:lpstr>Wingdings 2</vt:lpstr>
      <vt:lpstr>bosstheme2011</vt:lpstr>
      <vt:lpstr>Chapter 1 Critical Thinking: Why It’s Important</vt:lpstr>
      <vt:lpstr>Critical Thinking: A Vital Skill </vt:lpstr>
      <vt:lpstr>Milgram Experiment</vt:lpstr>
      <vt:lpstr>Logic </vt:lpstr>
      <vt:lpstr>Logic versus Opinion</vt:lpstr>
      <vt:lpstr>Cognitive Development in College Students</vt:lpstr>
      <vt:lpstr>Stage One: Dualism</vt:lpstr>
      <vt:lpstr>Stage Two: Relativism</vt:lpstr>
      <vt:lpstr>Stage Three: Commitment 1</vt:lpstr>
      <vt:lpstr>Stage Three: Commitment 2</vt:lpstr>
      <vt:lpstr>Characteristics of a Good Critical Thinker 1</vt:lpstr>
      <vt:lpstr>Characteristics of a Good Critical Thinker 2</vt:lpstr>
      <vt:lpstr>René Descartes</vt:lpstr>
      <vt:lpstr>Characteristics of a Good Critical Thinker 3</vt:lpstr>
      <vt:lpstr>Multiple Potentially Deadly E F3 Tornadoes, Causing Millions of Dollars of Damage</vt:lpstr>
      <vt:lpstr>An MP3 Player</vt:lpstr>
      <vt:lpstr>Critical Thinking and Self-Development</vt:lpstr>
      <vt:lpstr>Age Differences in Depression</vt:lpstr>
      <vt:lpstr>A Life Plan Is Like a Flight Plan</vt:lpstr>
      <vt:lpstr>Other Features of a Good Critical Thinkers</vt:lpstr>
      <vt:lpstr>Sally Ride</vt:lpstr>
      <vt:lpstr>Elizabeth Cady Stanton</vt:lpstr>
      <vt:lpstr>Barriers to Effective Critical Thinking</vt:lpstr>
      <vt:lpstr>Prisoners at Guantanamo Bay</vt:lpstr>
      <vt:lpstr>Tiananmen Square, China</vt:lpstr>
      <vt:lpstr>The Three-Tier Model of Thinking</vt:lpstr>
      <vt:lpstr>The Three Levels of Thinking</vt:lpstr>
      <vt:lpstr>Resistance</vt:lpstr>
      <vt:lpstr>Types of Resistance 1</vt:lpstr>
      <vt:lpstr>Types of Resistance 2</vt:lpstr>
      <vt:lpstr>Is Ignorance Bliss?</vt:lpstr>
      <vt:lpstr>Narrow-Mindedness 1</vt:lpstr>
      <vt:lpstr>Narrow-Mindedness 2</vt:lpstr>
      <vt:lpstr>Statue of Buddha</vt:lpstr>
      <vt:lpstr>Stephen Hawking</vt:lpstr>
      <vt:lpstr>Funeral of Sunando Sen</vt:lpstr>
      <vt:lpstr>Rationalization and Doublethink</vt:lpstr>
      <vt:lpstr>Cognitive and Social Dissonance</vt:lpstr>
      <vt:lpstr>U.S. Median Income by Race, Ethnicity, and Gender, 2017 </vt:lpstr>
      <vt:lpstr>Conclusions</vt:lpstr>
      <vt:lpstr>Perspectives on Affirmative Action in College Admissions</vt:lpstr>
      <vt:lpstr>Accessibility Content: Text Alternatives for Images</vt:lpstr>
      <vt:lpstr>Age Differences in Depression - Text Alternative</vt:lpstr>
      <vt:lpstr>The Three Levels of Thinking - Text Alternative</vt:lpstr>
      <vt:lpstr>U.S. Median Income by Race, Ethnicity, and Gender, 2017 - Text Alternative</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 1e</dc:title>
  <dc:creator>Richard Byers</dc:creator>
  <cp:lastModifiedBy>Diya Bhojnagarwala</cp:lastModifiedBy>
  <cp:revision>379</cp:revision>
  <dcterms:created xsi:type="dcterms:W3CDTF">2000-06-17T21:34:10Z</dcterms:created>
  <dcterms:modified xsi:type="dcterms:W3CDTF">2020-06-26T12:59:18Z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0x0101009D48022EABF1754A9167513451C89C8D</vt:lpwstr>
  </property>
</Properties>
</file>