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50" r:id="rId4"/>
  </p:sldMasterIdLst>
  <p:notesMasterIdLst>
    <p:notesMasterId r:id="rId39"/>
  </p:notesMasterIdLst>
  <p:handoutMasterIdLst>
    <p:handoutMasterId r:id="rId40"/>
  </p:handoutMasterIdLst>
  <p:sldIdLst>
    <p:sldId id="256" r:id="rId5"/>
    <p:sldId id="369" r:id="rId6"/>
    <p:sldId id="257" r:id="rId7"/>
    <p:sldId id="370" r:id="rId8"/>
    <p:sldId id="340" r:id="rId9"/>
    <p:sldId id="387" r:id="rId10"/>
    <p:sldId id="341" r:id="rId11"/>
    <p:sldId id="275" r:id="rId12"/>
    <p:sldId id="371" r:id="rId13"/>
    <p:sldId id="372" r:id="rId14"/>
    <p:sldId id="388" r:id="rId15"/>
    <p:sldId id="389" r:id="rId16"/>
    <p:sldId id="390" r:id="rId17"/>
    <p:sldId id="342" r:id="rId18"/>
    <p:sldId id="343" r:id="rId19"/>
    <p:sldId id="374" r:id="rId20"/>
    <p:sldId id="391" r:id="rId21"/>
    <p:sldId id="392" r:id="rId22"/>
    <p:sldId id="375" r:id="rId23"/>
    <p:sldId id="393" r:id="rId24"/>
    <p:sldId id="303" r:id="rId25"/>
    <p:sldId id="394" r:id="rId26"/>
    <p:sldId id="376" r:id="rId27"/>
    <p:sldId id="379" r:id="rId28"/>
    <p:sldId id="395" r:id="rId29"/>
    <p:sldId id="396" r:id="rId30"/>
    <p:sldId id="377" r:id="rId31"/>
    <p:sldId id="397" r:id="rId32"/>
    <p:sldId id="378" r:id="rId33"/>
    <p:sldId id="344" r:id="rId34"/>
    <p:sldId id="381" r:id="rId35"/>
    <p:sldId id="367" r:id="rId36"/>
    <p:sldId id="368" r:id="rId37"/>
    <p:sldId id="398" r:id="rId38"/>
  </p:sldIdLst>
  <p:sldSz cx="9144000" cy="6858000" type="screen4x3"/>
  <p:notesSz cx="6858000" cy="9144000"/>
  <p:custDataLst>
    <p:tags r:id="rId4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Section" id="{B6FA1AD7-E9AA-490E-96B8-D7D0F2189DF6}">
          <p14:sldIdLst>
            <p14:sldId id="256"/>
            <p14:sldId id="369"/>
            <p14:sldId id="257"/>
            <p14:sldId id="370"/>
            <p14:sldId id="340"/>
            <p14:sldId id="387"/>
            <p14:sldId id="341"/>
            <p14:sldId id="275"/>
            <p14:sldId id="371"/>
            <p14:sldId id="372"/>
            <p14:sldId id="388"/>
            <p14:sldId id="389"/>
            <p14:sldId id="390"/>
            <p14:sldId id="342"/>
            <p14:sldId id="343"/>
            <p14:sldId id="374"/>
            <p14:sldId id="391"/>
            <p14:sldId id="392"/>
            <p14:sldId id="375"/>
            <p14:sldId id="393"/>
            <p14:sldId id="303"/>
            <p14:sldId id="394"/>
            <p14:sldId id="376"/>
            <p14:sldId id="379"/>
            <p14:sldId id="395"/>
            <p14:sldId id="396"/>
            <p14:sldId id="377"/>
            <p14:sldId id="397"/>
            <p14:sldId id="378"/>
            <p14:sldId id="344"/>
            <p14:sldId id="381"/>
          </p14:sldIdLst>
        </p14:section>
        <p14:section name="Appendix: Image Descriptions for Unsighted Students" id="{E599A77E-1370-4C51-A43C-79DF5C496EFA}">
          <p14:sldIdLst>
            <p14:sldId id="367"/>
            <p14:sldId id="368"/>
            <p14:sldId id="39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srsource001" initials="ANSR" lastIdx="7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68C3"/>
    <a:srgbClr val="8387CF"/>
    <a:srgbClr val="E0B602"/>
    <a:srgbClr val="5F5CBE"/>
    <a:srgbClr val="C77D00"/>
    <a:srgbClr val="69B8D7"/>
    <a:srgbClr val="2A2D6C"/>
    <a:srgbClr val="A46600"/>
    <a:srgbClr val="6B6E9B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41" autoAdjust="0"/>
    <p:restoredTop sz="96404" autoAdjust="0"/>
  </p:normalViewPr>
  <p:slideViewPr>
    <p:cSldViewPr>
      <p:cViewPr varScale="1">
        <p:scale>
          <a:sx n="90" d="100"/>
          <a:sy n="90" d="100"/>
        </p:scale>
        <p:origin x="-14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fld id="{B9B6D395-1BF2-4E28-B858-F95A609AC66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002585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fld id="{0C8EB4D6-B641-417C-A8E0-1478D658147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88553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153D08A-1CCD-4EDD-86E1-B166B73AF321}" type="slidenum">
              <a:rPr lang="en-US" altLang="en-US"/>
              <a:pPr eaLnBrk="1" hangingPunct="1">
                <a:spcBef>
                  <a:spcPct val="0"/>
                </a:spcBef>
              </a:pPr>
              <a:t>1</a:t>
            </a:fld>
            <a:endParaRPr lang="en-US" altLang="en-US" dirty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55509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189132A-8BDB-4F9A-8666-156BDD38A965}" type="slidenum">
              <a:rPr lang="en-US" altLang="en-US"/>
              <a:pPr eaLnBrk="1" hangingPunct="1">
                <a:spcBef>
                  <a:spcPct val="0"/>
                </a:spcBef>
              </a:pPr>
              <a:t>3</a:t>
            </a:fld>
            <a:endParaRPr lang="en-US" altLang="en-US" dirty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92284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2A2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486400"/>
            <a:ext cx="9144000" cy="13716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5" y="5562601"/>
            <a:ext cx="2249488" cy="1066800"/>
          </a:xfrm>
          <a:prstGeom prst="rect">
            <a:avLst/>
          </a:prstGeom>
          <a:solidFill>
            <a:srgbClr val="E0B60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59025" y="5562600"/>
            <a:ext cx="6784975" cy="1066800"/>
          </a:xfrm>
          <a:prstGeom prst="rect">
            <a:avLst/>
          </a:prstGeom>
          <a:solidFill>
            <a:srgbClr val="C77D0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35814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5562600"/>
            <a:ext cx="6705600" cy="1173237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8D0BD41-55F2-4D3C-B13E-C471B602FA1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4300" y="6621537"/>
            <a:ext cx="8915400" cy="2286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3262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10" name="Short Copyright">
            <a:extLst>
              <a:ext uri="{FF2B5EF4-FFF2-40B4-BE49-F238E27FC236}">
                <a16:creationId xmlns:a16="http://schemas.microsoft.com/office/drawing/2014/main" xmlns="" id="{0FF750B1-1796-473F-B670-CAC0B93A07D5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11" name="Slide Number Placeholder">
            <a:extLst>
              <a:ext uri="{FF2B5EF4-FFF2-40B4-BE49-F238E27FC236}">
                <a16:creationId xmlns:a16="http://schemas.microsoft.com/office/drawing/2014/main" xmlns="" id="{E872E57C-0C0C-404A-A618-5480C0D72015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CF71040-BD3A-47E4-888D-5600520D00C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057400" y="2057400"/>
            <a:ext cx="4572000" cy="1524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xmlns="" id="{3CA7C2AE-D5C7-496F-936C-CD89828B8C9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362200" y="4343400"/>
            <a:ext cx="3276600" cy="381000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287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10" name="Short Copyright">
            <a:extLst>
              <a:ext uri="{FF2B5EF4-FFF2-40B4-BE49-F238E27FC236}">
                <a16:creationId xmlns:a16="http://schemas.microsoft.com/office/drawing/2014/main" xmlns="" id="{0FF750B1-1796-473F-B670-CAC0B93A07D5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11" name="Slide Number Placeholder">
            <a:extLst>
              <a:ext uri="{FF2B5EF4-FFF2-40B4-BE49-F238E27FC236}">
                <a16:creationId xmlns:a16="http://schemas.microsoft.com/office/drawing/2014/main" xmlns="" id="{E872E57C-0C0C-404A-A618-5480C0D72015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xmlns="" id="{3CA7C2AE-D5C7-496F-936C-CD89828B8C9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362200" y="4343400"/>
            <a:ext cx="3276600" cy="381000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xmlns="" id="{0BF594D8-DCF5-4697-BF4A-D3C242DA70B2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1143000" y="2133600"/>
            <a:ext cx="2057400" cy="1158875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7DD6159D-7DC9-4944-AD6C-26CEAE4F835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267200" y="2209800"/>
            <a:ext cx="1143000" cy="838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827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657600" y="1600200"/>
            <a:ext cx="1828800" cy="914400"/>
          </a:xfrm>
          <a:noFill/>
        </p:spPr>
        <p:txBody>
          <a:bodyPr lIns="0" tIns="0" rIns="0" bIns="0" anchor="ctr"/>
          <a:lstStyle>
            <a:lvl1pPr marL="0" indent="0" algn="ctr">
              <a:buNone/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Short Copyright">
            <a:extLst>
              <a:ext uri="{FF2B5EF4-FFF2-40B4-BE49-F238E27FC236}">
                <a16:creationId xmlns:a16="http://schemas.microsoft.com/office/drawing/2014/main" xmlns="" id="{5E7EEE8F-0F70-4EC2-824A-3E46A139A4B8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xmlns="" id="{F3166948-CFE8-4F3D-B207-5F858141FC22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3CA9DC2-9349-4478-9B1D-2881F125AB7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62138" y="2819400"/>
            <a:ext cx="5834062" cy="22098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803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657600" y="1600200"/>
            <a:ext cx="1828800" cy="914400"/>
          </a:xfrm>
          <a:noFill/>
        </p:spPr>
        <p:txBody>
          <a:bodyPr lIns="0" tIns="0" rIns="0" bIns="0" anchor="ctr"/>
          <a:lstStyle>
            <a:lvl1pPr marL="0" indent="0" algn="ctr">
              <a:buNone/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Short Copyright">
            <a:extLst>
              <a:ext uri="{FF2B5EF4-FFF2-40B4-BE49-F238E27FC236}">
                <a16:creationId xmlns:a16="http://schemas.microsoft.com/office/drawing/2014/main" xmlns="" id="{5E7EEE8F-0F70-4EC2-824A-3E46A139A4B8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xmlns="" id="{F3166948-CFE8-4F3D-B207-5F858141FC22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3CA9DC2-9349-4478-9B1D-2881F125AB7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62138" y="2819400"/>
            <a:ext cx="5834062" cy="2209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4EA7C49-16CF-4372-B89C-1A004504CA4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990600" y="4495800"/>
            <a:ext cx="5029200" cy="365125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077200" cy="129540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977258"/>
            <a:ext cx="1600200" cy="4118741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981200"/>
            <a:ext cx="6400800" cy="4191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7A21C61-A7E7-47BC-B90C-1A51EB2F9B0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521681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Short Copyright">
            <a:extLst>
              <a:ext uri="{FF2B5EF4-FFF2-40B4-BE49-F238E27FC236}">
                <a16:creationId xmlns:a16="http://schemas.microsoft.com/office/drawing/2014/main" xmlns="" id="{24231C0A-ECCC-4FFD-8094-93A9AAA974D0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309472D2-CED7-4306-8840-4B1CD04AC98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9600" y="2133600"/>
            <a:ext cx="3581400" cy="3733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D2B67E26-74C8-49F1-B434-34B3990966B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133600" y="1524000"/>
            <a:ext cx="3886200" cy="365125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xmlns="" id="{27D48ACF-0A25-473C-9F0E-3BCA892E197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862138" y="3429000"/>
            <a:ext cx="2709862" cy="685800"/>
          </a:xfrm>
        </p:spPr>
        <p:txBody>
          <a:bodyPr/>
          <a:lstStyle>
            <a:lvl1pPr>
              <a:defRPr lang="en-US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0775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Slide Number Placeholder 12"/>
          <p:cNvSpPr>
            <a:spLocks noGrp="1"/>
          </p:cNvSpPr>
          <p:nvPr>
            <p:ph type="sldNum" sz="quarter" idx="10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fld id="{A6692466-DB4F-44E7-B9F6-724C6F74D515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  <p:sp>
        <p:nvSpPr>
          <p:cNvPr id="10" name="Footer Placeholder 13"/>
          <p:cNvSpPr>
            <a:spLocks noGrp="1"/>
          </p:cNvSpPr>
          <p:nvPr>
            <p:ph type="ftr" sz="quarter" idx="11"/>
          </p:nvPr>
        </p:nvSpPr>
        <p:spPr>
          <a:xfrm>
            <a:off x="2286000" y="6492875"/>
            <a:ext cx="457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1892504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C395D7-BB60-44AC-A508-01F7177215FA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414596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7FD63599-2847-44A0-BCDD-14307B2AFD26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261784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2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2057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69DF49D-5A76-408B-B2E3-6CD161EA249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609600" y="4114800"/>
            <a:ext cx="8153400" cy="2133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7834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4495800"/>
          </a:xfrm>
        </p:spPr>
        <p:txBody>
          <a:bodyPr/>
          <a:lstStyle>
            <a:lvl1pPr marL="319088" indent="-319088">
              <a:buClrTx/>
              <a:buSzPct val="100000"/>
              <a:buFont typeface="Arial" panose="020B0604020202020204" pitchFamily="34" charset="0"/>
              <a:buChar char="•"/>
              <a:defRPr sz="2400"/>
            </a:lvl1pPr>
            <a:lvl2pPr marL="639763" indent="-273050">
              <a:buClrTx/>
              <a:buSzPct val="100000"/>
              <a:buFont typeface="Arial" panose="020B0604020202020204" pitchFamily="34" charset="0"/>
              <a:buChar char="•"/>
              <a:defRPr sz="2000"/>
            </a:lvl2pPr>
            <a:lvl3pPr marL="914400" indent="-228600">
              <a:buClrTx/>
              <a:buSzPct val="100000"/>
              <a:buFont typeface="Arial" panose="020B0604020202020204" pitchFamily="34" charset="0"/>
              <a:buChar char="•"/>
              <a:defRPr sz="1800"/>
            </a:lvl3pPr>
            <a:lvl4pPr marL="1371600" indent="-228600">
              <a:buClrTx/>
              <a:buSzPct val="100000"/>
              <a:buFont typeface="Arial" panose="020B0604020202020204" pitchFamily="34" charset="0"/>
              <a:buChar char="•"/>
              <a:defRPr sz="1600"/>
            </a:lvl4pPr>
            <a:lvl5pPr marL="1828800" indent="-228600">
              <a:buClrTx/>
              <a:buSzPct val="100000"/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hort Copyright">
            <a:extLst>
              <a:ext uri="{FF2B5EF4-FFF2-40B4-BE49-F238E27FC236}">
                <a16:creationId xmlns:a16="http://schemas.microsoft.com/office/drawing/2014/main" xmlns="" id="{110CA61B-F31D-4229-ADAF-96F40964EDF1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7" name="Slide Number Placeholder">
            <a:extLst>
              <a:ext uri="{FF2B5EF4-FFF2-40B4-BE49-F238E27FC236}">
                <a16:creationId xmlns:a16="http://schemas.microsoft.com/office/drawing/2014/main" xmlns="" id="{7C65F72F-D67A-4DC1-94FD-58874B4FC7B9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8978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rgbClr val="E0B60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rgbClr val="C77D0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0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fld id="{A3BB0EDA-84EF-4368-9271-84EC71781A46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9" name="Short Copyright">
            <a:extLst>
              <a:ext uri="{FF2B5EF4-FFF2-40B4-BE49-F238E27FC236}">
                <a16:creationId xmlns:a16="http://schemas.microsoft.com/office/drawing/2014/main" xmlns="" id="{0969BAB2-3F9D-4A90-9CBD-EF8EB3EF55E4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</p:spTree>
    <p:extLst>
      <p:ext uri="{BB962C8B-B14F-4D97-AF65-F5344CB8AC3E}">
        <p14:creationId xmlns:p14="http://schemas.microsoft.com/office/powerpoint/2010/main" val="12677805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5DE40A4-C77D-4155-98AB-E632D8891353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7" name="Short Copyright">
            <a:extLst>
              <a:ext uri="{FF2B5EF4-FFF2-40B4-BE49-F238E27FC236}">
                <a16:creationId xmlns:a16="http://schemas.microsoft.com/office/drawing/2014/main" xmlns="" id="{2B5B7F50-206E-42FB-9241-A15CA32D1D07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</p:spTree>
    <p:extLst>
      <p:ext uri="{BB962C8B-B14F-4D97-AF65-F5344CB8AC3E}">
        <p14:creationId xmlns:p14="http://schemas.microsoft.com/office/powerpoint/2010/main" val="3708083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37BA2C7E-6C9A-47B9-91BD-2016E135147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66800" y="2057400"/>
            <a:ext cx="3232150" cy="3886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">
            <a:extLst>
              <a:ext uri="{FF2B5EF4-FFF2-40B4-BE49-F238E27FC236}">
                <a16:creationId xmlns:a16="http://schemas.microsoft.com/office/drawing/2014/main" xmlns="" id="{28BD42D8-2036-4283-8763-B6B9FBB6B891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Short Copyright">
            <a:extLst>
              <a:ext uri="{FF2B5EF4-FFF2-40B4-BE49-F238E27FC236}">
                <a16:creationId xmlns:a16="http://schemas.microsoft.com/office/drawing/2014/main" xmlns="" id="{24231C0A-ECCC-4FFD-8094-93A9AAA974D0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418B9D41-71CE-4AEE-877B-6CD2C42B2D4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371600" y="3962400"/>
            <a:ext cx="2819400" cy="4572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242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590800"/>
            <a:ext cx="3886200" cy="3886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590800"/>
            <a:ext cx="3886200" cy="3886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981200"/>
            <a:ext cx="3886200" cy="53340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981200"/>
            <a:ext cx="3886200" cy="53340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9837F42-F829-409C-926C-B82DC4A88FB8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510176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81300"/>
            <a:ext cx="8153400" cy="1295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52337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4495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hort Copyright">
            <a:extLst>
              <a:ext uri="{FF2B5EF4-FFF2-40B4-BE49-F238E27FC236}">
                <a16:creationId xmlns:a16="http://schemas.microsoft.com/office/drawing/2014/main" xmlns="" id="{110CA61B-F31D-4229-ADAF-96F40964EDF1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350067C-7810-47DB-85F9-4CB3BF3111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447800" y="5181600"/>
            <a:ext cx="2971800" cy="304800"/>
          </a:xfrm>
        </p:spPr>
        <p:txBody>
          <a:bodyPr/>
          <a:lstStyle>
            <a:lvl1pPr marL="0" indent="0">
              <a:buNone/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26858B18-1F80-4E3D-99A8-8B745368568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733800" y="1714500"/>
            <a:ext cx="2593848" cy="3048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900" smtClean="0"/>
            </a:lvl1pPr>
            <a:lvl2pPr>
              <a:defRPr lang="en-US" sz="900" smtClean="0"/>
            </a:lvl2pPr>
            <a:lvl3pPr>
              <a:defRPr lang="en-US" sz="900" smtClean="0"/>
            </a:lvl3pPr>
            <a:lvl4pPr>
              <a:defRPr lang="en-US" sz="900" smtClean="0"/>
            </a:lvl4pPr>
            <a:lvl5pPr>
              <a:defRPr lang="en-US" sz="900"/>
            </a:lvl5pPr>
          </a:lstStyle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872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Short Copyright">
            <a:extLst>
              <a:ext uri="{FF2B5EF4-FFF2-40B4-BE49-F238E27FC236}">
                <a16:creationId xmlns:a16="http://schemas.microsoft.com/office/drawing/2014/main" xmlns="" id="{0FF750B1-1796-473F-B670-CAC0B93A07D5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11" name="Slide Number Placeholder">
            <a:extLst>
              <a:ext uri="{FF2B5EF4-FFF2-40B4-BE49-F238E27FC236}">
                <a16:creationId xmlns:a16="http://schemas.microsoft.com/office/drawing/2014/main" xmlns="" id="{E872E57C-0C0C-404A-A618-5480C0D72015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CF71040-BD3A-47E4-888D-5600520D00C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057400" y="2057400"/>
            <a:ext cx="4572000" cy="1524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xmlns="" id="{3CA7C2AE-D5C7-496F-936C-CD89828B8C9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362200" y="4343400"/>
            <a:ext cx="3276600" cy="381000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991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981200"/>
            <a:ext cx="81534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862138" y="6492875"/>
            <a:ext cx="541972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1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A4660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90550" y="1600200"/>
            <a:ext cx="8553450" cy="228600"/>
          </a:xfrm>
          <a:prstGeom prst="rect">
            <a:avLst/>
          </a:prstGeom>
          <a:solidFill>
            <a:srgbClr val="E0B60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-381000" y="1858962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fld id="{00646C56-DBA8-410F-B348-24233A9895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8" r:id="rId1"/>
    <p:sldLayoutId id="2147484065" r:id="rId2"/>
    <p:sldLayoutId id="2147484069" r:id="rId3"/>
    <p:sldLayoutId id="2147484070" r:id="rId4"/>
    <p:sldLayoutId id="2147484078" r:id="rId5"/>
    <p:sldLayoutId id="2147484071" r:id="rId6"/>
    <p:sldLayoutId id="2147484066" r:id="rId7"/>
    <p:sldLayoutId id="2147484079" r:id="rId8"/>
    <p:sldLayoutId id="2147484072" r:id="rId9"/>
    <p:sldLayoutId id="2147484082" r:id="rId10"/>
    <p:sldLayoutId id="2147484083" r:id="rId11"/>
    <p:sldLayoutId id="2147484076" r:id="rId12"/>
    <p:sldLayoutId id="2147484081" r:id="rId13"/>
    <p:sldLayoutId id="2147484067" r:id="rId14"/>
    <p:sldLayoutId id="2147484080" r:id="rId15"/>
    <p:sldLayoutId id="2147484073" r:id="rId16"/>
    <p:sldLayoutId id="2147484074" r:id="rId17"/>
    <p:sldLayoutId id="2147484075" r:id="rId18"/>
    <p:sldLayoutId id="2147484077" r:id="rId19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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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C43D1F"/>
        </a:buClr>
        <a:buSzPct val="75000"/>
        <a:buFont typeface="Wingdings" panose="05000000000000000000" pitchFamily="2" charset="2"/>
        <a:buChar char="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B42469"/>
        </a:buClr>
        <a:buSzPct val="65000"/>
        <a:buFont typeface="Wingdings" panose="05000000000000000000" pitchFamily="2" charset="2"/>
        <a:buChar char="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 noChangeArrowheads="1"/>
          </p:cNvSpPr>
          <p:nvPr>
            <p:ph type="ctrTitle"/>
          </p:nvPr>
        </p:nvSpPr>
        <p:spPr>
          <a:xfrm>
            <a:off x="2362200" y="3581400"/>
            <a:ext cx="6477000" cy="1828800"/>
          </a:xfrm>
        </p:spPr>
        <p:txBody>
          <a:bodyPr/>
          <a:lstStyle/>
          <a:p>
            <a:r>
              <a:rPr lang="en-US" cap="none" noProof="0" dirty="0"/>
              <a:t>Chapter 7</a:t>
            </a:r>
            <a:br>
              <a:rPr lang="en-US" cap="none" noProof="0" dirty="0"/>
            </a:br>
            <a:r>
              <a:rPr lang="en-US" cap="none" noProof="0" dirty="0"/>
              <a:t>Inductive Arguments</a:t>
            </a:r>
          </a:p>
        </p:txBody>
      </p:sp>
      <p:sp>
        <p:nvSpPr>
          <p:cNvPr id="9" name="Subtitle 1"/>
          <p:cNvSpPr>
            <a:spLocks noGrp="1"/>
          </p:cNvSpPr>
          <p:nvPr>
            <p:ph type="subTitle" idx="1"/>
          </p:nvPr>
        </p:nvSpPr>
        <p:spPr>
          <a:xfrm>
            <a:off x="2362200" y="5532437"/>
            <a:ext cx="6705600" cy="1173163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noProof="0" dirty="0"/>
              <a:t>The aim of this tutorial is to help you learn to recognize, analyze, and evaluate inductive arguments.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0C1AA67-9506-4952-B968-9986563A589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6629400"/>
            <a:ext cx="8915400" cy="228600"/>
          </a:xfrm>
        </p:spPr>
        <p:txBody>
          <a:bodyPr/>
          <a:lstStyle/>
          <a:p>
            <a:r>
              <a:rPr lang="en-US" noProof="0" dirty="0"/>
              <a:t>Copyright © 2021 McGraw-Hill Education. All rights reserved. No reproduction or distribution without the prior written consent of McGraw-Hill Education.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noProof="0" dirty="0"/>
              <a:t>Nick Fradiani Wining American Idol, 2015</a:t>
            </a:r>
          </a:p>
        </p:txBody>
      </p:sp>
      <p:pic>
        <p:nvPicPr>
          <p:cNvPr id="4" name="Picture Placeholder 3" descr="A photograph of Maddie Poppe performing on American Idol.">
            <a:extLst>
              <a:ext uri="{FF2B5EF4-FFF2-40B4-BE49-F238E27FC236}">
                <a16:creationId xmlns:a16="http://schemas.microsoft.com/office/drawing/2014/main" xmlns="" id="{52E1BAAD-8632-4BE2-9C88-94722AA9FDE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" b="292"/>
          <a:stretch/>
        </p:blipFill>
        <p:spPr>
          <a:xfrm>
            <a:off x="2285999" y="1827874"/>
            <a:ext cx="4572000" cy="2895600"/>
          </a:xfr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xmlns="" id="{BC265D7D-CA31-4E1F-9355-1FB64094449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209800" y="4723474"/>
            <a:ext cx="3276600" cy="197840"/>
          </a:xfrm>
        </p:spPr>
        <p:txBody>
          <a:bodyPr/>
          <a:lstStyle/>
          <a:p>
            <a:r>
              <a:rPr lang="en-US" dirty="0"/>
              <a:t>Gabe Ginsberg/Getty Images</a:t>
            </a:r>
            <a:endParaRPr lang="en-US" noProof="0" dirty="0"/>
          </a:p>
        </p:txBody>
      </p:sp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290648" y="4921314"/>
            <a:ext cx="8562703" cy="1603628"/>
          </a:xfrm>
        </p:spPr>
        <p:txBody>
          <a:bodyPr/>
          <a:lstStyle/>
          <a:p>
            <a:r>
              <a:rPr lang="en-US" noProof="0" dirty="0">
                <a:solidFill>
                  <a:srgbClr val="6368C3"/>
                </a:solidFill>
              </a:rPr>
              <a:t>Internet polls and some polls sponsored by television programs or stations, such as American Idol or CNN, may be biased or unrepresentative, since they rely on call-ins from their viewers or subscribers.</a:t>
            </a:r>
          </a:p>
        </p:txBody>
      </p:sp>
    </p:spTree>
    <p:extLst>
      <p:ext uri="{BB962C8B-B14F-4D97-AF65-F5344CB8AC3E}">
        <p14:creationId xmlns:p14="http://schemas.microsoft.com/office/powerpoint/2010/main" val="3243752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noProof="0" dirty="0"/>
              <a:t>George Gallup</a:t>
            </a:r>
            <a:endParaRPr lang="en-US" noProof="0" dirty="0"/>
          </a:p>
        </p:txBody>
      </p:sp>
      <p:pic>
        <p:nvPicPr>
          <p:cNvPr id="10" name="Picture Placeholder 9" descr="A photograph of George Gallup.">
            <a:extLst>
              <a:ext uri="{FF2B5EF4-FFF2-40B4-BE49-F238E27FC236}">
                <a16:creationId xmlns:a16="http://schemas.microsoft.com/office/drawing/2014/main" xmlns="" id="{527E7D8D-8840-46D5-B116-29FE6B08A90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34" b="-738"/>
          <a:stretch/>
        </p:blipFill>
        <p:spPr>
          <a:xfrm>
            <a:off x="2939143" y="1828800"/>
            <a:ext cx="3265714" cy="381000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2939143" y="5625343"/>
            <a:ext cx="1543594" cy="318257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</a:rPr>
              <a:t>Keystone/Getty Images</a:t>
            </a:r>
            <a:endParaRPr lang="en-US" sz="900" noProof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6526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noProof="0" dirty="0"/>
              <a:t>Comparative Table of Heights of U.S. Presidential Candidates</a:t>
            </a:r>
            <a:endParaRPr lang="en-US" noProof="0" dirty="0"/>
          </a:p>
        </p:txBody>
      </p:sp>
      <p:pic>
        <p:nvPicPr>
          <p:cNvPr id="10" name="Picture Placeholder 9" descr="A table divided into six columns compares heights of U.S. presidential candidates. ">
            <a:extLst>
              <a:ext uri="{FF2B5EF4-FFF2-40B4-BE49-F238E27FC236}">
                <a16:creationId xmlns:a16="http://schemas.microsoft.com/office/drawing/2014/main" xmlns="" id="{E9A9FF6A-4E54-4A67-BF08-19781A455B0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46" b="-1146"/>
          <a:stretch/>
        </p:blipFill>
        <p:spPr>
          <a:xfrm>
            <a:off x="1657350" y="2057400"/>
            <a:ext cx="5829300" cy="3886200"/>
          </a:xfrm>
        </p:spPr>
      </p:pic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xmlns="" id="{F91ED4AE-67FF-4556-9491-8718882E68B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095500" y="5911536"/>
            <a:ext cx="5181600" cy="207098"/>
          </a:xfrm>
        </p:spPr>
        <p:txBody>
          <a:bodyPr/>
          <a:lstStyle/>
          <a:p>
            <a:r>
              <a:rPr lang="en-US" dirty="0"/>
              <a:t>Library of Congress Prints and Photographs Division Washington, D.C. 20540 USA.</a:t>
            </a:r>
          </a:p>
        </p:txBody>
      </p:sp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2895600" y="6149567"/>
            <a:ext cx="2667000" cy="327433"/>
          </a:xfrm>
        </p:spPr>
        <p:txBody>
          <a:bodyPr/>
          <a:lstStyle/>
          <a:p>
            <a:r>
              <a:rPr lang="en-US" sz="1000" dirty="0">
                <a:hlinkClick r:id="rId3" action="ppaction://hlinksldjump"/>
              </a:rPr>
              <a:t>Access the text alternative for slide images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8904365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noProof="0" dirty="0"/>
              <a:t>The Blind Men and the Elephant</a:t>
            </a:r>
            <a:endParaRPr lang="en-US" noProof="0" dirty="0"/>
          </a:p>
        </p:txBody>
      </p:sp>
      <p:pic>
        <p:nvPicPr>
          <p:cNvPr id="4" name="Picture Placeholder 3" descr="The illustration depicts three blind men touching an elephant. A speech bubble that is connected to all three men reads it's an elephant.">
            <a:extLst>
              <a:ext uri="{FF2B5EF4-FFF2-40B4-BE49-F238E27FC236}">
                <a16:creationId xmlns:a16="http://schemas.microsoft.com/office/drawing/2014/main" xmlns="" id="{EC677B2F-E5F9-44FF-947B-85E6CB7FDD4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" b="-82"/>
          <a:stretch/>
        </p:blipFill>
        <p:spPr>
          <a:xfrm>
            <a:off x="1143000" y="1866900"/>
            <a:ext cx="6858000" cy="434340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1143000" y="6210300"/>
            <a:ext cx="914400" cy="228600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</a:rPr>
              <a:t>John Pritchett</a:t>
            </a:r>
            <a:endParaRPr lang="en-US" sz="900" noProof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646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Evaluating Inductive Arguments Using Generalization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noProof="0" dirty="0"/>
              <a:t>When evaluating generalization-based arguments, the following five criteria are useful:</a:t>
            </a:r>
          </a:p>
          <a:p>
            <a:pPr marL="90488" lvl="0" indent="0" eaLnBrk="1" hangingPunct="1">
              <a:buNone/>
            </a:pPr>
            <a:endParaRPr lang="en-US" altLang="en-US" noProof="0" dirty="0"/>
          </a:p>
          <a:p>
            <a:pPr eaLnBrk="1" hangingPunct="1"/>
            <a:r>
              <a:rPr lang="en-US" altLang="en-US" sz="2000" noProof="0" dirty="0"/>
              <a:t>Check whether the premises are true.</a:t>
            </a:r>
          </a:p>
          <a:p>
            <a:pPr eaLnBrk="1" hangingPunct="1"/>
            <a:r>
              <a:rPr lang="en-US" altLang="en-US" sz="2000" noProof="0" dirty="0"/>
              <a:t>Decide if the sample is large enough.</a:t>
            </a:r>
          </a:p>
          <a:p>
            <a:pPr eaLnBrk="1" hangingPunct="1"/>
            <a:r>
              <a:rPr lang="en-US" altLang="en-US" sz="2000" noProof="0" dirty="0"/>
              <a:t>Decide if the sample is representative.</a:t>
            </a:r>
          </a:p>
          <a:p>
            <a:pPr eaLnBrk="1" hangingPunct="1"/>
            <a:r>
              <a:rPr lang="en-US" altLang="en-US" sz="2000" noProof="0" dirty="0"/>
              <a:t>Decide if the sample is current and up-to-date.</a:t>
            </a:r>
          </a:p>
          <a:p>
            <a:pPr eaLnBrk="1" hangingPunct="1"/>
            <a:r>
              <a:rPr lang="en-US" altLang="en-US" sz="2000" noProof="0" dirty="0"/>
              <a:t>Determine whether the premises support the conclusion.</a:t>
            </a:r>
          </a:p>
        </p:txBody>
      </p:sp>
    </p:spTree>
    <p:extLst>
      <p:ext uri="{BB962C8B-B14F-4D97-AF65-F5344CB8AC3E}">
        <p14:creationId xmlns:p14="http://schemas.microsoft.com/office/powerpoint/2010/main" val="22783077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noProof="0" dirty="0"/>
              <a:t>Issue of Contention: Are We against (or for) It for the Right Reasons?</a:t>
            </a:r>
            <a:endParaRPr lang="en-US" noProof="0" dirty="0"/>
          </a:p>
        </p:txBody>
      </p:sp>
      <p:pic>
        <p:nvPicPr>
          <p:cNvPr id="6" name="Picture Placeholder 5" descr="A photograph depicts female soldiers helping a Muslim woman.">
            <a:extLst>
              <a:ext uri="{FF2B5EF4-FFF2-40B4-BE49-F238E27FC236}">
                <a16:creationId xmlns:a16="http://schemas.microsoft.com/office/drawing/2014/main" xmlns="" id="{31130702-F0DB-48E8-95CB-33032F94764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1" b="-539"/>
          <a:stretch/>
        </p:blipFill>
        <p:spPr>
          <a:xfrm>
            <a:off x="2096293" y="2061260"/>
            <a:ext cx="4951413" cy="3296762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2073659" y="5358022"/>
            <a:ext cx="4419600" cy="200718"/>
          </a:xfrm>
        </p:spPr>
        <p:txBody>
          <a:bodyPr/>
          <a:lstStyle/>
          <a:p>
            <a:pPr algn="l"/>
            <a:r>
              <a:rPr lang="en-US" sz="900" dirty="0">
                <a:solidFill>
                  <a:schemeClr val="tx1"/>
                </a:solidFill>
              </a:rPr>
              <a:t>Patrick Baz/AFP/Getty Images</a:t>
            </a:r>
            <a:endParaRPr lang="en-US" sz="900" noProof="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99AEC4-C79E-455E-A270-AA642E064F4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300" y="5715000"/>
            <a:ext cx="8382000" cy="696884"/>
          </a:xfrm>
        </p:spPr>
        <p:txBody>
          <a:bodyPr/>
          <a:lstStyle/>
          <a:p>
            <a:pPr lvl="0" algn="ctr">
              <a:buClr>
                <a:srgbClr val="C77D00"/>
              </a:buClr>
            </a:pPr>
            <a:r>
              <a:rPr lang="en-US" sz="2000" noProof="0" dirty="0">
                <a:solidFill>
                  <a:srgbClr val="6368C3"/>
                </a:solidFill>
              </a:rPr>
              <a:t>Women serving combat duty in the United States Military has been an issue of contention—but are we against (or for) it for the right reasons?</a:t>
            </a:r>
          </a:p>
        </p:txBody>
      </p:sp>
    </p:spTree>
    <p:extLst>
      <p:ext uri="{BB962C8B-B14F-4D97-AF65-F5344CB8AC3E}">
        <p14:creationId xmlns:p14="http://schemas.microsoft.com/office/powerpoint/2010/main" val="18377180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Analogies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noProof="0" dirty="0"/>
              <a:t>An </a:t>
            </a:r>
            <a:r>
              <a:rPr lang="en-US" altLang="en-US" b="1" u="sng" noProof="0" dirty="0"/>
              <a:t>analogy</a:t>
            </a:r>
            <a:r>
              <a:rPr lang="en-US" altLang="en-US" noProof="0" dirty="0"/>
              <a:t> is based on a comparison between two or more things or events.</a:t>
            </a:r>
          </a:p>
          <a:p>
            <a:pPr eaLnBrk="1" hangingPunct="1"/>
            <a:r>
              <a:rPr lang="en-US" altLang="en-US" sz="2000" b="1" u="sng" noProof="0" dirty="0"/>
              <a:t>Metaphors</a:t>
            </a:r>
            <a:r>
              <a:rPr lang="en-US" altLang="en-US" sz="2000" noProof="0" dirty="0"/>
              <a:t>, a type of descriptive analogy, are common in literature. </a:t>
            </a:r>
          </a:p>
          <a:p>
            <a:pPr eaLnBrk="1" hangingPunct="1"/>
            <a:r>
              <a:rPr lang="en-US" altLang="en-US" sz="2000" noProof="0" dirty="0"/>
              <a:t>Analogies can be used on their own or as premises in arguments. </a:t>
            </a:r>
          </a:p>
          <a:p>
            <a:pPr eaLnBrk="1" hangingPunct="1"/>
            <a:r>
              <a:rPr lang="en-US" altLang="en-US" sz="2000" noProof="0" dirty="0"/>
              <a:t>Arguments using analogies are common in personal relationships, as well as in many fields, such as law, religion, politics, business, science, and the military.</a:t>
            </a:r>
          </a:p>
          <a:p>
            <a:pPr marL="46038" lvl="0" indent="0" eaLnBrk="1" hangingPunct="1">
              <a:buNone/>
            </a:pPr>
            <a:endParaRPr lang="en-US" altLang="en-US" noProof="0" dirty="0"/>
          </a:p>
          <a:p>
            <a:pPr marL="0" indent="0" eaLnBrk="1" hangingPunct="1">
              <a:buNone/>
            </a:pPr>
            <a:r>
              <a:rPr lang="en-US" altLang="en-US" noProof="0" dirty="0"/>
              <a:t>The success of an argument using an analogy depends on the type and extent of relevant similarities and dissimilarities between the things being compared.</a:t>
            </a:r>
          </a:p>
        </p:txBody>
      </p:sp>
    </p:spTree>
    <p:extLst>
      <p:ext uri="{BB962C8B-B14F-4D97-AF65-F5344CB8AC3E}">
        <p14:creationId xmlns:p14="http://schemas.microsoft.com/office/powerpoint/2010/main" val="42723188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noProof="0" dirty="0"/>
              <a:t>A Painting of God Seeing the World</a:t>
            </a:r>
            <a:endParaRPr lang="en-US" noProof="0" dirty="0"/>
          </a:p>
        </p:txBody>
      </p:sp>
      <p:pic>
        <p:nvPicPr>
          <p:cNvPr id="6" name="Picture Placeholder 5" descr="A painting of God looking down on Adam and Eve in the Garden of Eden.">
            <a:extLst>
              <a:ext uri="{FF2B5EF4-FFF2-40B4-BE49-F238E27FC236}">
                <a16:creationId xmlns:a16="http://schemas.microsoft.com/office/drawing/2014/main" xmlns="" id="{9B3B8C61-7B22-428F-BAFF-BEFC0967BBB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" b="683"/>
          <a:stretch/>
        </p:blipFill>
        <p:spPr>
          <a:xfrm>
            <a:off x="3238500" y="1701717"/>
            <a:ext cx="2667000" cy="387350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3225674" y="5538249"/>
            <a:ext cx="1422526" cy="176751"/>
          </a:xfrm>
        </p:spPr>
        <p:txBody>
          <a:bodyPr/>
          <a:lstStyle/>
          <a:p>
            <a:pPr algn="l"/>
            <a:r>
              <a:rPr lang="en-US" sz="900" dirty="0">
                <a:solidFill>
                  <a:schemeClr val="tx1"/>
                </a:solidFill>
              </a:rPr>
              <a:t> Akg-images/Newscom</a:t>
            </a:r>
            <a:endParaRPr lang="en-US" sz="900" noProof="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99AEC4-C79E-455E-A270-AA642E064F4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504950" y="5791200"/>
            <a:ext cx="6362700" cy="696884"/>
          </a:xfrm>
        </p:spPr>
        <p:txBody>
          <a:bodyPr/>
          <a:lstStyle/>
          <a:p>
            <a:pPr lvl="0" algn="ctr">
              <a:buClr>
                <a:srgbClr val="C77D00"/>
              </a:buClr>
            </a:pPr>
            <a:r>
              <a:rPr lang="en-US" sz="2000" noProof="0" dirty="0">
                <a:solidFill>
                  <a:srgbClr val="6368C3"/>
                </a:solidFill>
              </a:rPr>
              <a:t>The argument from design states that God must exist because the world displays purposefulness.</a:t>
            </a:r>
          </a:p>
        </p:txBody>
      </p:sp>
    </p:spTree>
    <p:extLst>
      <p:ext uri="{BB962C8B-B14F-4D97-AF65-F5344CB8AC3E}">
        <p14:creationId xmlns:p14="http://schemas.microsoft.com/office/powerpoint/2010/main" val="544552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noProof="0" dirty="0"/>
              <a:t>A Native American</a:t>
            </a:r>
            <a:endParaRPr lang="en-US" noProof="0" dirty="0"/>
          </a:p>
        </p:txBody>
      </p:sp>
      <p:pic>
        <p:nvPicPr>
          <p:cNvPr id="4" name="Picture Placeholder 3" descr="The illustration depicts a Native American holding a gun.">
            <a:extLst>
              <a:ext uri="{FF2B5EF4-FFF2-40B4-BE49-F238E27FC236}">
                <a16:creationId xmlns:a16="http://schemas.microsoft.com/office/drawing/2014/main" xmlns="" id="{D9D920FC-F2A5-4231-B67D-BC0DA1C3886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8" b="1214"/>
          <a:stretch/>
        </p:blipFill>
        <p:spPr>
          <a:xfrm>
            <a:off x="1066801" y="1524000"/>
            <a:ext cx="1447800" cy="3233420"/>
          </a:xfr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xmlns="" id="{BC265D7D-CA31-4E1F-9355-1FB64094449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8200" y="4873782"/>
            <a:ext cx="3276600" cy="381000"/>
          </a:xfrm>
        </p:spPr>
        <p:txBody>
          <a:bodyPr/>
          <a:lstStyle/>
          <a:p>
            <a:r>
              <a:rPr lang="en-US" dirty="0"/>
              <a:t>Library of Congress, Prints and Photographs Division (LC-USZC4-3616).</a:t>
            </a:r>
            <a:endParaRPr lang="en-US" noProof="0" dirty="0"/>
          </a:p>
        </p:txBody>
      </p:sp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4343400" y="1562100"/>
            <a:ext cx="3505199" cy="3733800"/>
          </a:xfrm>
        </p:spPr>
        <p:txBody>
          <a:bodyPr/>
          <a:lstStyle/>
          <a:p>
            <a:r>
              <a:rPr lang="en-US" altLang="en-US" noProof="0" dirty="0">
                <a:solidFill>
                  <a:srgbClr val="6368C3"/>
                </a:solidFill>
              </a:rPr>
              <a:t>An alliance of tribes, Tecumseh argued, is like braided hair. </a:t>
            </a:r>
          </a:p>
          <a:p>
            <a:r>
              <a:rPr lang="en-US" altLang="en-US" noProof="0" dirty="0">
                <a:solidFill>
                  <a:srgbClr val="6368C3"/>
                </a:solidFill>
              </a:rPr>
              <a:t>A single strand of hair is easy to break. </a:t>
            </a:r>
          </a:p>
          <a:p>
            <a:r>
              <a:rPr lang="en-US" altLang="en-US" noProof="0" dirty="0">
                <a:solidFill>
                  <a:srgbClr val="6368C3"/>
                </a:solidFill>
              </a:rPr>
              <a:t>But several strands braided together are almost impossible to break.</a:t>
            </a:r>
            <a:endParaRPr lang="en-US" noProof="0" dirty="0">
              <a:solidFill>
                <a:srgbClr val="6368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7417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Evaluating Arguments Based on Analogy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noProof="0" dirty="0"/>
              <a:t>Knowing how to evaluate arguments using analogy is a valuable critical thinking skill.</a:t>
            </a:r>
          </a:p>
          <a:p>
            <a:pPr marL="0" lvl="0" indent="0" eaLnBrk="1" hangingPunct="1">
              <a:buNone/>
            </a:pPr>
            <a:endParaRPr lang="en-US" altLang="en-US" noProof="0" dirty="0"/>
          </a:p>
          <a:p>
            <a:pPr marL="0" indent="0" eaLnBrk="1" hangingPunct="1">
              <a:buNone/>
            </a:pPr>
            <a:r>
              <a:rPr lang="en-US" altLang="en-US" noProof="0" dirty="0"/>
              <a:t>The following strategies are useful:</a:t>
            </a:r>
          </a:p>
          <a:p>
            <a:pPr marL="0" indent="0" eaLnBrk="1" hangingPunct="1">
              <a:buNone/>
            </a:pPr>
            <a:endParaRPr lang="en-US" altLang="en-US" sz="800" noProof="0" dirty="0"/>
          </a:p>
          <a:p>
            <a:pPr eaLnBrk="1" hangingPunct="1"/>
            <a:r>
              <a:rPr lang="en-US" altLang="en-US" sz="2000" noProof="0" dirty="0"/>
              <a:t>Identify what is being compared.</a:t>
            </a:r>
          </a:p>
          <a:p>
            <a:pPr eaLnBrk="1" hangingPunct="1"/>
            <a:r>
              <a:rPr lang="en-US" altLang="en-US" sz="2000" noProof="0" dirty="0"/>
              <a:t>List the similarities.</a:t>
            </a:r>
          </a:p>
          <a:p>
            <a:pPr eaLnBrk="1" hangingPunct="1"/>
            <a:r>
              <a:rPr lang="en-US" altLang="en-US" sz="2000" noProof="0" dirty="0"/>
              <a:t>List the dissimilarities.</a:t>
            </a:r>
          </a:p>
          <a:p>
            <a:pPr eaLnBrk="1" hangingPunct="1"/>
            <a:r>
              <a:rPr lang="en-US" altLang="en-US" sz="2000" noProof="0" dirty="0"/>
              <a:t>Compare the lists.</a:t>
            </a:r>
          </a:p>
          <a:p>
            <a:pPr eaLnBrk="1" hangingPunct="1"/>
            <a:r>
              <a:rPr lang="en-US" altLang="en-US" sz="2000" noProof="0" dirty="0"/>
              <a:t>Examine possible counteranalogies.</a:t>
            </a:r>
          </a:p>
          <a:p>
            <a:pPr eaLnBrk="1" hangingPunct="1"/>
            <a:r>
              <a:rPr lang="en-US" altLang="en-US" sz="2000" noProof="0" dirty="0"/>
              <a:t>Determine if the analogy supports the conclusion.</a:t>
            </a:r>
          </a:p>
        </p:txBody>
      </p:sp>
    </p:spTree>
    <p:extLst>
      <p:ext uri="{BB962C8B-B14F-4D97-AF65-F5344CB8AC3E}">
        <p14:creationId xmlns:p14="http://schemas.microsoft.com/office/powerpoint/2010/main" val="3813866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noProof="0" dirty="0"/>
              <a:t>Rube Goldberg Machine</a:t>
            </a:r>
            <a:endParaRPr lang="en-US" noProof="0" dirty="0"/>
          </a:p>
        </p:txBody>
      </p:sp>
      <p:pic>
        <p:nvPicPr>
          <p:cNvPr id="4" name="Picture Placeholder 3" descr="A photograph depicting a group of college students presenting their invention.">
            <a:extLst>
              <a:ext uri="{FF2B5EF4-FFF2-40B4-BE49-F238E27FC236}">
                <a16:creationId xmlns:a16="http://schemas.microsoft.com/office/drawing/2014/main" xmlns="" id="{E3CC9F0C-5D22-4CCF-9571-20A0939BD17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" b="118"/>
          <a:stretch/>
        </p:blipFill>
        <p:spPr>
          <a:xfrm>
            <a:off x="2000250" y="1600200"/>
            <a:ext cx="5143500" cy="3771900"/>
          </a:xfr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xmlns="" id="{E7A1F10F-7630-41C8-96A2-96FAFC1DA40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000250" y="5372100"/>
            <a:ext cx="3276600" cy="190500"/>
          </a:xfrm>
        </p:spPr>
        <p:txBody>
          <a:bodyPr/>
          <a:lstStyle/>
          <a:p>
            <a:r>
              <a:rPr lang="en-US" dirty="0"/>
              <a:t>Dave Umberger/AP Images</a:t>
            </a:r>
            <a:endParaRPr lang="en-US" noProof="0" dirty="0"/>
          </a:p>
        </p:txBody>
      </p:sp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1688374" y="5715000"/>
            <a:ext cx="5995851" cy="533400"/>
          </a:xfrm>
        </p:spPr>
        <p:txBody>
          <a:bodyPr/>
          <a:lstStyle/>
          <a:p>
            <a:r>
              <a:rPr lang="en-US" altLang="en-US" noProof="0" dirty="0">
                <a:solidFill>
                  <a:srgbClr val="6368C3"/>
                </a:solidFill>
              </a:rPr>
              <a:t>Constructing a Rube Goldberg Machine requires inductive logic skills.</a:t>
            </a:r>
            <a:endParaRPr lang="en-US" noProof="0" dirty="0">
              <a:solidFill>
                <a:srgbClr val="6368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50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3200" noProof="0" dirty="0"/>
              <a:t>In Alice’s Adventures in Wonderland, Alice argues with the March Hare and the Dormouse</a:t>
            </a:r>
            <a:endParaRPr lang="en-US" sz="3200" noProof="0" dirty="0"/>
          </a:p>
        </p:txBody>
      </p:sp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4419600" y="2006163"/>
            <a:ext cx="4572000" cy="42291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1800" noProof="0" dirty="0">
                <a:solidFill>
                  <a:srgbClr val="6368C3"/>
                </a:solidFill>
              </a:rPr>
              <a:t>“I do [say what I mean],” Alice hastily replied; “at least—at least I mean what I say—that’s the same thing, you know.”</a:t>
            </a:r>
          </a:p>
          <a:p>
            <a:pPr algn="l" eaLnBrk="1" hangingPunct="1">
              <a:defRPr/>
            </a:pPr>
            <a:r>
              <a:rPr lang="en-US" sz="1800" noProof="0" dirty="0">
                <a:solidFill>
                  <a:srgbClr val="6368C3"/>
                </a:solidFill>
              </a:rPr>
              <a:t>“Not the same thing a bit!” said the Hatter. “Why, you might just as well say that ‘I see what I eat’ is the same thing as ‘I eat what I see’!”</a:t>
            </a:r>
          </a:p>
          <a:p>
            <a:pPr algn="l" eaLnBrk="1" hangingPunct="1">
              <a:defRPr/>
            </a:pPr>
            <a:r>
              <a:rPr lang="en-US" sz="1800" noProof="0" dirty="0">
                <a:solidFill>
                  <a:srgbClr val="6368C3"/>
                </a:solidFill>
              </a:rPr>
              <a:t>“You might just as well say,” added the March Hare, “That ‘I like what I get’ is the same thing as ‘I get what I like’!”</a:t>
            </a:r>
          </a:p>
          <a:p>
            <a:pPr algn="l" eaLnBrk="1" hangingPunct="1">
              <a:defRPr/>
            </a:pPr>
            <a:r>
              <a:rPr lang="en-US" sz="1800" noProof="0" dirty="0">
                <a:solidFill>
                  <a:srgbClr val="6368C3"/>
                </a:solidFill>
              </a:rPr>
              <a:t>“You might just as well say,” added the Dormouse, which seemed to be talking in its sleep, “That ‘I breathe when I sleep’ is the same thing as ‘I sleep when I breathe’!”</a:t>
            </a:r>
          </a:p>
        </p:txBody>
      </p:sp>
    </p:spTree>
    <p:extLst>
      <p:ext uri="{BB962C8B-B14F-4D97-AF65-F5344CB8AC3E}">
        <p14:creationId xmlns:p14="http://schemas.microsoft.com/office/powerpoint/2010/main" val="34756650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noProof="0" dirty="0"/>
              <a:t>"Your Brain on Drugs"</a:t>
            </a:r>
            <a:endParaRPr lang="en-US" noProof="0" dirty="0"/>
          </a:p>
        </p:txBody>
      </p:sp>
      <p:pic>
        <p:nvPicPr>
          <p:cNvPr id="4" name="Picture Placeholder 3" descr="The photograph depicts two eggs in a frying pan.">
            <a:extLst>
              <a:ext uri="{FF2B5EF4-FFF2-40B4-BE49-F238E27FC236}">
                <a16:creationId xmlns:a16="http://schemas.microsoft.com/office/drawing/2014/main" xmlns="" id="{92C28380-0FCF-4D05-BE5A-E977AF3B3C5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5" b="-1412"/>
          <a:stretch/>
        </p:blipFill>
        <p:spPr>
          <a:xfrm>
            <a:off x="1895707" y="1981200"/>
            <a:ext cx="5352585" cy="365760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1931920" y="5638800"/>
            <a:ext cx="4621279" cy="227179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</a:rPr>
              <a:t>Cookware: Judith Collins/Alamy Stock Photo; Fried eggs: Stockbyte/Getty Images</a:t>
            </a:r>
            <a:endParaRPr lang="en-US" sz="900" noProof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6278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noProof="0" dirty="0"/>
              <a:t>A Scene from I, Robot</a:t>
            </a:r>
            <a:endParaRPr lang="en-US" noProof="0" dirty="0"/>
          </a:p>
        </p:txBody>
      </p:sp>
      <p:pic>
        <p:nvPicPr>
          <p:cNvPr id="4" name="Picture Placeholder 3" descr="A still from the motion picture I, Robot in which a woman plays chess with a robot.">
            <a:extLst>
              <a:ext uri="{FF2B5EF4-FFF2-40B4-BE49-F238E27FC236}">
                <a16:creationId xmlns:a16="http://schemas.microsoft.com/office/drawing/2014/main" xmlns="" id="{62ABC7A5-AC7C-46CC-B3CC-D63FE7A4DEA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" b="1101"/>
          <a:stretch/>
        </p:blipFill>
        <p:spPr>
          <a:xfrm>
            <a:off x="2005148" y="1981200"/>
            <a:ext cx="5133703" cy="3080222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1971952" y="5061422"/>
            <a:ext cx="1914248" cy="228600"/>
          </a:xfrm>
        </p:spPr>
        <p:txBody>
          <a:bodyPr/>
          <a:lstStyle/>
          <a:p>
            <a:pPr lvl="0" algn="l">
              <a:buClr>
                <a:srgbClr val="C77D00"/>
              </a:buClr>
            </a:pPr>
            <a:r>
              <a:rPr lang="en-US" sz="9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Blutgruppe/Corbis/Getty Images</a:t>
            </a:r>
            <a:endParaRPr lang="en-US" sz="900" noProof="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A99AD2D3-5C45-4F54-98D3-F929C999518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42950" y="5290022"/>
            <a:ext cx="7886700" cy="786424"/>
          </a:xfrm>
        </p:spPr>
        <p:txBody>
          <a:bodyPr/>
          <a:lstStyle/>
          <a:p>
            <a:pPr algn="ctr"/>
            <a:r>
              <a:rPr lang="en-US" altLang="en-US" sz="2400" noProof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The claim that begin with A I are not conscious and lack feeling because they are not organic is based on an irrelevant dissimilarity.</a:t>
            </a:r>
            <a:endParaRPr lang="en-US" sz="2400" noProof="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9038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Causal Arguments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noProof="0" dirty="0"/>
              <a:t>A </a:t>
            </a:r>
            <a:r>
              <a:rPr lang="en-US" altLang="en-US" b="1" u="sng" noProof="0" dirty="0"/>
              <a:t>cause</a:t>
            </a:r>
            <a:r>
              <a:rPr lang="en-US" altLang="en-US" noProof="0" dirty="0"/>
              <a:t> is an event that brings about a change or effect. </a:t>
            </a:r>
          </a:p>
          <a:p>
            <a:pPr eaLnBrk="1" hangingPunct="1"/>
            <a:r>
              <a:rPr lang="en-US" altLang="en-US" sz="2000" noProof="0" dirty="0"/>
              <a:t>In </a:t>
            </a:r>
            <a:r>
              <a:rPr lang="en-US" altLang="en-US" sz="2000" b="1" u="sng" noProof="0" dirty="0"/>
              <a:t>causal arguments</a:t>
            </a:r>
            <a:r>
              <a:rPr lang="en-US" altLang="en-US" sz="2000" noProof="0" dirty="0"/>
              <a:t>, something is claimed as the cause of something else. Understanding cause and effect relations is a crucial component of effective critical thinking.</a:t>
            </a:r>
          </a:p>
        </p:txBody>
      </p:sp>
    </p:spTree>
    <p:extLst>
      <p:ext uri="{BB962C8B-B14F-4D97-AF65-F5344CB8AC3E}">
        <p14:creationId xmlns:p14="http://schemas.microsoft.com/office/powerpoint/2010/main" val="27084489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noProof="0" dirty="0"/>
              <a:t>Serial Killer Ted Bundy Blamed Pornography for His Crimes</a:t>
            </a:r>
            <a:endParaRPr lang="en-US" noProof="0" dirty="0"/>
          </a:p>
        </p:txBody>
      </p:sp>
      <p:pic>
        <p:nvPicPr>
          <p:cNvPr id="4" name="Picture Placeholder 3" descr="A photograph of serial killer Ted Bundy sitting in court.">
            <a:extLst>
              <a:ext uri="{FF2B5EF4-FFF2-40B4-BE49-F238E27FC236}">
                <a16:creationId xmlns:a16="http://schemas.microsoft.com/office/drawing/2014/main" xmlns="" id="{71FDE2B9-9860-4DA2-871D-98828C5861F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0" b="-410"/>
          <a:stretch/>
        </p:blipFill>
        <p:spPr>
          <a:xfrm>
            <a:off x="1383631" y="1905000"/>
            <a:ext cx="6376737" cy="403860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1376841" y="5943600"/>
            <a:ext cx="909159" cy="228600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</a:rPr>
              <a:t>AP Images</a:t>
            </a:r>
            <a:endParaRPr lang="en-US" sz="900" noProof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0906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noProof="0" dirty="0"/>
              <a:t>Violent Video Games and the Sandy Hook School Massacre</a:t>
            </a:r>
            <a:endParaRPr lang="en-US" noProof="0" dirty="0"/>
          </a:p>
        </p:txBody>
      </p:sp>
      <p:pic>
        <p:nvPicPr>
          <p:cNvPr id="4" name="Picture Placeholder 3" descr="The image depicts a scene from a video game. It depicts a soldier aiming an assault rifle.">
            <a:extLst>
              <a:ext uri="{FF2B5EF4-FFF2-40B4-BE49-F238E27FC236}">
                <a16:creationId xmlns:a16="http://schemas.microsoft.com/office/drawing/2014/main" xmlns="" id="{FDC83E5A-6FDE-40B9-9EDD-90182AACE06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85" b="1355"/>
          <a:stretch/>
        </p:blipFill>
        <p:spPr>
          <a:xfrm>
            <a:off x="1246909" y="2057400"/>
            <a:ext cx="6650182" cy="365760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1246909" y="5715000"/>
            <a:ext cx="1724891" cy="228600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</a:rPr>
              <a:t>Pumkinpie/Alamy Stock Photo</a:t>
            </a:r>
            <a:endParaRPr lang="en-US" sz="900" noProof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6332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Correlations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noProof="0" dirty="0"/>
              <a:t>When two events occur together at rates higher than probability, the relationship is called a </a:t>
            </a:r>
            <a:r>
              <a:rPr lang="en-US" altLang="en-US" b="1" u="sng" noProof="0" dirty="0"/>
              <a:t>correlation</a:t>
            </a:r>
            <a:r>
              <a:rPr lang="en-US" altLang="en-US" noProof="0" dirty="0"/>
              <a:t>. </a:t>
            </a:r>
          </a:p>
          <a:p>
            <a:pPr eaLnBrk="1" hangingPunct="1"/>
            <a:r>
              <a:rPr lang="en-US" altLang="en-US" sz="2000" noProof="0" dirty="0"/>
              <a:t>If the incidence of one event increases when the second one increases, the relationship is called a </a:t>
            </a:r>
            <a:r>
              <a:rPr lang="en-US" altLang="en-US" sz="2000" b="1" u="sng" noProof="0" dirty="0"/>
              <a:t>positive correlation</a:t>
            </a:r>
            <a:r>
              <a:rPr lang="en-US" altLang="en-US" sz="2000" noProof="0" dirty="0"/>
              <a:t>. </a:t>
            </a:r>
          </a:p>
          <a:p>
            <a:pPr eaLnBrk="1" hangingPunct="1"/>
            <a:r>
              <a:rPr lang="en-US" altLang="en-US" sz="2000" noProof="0" dirty="0"/>
              <a:t>A </a:t>
            </a:r>
            <a:r>
              <a:rPr lang="en-US" altLang="en-US" sz="2000" b="1" u="sng" noProof="0" dirty="0"/>
              <a:t>negative correlation</a:t>
            </a:r>
            <a:r>
              <a:rPr lang="en-US" altLang="en-US" sz="2000" noProof="0" dirty="0"/>
              <a:t> occurs when the occurrence of one event increases as the other decreases.</a:t>
            </a:r>
          </a:p>
        </p:txBody>
      </p:sp>
    </p:spTree>
    <p:extLst>
      <p:ext uri="{BB962C8B-B14F-4D97-AF65-F5344CB8AC3E}">
        <p14:creationId xmlns:p14="http://schemas.microsoft.com/office/powerpoint/2010/main" val="12853820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noProof="0" dirty="0"/>
              <a:t>The Correlation between Cigarettes Smoked and Lung Cancer</a:t>
            </a:r>
            <a:endParaRPr lang="en-US" noProof="0" dirty="0"/>
          </a:p>
        </p:txBody>
      </p:sp>
      <p:pic>
        <p:nvPicPr>
          <p:cNvPr id="4" name="Picture Placeholder 3" descr="Graph shows the risk correlation between cigarettes smoked and lung cancer.">
            <a:extLst>
              <a:ext uri="{FF2B5EF4-FFF2-40B4-BE49-F238E27FC236}">
                <a16:creationId xmlns:a16="http://schemas.microsoft.com/office/drawing/2014/main" xmlns="" id="{2E99CE11-65EC-47C7-B7FB-220FC0B2201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07" b="-866"/>
          <a:stretch/>
        </p:blipFill>
        <p:spPr>
          <a:xfrm>
            <a:off x="2640557" y="1878635"/>
            <a:ext cx="3852324" cy="4187309"/>
          </a:xfr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F3BC0A8C-16B2-4EA2-A560-CD320D2FB91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048000" y="6065944"/>
            <a:ext cx="1828800" cy="229314"/>
          </a:xfrm>
        </p:spPr>
        <p:txBody>
          <a:bodyPr/>
          <a:lstStyle/>
          <a:p>
            <a:r>
              <a:rPr lang="en-US" dirty="0"/>
              <a:t>Alexandru Nika/Getty Images </a:t>
            </a:r>
            <a:endParaRPr lang="en-US" noProof="0" dirty="0"/>
          </a:p>
        </p:txBody>
      </p:sp>
      <p:sp>
        <p:nvSpPr>
          <p:cNvPr id="12" name="Content Placeholder">
            <a:extLst>
              <a:ext uri="{FF2B5EF4-FFF2-40B4-BE49-F238E27FC236}">
                <a16:creationId xmlns:a16="http://schemas.microsoft.com/office/drawing/2014/main" xmlns="" id="{F5817C67-869F-43A2-8C1D-65866E3F71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238500" y="6326863"/>
            <a:ext cx="2667000" cy="304800"/>
          </a:xfrm>
        </p:spPr>
        <p:txBody>
          <a:bodyPr/>
          <a:lstStyle/>
          <a:p>
            <a:r>
              <a:rPr lang="en-US" sz="1000" dirty="0">
                <a:hlinkClick r:id="rId3" action="ppaction://hlinksldjump"/>
              </a:rPr>
              <a:t>Access the text alternative for slide images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6481265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Evaluating Causal Arguments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noProof="0" dirty="0"/>
              <a:t>Knowing how to evaluate causal arguments makes it easier for you to employ them productively. </a:t>
            </a:r>
          </a:p>
          <a:p>
            <a:pPr marL="0" lvl="0" indent="0" eaLnBrk="1" hangingPunct="1">
              <a:buNone/>
            </a:pPr>
            <a:endParaRPr lang="en-US" altLang="en-US" noProof="0" dirty="0"/>
          </a:p>
          <a:p>
            <a:pPr marL="0" indent="0" eaLnBrk="1" hangingPunct="1">
              <a:buNone/>
            </a:pPr>
            <a:r>
              <a:rPr lang="en-US" altLang="en-US" noProof="0" dirty="0"/>
              <a:t>Use the following four criteria:</a:t>
            </a:r>
          </a:p>
          <a:p>
            <a:pPr marL="0" indent="0" eaLnBrk="1" hangingPunct="1">
              <a:buNone/>
            </a:pPr>
            <a:endParaRPr lang="en-US" altLang="en-US" noProof="0" dirty="0"/>
          </a:p>
          <a:p>
            <a:pPr eaLnBrk="1" hangingPunct="1"/>
            <a:r>
              <a:rPr lang="en-US" altLang="en-US" sz="2000" noProof="0" dirty="0"/>
              <a:t>Determine whether the evidence for a causal relationship is strong.</a:t>
            </a:r>
          </a:p>
          <a:p>
            <a:pPr eaLnBrk="1" hangingPunct="1"/>
            <a:r>
              <a:rPr lang="en-US" altLang="en-US" sz="2000" noProof="0" dirty="0"/>
              <a:t>Make sure the argument is free of fallacies.</a:t>
            </a:r>
          </a:p>
          <a:p>
            <a:pPr eaLnBrk="1" hangingPunct="1"/>
            <a:r>
              <a:rPr lang="en-US" altLang="en-US" sz="2000" noProof="0" dirty="0"/>
              <a:t>Decide whether the data is current and up-to-date.</a:t>
            </a:r>
          </a:p>
          <a:p>
            <a:pPr eaLnBrk="1" hangingPunct="1"/>
            <a:r>
              <a:rPr lang="en-US" altLang="en-US" sz="2000" noProof="0" dirty="0"/>
              <a:t>Make sure the conclusion does not go beyond the premises.</a:t>
            </a:r>
          </a:p>
        </p:txBody>
      </p:sp>
    </p:spTree>
    <p:extLst>
      <p:ext uri="{BB962C8B-B14F-4D97-AF65-F5344CB8AC3E}">
        <p14:creationId xmlns:p14="http://schemas.microsoft.com/office/powerpoint/2010/main" val="41074937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It’s Quitting Time: 101—Students</a:t>
            </a:r>
            <a:br>
              <a:rPr lang="en-US" altLang="en-US" dirty="0"/>
            </a:br>
            <a:r>
              <a:rPr lang="en-US" altLang="en-US" dirty="0"/>
              <a:t>and Smoking</a:t>
            </a:r>
            <a:endParaRPr lang="en-US" noProof="0" dirty="0"/>
          </a:p>
        </p:txBody>
      </p:sp>
      <p:pic>
        <p:nvPicPr>
          <p:cNvPr id="4" name="Picture Placeholder 3" descr="A photograph of a woman vaping.">
            <a:extLst>
              <a:ext uri="{FF2B5EF4-FFF2-40B4-BE49-F238E27FC236}">
                <a16:creationId xmlns:a16="http://schemas.microsoft.com/office/drawing/2014/main" xmlns="" id="{537E9D53-0814-4B81-BF8E-F484914CD16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52" b="-1352"/>
          <a:stretch/>
        </p:blipFill>
        <p:spPr>
          <a:xfrm>
            <a:off x="1676400" y="2057400"/>
            <a:ext cx="5791200" cy="3860800"/>
          </a:xfr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xmlns="" id="{6F75C124-C3A1-46A2-AD5F-D92DD5F2651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676400" y="5829300"/>
            <a:ext cx="1550406" cy="1778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</a:rPr>
              <a:t>Oleggg/Shutterstock</a:t>
            </a:r>
            <a:endParaRPr lang="en-US" noProof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3879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Inductive Arguments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en-US" noProof="0" dirty="0"/>
              <a:t>Inductive arguments claim that their conclusion probably follows from the premises. </a:t>
            </a:r>
          </a:p>
          <a:p>
            <a:pPr eaLnBrk="1" hangingPunct="1"/>
            <a:r>
              <a:rPr lang="en-US" altLang="en-US" sz="2000" noProof="0" dirty="0"/>
              <a:t>As a result, inductive arguments are either stronger or weaker rather than true or false.</a:t>
            </a:r>
          </a:p>
          <a:p>
            <a:pPr marL="0" lvl="0" indent="-1587" eaLnBrk="1" hangingPunct="1">
              <a:buNone/>
            </a:pPr>
            <a:endParaRPr lang="en-US" altLang="en-US" noProof="0" dirty="0"/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en-US" noProof="0" dirty="0"/>
              <a:t>Certain words and phrases are commonly used in inductive arguments. </a:t>
            </a:r>
          </a:p>
          <a:p>
            <a:pPr eaLnBrk="1" hangingPunct="1"/>
            <a:r>
              <a:rPr lang="en-US" altLang="en-US" sz="2000" noProof="0" dirty="0"/>
              <a:t>These include "probably, most likely, chances are, it is reasonable to suppose, we can expect, and it seems probable that". </a:t>
            </a:r>
          </a:p>
          <a:p>
            <a:pPr eaLnBrk="1" hangingPunct="1"/>
            <a:r>
              <a:rPr lang="en-US" altLang="en-US" sz="2000" noProof="0" dirty="0"/>
              <a:t>However, not all inductive arguments contain indicator words.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Conclusions</a:t>
            </a:r>
            <a:endParaRPr lang="en-US" altLang="en-US" sz="1000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Knowledge of inductive arguments, including generalizations, analogies, and causal arguments, is essential for us to effectively function in the world. </a:t>
            </a:r>
          </a:p>
          <a:p>
            <a:pPr eaLnBrk="1" hangingPunct="1"/>
            <a:r>
              <a:rPr lang="en-US" altLang="en-US" noProof="0" dirty="0"/>
              <a:t>As good critical thinkers, we must constantly identify and evaluate these types of arguments, both our own and those presented to us by others.</a:t>
            </a:r>
          </a:p>
        </p:txBody>
      </p:sp>
    </p:spTree>
    <p:extLst>
      <p:ext uri="{BB962C8B-B14F-4D97-AF65-F5344CB8AC3E}">
        <p14:creationId xmlns:p14="http://schemas.microsoft.com/office/powerpoint/2010/main" val="42237832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noProof="0" dirty="0"/>
              <a:t>Perspectives on Legalizing Marijuana</a:t>
            </a:r>
            <a:endParaRPr lang="en-US" noProof="0" dirty="0"/>
          </a:p>
        </p:txBody>
      </p:sp>
      <p:pic>
        <p:nvPicPr>
          <p:cNvPr id="5" name="Picture Placeholder 4" descr="A photograph of marijuana leaves.">
            <a:extLst>
              <a:ext uri="{FF2B5EF4-FFF2-40B4-BE49-F238E27FC236}">
                <a16:creationId xmlns:a16="http://schemas.microsoft.com/office/drawing/2014/main" xmlns="" id="{9A92479B-D9D4-4358-A3A2-8B551492CF4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6" b="1214"/>
          <a:stretch/>
        </p:blipFill>
        <p:spPr>
          <a:xfrm>
            <a:off x="1443789" y="1981200"/>
            <a:ext cx="6256421" cy="396240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E9EC666-1832-46F9-B953-207A2871382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383294" y="5943600"/>
            <a:ext cx="3276600" cy="381000"/>
          </a:xfr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US" dirty="0">
                <a:latin typeface="Arial" panose="020B0604020202020204" pitchFamily="34" charset="0"/>
              </a:rPr>
              <a:t>Opra/Shutterstock</a:t>
            </a:r>
            <a:endParaRPr lang="en-US" noProof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1651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4B5F3C60-93CF-4B43-936B-2C1D87928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noProof="0" dirty="0"/>
              <a:t>Accessibility Content: Text Alternatives for Images</a:t>
            </a:r>
          </a:p>
        </p:txBody>
      </p:sp>
    </p:spTree>
    <p:extLst>
      <p:ext uri="{BB962C8B-B14F-4D97-AF65-F5344CB8AC3E}">
        <p14:creationId xmlns:p14="http://schemas.microsoft.com/office/powerpoint/2010/main" val="2928719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1C5FDEA-C73A-4E9B-967F-E8C7A93E5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Comparative Table of Heights of U.S. Presidential Candidates</a:t>
            </a:r>
            <a:r>
              <a:rPr lang="en-US" sz="3200" noProof="0" dirty="0"/>
              <a:t> - Text Alternative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2891968E-8386-4035-ABE7-931AD616E90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92424" y="1804737"/>
            <a:ext cx="2855976" cy="304800"/>
          </a:xfrm>
        </p:spPr>
        <p:txBody>
          <a:bodyPr/>
          <a:lstStyle/>
          <a:p>
            <a:pPr marL="0" indent="0">
              <a:buNone/>
            </a:pPr>
            <a:r>
              <a:rPr lang="en-US" sz="1000" dirty="0">
                <a:hlinkClick r:id="rId2" action="ppaction://hlinksldjump"/>
              </a:rPr>
              <a:t>Return to parent-slide containing images</a:t>
            </a:r>
            <a:endParaRPr lang="en-US" sz="1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D441414-BD3A-47D4-85ED-20F0E955E9F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column headers are marked from left to right as: year, winner, height, runner-up(by electoral vote count), height, and difference. The table shows there have been only five instances in 23 presidential elections in which the shorter candidate won.</a:t>
            </a:r>
            <a:endParaRPr lang="en-US" noProof="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DF92121-6E0B-4D2B-9F68-A90FD93BA94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124200" y="6501063"/>
            <a:ext cx="2708148" cy="304800"/>
          </a:xfrm>
        </p:spPr>
        <p:txBody>
          <a:bodyPr/>
          <a:lstStyle/>
          <a:p>
            <a:r>
              <a:rPr lang="en-US" sz="1000" noProof="0" dirty="0">
                <a:hlinkClick r:id="rId2" action="ppaction://hlinksldjump"/>
              </a:rPr>
              <a:t>Return to parent-slide containing images</a:t>
            </a: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66439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1C5FDEA-C73A-4E9B-967F-E8C7A93E5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The Correlation between Cigarettes Smoked and Lung Cancer</a:t>
            </a:r>
            <a:r>
              <a:rPr lang="en-US" sz="3200" noProof="0" dirty="0"/>
              <a:t> - Text Alternative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2891968E-8386-4035-ABE7-931AD616E90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92424" y="1804737"/>
            <a:ext cx="2855976" cy="304800"/>
          </a:xfrm>
        </p:spPr>
        <p:txBody>
          <a:bodyPr/>
          <a:lstStyle/>
          <a:p>
            <a:pPr marL="0" indent="0">
              <a:buNone/>
            </a:pPr>
            <a:r>
              <a:rPr lang="en-US" sz="1000" dirty="0">
                <a:hlinkClick r:id="rId2" action="ppaction://hlinksldjump"/>
              </a:rPr>
              <a:t>Return to parent-slide containing images</a:t>
            </a:r>
            <a:endParaRPr lang="en-US" sz="1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D441414-BD3A-47D4-85ED-20F0E955E9F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data is given as:</a:t>
            </a:r>
            <a:br>
              <a:rPr lang="en-US" dirty="0"/>
            </a:br>
            <a:r>
              <a:rPr lang="en-US" dirty="0"/>
              <a:t>• Non-smoker: 3</a:t>
            </a:r>
            <a:br>
              <a:rPr lang="en-US" dirty="0"/>
            </a:br>
            <a:r>
              <a:rPr lang="en-US" dirty="0"/>
              <a:t>• Daily cigarette number: less than 10: 20, less than 20: 30, less than 30: 55, less than 40: 80, and more than 40: 81. Note: data given in approximate.</a:t>
            </a:r>
            <a:endParaRPr lang="en-US" noProof="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DF92121-6E0B-4D2B-9F68-A90FD93BA94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124200" y="6501063"/>
            <a:ext cx="2708148" cy="304800"/>
          </a:xfrm>
        </p:spPr>
        <p:txBody>
          <a:bodyPr/>
          <a:lstStyle/>
          <a:p>
            <a:r>
              <a:rPr lang="en-US" sz="1000" noProof="0" dirty="0">
                <a:hlinkClick r:id="rId2" action="ppaction://hlinksldjump"/>
              </a:rPr>
              <a:t>Return to parent-slide containing images</a:t>
            </a: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2981352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3200" noProof="0" dirty="0"/>
              <a:t>A Watchdog</a:t>
            </a:r>
            <a:endParaRPr lang="en-US" sz="3200" noProof="0" dirty="0"/>
          </a:p>
        </p:txBody>
      </p:sp>
      <p:pic>
        <p:nvPicPr>
          <p:cNvPr id="6" name="Picture Placeholder 5" descr="A photograph of a Corgi.">
            <a:extLst>
              <a:ext uri="{FF2B5EF4-FFF2-40B4-BE49-F238E27FC236}">
                <a16:creationId xmlns:a16="http://schemas.microsoft.com/office/drawing/2014/main" xmlns="" id="{74354996-2A67-4607-8721-398939F9395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" b="687"/>
          <a:stretch/>
        </p:blipFill>
        <p:spPr>
          <a:xfrm>
            <a:off x="2743200" y="1464335"/>
            <a:ext cx="2590800" cy="354076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3352800" y="5117247"/>
            <a:ext cx="2286000" cy="176505"/>
          </a:xfrm>
        </p:spPr>
        <p:txBody>
          <a:bodyPr/>
          <a:lstStyle/>
          <a:p>
            <a:pPr algn="l"/>
            <a:r>
              <a:rPr lang="en-US" sz="900" dirty="0">
                <a:solidFill>
                  <a:schemeClr val="tx1"/>
                </a:solidFill>
              </a:rPr>
              <a:t>Vicky Kasala/Photodisc/Getty Images</a:t>
            </a:r>
            <a:endParaRPr lang="en-US" sz="900" noProof="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99AEC4-C79E-455E-A270-AA642E064F4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8200" y="5354526"/>
            <a:ext cx="7696200" cy="381000"/>
          </a:xfrm>
        </p:spPr>
        <p:txBody>
          <a:bodyPr/>
          <a:lstStyle/>
          <a:p>
            <a:pPr lvl="0" algn="ctr">
              <a:buClr>
                <a:srgbClr val="C77D00"/>
              </a:buClr>
            </a:pPr>
            <a:r>
              <a:rPr lang="en-US" sz="2400" noProof="0" dirty="0">
                <a:solidFill>
                  <a:srgbClr val="2A2D6C">
                    <a:lumMod val="60000"/>
                    <a:lumOff val="40000"/>
                  </a:srgbClr>
                </a:solidFill>
              </a:rPr>
              <a:t>Most Corgis make good watchdogs. My dog Mindy is a Corgi. Therefore, Mindy is probably a good watchdog.</a:t>
            </a:r>
          </a:p>
        </p:txBody>
      </p:sp>
    </p:spTree>
    <p:extLst>
      <p:ext uri="{BB962C8B-B14F-4D97-AF65-F5344CB8AC3E}">
        <p14:creationId xmlns:p14="http://schemas.microsoft.com/office/powerpoint/2010/main" val="1114756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Three Types of Inductive Arguments 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noProof="0" dirty="0"/>
              <a:t>There are three common types of inductive arguments.</a:t>
            </a:r>
          </a:p>
          <a:p>
            <a:pPr eaLnBrk="1" hangingPunct="1"/>
            <a:r>
              <a:rPr lang="en-US" altLang="en-US" sz="2000" b="1" u="sng" noProof="0" dirty="0"/>
              <a:t>Generalizations</a:t>
            </a:r>
          </a:p>
          <a:p>
            <a:pPr eaLnBrk="1" hangingPunct="1"/>
            <a:r>
              <a:rPr lang="en-US" altLang="en-US" sz="2000" b="1" u="sng" noProof="0" dirty="0"/>
              <a:t>Analogies</a:t>
            </a:r>
          </a:p>
          <a:p>
            <a:pPr eaLnBrk="1" hangingPunct="1"/>
            <a:r>
              <a:rPr lang="en-US" altLang="en-US" sz="2000" b="1" u="sng" noProof="0" dirty="0"/>
              <a:t>Causal arguments</a:t>
            </a:r>
            <a:endParaRPr lang="en-US" altLang="en-US" sz="2000" noProof="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Generalizations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noProof="0" dirty="0"/>
              <a:t>We use </a:t>
            </a:r>
            <a:r>
              <a:rPr lang="en-US" altLang="en-US" b="1" u="sng" noProof="0" dirty="0"/>
              <a:t>generalization</a:t>
            </a:r>
            <a:r>
              <a:rPr lang="en-US" altLang="en-US" noProof="0" dirty="0"/>
              <a:t> when we draw a conclusion about a certain characteristic of a group or population based on a sample from that group.</a:t>
            </a:r>
          </a:p>
          <a:p>
            <a:pPr marL="0" indent="0" eaLnBrk="1" hangingPunct="1">
              <a:buNone/>
            </a:pPr>
            <a:endParaRPr lang="en-US" altLang="en-US" noProof="0" dirty="0"/>
          </a:p>
          <a:p>
            <a:pPr marL="0" indent="0" eaLnBrk="1" hangingPunct="1">
              <a:buNone/>
            </a:pPr>
            <a:r>
              <a:rPr lang="en-US" altLang="en-US" noProof="0" dirty="0"/>
              <a:t>Certain data collection processes employ inductive generalization. </a:t>
            </a:r>
          </a:p>
          <a:p>
            <a:pPr eaLnBrk="1" hangingPunct="1"/>
            <a:r>
              <a:rPr lang="en-US" altLang="en-US" sz="2000" noProof="0" dirty="0"/>
              <a:t>These include </a:t>
            </a:r>
            <a:r>
              <a:rPr lang="en-US" altLang="en-US" sz="2000" b="1" u="sng" noProof="0" dirty="0"/>
              <a:t>polls</a:t>
            </a:r>
            <a:r>
              <a:rPr lang="en-US" altLang="en-US" sz="2000" noProof="0" dirty="0"/>
              <a:t>, surveys, and sampling techniques. </a:t>
            </a:r>
          </a:p>
          <a:p>
            <a:pPr eaLnBrk="1" hangingPunct="1"/>
            <a:r>
              <a:rPr lang="en-US" altLang="en-US" sz="2000" noProof="0" dirty="0"/>
              <a:t>Types of </a:t>
            </a:r>
            <a:r>
              <a:rPr lang="en-US" altLang="en-US" sz="2000" b="1" u="sng" noProof="0" dirty="0"/>
              <a:t>sampling techniques</a:t>
            </a:r>
            <a:r>
              <a:rPr lang="en-US" altLang="en-US" sz="2000" noProof="0" dirty="0"/>
              <a:t> include:</a:t>
            </a:r>
          </a:p>
          <a:p>
            <a:pPr marL="0" indent="0" eaLnBrk="1" hangingPunct="1">
              <a:buNone/>
            </a:pPr>
            <a:endParaRPr lang="en-US" altLang="en-US" sz="800" noProof="0" dirty="0"/>
          </a:p>
          <a:p>
            <a:pPr lvl="1" eaLnBrk="1" hangingPunct="1"/>
            <a:r>
              <a:rPr lang="en-US" altLang="en-US" sz="1800" b="1" u="sng" noProof="0" dirty="0"/>
              <a:t>Representative samples</a:t>
            </a:r>
            <a:endParaRPr lang="en-US" altLang="en-US" sz="1800" noProof="0" dirty="0"/>
          </a:p>
          <a:p>
            <a:pPr lvl="1" eaLnBrk="1" hangingPunct="1"/>
            <a:r>
              <a:rPr lang="en-US" altLang="en-US" sz="1800" b="1" u="sng" noProof="0" dirty="0"/>
              <a:t>Random samples</a:t>
            </a:r>
            <a:endParaRPr lang="en-US" altLang="en-US" sz="1800" noProof="0" dirty="0"/>
          </a:p>
          <a:p>
            <a:pPr lvl="1" eaLnBrk="1" hangingPunct="1"/>
            <a:r>
              <a:rPr lang="en-US" altLang="en-US" sz="1800" b="1" u="sng" noProof="0" dirty="0"/>
              <a:t>Self-selected samples</a:t>
            </a:r>
            <a:r>
              <a:rPr lang="en-US" altLang="en-US" sz="1800" noProof="0" dirty="0"/>
              <a:t>.</a:t>
            </a:r>
            <a:endParaRPr lang="en-US" altLang="en-US" sz="1800" b="1" noProof="0" dirty="0"/>
          </a:p>
        </p:txBody>
      </p:sp>
    </p:spTree>
    <p:extLst>
      <p:ext uri="{BB962C8B-B14F-4D97-AF65-F5344CB8AC3E}">
        <p14:creationId xmlns:p14="http://schemas.microsoft.com/office/powerpoint/2010/main" val="2284945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noProof="0" dirty="0"/>
              <a:t>Hot or Not? </a:t>
            </a:r>
            <a:endParaRPr lang="en-US" sz="1000" noProof="0" dirty="0"/>
          </a:p>
        </p:txBody>
      </p:sp>
      <p:pic>
        <p:nvPicPr>
          <p:cNvPr id="8" name="(Decorative) Picture Placeholder">
            <a:extLst>
              <a:ext uri="{FF2B5EF4-FFF2-40B4-BE49-F238E27FC236}">
                <a16:creationId xmlns:a16="http://schemas.microsoft.com/office/drawing/2014/main" xmlns="" id="{C0DAFFB1-481D-4746-AE7E-E5CCD5F9C49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5" b="-163"/>
          <a:stretch/>
        </p:blipFill>
        <p:spPr bwMode="auto">
          <a:xfrm>
            <a:off x="307647" y="1371600"/>
            <a:ext cx="1435064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xmlns="" id="{5617A5F2-EC03-45C4-8532-0123BCB39BD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09800" y="2286000"/>
            <a:ext cx="5638800" cy="19050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Have you ever made a generalization in your life that you later found to be false?</a:t>
            </a:r>
          </a:p>
        </p:txBody>
      </p:sp>
    </p:spTree>
    <p:extLst>
      <p:ext uri="{BB962C8B-B14F-4D97-AF65-F5344CB8AC3E}">
        <p14:creationId xmlns:p14="http://schemas.microsoft.com/office/powerpoint/2010/main" val="2824629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Problems with Generalizations</a:t>
            </a:r>
            <a:endParaRPr lang="en-US" altLang="en-US" sz="1000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noProof="0" dirty="0"/>
              <a:t>Although data collected using inductive generalization techniques may be useful and credible, it is also susceptible to problems. </a:t>
            </a:r>
          </a:p>
          <a:p>
            <a:pPr marL="90488" lvl="0" indent="0" eaLnBrk="1" hangingPunct="1">
              <a:buNone/>
            </a:pPr>
            <a:endParaRPr lang="en-US" altLang="en-US" noProof="0" dirty="0"/>
          </a:p>
          <a:p>
            <a:pPr marL="0" indent="0" eaLnBrk="1" hangingPunct="1">
              <a:buNone/>
            </a:pPr>
            <a:r>
              <a:rPr lang="en-US" altLang="en-US" noProof="0" dirty="0"/>
              <a:t>These problems include:</a:t>
            </a:r>
          </a:p>
          <a:p>
            <a:pPr marL="0" indent="0" eaLnBrk="1" hangingPunct="1">
              <a:buNone/>
            </a:pPr>
            <a:endParaRPr lang="en-US" altLang="en-US" sz="800" noProof="0" dirty="0"/>
          </a:p>
          <a:p>
            <a:pPr eaLnBrk="1" hangingPunct="1"/>
            <a:r>
              <a:rPr lang="en-US" altLang="en-US" sz="2000" noProof="0" dirty="0"/>
              <a:t>Bias in wording, such as </a:t>
            </a:r>
            <a:r>
              <a:rPr lang="en-US" altLang="en-US" sz="2000" b="1" u="sng" noProof="0" dirty="0"/>
              <a:t>slanted questions</a:t>
            </a:r>
            <a:r>
              <a:rPr lang="en-US" altLang="en-US" sz="2000" noProof="0" dirty="0"/>
              <a:t>, </a:t>
            </a:r>
            <a:r>
              <a:rPr lang="en-US" altLang="en-US" sz="2000" b="1" u="sng" noProof="0" dirty="0"/>
              <a:t>push polls</a:t>
            </a:r>
            <a:r>
              <a:rPr lang="en-US" altLang="en-US" sz="2000" noProof="0" dirty="0"/>
              <a:t>, and </a:t>
            </a:r>
            <a:r>
              <a:rPr lang="en-US" altLang="en-US" sz="2000" b="1" u="sng" noProof="0" dirty="0"/>
              <a:t>loaded questions</a:t>
            </a:r>
            <a:r>
              <a:rPr lang="en-US" altLang="en-US" sz="2000" noProof="0" dirty="0"/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noProof="0" dirty="0"/>
              <a:t>A Poll</a:t>
            </a:r>
          </a:p>
        </p:txBody>
      </p:sp>
      <p:pic>
        <p:nvPicPr>
          <p:cNvPr id="6" name="Picture Placeholder 5" descr="A photograph depicting a woman taking down another woman's responses to a questionnaire.">
            <a:extLst>
              <a:ext uri="{FF2B5EF4-FFF2-40B4-BE49-F238E27FC236}">
                <a16:creationId xmlns:a16="http://schemas.microsoft.com/office/drawing/2014/main" xmlns="" id="{0DBBB84A-0CB2-47AE-9598-7A26AE0E0EC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"/>
          <a:stretch/>
        </p:blipFill>
        <p:spPr>
          <a:xfrm>
            <a:off x="2000250" y="1815278"/>
            <a:ext cx="5143500" cy="342900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2000250" y="5211518"/>
            <a:ext cx="1757881" cy="228600"/>
          </a:xfrm>
        </p:spPr>
        <p:txBody>
          <a:bodyPr/>
          <a:lstStyle/>
          <a:p>
            <a:pPr algn="l"/>
            <a:r>
              <a:rPr lang="en-US" sz="900" dirty="0">
                <a:solidFill>
                  <a:schemeClr val="tx1"/>
                </a:solidFill>
              </a:rPr>
              <a:t>Wdstock/E+/Getty Images</a:t>
            </a:r>
            <a:endParaRPr lang="en-US" sz="900" noProof="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99AEC4-C79E-455E-A270-AA642E064F4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8200" y="5417426"/>
            <a:ext cx="7696200" cy="381000"/>
          </a:xfrm>
        </p:spPr>
        <p:txBody>
          <a:bodyPr/>
          <a:lstStyle/>
          <a:p>
            <a:pPr lvl="0" algn="ctr">
              <a:buClr>
                <a:srgbClr val="C77D00"/>
              </a:buClr>
            </a:pPr>
            <a:r>
              <a:rPr lang="en-US" sz="2400" noProof="0" dirty="0">
                <a:solidFill>
                  <a:srgbClr val="6368C3"/>
                </a:solidFill>
              </a:rPr>
              <a:t>Your participation in a poll helps to provide an accurate portrayal of a specific group or a population at large.</a:t>
            </a:r>
          </a:p>
        </p:txBody>
      </p:sp>
    </p:spTree>
    <p:extLst>
      <p:ext uri="{BB962C8B-B14F-4D97-AF65-F5344CB8AC3E}">
        <p14:creationId xmlns:p14="http://schemas.microsoft.com/office/powerpoint/2010/main" val="20442721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1"/>
  <p:tag name="MMPROD_UIDATA" val="&lt;database version=&quot;7.0&quot;&gt;&lt;object type=&quot;1&quot; unique_id=&quot;10001&quot;&gt;&lt;object type=&quot;8&quot; unique_id=&quot;10221&quot;&gt;&lt;/object&gt;&lt;object type=&quot;2&quot; unique_id=&quot;10222&quot;&gt;&lt;object type=&quot;3&quot; unique_id=&quot;10223&quot;&gt;&lt;property id=&quot;20148&quot; value=&quot;5&quot;/&gt;&lt;property id=&quot;20300&quot; value=&quot;Slide 1 - &amp;quot;LANGUAGE &amp;amp; COMMUNICATION&amp;quot;&quot;/&gt;&lt;property id=&quot;20307&quot; value=&quot;256&quot;/&gt;&lt;/object&gt;&lt;object type=&quot;3&quot; unique_id=&quot;10224&quot;&gt;&lt;property id=&quot;20148&quot; value=&quot;5&quot;/&gt;&lt;property id=&quot;20300&quot; value=&quot;Slide 2&quot;/&gt;&lt;property id=&quot;20307&quot; value=&quot;284&quot;/&gt;&lt;/object&gt;&lt;object type=&quot;3&quot; unique_id=&quot;10225&quot;&gt;&lt;property id=&quot;20148&quot; value=&quot;5&quot;/&gt;&lt;property id=&quot;20300&quot; value=&quot;Slide 3 - &amp;quot;Good communication skills are an essential part of critical thinking&amp;quot;&quot;/&gt;&lt;property id=&quot;20307&quot; value=&quot;257&quot;/&gt;&lt;/object&gt;&lt;object type=&quot;3&quot; unique_id=&quot;10226&quot;&gt;&lt;property id=&quot;20148&quot; value=&quot;5&quot;/&gt;&lt;property id=&quot;20300&quot; value=&quot;Slide 4 - &amp;quot;Language is the key &amp;quot;&quot;/&gt;&lt;property id=&quot;20307&quot; value=&quot;275&quot;/&gt;&lt;/object&gt;&lt;object type=&quot;3&quot; unique_id=&quot;10227&quot;&gt;&lt;property id=&quot;20148&quot; value=&quot;5&quot;/&gt;&lt;property id=&quot;20300&quot; value=&quot;Slide 5&quot;/&gt;&lt;property id=&quot;20307&quot; value=&quot;285&quot;/&gt;&lt;/object&gt;&lt;object type=&quot;3&quot; unique_id=&quot;10228&quot;&gt;&lt;property id=&quot;20148&quot; value=&quot;5&quot;/&gt;&lt;property id=&quot;20300&quot; value=&quot;Slide 6&quot;/&gt;&lt;property id=&quot;20307&quot; value=&quot;288&quot;/&gt;&lt;/object&gt;&lt;object type=&quot;3&quot; unique_id=&quot;10229&quot;&gt;&lt;property id=&quot;20148&quot; value=&quot;5&quot;/&gt;&lt;property id=&quot;20300&quot; value=&quot;Slide 7 - &amp;quot;Functions of language &amp;quot;&quot;/&gt;&lt;property id=&quot;20307&quot; value=&quot;263&quot;/&gt;&lt;/object&gt;&lt;object type=&quot;3&quot; unique_id=&quot;10230&quot;&gt;&lt;property id=&quot;20148&quot; value=&quot;5&quot;/&gt;&lt;property id=&quot;20300&quot; value=&quot;Slide 8 - &amp;quot;Language enables effective critical thinking&amp;quot;&quot;/&gt;&lt;property id=&quot;20307&quot; value=&quot;264&quot;/&gt;&lt;/object&gt;&lt;object type=&quot;3&quot; unique_id=&quot;10231&quot;&gt;&lt;property id=&quot;20148&quot; value=&quot;5&quot;/&gt;&lt;property id=&quot;20300&quot; value=&quot;Slide 9&quot;/&gt;&lt;property id=&quot;20307&quot; value=&quot;286&quot;/&gt;&lt;/object&gt;&lt;object type=&quot;3&quot; unique_id=&quot;10232&quot;&gt;&lt;property id=&quot;20148&quot; value=&quot;5&quot;/&gt;&lt;property id=&quot;20300&quot; value=&quot;Slide 10 - &amp;quot;Nonverbal language &amp;quot;&quot;/&gt;&lt;property id=&quot;20307&quot; value=&quot;265&quot;/&gt;&lt;/object&gt;&lt;object type=&quot;3&quot; unique_id=&quot;10233&quot;&gt;&lt;property id=&quot;20148&quot; value=&quot;5&quot;/&gt;&lt;property id=&quot;20300&quot; value=&quot;Slide 11&quot;/&gt;&lt;property id=&quot;20307&quot; value=&quot;289&quot;/&gt;&lt;/object&gt;&lt;object type=&quot;3&quot; unique_id=&quot;10234&quot;&gt;&lt;property id=&quot;20148&quot; value=&quot;5&quot;/&gt;&lt;property id=&quot;20300&quot; value=&quot;Slide 12 - &amp;quot;Language is a cultural construct &amp;quot;&quot;/&gt;&lt;property id=&quot;20307&quot; value=&quot;266&quot;/&gt;&lt;/object&gt;&lt;object type=&quot;3&quot; unique_id=&quot;10235&quot;&gt;&lt;property id=&quot;20148&quot; value=&quot;5&quot;/&gt;&lt;property id=&quot;20300&quot; value=&quot;Slide 13 - &amp;quot;Same word, different meanings &amp;quot;&quot;/&gt;&lt;property id=&quot;20307&quot; value=&quot;267&quot;/&gt;&lt;/object&gt;&lt;object type=&quot;3&quot; unique_id=&quot;10236&quot;&gt;&lt;property id=&quot;20148&quot; value=&quot;5&quot;/&gt;&lt;property id=&quot;20300&quot; value=&quot;Slide 14 - &amp;quot;Denotative and connotative meanings&amp;quot;&quot;/&gt;&lt;property id=&quot;20307&quot; value=&quot;268&quot;/&gt;&lt;/object&gt;&lt;object type=&quot;3&quot; unique_id=&quot;10237&quot;&gt;&lt;property id=&quot;20148&quot; value=&quot;5&quot;/&gt;&lt;property id=&quot;20300&quot; value=&quot;Slide 15&quot;/&gt;&lt;property id=&quot;20307&quot; value=&quot;290&quot;/&gt;&lt;/object&gt;&lt;object type=&quot;3&quot; unique_id=&quot;10238&quot;&gt;&lt;property id=&quot;20148&quot; value=&quot;5&quot;/&gt;&lt;property id=&quot;20300&quot; value=&quot;Slide 16 - &amp;quot;Types of word definitions&amp;quot;&quot;/&gt;&lt;property id=&quot;20307&quot; value=&quot;269&quot;/&gt;&lt;/object&gt;&lt;object type=&quot;3&quot; unique_id=&quot;10239&quot;&gt;&lt;property id=&quot;20148&quot; value=&quot;5&quot;/&gt;&lt;property id=&quot;20300&quot; value=&quot;Slide 17&quot;/&gt;&lt;property id=&quot;20307&quot; value=&quot;291&quot;/&gt;&lt;/object&gt;&lt;object type=&quot;3&quot; unique_id=&quot;10240&quot;&gt;&lt;property id=&quot;20148&quot; value=&quot;5&quot;/&gt;&lt;property id=&quot;20300&quot; value=&quot;Slide 18&quot;/&gt;&lt;property id=&quot;20307&quot; value=&quot;292&quot;/&gt;&lt;/object&gt;&lt;object type=&quot;3&quot; unique_id=&quot;10241&quot;&gt;&lt;property id=&quot;20148&quot; value=&quot;5&quot;/&gt;&lt;property id=&quot;20300&quot; value=&quot;Slide 19 - &amp;quot;Evaluating definitions&amp;quot;&quot;/&gt;&lt;property id=&quot;20307&quot; value=&quot;270&quot;/&gt;&lt;/object&gt;&lt;object type=&quot;3&quot; unique_id=&quot;10242&quot;&gt;&lt;property id=&quot;20148&quot; value=&quot;5&quot;/&gt;&lt;property id=&quot;20300&quot; value=&quot;Slide 20&quot;/&gt;&lt;property id=&quot;20307&quot; value=&quot;293&quot;/&gt;&lt;/object&gt;&lt;object type=&quot;3&quot; unique_id=&quot;10243&quot;&gt;&lt;property id=&quot;20148&quot; value=&quot;5&quot;/&gt;&lt;property id=&quot;20300&quot; value=&quot;Slide 21 - &amp;quot;Communication styles &amp;quot;&quot;/&gt;&lt;property id=&quot;20307&quot; value=&quot;271&quot;/&gt;&lt;/object&gt;&lt;object type=&quot;3&quot; unique_id=&quot;10244&quot;&gt;&lt;property id=&quot;20148&quot; value=&quot;5&quot;/&gt;&lt;property id=&quot;20300&quot; value=&quot;Slide 22 - &amp;quot;Communication styles &amp;quot;&quot;/&gt;&lt;property id=&quot;20307&quot; value=&quot;272&quot;/&gt;&lt;/object&gt;&lt;object type=&quot;3&quot; unique_id=&quot;10245&quot;&gt;&lt;property id=&quot;20148&quot; value=&quot;5&quot;/&gt;&lt;property id=&quot;20300&quot; value=&quot;Slide 23 - &amp;quot;Communication styles: other factors&amp;quot;&quot;/&gt;&lt;property id=&quot;20307&quot; value=&quot;274&quot;/&gt;&lt;/object&gt;&lt;object type=&quot;3&quot; unique_id=&quot;10246&quot;&gt;&lt;property id=&quot;20148&quot; value=&quot;5&quot;/&gt;&lt;property id=&quot;20300&quot; value=&quot;Slide 24&quot;/&gt;&lt;property id=&quot;20307&quot; value=&quot;295&quot;/&gt;&lt;/object&gt;&lt;object type=&quot;3&quot; unique_id=&quot;10247&quot;&gt;&lt;property id=&quot;20148&quot; value=&quot;5&quot;/&gt;&lt;property id=&quot;20300&quot; value=&quot;Slide 25&quot;/&gt;&lt;property id=&quot;20307&quot; value=&quot;294&quot;/&gt;&lt;/object&gt;&lt;object type=&quot;3&quot; unique_id=&quot;10248&quot;&gt;&lt;property id=&quot;20148&quot; value=&quot;5&quot;/&gt;&lt;property id=&quot;20300&quot; value=&quot;Slide 26 - &amp;quot;Language as manipulation&amp;quot;&quot;/&gt;&lt;property id=&quot;20307&quot; value=&quot;276&quot;/&gt;&lt;/object&gt;&lt;object type=&quot;3&quot; unique_id=&quot;10249&quot;&gt;&lt;property id=&quot;20148&quot; value=&quot;5&quot;/&gt;&lt;property id=&quot;20300&quot; value=&quot;Slide 27 - &amp;quot;Emotive language&amp;quot;&quot;/&gt;&lt;property id=&quot;20307&quot; value=&quot;277&quot;/&gt;&lt;/object&gt;&lt;object type=&quot;3&quot; unique_id=&quot;10250&quot;&gt;&lt;property id=&quot;20148&quot; value=&quot;5&quot;/&gt;&lt;property id=&quot;20300&quot; value=&quot;Slide 28&quot;/&gt;&lt;property id=&quot;20307&quot; value=&quot;296&quot;/&gt;&lt;/object&gt;&lt;object type=&quot;3&quot; unique_id=&quot;10251&quot;&gt;&lt;property id=&quot;20148&quot; value=&quot;5&quot;/&gt;&lt;property id=&quot;20300&quot; value=&quot;Slide 29 - &amp;quot;Rhetorical devices&amp;quot;&quot;/&gt;&lt;property id=&quot;20307&quot; value=&quot;278&quot;/&gt;&lt;/object&gt;&lt;object type=&quot;3&quot; unique_id=&quot;10252&quot;&gt;&lt;property id=&quot;20148&quot; value=&quot;5&quot;/&gt;&lt;property id=&quot;20300&quot; value=&quot;Slide 30&quot;/&gt;&lt;property id=&quot;20307&quot; value=&quot;297&quot;/&gt;&lt;/object&gt;&lt;object type=&quot;3&quot; unique_id=&quot;10253&quot;&gt;&lt;property id=&quot;20148&quot; value=&quot;5&quot;/&gt;&lt;property id=&quot;20300&quot; value=&quot;Slide 31 - &amp;quot;Euphemisms and dysphemisms&amp;quot;&quot;/&gt;&lt;property id=&quot;20307&quot; value=&quot;279&quot;/&gt;&lt;/object&gt;&lt;object type=&quot;3&quot; unique_id=&quot;10254&quot;&gt;&lt;property id=&quot;20148&quot; value=&quot;5&quot;/&gt;&lt;property id=&quot;20300&quot; value=&quot;Slide 32 - &amp;quot;Sarcasm and hyperbole&amp;quot;&quot;/&gt;&lt;property id=&quot;20307&quot; value=&quot;280&quot;/&gt;&lt;/object&gt;&lt;object type=&quot;3&quot; unique_id=&quot;10255&quot;&gt;&lt;property id=&quot;20148&quot; value=&quot;5&quot;/&gt;&lt;property id=&quot;20300&quot; value=&quot;Slide 33&quot;/&gt;&lt;property id=&quot;20307&quot; value=&quot;298&quot;/&gt;&lt;/object&gt;&lt;object type=&quot;3&quot; unique_id=&quot;10256&quot;&gt;&lt;property id=&quot;20148&quot; value=&quot;5&quot;/&gt;&lt;property id=&quot;20300&quot; value=&quot;Slide 34 - &amp;quot;Deception and lying&amp;quot;&quot;/&gt;&lt;property id=&quot;20307&quot; value=&quot;281&quot;/&gt;&lt;/object&gt;&lt;object type=&quot;3&quot; unique_id=&quot;10257&quot;&gt;&lt;property id=&quot;20148&quot; value=&quot;5&quot;/&gt;&lt;property id=&quot;20300&quot; value=&quot;Slide 35 - &amp;quot;Detecting lies&amp;quot;&quot;/&gt;&lt;property id=&quot;20307&quot; value=&quot;282&quot;/&gt;&lt;/object&gt;&lt;object type=&quot;3&quot; unique_id=&quot;10258&quot;&gt;&lt;property id=&quot;20148&quot; value=&quot;5&quot;/&gt;&lt;property id=&quot;20300&quot; value=&quot;Slide 36&quot;/&gt;&lt;property id=&quot;20307&quot; value=&quot;300&quot;/&gt;&lt;/object&gt;&lt;object type=&quot;3&quot; unique_id=&quot;10259&quot;&gt;&lt;property id=&quot;20148&quot; value=&quot;5&quot;/&gt;&lt;property id=&quot;20300&quot; value=&quot;Slide 37&quot;/&gt;&lt;property id=&quot;20307&quot; value=&quot;301&quot;/&gt;&lt;/object&gt;&lt;object type=&quot;3&quot; unique_id=&quot;10260&quot;&gt;&lt;property id=&quot;20148&quot; value=&quot;5&quot;/&gt;&lt;property id=&quot;20300&quot; value=&quot;Slide 38 - &amp;quot;Hot or Not?&amp;quot;&quot;/&gt;&lt;property id=&quot;20307&quot; value=&quot;299&quot;/&gt;&lt;/object&gt;&lt;object type=&quot;3&quot; unique_id=&quot;10261&quot;&gt;&lt;property id=&quot;20148&quot; value=&quot;5&quot;/&gt;&lt;property id=&quot;20300&quot; value=&quot;Slide 39 - &amp;quot;Conclusions&amp;quot;&quot;/&gt;&lt;property id=&quot;20307&quot; value=&quot;283&quot;/&gt;&lt;/object&gt;&lt;object type=&quot;3&quot; unique_id=&quot;10262&quot;&gt;&lt;property id=&quot;20148&quot; value=&quot;5&quot;/&gt;&lt;property id=&quot;20300&quot; value=&quot;Slide 40&quot;/&gt;&lt;property id=&quot;20307&quot; value=&quot;287&quot;/&gt;&lt;/object&gt;&lt;object type=&quot;3&quot; unique_id=&quot;10263&quot;&gt;&lt;property id=&quot;20148&quot; value=&quot;5&quot;/&gt;&lt;property id=&quot;20300&quot; value=&quot;Slide 41&quot;/&gt;&lt;property id=&quot;20307&quot; value=&quot;302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sstheme2011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arnival">
    <a:dk1>
      <a:sysClr val="windowText" lastClr="000000"/>
    </a:dk1>
    <a:lt1>
      <a:sysClr val="window" lastClr="FFFFFF"/>
    </a:lt1>
    <a:dk2>
      <a:srgbClr val="2A2D6C"/>
    </a:dk2>
    <a:lt2>
      <a:srgbClr val="FCED90"/>
    </a:lt2>
    <a:accent1>
      <a:srgbClr val="E0B602"/>
    </a:accent1>
    <a:accent2>
      <a:srgbClr val="C77D00"/>
    </a:accent2>
    <a:accent3>
      <a:srgbClr val="C43D1F"/>
    </a:accent3>
    <a:accent4>
      <a:srgbClr val="B42469"/>
    </a:accent4>
    <a:accent5>
      <a:srgbClr val="7B309B"/>
    </a:accent5>
    <a:accent6>
      <a:srgbClr val="4560AD"/>
    </a:accent6>
    <a:hlink>
      <a:srgbClr val="118FBF"/>
    </a:hlink>
    <a:folHlink>
      <a:srgbClr val="0CA15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heck_x0020_in_x0020_comments xmlns="b7fbc176-c5f2-4fe2-83e2-528516b9f35d" xsi:nil="true"/>
    <ozku xmlns="b7fbc176-c5f2-4fe2-83e2-528516b9f35d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48022EABF1754A9167513451C89C8D" ma:contentTypeVersion="20" ma:contentTypeDescription="Create a new document." ma:contentTypeScope="" ma:versionID="1a2a969a0d5866811ab0a9e97483770a">
  <xsd:schema xmlns:xsd="http://www.w3.org/2001/XMLSchema" xmlns:xs="http://www.w3.org/2001/XMLSchema" xmlns:p="http://schemas.microsoft.com/office/2006/metadata/properties" xmlns:ns2="3b891efd-a537-4e57-a9a6-7bde74ae8a20" xmlns:ns3="b7fbc176-c5f2-4fe2-83e2-528516b9f35d" targetNamespace="http://schemas.microsoft.com/office/2006/metadata/properties" ma:root="true" ma:fieldsID="c0dbe534cd44d978c3fb467922caaec5" ns2:_="" ns3:_="">
    <xsd:import namespace="3b891efd-a537-4e57-a9a6-7bde74ae8a20"/>
    <xsd:import namespace="b7fbc176-c5f2-4fe2-83e2-528516b9f35d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ozku" minOccurs="0"/>
                <xsd:element ref="ns3:Check_x0020_in_x0020_comments" minOccurs="0"/>
                <xsd:element ref="ns3:Check_x0020_in_x0020_comments_x003a_Text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891efd-a537-4e57-a9a6-7bde74ae8a2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4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fbc176-c5f2-4fe2-83e2-528516b9f35d" elementFormDefault="qualified">
    <xsd:import namespace="http://schemas.microsoft.com/office/2006/documentManagement/types"/>
    <xsd:import namespace="http://schemas.microsoft.com/office/infopath/2007/PartnerControls"/>
    <xsd:element name="ozku" ma:index="10" nillable="true" ma:displayName="Text" ma:internalName="ozku">
      <xsd:simpleType>
        <xsd:restriction base="dms:Text"/>
      </xsd:simpleType>
    </xsd:element>
    <xsd:element name="Check_x0020_in_x0020_comments" ma:index="11" nillable="true" ma:displayName="Check in comments" ma:description="Check in comments" ma:list="{b7fbc176-c5f2-4fe2-83e2-528516b9f35d}" ma:internalName="Check_x0020_in_x0020_comments" ma:readOnly="false" ma:showField="_UIVersionString">
      <xsd:simpleType>
        <xsd:restriction base="dms:Lookup"/>
      </xsd:simpleType>
    </xsd:element>
    <xsd:element name="Check_x0020_in_x0020_comments_x003a_Text" ma:index="12" nillable="true" ma:displayName="Check in comments:Text" ma:list="{b7fbc176-c5f2-4fe2-83e2-528516b9f35d}" ma:internalName="Check_x0020_in_x0020_comments_x003a_Text" ma:readOnly="true" ma:showField="ozku" ma:web="3b891efd-a537-4e57-a9a6-7bde74ae8a20">
      <xsd:simpleType>
        <xsd:restriction base="dms:Lookup"/>
      </xsd:simpleType>
    </xsd:element>
    <xsd:element name="MediaServiceMetadata" ma:index="15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9" nillable="true" ma:displayName="MediaServiceLocation" ma:internalName="MediaServiceLocation" ma:readOnly="true">
      <xsd:simpleType>
        <xsd:restriction base="dms:Text"/>
      </xsd:simpleType>
    </xsd:element>
    <xsd:element name="MediaServiceOCR" ma:index="2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B7754A3-E910-4048-AFE3-CEA838E4572F}">
  <ds:schemaRefs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terms/"/>
    <ds:schemaRef ds:uri="aa4f5ada-9d1d-46d6-b705-f2cf90d05a91"/>
    <ds:schemaRef ds:uri="3b891efd-a537-4e57-a9a6-7bde74ae8a20"/>
    <ds:schemaRef ds:uri="http://purl.org/dc/elements/1.1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b7fbc176-c5f2-4fe2-83e2-528516b9f35d"/>
  </ds:schemaRefs>
</ds:datastoreItem>
</file>

<file path=customXml/itemProps2.xml><?xml version="1.0" encoding="utf-8"?>
<ds:datastoreItem xmlns:ds="http://schemas.openxmlformats.org/officeDocument/2006/customXml" ds:itemID="{8F1657FF-E009-45C7-8986-D8F9371F11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891efd-a537-4e57-a9a6-7bde74ae8a20"/>
    <ds:schemaRef ds:uri="b7fbc176-c5f2-4fe2-83e2-528516b9f3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FFEC14-B3C0-4D35-A234-5D18BF30E9F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bosstheme2011</Template>
  <TotalTime>6382</TotalTime>
  <Words>1337</Words>
  <Application>Microsoft Office PowerPoint</Application>
  <PresentationFormat>On-screen Show (4:3)</PresentationFormat>
  <Paragraphs>140</Paragraphs>
  <Slides>34</Slides>
  <Notes>2</Notes>
  <HiddenSlides>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bosstheme2011</vt:lpstr>
      <vt:lpstr>Chapter 7 Inductive Arguments</vt:lpstr>
      <vt:lpstr>Rube Goldberg Machine</vt:lpstr>
      <vt:lpstr>Inductive Arguments</vt:lpstr>
      <vt:lpstr>A Watchdog</vt:lpstr>
      <vt:lpstr>Three Types of Inductive Arguments </vt:lpstr>
      <vt:lpstr>Generalizations</vt:lpstr>
      <vt:lpstr>Hot or Not? </vt:lpstr>
      <vt:lpstr>Problems with Generalizations</vt:lpstr>
      <vt:lpstr>A Poll</vt:lpstr>
      <vt:lpstr>Nick Fradiani Wining American Idol, 2015</vt:lpstr>
      <vt:lpstr>George Gallup</vt:lpstr>
      <vt:lpstr>Comparative Table of Heights of U.S. Presidential Candidates</vt:lpstr>
      <vt:lpstr>The Blind Men and the Elephant</vt:lpstr>
      <vt:lpstr>Evaluating Inductive Arguments Using Generalization</vt:lpstr>
      <vt:lpstr>Issue of Contention: Are We against (or for) It for the Right Reasons?</vt:lpstr>
      <vt:lpstr>Analogies</vt:lpstr>
      <vt:lpstr>A Painting of God Seeing the World</vt:lpstr>
      <vt:lpstr>A Native American</vt:lpstr>
      <vt:lpstr>Evaluating Arguments Based on Analogy</vt:lpstr>
      <vt:lpstr>In Alice’s Adventures in Wonderland, Alice argues with the March Hare and the Dormouse</vt:lpstr>
      <vt:lpstr>"Your Brain on Drugs"</vt:lpstr>
      <vt:lpstr>A Scene from I, Robot</vt:lpstr>
      <vt:lpstr>Causal Arguments</vt:lpstr>
      <vt:lpstr>Serial Killer Ted Bundy Blamed Pornography for His Crimes</vt:lpstr>
      <vt:lpstr>Violent Video Games and the Sandy Hook School Massacre</vt:lpstr>
      <vt:lpstr>Correlations</vt:lpstr>
      <vt:lpstr>The Correlation between Cigarettes Smoked and Lung Cancer</vt:lpstr>
      <vt:lpstr>Evaluating Causal Arguments</vt:lpstr>
      <vt:lpstr>It’s Quitting Time: 101—Students and Smoking</vt:lpstr>
      <vt:lpstr>Conclusions</vt:lpstr>
      <vt:lpstr>Perspectives on Legalizing Marijuana</vt:lpstr>
      <vt:lpstr>Accessibility Content: Text Alternatives for Images</vt:lpstr>
      <vt:lpstr>Comparative Table of Heights of U.S. Presidential Candidates - Text Alternative</vt:lpstr>
      <vt:lpstr>The Correlation between Cigarettes Smoked and Lung Cancer - Text Alternative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 1e</dc:title>
  <dc:creator>Richard Byers</dc:creator>
  <cp:lastModifiedBy>Vimalraj Gopi</cp:lastModifiedBy>
  <cp:revision>392</cp:revision>
  <dcterms:created xsi:type="dcterms:W3CDTF">2000-06-17T21:34:10Z</dcterms:created>
  <dcterms:modified xsi:type="dcterms:W3CDTF">2022-05-06T07:19:34Z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0x0101009D48022EABF1754A9167513451C89C8D</vt:lpwstr>
  </property>
</Properties>
</file>