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38"/>
  </p:notesMasterIdLst>
  <p:sldIdLst>
    <p:sldId id="304" r:id="rId6"/>
    <p:sldId id="265" r:id="rId7"/>
    <p:sldId id="306" r:id="rId8"/>
    <p:sldId id="353" r:id="rId9"/>
    <p:sldId id="307" r:id="rId10"/>
    <p:sldId id="374" r:id="rId11"/>
    <p:sldId id="375" r:id="rId12"/>
    <p:sldId id="376" r:id="rId13"/>
    <p:sldId id="377" r:id="rId14"/>
    <p:sldId id="309" r:id="rId15"/>
    <p:sldId id="310" r:id="rId16"/>
    <p:sldId id="378" r:id="rId17"/>
    <p:sldId id="311" r:id="rId18"/>
    <p:sldId id="379" r:id="rId19"/>
    <p:sldId id="380" r:id="rId20"/>
    <p:sldId id="381" r:id="rId21"/>
    <p:sldId id="382" r:id="rId22"/>
    <p:sldId id="383" r:id="rId23"/>
    <p:sldId id="384" r:id="rId24"/>
    <p:sldId id="385" r:id="rId25"/>
    <p:sldId id="386" r:id="rId26"/>
    <p:sldId id="387" r:id="rId27"/>
    <p:sldId id="388" r:id="rId28"/>
    <p:sldId id="312" r:id="rId29"/>
    <p:sldId id="389" r:id="rId30"/>
    <p:sldId id="390" r:id="rId31"/>
    <p:sldId id="391" r:id="rId32"/>
    <p:sldId id="392" r:id="rId33"/>
    <p:sldId id="393" r:id="rId34"/>
    <p:sldId id="394" r:id="rId35"/>
    <p:sldId id="395" r:id="rId36"/>
    <p:sldId id="260"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6"/>
            <p14:sldId id="353"/>
            <p14:sldId id="307"/>
            <p14:sldId id="374"/>
            <p14:sldId id="375"/>
            <p14:sldId id="376"/>
            <p14:sldId id="377"/>
            <p14:sldId id="309"/>
            <p14:sldId id="310"/>
            <p14:sldId id="378"/>
            <p14:sldId id="311"/>
            <p14:sldId id="379"/>
            <p14:sldId id="380"/>
            <p14:sldId id="381"/>
            <p14:sldId id="382"/>
            <p14:sldId id="383"/>
            <p14:sldId id="384"/>
            <p14:sldId id="385"/>
            <p14:sldId id="386"/>
            <p14:sldId id="387"/>
            <p14:sldId id="388"/>
            <p14:sldId id="312"/>
            <p14:sldId id="389"/>
            <p14:sldId id="390"/>
            <p14:sldId id="391"/>
            <p14:sldId id="392"/>
            <p14:sldId id="393"/>
            <p14:sldId id="394"/>
            <p14:sldId id="395"/>
            <p14:sldId id="26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770000"/>
    <a:srgbClr val="000000"/>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56" autoAdjust="0"/>
    <p:restoredTop sz="92543" autoAdjust="0"/>
  </p:normalViewPr>
  <p:slideViewPr>
    <p:cSldViewPr snapToGrid="0" showGuides="1">
      <p:cViewPr varScale="1">
        <p:scale>
          <a:sx n="63" d="100"/>
          <a:sy n="63" d="100"/>
        </p:scale>
        <p:origin x="1050" y="66"/>
      </p:cViewPr>
      <p:guideLst>
        <p:guide pos="3264"/>
        <p:guide orient="horz" pos="2256"/>
        <p:guide pos="5640"/>
      </p:guideLst>
    </p:cSldViewPr>
  </p:slideViewPr>
  <p:outlineViewPr>
    <p:cViewPr>
      <p:scale>
        <a:sx n="33" d="100"/>
        <a:sy n="33" d="100"/>
      </p:scale>
      <p:origin x="0" y="-1296"/>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8/24/2021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1978317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2839451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1: Accounting Information and Decision Making</a:t>
            </a:r>
          </a:p>
          <a:p>
            <a:endParaRPr lang="en-US" dirty="0"/>
          </a:p>
          <a:p>
            <a:r>
              <a:rPr lang="en-US" sz="1200" b="0" i="0" kern="1200" dirty="0">
                <a:solidFill>
                  <a:schemeClr val="tx1"/>
                </a:solidFill>
                <a:effectLst/>
                <a:latin typeface="+mn-lt"/>
                <a:ea typeface="+mn-ea"/>
                <a:cs typeface="+mn-cs"/>
              </a:rPr>
              <a:t>In the United States, the FASB’s conceptual framework serves primarily to guide standard setters, while internationally the IASB’s conceptual framework also serves to indicate GAAP when more specific standards are not available. The definitions in the conceptual frameworks under the two systems are similar, but only the conceptual framework under IFRS provides authoritative guidance.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1575007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2: The Accounting Information System</a:t>
            </a:r>
          </a:p>
          <a:p>
            <a:endParaRPr lang="en-US" dirty="0"/>
          </a:p>
          <a:p>
            <a:r>
              <a:rPr lang="en-US" sz="1200" b="0" i="0" kern="1200" dirty="0">
                <a:solidFill>
                  <a:schemeClr val="tx1"/>
                </a:solidFill>
                <a:effectLst/>
                <a:latin typeface="+mn-lt"/>
                <a:ea typeface="+mn-ea"/>
                <a:cs typeface="+mn-cs"/>
              </a:rPr>
              <a:t>U.S. GAAP and IFRS provide similar general guidance concerning the timing and measurement of revenue recognition. However, U.S. GAAP requires collectability from the customer to be probable (likely to occur), while IFRS requires only a greater than 50% chance. </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651706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Chapter 3: The Financial Reporting Process</a:t>
            </a:r>
          </a:p>
          <a:p>
            <a:endParaRPr lang="en-US" sz="1200" b="0" i="0" u="none" strike="noStrike" kern="1200" baseline="0" dirty="0">
              <a:solidFill>
                <a:schemeClr val="tx1"/>
              </a:solidFill>
              <a:latin typeface="+mn-lt"/>
              <a:ea typeface="+mn-ea"/>
              <a:cs typeface="+mn-cs"/>
            </a:endParaRPr>
          </a:p>
          <a:p>
            <a:r>
              <a:rPr lang="en-US" sz="1200" b="0" i="0" kern="1200" dirty="0">
                <a:solidFill>
                  <a:schemeClr val="tx1"/>
                </a:solidFill>
                <a:effectLst/>
                <a:latin typeface="+mn-lt"/>
                <a:ea typeface="+mn-ea"/>
                <a:cs typeface="+mn-cs"/>
              </a:rPr>
              <a:t>Under U.S. GAAP, companies present current assets and current liabilities before long-term assets and long-term liabilities in the balance sheet. They also report stockholders’ equity after liabilities. Under IFRS, most companies report long-term assets and long-term liabilities before current assets and current liabilities, as well as stockholders’ equity before liabilities.</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3427985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t>Chapter 4: Cash and Internal Controls</a:t>
            </a:r>
          </a:p>
          <a:p>
            <a:pPr eaLnBrk="1" hangingPunct="1"/>
            <a:endParaRPr lang="en-US" b="0" dirty="0"/>
          </a:p>
          <a:p>
            <a:pPr fontAlgn="base"/>
            <a:r>
              <a:rPr lang="en-US" sz="1200" b="0" i="0" kern="1200" dirty="0">
                <a:solidFill>
                  <a:schemeClr val="tx1"/>
                </a:solidFill>
                <a:effectLst/>
                <a:latin typeface="+mn-lt"/>
                <a:ea typeface="+mn-ea"/>
                <a:cs typeface="+mn-cs"/>
              </a:rPr>
              <a:t>Accounting for cash under both U.S. GAAP and IFRS is essentially the same. No major convergence efforts are anticipated.</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 the United States, </a:t>
            </a:r>
            <a:r>
              <a:rPr lang="en-US" sz="1200" b="0" i="1" kern="1200" dirty="0">
                <a:solidFill>
                  <a:schemeClr val="tx1"/>
                </a:solidFill>
                <a:effectLst/>
                <a:latin typeface="+mn-lt"/>
                <a:ea typeface="+mn-ea"/>
                <a:cs typeface="+mn-cs"/>
              </a:rPr>
              <a:t>Section 404</a:t>
            </a:r>
            <a:r>
              <a:rPr lang="en-US" sz="1200" b="0" i="0" kern="1200" dirty="0">
                <a:solidFill>
                  <a:schemeClr val="tx1"/>
                </a:solidFill>
                <a:effectLst/>
                <a:latin typeface="+mn-lt"/>
                <a:ea typeface="+mn-ea"/>
                <a:cs typeface="+mn-cs"/>
              </a:rPr>
              <a:t> of the Sarbanes-Oxley Act (SOX) requires management to document and assess the effectiveness of all internal control processes that could affect financial reporting. In other countries, the burden of documenting effective internal controls is much lower. In fact, the increased burden of compliance with Section 404 has caused many foreign companies to be reluctant to list their shares on U.S. stock exchanges.</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2656359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Chapter 5: Receivables and Sales</a:t>
            </a:r>
          </a:p>
          <a:p>
            <a:endParaRPr lang="en-US" sz="1200" b="1" i="0" u="none" strike="noStrike" kern="1200" baseline="0" dirty="0">
              <a:solidFill>
                <a:schemeClr val="tx1"/>
              </a:solidFill>
              <a:latin typeface="+mn-lt"/>
              <a:ea typeface="+mn-ea"/>
              <a:cs typeface="+mn-cs"/>
            </a:endParaRPr>
          </a:p>
          <a:p>
            <a:pPr fontAlgn="base"/>
            <a:r>
              <a:rPr lang="en-US" sz="1200" b="0" i="0" kern="1200" dirty="0">
                <a:solidFill>
                  <a:schemeClr val="tx1"/>
                </a:solidFill>
                <a:effectLst/>
                <a:latin typeface="+mn-lt"/>
                <a:ea typeface="+mn-ea"/>
                <a:cs typeface="+mn-cs"/>
              </a:rPr>
              <a:t>Accounting for receivables, including the allowance for uncollectible accounts, is essentially the same under both U.S. GAAP and IFRS. No major convergence efforts are anticipated.</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42269132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6: Inventory and Cost of Goods Sold</a:t>
            </a:r>
          </a:p>
          <a:p>
            <a:r>
              <a:rPr lang="en-US" b="0" dirty="0"/>
              <a:t> </a:t>
            </a:r>
            <a:endParaRPr lang="en-US" b="1" dirty="0"/>
          </a:p>
          <a:p>
            <a:pPr fontAlgn="base"/>
            <a:r>
              <a:rPr lang="en-US" sz="1200" b="1" i="1" kern="1200" dirty="0">
                <a:solidFill>
                  <a:schemeClr val="tx1"/>
                </a:solidFill>
                <a:effectLst/>
                <a:latin typeface="+mn-lt"/>
                <a:ea typeface="+mn-ea"/>
                <a:cs typeface="+mn-cs"/>
              </a:rPr>
              <a:t>Inventory cost flow assumptions.</a:t>
            </a:r>
            <a:r>
              <a:rPr lang="en-US" sz="1200" b="0" i="0" kern="1200" dirty="0">
                <a:solidFill>
                  <a:schemeClr val="tx1"/>
                </a:solidFill>
                <a:effectLst/>
                <a:latin typeface="+mn-lt"/>
                <a:ea typeface="+mn-ea"/>
                <a:cs typeface="+mn-cs"/>
              </a:rPr>
              <a:t> The LIFO inventory method is not allowed under IFRS, which likely will be a major convergence challenge. The </a:t>
            </a:r>
            <a:r>
              <a:rPr lang="en-US" sz="1200" b="0" i="1" kern="1200" dirty="0">
                <a:solidFill>
                  <a:schemeClr val="tx1"/>
                </a:solidFill>
                <a:effectLst/>
                <a:latin typeface="+mn-lt"/>
                <a:ea typeface="+mn-ea"/>
                <a:cs typeface="+mn-cs"/>
              </a:rPr>
              <a:t>LIFO conformity rule,</a:t>
            </a:r>
            <a:r>
              <a:rPr lang="en-US" sz="1200" b="0" i="0" kern="1200" dirty="0">
                <a:solidFill>
                  <a:schemeClr val="tx1"/>
                </a:solidFill>
                <a:effectLst/>
                <a:latin typeface="+mn-lt"/>
                <a:ea typeface="+mn-ea"/>
                <a:cs typeface="+mn-cs"/>
              </a:rPr>
              <a:t> which requires U.S. companies that use LIFO for tax purposes to also use LIFO for financial reporting, means that the elimination of LIFO for financial reporting also would require the elimination of its use for tax purposes. As discussed in </a:t>
            </a:r>
            <a:r>
              <a:rPr lang="en-US" sz="1200" b="0" i="0" u="none" strike="noStrike" kern="1200" dirty="0">
                <a:solidFill>
                  <a:schemeClr val="tx1"/>
                </a:solidFill>
                <a:effectLst/>
                <a:latin typeface="+mn-lt"/>
                <a:ea typeface="+mn-ea"/>
                <a:cs typeface="+mn-cs"/>
              </a:rPr>
              <a:t>Chapter 6</a:t>
            </a:r>
            <a:r>
              <a:rPr lang="en-US" sz="1200" b="0" i="0" kern="1200" dirty="0">
                <a:solidFill>
                  <a:schemeClr val="tx1"/>
                </a:solidFill>
                <a:effectLst/>
                <a:latin typeface="+mn-lt"/>
                <a:ea typeface="+mn-ea"/>
                <a:cs typeface="+mn-cs"/>
              </a:rPr>
              <a:t>, an advantage of using LIFO when inventory costs are rising is that it results in a lower tax burden. Resolving this issue would require agreement not only by the FASB and IASB, but also by the U.S. Congress, as it is responsible for setting tax laws in the United States.</a:t>
            </a:r>
          </a:p>
          <a:p>
            <a:pPr fontAlgn="base"/>
            <a:endParaRPr lang="en-US" sz="1200" b="0" i="0" kern="1200" dirty="0">
              <a:solidFill>
                <a:schemeClr val="tx1"/>
              </a:solidFill>
              <a:effectLst/>
              <a:latin typeface="+mn-lt"/>
              <a:ea typeface="+mn-ea"/>
              <a:cs typeface="+mn-cs"/>
            </a:endParaRPr>
          </a:p>
          <a:p>
            <a:pPr fontAlgn="base"/>
            <a:r>
              <a:rPr lang="en-US" sz="1200" b="1" i="1" kern="1200" dirty="0">
                <a:solidFill>
                  <a:schemeClr val="tx1"/>
                </a:solidFill>
                <a:effectLst/>
                <a:latin typeface="+mn-lt"/>
                <a:ea typeface="+mn-ea"/>
                <a:cs typeface="+mn-cs"/>
              </a:rPr>
              <a:t>Lower of cost and net realizable value.</a:t>
            </a:r>
            <a:r>
              <a:rPr lang="en-US" sz="1200" b="0" i="0" kern="1200" dirty="0">
                <a:solidFill>
                  <a:schemeClr val="tx1"/>
                </a:solidFill>
                <a:effectLst/>
                <a:latin typeface="+mn-lt"/>
                <a:ea typeface="+mn-ea"/>
                <a:cs typeface="+mn-cs"/>
              </a:rPr>
              <a:t> Under both U.S. GAAP and IFRS, inventory is reported at the lower of cost and net realizable value. Net realizable value is measured under both standards as the selling price of inventory less any selling costs.</a:t>
            </a:r>
          </a:p>
          <a:p>
            <a:pPr fontAlgn="base"/>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When net realizable value falls below cost, companies are required to write down inventory from cost to net realizable value, causing total assets to decrease and total expenses to increase. If in a future period the net realizable value of this inventory increases, reversal of the inventory write-down is </a:t>
            </a:r>
            <a:r>
              <a:rPr lang="en-US" sz="1200" b="0" i="1" kern="1200" dirty="0">
                <a:solidFill>
                  <a:schemeClr val="tx1"/>
                </a:solidFill>
                <a:effectLst/>
                <a:latin typeface="+mn-lt"/>
                <a:ea typeface="+mn-ea"/>
                <a:cs typeface="+mn-cs"/>
              </a:rPr>
              <a:t>recorded</a:t>
            </a:r>
            <a:r>
              <a:rPr lang="en-US" sz="1200" b="0" i="0" kern="1200" dirty="0">
                <a:solidFill>
                  <a:schemeClr val="tx1"/>
                </a:solidFill>
                <a:effectLst/>
                <a:latin typeface="+mn-lt"/>
                <a:ea typeface="+mn-ea"/>
                <a:cs typeface="+mn-cs"/>
              </a:rPr>
              <a:t> for most types of inventory under IFRS, but </a:t>
            </a:r>
            <a:r>
              <a:rPr lang="en-US" sz="1200" b="0" i="1" kern="1200" dirty="0">
                <a:solidFill>
                  <a:schemeClr val="tx1"/>
                </a:solidFill>
                <a:effectLst/>
                <a:latin typeface="+mn-lt"/>
                <a:ea typeface="+mn-ea"/>
                <a:cs typeface="+mn-cs"/>
              </a:rPr>
              <a:t>not allowed</a:t>
            </a:r>
            <a:r>
              <a:rPr lang="en-US" sz="1200" b="0" i="0" kern="1200" dirty="0">
                <a:solidFill>
                  <a:schemeClr val="tx1"/>
                </a:solidFill>
                <a:effectLst/>
                <a:latin typeface="+mn-lt"/>
                <a:ea typeface="+mn-ea"/>
                <a:cs typeface="+mn-cs"/>
              </a:rPr>
              <a:t> under U.S. GAAP. This means that U.S. GAAP is more conservative by not allowing the asset reduction and expense recognition to be reversed when circumstances indicate that they should.</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3599597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Because of the LIFO restriction, many U.S. multinational companies use LIFO only for their domestic inventories and use FIFO or average cost for their foreign subsidiaries. General Mills provides an example with a disclosure note included in a recent annual report.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32064249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sz="1200" b="1" i="0" kern="1200" dirty="0">
                <a:solidFill>
                  <a:schemeClr val="tx1"/>
                </a:solidFill>
                <a:effectLst/>
                <a:latin typeface="+mn-lt"/>
                <a:ea typeface="+mn-ea"/>
                <a:cs typeface="+mn-cs"/>
              </a:rPr>
              <a:t>Cadbury Schweppes plc</a:t>
            </a:r>
            <a:r>
              <a:rPr lang="en-US" sz="1200" b="0" i="0" kern="1200" dirty="0">
                <a:solidFill>
                  <a:schemeClr val="tx1"/>
                </a:solidFill>
                <a:effectLst/>
                <a:latin typeface="+mn-lt"/>
                <a:ea typeface="+mn-ea"/>
                <a:cs typeface="+mn-cs"/>
              </a:rPr>
              <a:t>, a U.K. company, prepares its financial statements according to IFRS. The disclosure note </a:t>
            </a:r>
            <a:r>
              <a:rPr lang="en-US" sz="1200" b="0" i="0" u="none" strike="noStrike" kern="1200" dirty="0">
                <a:solidFill>
                  <a:schemeClr val="tx1"/>
                </a:solidFill>
                <a:effectLst/>
                <a:latin typeface="+mn-lt"/>
                <a:ea typeface="+mn-ea"/>
                <a:cs typeface="+mn-cs"/>
              </a:rPr>
              <a:t>here</a:t>
            </a:r>
            <a:r>
              <a:rPr lang="en-US" sz="1200" b="0" i="0" kern="1200" dirty="0">
                <a:solidFill>
                  <a:schemeClr val="tx1"/>
                </a:solidFill>
                <a:effectLst/>
                <a:latin typeface="+mn-lt"/>
                <a:ea typeface="+mn-ea"/>
                <a:cs typeface="+mn-cs"/>
              </a:rPr>
              <a:t> shows the designation of market as net realizable value.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397929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US" b="1" dirty="0"/>
              <a:t>Chapter 7: Long-Term Assets</a:t>
            </a:r>
          </a:p>
          <a:p>
            <a:pPr eaLnBrk="1" hangingPunct="1">
              <a:lnSpc>
                <a:spcPct val="90000"/>
              </a:lnSpc>
            </a:pPr>
            <a:endParaRPr lang="en-US" b="1" dirty="0"/>
          </a:p>
          <a:p>
            <a:pPr eaLnBrk="1" hangingPunct="1">
              <a:lnSpc>
                <a:spcPct val="90000"/>
              </a:lnSpc>
            </a:pPr>
            <a:r>
              <a:rPr lang="en-US" sz="1200" b="1" i="1" kern="1200" dirty="0">
                <a:solidFill>
                  <a:schemeClr val="tx1"/>
                </a:solidFill>
                <a:effectLst/>
                <a:latin typeface="+mn-lt"/>
                <a:ea typeface="+mn-ea"/>
                <a:cs typeface="+mn-cs"/>
              </a:rPr>
              <a:t>Valuation of property, plant, and equipment.</a:t>
            </a:r>
            <a:r>
              <a:rPr lang="en-US" sz="1200" b="0" i="0" kern="1200" dirty="0">
                <a:solidFill>
                  <a:schemeClr val="tx1"/>
                </a:solidFill>
                <a:effectLst/>
                <a:latin typeface="+mn-lt"/>
                <a:ea typeface="+mn-ea"/>
                <a:cs typeface="+mn-cs"/>
              </a:rPr>
              <a:t> Under U.S. GAAP, companies are not allowed to revalue property, plant, and equipment (PP&amp;E) to fair value for financial reporting purposes. IFRS allows, but does not require, revaluation of PP&amp;E to fair value. </a:t>
            </a:r>
            <a:r>
              <a:rPr lang="en-US" sz="1200" b="0" i="1" kern="1200" dirty="0">
                <a:solidFill>
                  <a:schemeClr val="tx1"/>
                </a:solidFill>
                <a:effectLst/>
                <a:latin typeface="+mn-lt"/>
                <a:ea typeface="+mn-ea"/>
                <a:cs typeface="+mn-cs"/>
              </a:rPr>
              <a:t>IAS No. 16</a:t>
            </a:r>
            <a:r>
              <a:rPr lang="en-US" sz="1200" b="0" i="0" kern="1200" dirty="0">
                <a:solidFill>
                  <a:schemeClr val="tx1"/>
                </a:solidFill>
                <a:effectLst/>
                <a:latin typeface="+mn-lt"/>
                <a:ea typeface="+mn-ea"/>
                <a:cs typeface="+mn-cs"/>
              </a:rPr>
              <a:t> allows a company to value PP&amp;E subsequent to initial valuation at (1) cost less accumulated depreciation or (2) fair value (revaluation). If revaluation is chosen, all assets within a class of PP&amp;E must be revalued on a regular basis.</a:t>
            </a:r>
          </a:p>
          <a:p>
            <a:pPr eaLnBrk="1" hangingPunct="1">
              <a:lnSpc>
                <a:spcPct val="90000"/>
              </a:lnSpc>
            </a:pPr>
            <a:endParaRPr lang="en-US" dirty="0"/>
          </a:p>
          <a:p>
            <a:pPr eaLnBrk="1" hangingPunct="1">
              <a:lnSpc>
                <a:spcPct val="90000"/>
              </a:lnSpc>
            </a:pPr>
            <a:r>
              <a:rPr lang="en-US" sz="1200" b="1" i="1" kern="1200" dirty="0">
                <a:solidFill>
                  <a:schemeClr val="tx1"/>
                </a:solidFill>
                <a:effectLst/>
                <a:latin typeface="+mn-lt"/>
                <a:ea typeface="+mn-ea"/>
                <a:cs typeface="+mn-cs"/>
              </a:rPr>
              <a:t>Valuation of intangible assets.</a:t>
            </a:r>
            <a:r>
              <a:rPr lang="en-US" sz="1200" b="0" i="0" kern="1200" dirty="0">
                <a:solidFill>
                  <a:schemeClr val="tx1"/>
                </a:solidFill>
                <a:effectLst/>
                <a:latin typeface="+mn-lt"/>
                <a:ea typeface="+mn-ea"/>
                <a:cs typeface="+mn-cs"/>
              </a:rPr>
              <a:t> U.S. GAAP also prohibits revaluation of intangible assets to fair value. </a:t>
            </a:r>
            <a:r>
              <a:rPr lang="en-US" sz="1200" b="0" i="1" kern="1200" dirty="0">
                <a:solidFill>
                  <a:schemeClr val="tx1"/>
                </a:solidFill>
                <a:effectLst/>
                <a:latin typeface="+mn-lt"/>
                <a:ea typeface="+mn-ea"/>
                <a:cs typeface="+mn-cs"/>
              </a:rPr>
              <a:t>IAS No. 38</a:t>
            </a:r>
            <a:r>
              <a:rPr lang="en-US" sz="1200" b="0" i="0" kern="1200" dirty="0">
                <a:solidFill>
                  <a:schemeClr val="tx1"/>
                </a:solidFill>
                <a:effectLst/>
                <a:latin typeface="+mn-lt"/>
                <a:ea typeface="+mn-ea"/>
                <a:cs typeface="+mn-cs"/>
              </a:rPr>
              <a:t> allows a company to value an intangible asset subsequent to initial valuation at (1) cost less accumulated amortization or (2) fair value if fair value can be determined by reference to an active market. If revaluation is chosen, all assets within that class of intangibles must be revalued on a regular basis.</a:t>
            </a:r>
          </a:p>
          <a:p>
            <a:pPr eaLnBrk="1" hangingPunct="1">
              <a:lnSpc>
                <a:spcPct val="90000"/>
              </a:lnSpc>
            </a:pPr>
            <a:endParaRPr lang="en-US" dirty="0"/>
          </a:p>
          <a:p>
            <a:pPr eaLnBrk="1" hangingPunct="1">
              <a:lnSpc>
                <a:spcPct val="90000"/>
              </a:lnSpc>
            </a:pPr>
            <a:r>
              <a:rPr lang="en-US" sz="1200" b="1" i="1" kern="1200" dirty="0">
                <a:solidFill>
                  <a:schemeClr val="tx1"/>
                </a:solidFill>
                <a:effectLst/>
                <a:latin typeface="+mn-lt"/>
                <a:ea typeface="+mn-ea"/>
                <a:cs typeface="+mn-cs"/>
              </a:rPr>
              <a:t>Research and development expenditures.</a:t>
            </a:r>
            <a:r>
              <a:rPr lang="en-US" sz="1200" b="0" i="0" kern="1200" dirty="0">
                <a:solidFill>
                  <a:schemeClr val="tx1"/>
                </a:solidFill>
                <a:effectLst/>
                <a:latin typeface="+mn-lt"/>
                <a:ea typeface="+mn-ea"/>
                <a:cs typeface="+mn-cs"/>
              </a:rPr>
              <a:t> U.S. GAAP requires all research and development expenditures to be expensed in the period incurred. IFRS, though, draws a distinction between research activities and development activities. Research expenditures are expensed in the period incurred. However, development expenditures that meet specified criteria are capitalized as an intangible asset.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36111717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British Airways plc</a:t>
            </a:r>
            <a:r>
              <a:rPr lang="en-US" sz="1200" b="0" i="0" kern="1200" dirty="0">
                <a:solidFill>
                  <a:schemeClr val="tx1"/>
                </a:solidFill>
                <a:effectLst/>
                <a:latin typeface="+mn-lt"/>
                <a:ea typeface="+mn-ea"/>
                <a:cs typeface="+mn-cs"/>
              </a:rPr>
              <a:t>, a U.K. company, prepares its financial statements according to IFRS. The disclosure note in </a:t>
            </a:r>
            <a:r>
              <a:rPr lang="en-US" sz="1200" b="0" i="0" u="none" strike="noStrike" kern="1200" dirty="0">
                <a:solidFill>
                  <a:schemeClr val="tx1"/>
                </a:solidFill>
                <a:effectLst/>
                <a:latin typeface="+mn-lt"/>
                <a:ea typeface="+mn-ea"/>
                <a:cs typeface="+mn-cs"/>
              </a:rPr>
              <a:t>this illustration describes </a:t>
            </a:r>
            <a:r>
              <a:rPr lang="en-US" sz="1200" b="0" i="0" kern="1200" dirty="0">
                <a:solidFill>
                  <a:schemeClr val="tx1"/>
                </a:solidFill>
                <a:effectLst/>
                <a:latin typeface="+mn-lt"/>
                <a:ea typeface="+mn-ea"/>
                <a:cs typeface="+mn-cs"/>
              </a:rPr>
              <a:t>the company’s choice to value PP&amp;E (also referred to as tangible fixed assets) at cost.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16408664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Heineken</a:t>
            </a:r>
            <a:r>
              <a:rPr lang="en-US" sz="1200" b="0" i="0" kern="1200" dirty="0">
                <a:solidFill>
                  <a:schemeClr val="tx1"/>
                </a:solidFill>
                <a:effectLst/>
                <a:latin typeface="+mn-lt"/>
                <a:ea typeface="+mn-ea"/>
                <a:cs typeface="+mn-cs"/>
              </a:rPr>
              <a:t>, a company based in Amsterdam, prepares its financial statements according to IFRS. The disclosure note in </a:t>
            </a:r>
            <a:r>
              <a:rPr lang="en-US" sz="1200" b="0" i="0" u="none" strike="noStrike" kern="1200" dirty="0">
                <a:solidFill>
                  <a:schemeClr val="tx1"/>
                </a:solidFill>
                <a:effectLst/>
                <a:latin typeface="+mn-lt"/>
                <a:ea typeface="+mn-ea"/>
                <a:cs typeface="+mn-cs"/>
              </a:rPr>
              <a:t>this illustration</a:t>
            </a:r>
            <a:r>
              <a:rPr lang="en-US" sz="1200" b="0" i="0" kern="1200" dirty="0">
                <a:solidFill>
                  <a:schemeClr val="tx1"/>
                </a:solidFill>
                <a:effectLst/>
                <a:latin typeface="+mn-lt"/>
                <a:ea typeface="+mn-ea"/>
                <a:cs typeface="+mn-cs"/>
              </a:rPr>
              <a:t> describes the criteria used for capitalizing development expenditures.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37182527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8: Current Liabilities</a:t>
            </a:r>
          </a:p>
          <a:p>
            <a:endParaRPr lang="en-US" b="1" dirty="0"/>
          </a:p>
          <a:p>
            <a:pPr fontAlgn="base"/>
            <a:r>
              <a:rPr lang="en-US" sz="1200" b="1" i="1" kern="1200" dirty="0">
                <a:solidFill>
                  <a:schemeClr val="tx1"/>
                </a:solidFill>
                <a:effectLst/>
                <a:latin typeface="+mn-lt"/>
                <a:ea typeface="+mn-ea"/>
                <a:cs typeface="+mn-cs"/>
              </a:rPr>
              <a:t>Contingencies.</a:t>
            </a:r>
            <a:r>
              <a:rPr lang="en-US" sz="1200" b="0" i="0" kern="1200" dirty="0">
                <a:solidFill>
                  <a:schemeClr val="tx1"/>
                </a:solidFill>
                <a:effectLst/>
                <a:latin typeface="+mn-lt"/>
                <a:ea typeface="+mn-ea"/>
                <a:cs typeface="+mn-cs"/>
              </a:rPr>
              <a:t> A difference in accounting relates to determining the existence of a contingent liability. Under U.S. GAAP, we accrue a contingent liability if it’s both probable and reasonably estimable. IFRS rules are similar, but the threshold for “probable” is defined as “more likely than not” (greater than 50%), representing a lower threshold than “probable” under U.S. GAAP. Thus, a company will be more likely to report a contingent liability under IFRS than under U.S. GAAP.</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Another difference is whether to report a long-term contingency at its face amount or its present value. Under IFRS, the present value of the estimated cash flows is reported when the effect of </a:t>
            </a:r>
            <a:r>
              <a:rPr lang="en-US" sz="1200" b="0" i="1" kern="1200" dirty="0">
                <a:solidFill>
                  <a:schemeClr val="tx1"/>
                </a:solidFill>
                <a:effectLst/>
                <a:latin typeface="+mn-lt"/>
                <a:ea typeface="+mn-ea"/>
                <a:cs typeface="+mn-cs"/>
              </a:rPr>
              <a:t>time value of money is material.</a:t>
            </a:r>
            <a:r>
              <a:rPr lang="en-US" sz="1200" b="0" i="0" kern="1200" dirty="0">
                <a:solidFill>
                  <a:schemeClr val="tx1"/>
                </a:solidFill>
                <a:effectLst/>
                <a:latin typeface="+mn-lt"/>
                <a:ea typeface="+mn-ea"/>
                <a:cs typeface="+mn-cs"/>
              </a:rPr>
              <a:t> According to U.S. GAAP, though, discounting of cash flows is allowed when the </a:t>
            </a:r>
            <a:r>
              <a:rPr lang="en-US" sz="1200" b="0" i="1" kern="1200" dirty="0">
                <a:solidFill>
                  <a:schemeClr val="tx1"/>
                </a:solidFill>
                <a:effectLst/>
                <a:latin typeface="+mn-lt"/>
                <a:ea typeface="+mn-ea"/>
                <a:cs typeface="+mn-cs"/>
              </a:rPr>
              <a:t>timing of cash flows is certain.</a:t>
            </a:r>
            <a:r>
              <a:rPr lang="en-US" sz="1200" b="0" i="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29477083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shows</a:t>
            </a:r>
            <a:r>
              <a:rPr lang="en-US" baseline="0" dirty="0"/>
              <a:t> a portion of a disclosure note from the financial statements of </a:t>
            </a:r>
            <a:r>
              <a:rPr lang="en-US" b="1" baseline="0" dirty="0"/>
              <a:t>Electrolux</a:t>
            </a:r>
            <a:r>
              <a:rPr lang="en-US" baseline="0" dirty="0"/>
              <a:t>, which reports under IFRS.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8379303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Chapter 9: Long-Term Liabilities</a:t>
            </a:r>
          </a:p>
          <a:p>
            <a:endParaRPr lang="en-US" sz="1200" b="0" i="0" u="none" strike="noStrike" kern="1200" baseline="0" dirty="0">
              <a:solidFill>
                <a:schemeClr val="tx1"/>
              </a:solidFill>
              <a:latin typeface="+mn-lt"/>
              <a:ea typeface="+mn-ea"/>
              <a:cs typeface="+mn-cs"/>
            </a:endParaRPr>
          </a:p>
          <a:p>
            <a:r>
              <a:rPr lang="en-US" sz="1200" b="1" i="1" kern="1200" dirty="0">
                <a:solidFill>
                  <a:schemeClr val="tx1"/>
                </a:solidFill>
                <a:effectLst/>
                <a:latin typeface="+mn-lt"/>
                <a:ea typeface="+mn-ea"/>
                <a:cs typeface="+mn-cs"/>
              </a:rPr>
              <a:t>Convertible bonds.</a:t>
            </a:r>
            <a:r>
              <a:rPr lang="en-US" sz="1200" b="0" i="0" kern="1200" dirty="0">
                <a:solidFill>
                  <a:schemeClr val="tx1"/>
                </a:solidFill>
                <a:effectLst/>
                <a:latin typeface="+mn-lt"/>
                <a:ea typeface="+mn-ea"/>
                <a:cs typeface="+mn-cs"/>
              </a:rPr>
              <a:t> Under IFRS, convertible debt is divided into its liability (bonds) and equity (conversion option) elements. Under U.S. GAAP, the entire issue price is recorded as a liability.</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3705712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10: Stockholders’ Equity</a:t>
            </a:r>
          </a:p>
          <a:p>
            <a:endParaRPr lang="en-US" dirty="0"/>
          </a:p>
          <a:p>
            <a:pPr fontAlgn="base"/>
            <a:r>
              <a:rPr lang="en-US" sz="1200" b="1" i="1" kern="1200" dirty="0">
                <a:solidFill>
                  <a:schemeClr val="tx1"/>
                </a:solidFill>
                <a:effectLst/>
                <a:latin typeface="+mn-lt"/>
                <a:ea typeface="+mn-ea"/>
                <a:cs typeface="+mn-cs"/>
              </a:rPr>
              <a:t>Use of the term “reserves” and other terminology differences.</a:t>
            </a:r>
            <a:r>
              <a:rPr lang="en-US" sz="1200" b="0" i="0" kern="1200" dirty="0">
                <a:solidFill>
                  <a:schemeClr val="tx1"/>
                </a:solidFill>
                <a:effectLst/>
                <a:latin typeface="+mn-lt"/>
                <a:ea typeface="+mn-ea"/>
                <a:cs typeface="+mn-cs"/>
              </a:rPr>
              <a:t> Stockholders' equity is classified under IFRS into two categories: Share capital and "reserves." The term reserves is considered misleading and thus is discouraged under U.S. GAAP.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Differences in terminology (U.S. GAAP versus IFRS) include common stock versus ordinary shares, preferred stock versus preference shares, and additional paid-in capital versus share premium. Under U.S. GAAP revaluation of property, plant, and equipment to fair value is not permitted, while it is permitted under IFRS. These revaluations are reported as a reserve in stockholders' equity. In the balance sheet, total stockholders' equity is presented after liabilities under U.S. GAAP while it is often presented before liabilities under IFRS.</a:t>
            </a:r>
          </a:p>
          <a:p>
            <a:pPr fontAlgn="base"/>
            <a:endParaRPr lang="en-US" sz="1200" b="0" i="0" kern="1200" dirty="0">
              <a:solidFill>
                <a:schemeClr val="tx1"/>
              </a:solidFill>
              <a:effectLst/>
              <a:latin typeface="+mn-lt"/>
              <a:ea typeface="+mn-ea"/>
              <a:cs typeface="+mn-cs"/>
            </a:endParaRPr>
          </a:p>
          <a:p>
            <a:pPr fontAlgn="base"/>
            <a:r>
              <a:rPr lang="en-US" sz="1200" b="1" i="1" kern="1200" dirty="0">
                <a:solidFill>
                  <a:schemeClr val="tx1"/>
                </a:solidFill>
                <a:effectLst/>
                <a:latin typeface="+mn-lt"/>
                <a:ea typeface="+mn-ea"/>
                <a:cs typeface="+mn-cs"/>
              </a:rPr>
              <a:t>Distinction between debt and equity for preferred stock.</a:t>
            </a:r>
            <a:r>
              <a:rPr lang="en-US" sz="1200" b="0" i="0" kern="1200" dirty="0">
                <a:solidFill>
                  <a:schemeClr val="tx1"/>
                </a:solidFill>
                <a:effectLst/>
                <a:latin typeface="+mn-lt"/>
                <a:ea typeface="+mn-ea"/>
                <a:cs typeface="+mn-cs"/>
              </a:rPr>
              <a:t> Under IFRS, most preferred stock (“preference shares”) is reported as debt, with the dividends reported in the income statement as interest expense. Under U.S. GAAP, most preferred stock is included in stockholders’ equity, with the dividends reported as a reduction in retained earnings. Under U.S. GAAP, only “mandatorily redeemable” preferred stock is reported as debt.</a:t>
            </a:r>
          </a:p>
          <a:p>
            <a:pPr fontAlgn="base"/>
            <a:endParaRPr lang="en-US" sz="1200" b="0" i="0" kern="1200" dirty="0">
              <a:solidFill>
                <a:schemeClr val="tx1"/>
              </a:solidFill>
              <a:effectLst/>
              <a:latin typeface="+mn-lt"/>
              <a:ea typeface="+mn-ea"/>
              <a:cs typeface="+mn-cs"/>
            </a:endParaRPr>
          </a:p>
          <a:p>
            <a:pPr fontAlgn="base"/>
            <a:r>
              <a:rPr lang="en-US" sz="1200" b="1" i="1" kern="1200" dirty="0">
                <a:solidFill>
                  <a:schemeClr val="tx1"/>
                </a:solidFill>
                <a:effectLst/>
                <a:latin typeface="+mn-lt"/>
                <a:ea typeface="+mn-ea"/>
                <a:cs typeface="+mn-cs"/>
              </a:rPr>
              <a:t>Reacquired shares.</a:t>
            </a:r>
            <a:r>
              <a:rPr lang="en-US" sz="1200" b="0" i="0" kern="1200" dirty="0">
                <a:solidFill>
                  <a:schemeClr val="tx1"/>
                </a:solidFill>
                <a:effectLst/>
                <a:latin typeface="+mn-lt"/>
                <a:ea typeface="+mn-ea"/>
                <a:cs typeface="+mn-cs"/>
              </a:rPr>
              <a:t> IFRS does not permit the “retirement” of shares. All buybacks are treated as treasury stock.</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22427882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Unilever describes</a:t>
            </a:r>
            <a:r>
              <a:rPr lang="en-US" baseline="0" dirty="0"/>
              <a:t> the differences related to equity in a disclosure note, shown in the illustration.</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24544895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Chapter 11: Statement of Cash Flows</a:t>
            </a:r>
          </a:p>
          <a:p>
            <a:endParaRPr lang="en-US" b="1" dirty="0"/>
          </a:p>
          <a:p>
            <a:pPr fontAlgn="base"/>
            <a:r>
              <a:rPr lang="en-US" sz="1200" b="0" i="0" kern="1200" dirty="0">
                <a:solidFill>
                  <a:schemeClr val="tx1"/>
                </a:solidFill>
                <a:effectLst/>
                <a:latin typeface="+mn-lt"/>
                <a:ea typeface="+mn-ea"/>
                <a:cs typeface="+mn-cs"/>
              </a:rPr>
              <a:t>Like U.S. GAAP, international standards also require a statement of cash flows. Consistent with U.S. GAAP, cash flows are classified as operating, investing, or financing. U.S. GAAP designates cash outflows for interest payments and cash inflows from interest and dividends received as operating cash flows. However, IFRS allows companies to report cash outflows from interest payments as either operating </a:t>
            </a:r>
            <a:r>
              <a:rPr lang="en-US" sz="1200" b="0" i="1" kern="1200" dirty="0">
                <a:solidFill>
                  <a:schemeClr val="tx1"/>
                </a:solidFill>
                <a:effectLst/>
                <a:latin typeface="+mn-lt"/>
                <a:ea typeface="+mn-ea"/>
                <a:cs typeface="+mn-cs"/>
              </a:rPr>
              <a:t>or </a:t>
            </a:r>
            <a:r>
              <a:rPr lang="en-US" sz="1200" b="0" i="0" kern="1200" dirty="0">
                <a:solidFill>
                  <a:schemeClr val="tx1"/>
                </a:solidFill>
                <a:effectLst/>
                <a:latin typeface="+mn-lt"/>
                <a:ea typeface="+mn-ea"/>
                <a:cs typeface="+mn-cs"/>
              </a:rPr>
              <a:t>financing cash flows. IFRS also allows companies to report cash inflows from interest and dividends as either operating </a:t>
            </a:r>
            <a:r>
              <a:rPr lang="en-US" sz="1200" b="0" i="1" kern="1200" dirty="0">
                <a:solidFill>
                  <a:schemeClr val="tx1"/>
                </a:solidFill>
                <a:effectLst/>
                <a:latin typeface="+mn-lt"/>
                <a:ea typeface="+mn-ea"/>
                <a:cs typeface="+mn-cs"/>
              </a:rPr>
              <a:t>or</a:t>
            </a:r>
            <a:r>
              <a:rPr lang="en-US" sz="1200" b="0" i="0" kern="1200" dirty="0">
                <a:solidFill>
                  <a:schemeClr val="tx1"/>
                </a:solidFill>
                <a:effectLst/>
                <a:latin typeface="+mn-lt"/>
                <a:ea typeface="+mn-ea"/>
                <a:cs typeface="+mn-cs"/>
              </a:rPr>
              <a:t> investing cash flows. U.S. GAAP classifies dividends paid to shareholders as financing cash flows. The international standard allows companies to report dividends paid as either financing </a:t>
            </a:r>
            <a:r>
              <a:rPr lang="en-US" sz="1200" b="0" i="1" kern="1200" dirty="0">
                <a:solidFill>
                  <a:schemeClr val="tx1"/>
                </a:solidFill>
                <a:effectLst/>
                <a:latin typeface="+mn-lt"/>
                <a:ea typeface="+mn-ea"/>
                <a:cs typeface="+mn-cs"/>
              </a:rPr>
              <a:t>or</a:t>
            </a:r>
            <a:r>
              <a:rPr lang="en-US" sz="1200" b="0" i="0" kern="1200" dirty="0">
                <a:solidFill>
                  <a:schemeClr val="tx1"/>
                </a:solidFill>
                <a:effectLst/>
                <a:latin typeface="+mn-lt"/>
                <a:ea typeface="+mn-ea"/>
                <a:cs typeface="+mn-cs"/>
              </a:rPr>
              <a:t> operating cash flows.</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U.S. GAAP permits </a:t>
            </a:r>
            <a:r>
              <a:rPr lang="en-US" sz="1200" b="0" i="1" kern="1200" dirty="0">
                <a:solidFill>
                  <a:schemeClr val="tx1"/>
                </a:solidFill>
                <a:effectLst/>
                <a:latin typeface="+mn-lt"/>
                <a:ea typeface="+mn-ea"/>
                <a:cs typeface="+mn-cs"/>
              </a:rPr>
              <a:t>either</a:t>
            </a:r>
            <a:r>
              <a:rPr lang="en-US" sz="1200" b="0" i="0" kern="1200" dirty="0">
                <a:solidFill>
                  <a:schemeClr val="tx1"/>
                </a:solidFill>
                <a:effectLst/>
                <a:latin typeface="+mn-lt"/>
                <a:ea typeface="+mn-ea"/>
                <a:cs typeface="+mn-cs"/>
              </a:rPr>
              <a:t> the indirect or the direct method in reporting operating cash flows. Most U.S. companies choose the indirect method. IFRS requires the direct method be used in reporting operating cash flows in the statement of cash flows.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U.S. GAAP requires that significant noncash activities be reported either on the face of the statement of cash flows or in a disclosure note. IFRS requires reporting in a disclosure note, disallowing presentation on the face of the statement.</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2812163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Chapter 12: Financial</a:t>
            </a:r>
            <a:r>
              <a:rPr lang="en-US" b="1" baseline="0" dirty="0"/>
              <a:t> Statement Analysis</a:t>
            </a:r>
            <a:endParaRPr lang="en-US" b="1" dirty="0"/>
          </a:p>
          <a:p>
            <a:endParaRPr lang="en-US" b="1" dirty="0"/>
          </a:p>
          <a:p>
            <a:r>
              <a:rPr lang="en-US" b="1" dirty="0"/>
              <a:t>Discontinued operations:</a:t>
            </a:r>
            <a:r>
              <a:rPr lang="en-US" b="0" dirty="0"/>
              <a:t> </a:t>
            </a:r>
            <a:r>
              <a:rPr lang="en-US" sz="1200" b="0" i="0" kern="1200" dirty="0">
                <a:solidFill>
                  <a:schemeClr val="tx1"/>
                </a:solidFill>
                <a:effectLst/>
                <a:latin typeface="+mn-lt"/>
                <a:ea typeface="+mn-ea"/>
                <a:cs typeface="+mn-cs"/>
              </a:rPr>
              <a:t>Rather than coming up with separate rules, the IASB reviewed the FASB’s extensive work in the area and adopted nearly identical standards for the reporting of discontinued operations. Recently, the FASB simplified its definition of discontinued operations to match the broader definitions already used by international standards. </a:t>
            </a:r>
            <a:r>
              <a:rPr lang="en-US" baseline="0" dirty="0"/>
              <a:t>.</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972536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Most countries have organizations, similar to the FASB in the United States, that are responsible for determining accounting and reporting standards.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Financial accounting standards and practices differ from country to country for many reasons, including different legal systems, the influence of tax laws, sources of financing, inflation, culture, political influence of other countries, and the level of economic development.</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18654351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862947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Note that overlap exists in the reasons described. Accounting research has extensively focused on the legal system (common law vs. code law) as a way to describe overall differences in accounting practices between countries. </a:t>
            </a:r>
            <a:r>
              <a:rPr lang="en-US" sz="1200" b="0" i="1" kern="1200" dirty="0">
                <a:solidFill>
                  <a:schemeClr val="tx1"/>
                </a:solidFill>
                <a:effectLst/>
                <a:latin typeface="+mn-lt"/>
                <a:ea typeface="+mn-ea"/>
                <a:cs typeface="+mn-cs"/>
              </a:rPr>
              <a:t>Common law</a:t>
            </a:r>
            <a:r>
              <a:rPr lang="en-US" sz="1200" b="0" i="0" kern="1200" dirty="0">
                <a:solidFill>
                  <a:schemeClr val="tx1"/>
                </a:solidFill>
                <a:effectLst/>
                <a:latin typeface="+mn-lt"/>
                <a:ea typeface="+mn-ea"/>
                <a:cs typeface="+mn-cs"/>
              </a:rPr>
              <a:t> derives from English case law, in which rules are established over time primarily through private-sector professional organizations. </a:t>
            </a:r>
            <a:r>
              <a:rPr lang="en-US" sz="1200" b="0" i="1" kern="1200" dirty="0">
                <a:solidFill>
                  <a:schemeClr val="tx1"/>
                </a:solidFill>
                <a:effectLst/>
                <a:latin typeface="+mn-lt"/>
                <a:ea typeface="+mn-ea"/>
                <a:cs typeface="+mn-cs"/>
              </a:rPr>
              <a:t>Code law</a:t>
            </a:r>
            <a:r>
              <a:rPr lang="en-US" sz="1200" b="0" i="0" kern="1200" dirty="0">
                <a:solidFill>
                  <a:schemeClr val="tx1"/>
                </a:solidFill>
                <a:effectLst/>
                <a:latin typeface="+mn-lt"/>
                <a:ea typeface="+mn-ea"/>
                <a:cs typeface="+mn-cs"/>
              </a:rPr>
              <a:t> derives from Roman law, in which rules are an all-embracing set of requirements and procedures. </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Common-law countries such as the United States, the United Kingdom, Australia, and Canada share many similarities. For instance, these countries have separate rules for financial accounting and tax accounting, rely more on equity financing, and have political and economic ties with Britain. Code-law countries such as those in Central Europe and Japan also are influenced by the same factors, but in contrasting ways. Code-law countries have similar rules for financial accounting and tax accounting and rely more on debt financing. Many code-law countries have political and economic ties that began with Germany in World War II.</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As you might imagine, differences in accounting practices can cause problems for investors trying to compare companies whose financial statements are prepared under different accounting methods. Investors unfamiliar with the accounting practices of a particular country are less likely to invest in firms from that country because of this uncertainty. Many believe that convergence of accounting practices among countries will increase the flow of resources across borders, making it easier for companies to raise international capital.</a:t>
            </a:r>
          </a:p>
          <a:p>
            <a:pPr fontAlgn="base"/>
            <a:endParaRPr lang="en-US" sz="1200" b="0" i="0" kern="1200" dirty="0">
              <a:solidFill>
                <a:schemeClr val="tx1"/>
              </a:solidFill>
              <a:effectLst/>
              <a:latin typeface="+mn-lt"/>
              <a:ea typeface="+mn-ea"/>
              <a:cs typeface="+mn-cs"/>
            </a:endParaRPr>
          </a:p>
          <a:p>
            <a:pPr fontAlgn="base"/>
            <a:r>
              <a:rPr lang="en-US" sz="1200" b="1" i="0" kern="1200" cap="all"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Divergent accounting rules also can cause problems for multinational corporations. A company doing business in more than one country may find it difficult and costly to comply with more than one set of accounting standards.</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373275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1501650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3051884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response to differences in accounting standards and practices across countries, the </a:t>
            </a:r>
            <a:r>
              <a:rPr lang="en-US" sz="1200" b="1" i="0" kern="1200" dirty="0">
                <a:solidFill>
                  <a:schemeClr val="tx1"/>
                </a:solidFill>
                <a:effectLst/>
                <a:latin typeface="+mn-lt"/>
                <a:ea typeface="+mn-ea"/>
                <a:cs typeface="+mn-cs"/>
              </a:rPr>
              <a:t>International Accounting Standards Committee (IASC)</a:t>
            </a:r>
            <a:r>
              <a:rPr lang="en-US" sz="1200" b="0" i="0" kern="1200" dirty="0">
                <a:solidFill>
                  <a:schemeClr val="tx1"/>
                </a:solidFill>
                <a:effectLst/>
                <a:latin typeface="+mn-lt"/>
                <a:ea typeface="+mn-ea"/>
                <a:cs typeface="+mn-cs"/>
              </a:rPr>
              <a:t> was formed in 1973 to develop a single set of global accounting standards. The IASC reorganized itself in 2001 and created a new standard-setting body called the </a:t>
            </a:r>
            <a:r>
              <a:rPr lang="en-US" sz="1200" b="1" i="0" kern="1200" dirty="0">
                <a:solidFill>
                  <a:schemeClr val="tx1"/>
                </a:solidFill>
                <a:effectLst/>
                <a:latin typeface="+mn-lt"/>
                <a:ea typeface="+mn-ea"/>
                <a:cs typeface="+mn-cs"/>
              </a:rPr>
              <a:t>International Accounting Standards Board (IASB).</a:t>
            </a:r>
            <a:r>
              <a:rPr lang="en-US" sz="1200" b="0" i="0" kern="1200" dirty="0">
                <a:solidFill>
                  <a:schemeClr val="tx1"/>
                </a:solidFill>
                <a:effectLst/>
                <a:latin typeface="+mn-lt"/>
                <a:ea typeface="+mn-ea"/>
                <a:cs typeface="+mn-cs"/>
              </a:rPr>
              <a:t> The IASB’s main objective is to develop a single set of high-quality, understandable, and enforceable global accounting standards to help participants in the world’s capital markets and other users make economic decisions.</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IASC issued 41 International Accounting Standards (IAS), which the IASB endorsed at its formation. Since then, the IASB has revised many of the previous standards and has issued standards of its own, called </a:t>
            </a:r>
            <a:r>
              <a:rPr lang="en-US" sz="1200" b="1" i="0" kern="1200" dirty="0">
                <a:solidFill>
                  <a:schemeClr val="tx1"/>
                </a:solidFill>
                <a:effectLst/>
                <a:latin typeface="+mn-lt"/>
                <a:ea typeface="+mn-ea"/>
                <a:cs typeface="+mn-cs"/>
              </a:rPr>
              <a:t>International Financial Reporting Standards (IFRS)</a:t>
            </a:r>
            <a:r>
              <a:rPr lang="en-US" sz="1200" b="0" i="0" kern="1200" dirty="0">
                <a:solidFill>
                  <a:schemeClr val="tx1"/>
                </a:solidFill>
                <a:effectLst/>
                <a:latin typeface="+mn-lt"/>
                <a:ea typeface="+mn-ea"/>
                <a:cs typeface="+mn-cs"/>
              </a:rPr>
              <a:t>, sometimes pronounced “eye-furs.” Most countries base their national accounting standards on IFRS.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2277985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comparing IFRS with U.S. GAAP, IFRS is often considered more principles-based while U.S. GAAP is considered more rules-based. </a:t>
            </a:r>
          </a:p>
          <a:p>
            <a:pPr fontAlgn="base"/>
            <a:endParaRPr lang="en-US" sz="1200" b="0" i="0" kern="1200" dirty="0">
              <a:solidFill>
                <a:schemeClr val="tx1"/>
              </a:solidFill>
              <a:effectLst/>
              <a:latin typeface="+mn-lt"/>
              <a:ea typeface="+mn-ea"/>
              <a:cs typeface="+mn-cs"/>
            </a:endParaRPr>
          </a:p>
          <a:p>
            <a:pPr fontAlgn="base"/>
            <a:r>
              <a:rPr lang="en-US" sz="1200" b="1" i="1" kern="1200" dirty="0">
                <a:solidFill>
                  <a:schemeClr val="tx1"/>
                </a:solidFill>
                <a:effectLst/>
                <a:latin typeface="+mn-lt"/>
                <a:ea typeface="+mn-ea"/>
                <a:cs typeface="+mn-cs"/>
              </a:rPr>
              <a:t>Principles-based accounting standards</a:t>
            </a:r>
            <a:r>
              <a:rPr lang="en-US" sz="1200" b="0" i="0" kern="1200" dirty="0">
                <a:solidFill>
                  <a:schemeClr val="tx1"/>
                </a:solidFill>
                <a:effectLst/>
                <a:latin typeface="+mn-lt"/>
                <a:ea typeface="+mn-ea"/>
                <a:cs typeface="+mn-cs"/>
              </a:rPr>
              <a:t> emphasize broad principles of accounting with relatively less emphasis on detailed implementation rules. In comparison, </a:t>
            </a:r>
            <a:r>
              <a:rPr lang="en-US" sz="1200" b="1" i="1" kern="1200" dirty="0">
                <a:solidFill>
                  <a:schemeClr val="tx1"/>
                </a:solidFill>
                <a:effectLst/>
                <a:latin typeface="+mn-lt"/>
                <a:ea typeface="+mn-ea"/>
                <a:cs typeface="+mn-cs"/>
              </a:rPr>
              <a:t>rules-based accounting standards</a:t>
            </a:r>
            <a:r>
              <a:rPr lang="en-US" sz="1200" b="0" i="0" kern="1200" dirty="0">
                <a:solidFill>
                  <a:schemeClr val="tx1"/>
                </a:solidFill>
                <a:effectLst/>
                <a:latin typeface="+mn-lt"/>
                <a:ea typeface="+mn-ea"/>
                <a:cs typeface="+mn-cs"/>
              </a:rPr>
              <a:t> provide additional detailed guidance to help users implement the standards. An advantage of principles-based standards is that they are more </a:t>
            </a:r>
            <a:r>
              <a:rPr lang="en-US" sz="1200" b="0" i="1" kern="1200" dirty="0">
                <a:solidFill>
                  <a:schemeClr val="tx1"/>
                </a:solidFill>
                <a:effectLst/>
                <a:latin typeface="+mn-lt"/>
                <a:ea typeface="+mn-ea"/>
                <a:cs typeface="+mn-cs"/>
              </a:rPr>
              <a:t>concise</a:t>
            </a:r>
            <a:r>
              <a:rPr lang="en-US" sz="1200" b="0" i="0" kern="1200" dirty="0">
                <a:solidFill>
                  <a:schemeClr val="tx1"/>
                </a:solidFill>
                <a:effectLst/>
                <a:latin typeface="+mn-lt"/>
                <a:ea typeface="+mn-ea"/>
                <a:cs typeface="+mn-cs"/>
              </a:rPr>
              <a:t>, allowing preparers and users of accounting information to exercise judgment in focusing on the key issues. An advantage of rules-based standards is that they are more </a:t>
            </a:r>
            <a:r>
              <a:rPr lang="en-US" sz="1200" b="0" i="1" kern="1200" dirty="0">
                <a:solidFill>
                  <a:schemeClr val="tx1"/>
                </a:solidFill>
                <a:effectLst/>
                <a:latin typeface="+mn-lt"/>
                <a:ea typeface="+mn-ea"/>
                <a:cs typeface="+mn-cs"/>
              </a:rPr>
              <a:t>precise</a:t>
            </a:r>
            <a:r>
              <a:rPr lang="en-US" sz="1200" b="0" i="0" kern="1200" dirty="0">
                <a:solidFill>
                  <a:schemeClr val="tx1"/>
                </a:solidFill>
                <a:effectLst/>
                <a:latin typeface="+mn-lt"/>
                <a:ea typeface="+mn-ea"/>
                <a:cs typeface="+mn-cs"/>
              </a:rPr>
              <a:t>, providing additional guidance to preparers and users on an issue.</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In reality, both U.S. GAAP and IFRS have standards that are more principles-based and standards that are more rules-based. However, both standard setters (the FASB and IASB) recognize that in order to achieve convergence and reduce the volume of accounting rules internationally, future international accounting standards will need to be more principles-based.</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1430841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The FASB and IASB signed the </a:t>
            </a:r>
            <a:r>
              <a:rPr lang="en-US" sz="1200" b="0" i="1" kern="1200" dirty="0">
                <a:solidFill>
                  <a:schemeClr val="tx1"/>
                </a:solidFill>
                <a:effectLst/>
                <a:latin typeface="+mn-lt"/>
                <a:ea typeface="+mn-ea"/>
                <a:cs typeface="+mn-cs"/>
              </a:rPr>
              <a:t>Norwalk Agreement</a:t>
            </a:r>
            <a:r>
              <a:rPr lang="en-US" sz="1200" b="0" i="0" kern="1200" dirty="0">
                <a:solidFill>
                  <a:schemeClr val="tx1"/>
                </a:solidFill>
                <a:effectLst/>
                <a:latin typeface="+mn-lt"/>
                <a:ea typeface="+mn-ea"/>
                <a:cs typeface="+mn-cs"/>
              </a:rPr>
              <a:t> in 2002, formalizing their commitment to the convergence of U.S. GAAP and IFRS. Under this agreement, the two boards pledged to remove existing differences between their standards and to coordinate their future standard-setting agendas so that major issues are worked on together. Robert </a:t>
            </a:r>
            <a:r>
              <a:rPr lang="en-US" sz="1200" b="0" i="0" kern="1200" dirty="0" err="1">
                <a:solidFill>
                  <a:schemeClr val="tx1"/>
                </a:solidFill>
                <a:effectLst/>
                <a:latin typeface="+mn-lt"/>
                <a:ea typeface="+mn-ea"/>
                <a:cs typeface="+mn-cs"/>
              </a:rPr>
              <a:t>Herz</a:t>
            </a:r>
            <a:r>
              <a:rPr lang="en-US" sz="1200" b="0" i="0" kern="1200" dirty="0">
                <a:solidFill>
                  <a:schemeClr val="tx1"/>
                </a:solidFill>
                <a:effectLst/>
                <a:latin typeface="+mn-lt"/>
                <a:ea typeface="+mn-ea"/>
                <a:cs typeface="+mn-cs"/>
              </a:rPr>
              <a:t>, as chairman of the FASB, testified before Congress: “We believe now is the appropriate time to develop a plan for moving all U.S. public companies to an improved version of IFRS and to consider any actions needed to strengthen the IASB as the global accounting standard setter.” In that testimony he advocated working to develop a blueprint for moving U.S. public companies from U.S. standards to an improved version of IFRS. </a:t>
            </a:r>
            <a:r>
              <a:rPr lang="en-US" sz="1200" b="0" i="0" kern="1200" dirty="0" err="1">
                <a:solidFill>
                  <a:schemeClr val="tx1"/>
                </a:solidFill>
                <a:effectLst/>
                <a:latin typeface="+mn-lt"/>
                <a:ea typeface="+mn-ea"/>
                <a:cs typeface="+mn-cs"/>
              </a:rPr>
              <a:t>Herz</a:t>
            </a:r>
            <a:r>
              <a:rPr lang="en-US" sz="1200" b="0" i="0" kern="1200" dirty="0">
                <a:solidFill>
                  <a:schemeClr val="tx1"/>
                </a:solidFill>
                <a:effectLst/>
                <a:latin typeface="+mn-lt"/>
                <a:ea typeface="+mn-ea"/>
                <a:cs typeface="+mn-cs"/>
              </a:rPr>
              <a:t> emphasized that this move would need to be accompanied by consistent, high-quality enforcement, auditing, and education of participants in the capital markets.</a:t>
            </a:r>
          </a:p>
          <a:p>
            <a:pPr fontAlgn="base"/>
            <a:endParaRPr lang="en-US" sz="1200" b="0"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Arguments Against Convergence to IFRS.</a:t>
            </a:r>
            <a:r>
              <a:rPr lang="en-US" sz="1200" b="0" i="0" kern="1200" dirty="0">
                <a:solidFill>
                  <a:schemeClr val="tx1"/>
                </a:solidFill>
                <a:effectLst/>
                <a:latin typeface="+mn-lt"/>
                <a:ea typeface="+mn-ea"/>
                <a:cs typeface="+mn-cs"/>
              </a:rPr>
              <a:t> Not everyone agrees with the idea of convergence set forth in the Norwalk Agreement. Although many argue that a single set of global standards will improve comparability of financial reporting and facilitate access to capital, others argue that U.S. standards should remain customized to fit the stringent legal and regulatory requirements of the U.S. business environment. There also is concern that differences in implementation and enforcement from country to country will make accounting appear more uniform than actually is the case. Another argument for maintaining the two sets of standards is that competition between alternative standard-setting regimes is healthy and can lead to better overall standards.</a:t>
            </a:r>
          </a:p>
          <a:p>
            <a:pPr fontAlgn="base"/>
            <a:endParaRPr lang="en-US" sz="1200" b="0"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Where Convergence Currently Stands.</a:t>
            </a:r>
            <a:r>
              <a:rPr lang="en-US" sz="1200" b="0" i="0" kern="1200" dirty="0">
                <a:solidFill>
                  <a:schemeClr val="tx1"/>
                </a:solidFill>
                <a:effectLst/>
                <a:latin typeface="+mn-lt"/>
                <a:ea typeface="+mn-ea"/>
                <a:cs typeface="+mn-cs"/>
              </a:rPr>
              <a:t> The Norwalk Agreement did not specify a timetable for convergence, but active efforts were made in the initial years after 2002. However, at the time this text is being written, convergence to IFRS seems unlikely. Many major standards under both U.S. GAAP and IFRS have been implemented in recent years that are not converged. </a:t>
            </a:r>
          </a:p>
          <a:p>
            <a:pPr fontAlgn="base"/>
            <a:endParaRPr lang="en-US" sz="1200" b="0" i="0" kern="1200" dirty="0">
              <a:solidFill>
                <a:schemeClr val="tx1"/>
              </a:solidFill>
              <a:effectLst/>
              <a:latin typeface="+mn-lt"/>
              <a:ea typeface="+mn-ea"/>
              <a:cs typeface="+mn-cs"/>
            </a:endParaRPr>
          </a:p>
          <a:p>
            <a:pPr fontAlgn="base"/>
            <a:r>
              <a:rPr lang="en-US" sz="1200" b="1" i="0" kern="1200" dirty="0">
                <a:solidFill>
                  <a:schemeClr val="tx1"/>
                </a:solidFill>
                <a:effectLst/>
                <a:latin typeface="+mn-lt"/>
                <a:ea typeface="+mn-ea"/>
                <a:cs typeface="+mn-cs"/>
              </a:rPr>
              <a:t>Most experts agree that full convergence will not happen.</a:t>
            </a:r>
            <a:r>
              <a:rPr lang="en-US" sz="1200" b="0" i="0" kern="1200" dirty="0">
                <a:solidFill>
                  <a:schemeClr val="tx1"/>
                </a:solidFill>
                <a:effectLst/>
                <a:latin typeface="+mn-lt"/>
                <a:ea typeface="+mn-ea"/>
                <a:cs typeface="+mn-cs"/>
              </a:rPr>
              <a:t> Still, it is possible that in the future, the Securities and Exchange Commission (SEC) may permit U.S. companies the option of choosing between IFRS and U.S. GAAP, or selecting certain standards under IFRS to use in reporting.</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2314331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2540258"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3181738"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22432755-BCF5-451F-968D-CFFD10D87BE2}"/>
              </a:ext>
            </a:extLst>
          </p:cNvPr>
          <p:cNvSpPr>
            <a:spLocks noGrp="1"/>
          </p:cNvSpPr>
          <p:nvPr>
            <p:ph sz="quarter" idx="16" hasCustomPrompt="1"/>
          </p:nvPr>
        </p:nvSpPr>
        <p:spPr>
          <a:xfrm>
            <a:off x="5896946" y="4343400"/>
            <a:ext cx="2904154"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307314441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0921" y="6094886"/>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706" r:id="rId6"/>
    <p:sldLayoutId id="2147483697" r:id="rId7"/>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a:xfrm>
            <a:off x="777240" y="2985555"/>
            <a:ext cx="6521640" cy="662226"/>
          </a:xfrm>
        </p:spPr>
        <p:txBody>
          <a:bodyPr/>
          <a:lstStyle/>
          <a:p>
            <a:r>
              <a:rPr lang="en-US" sz="2800" dirty="0">
                <a:cs typeface="Myriad Pro"/>
              </a:rPr>
              <a:t>Financial Accounting, </a:t>
            </a:r>
            <a:r>
              <a:rPr lang="en-US" sz="1400" dirty="0">
                <a:cs typeface="Avenir LT Std 35 Light"/>
              </a:rPr>
              <a:t>Sixth Edition</a:t>
            </a:r>
            <a:endParaRPr lang="en-US"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dirty="0"/>
              <a:t>APPENDIX E</a:t>
            </a:r>
            <a:endParaRPr lang="en-IN" sz="2000" dirty="0"/>
          </a:p>
          <a:p>
            <a:r>
              <a:rPr lang="en-US" dirty="0"/>
              <a:t>International Financial Reporting Standards</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 </a:t>
            </a:r>
            <a:r>
              <a:rPr lang="en-US" sz="1000" b="0" dirty="0"/>
              <a:t>2</a:t>
            </a:r>
          </a:p>
        </p:txBody>
      </p:sp>
      <p:sp>
        <p:nvSpPr>
          <p:cNvPr id="3" name="Content Placeholder 2"/>
          <p:cNvSpPr>
            <a:spLocks noGrp="1"/>
          </p:cNvSpPr>
          <p:nvPr>
            <p:ph sz="quarter" idx="11"/>
          </p:nvPr>
        </p:nvSpPr>
        <p:spPr>
          <a:xfrm>
            <a:off x="342900" y="1276710"/>
            <a:ext cx="8458200" cy="2169876"/>
          </a:xfrm>
        </p:spPr>
        <p:txBody>
          <a:bodyPr>
            <a:noAutofit/>
          </a:bodyPr>
          <a:lstStyle/>
          <a:p>
            <a:pPr>
              <a:spcBef>
                <a:spcPts val="1800"/>
              </a:spcBef>
            </a:pPr>
            <a:r>
              <a:rPr lang="en-IN" sz="2800" dirty="0">
                <a:solidFill>
                  <a:schemeClr val="tx1"/>
                </a:solidFill>
              </a:rPr>
              <a:t>The I</a:t>
            </a:r>
            <a:r>
              <a:rPr lang="en-IN" sz="100" dirty="0">
                <a:solidFill>
                  <a:schemeClr val="tx1"/>
                </a:solidFill>
              </a:rPr>
              <a:t> </a:t>
            </a:r>
            <a:r>
              <a:rPr lang="en-IN" sz="2800" dirty="0">
                <a:solidFill>
                  <a:schemeClr val="tx1"/>
                </a:solidFill>
              </a:rPr>
              <a:t>A</a:t>
            </a:r>
            <a:r>
              <a:rPr lang="en-IN" sz="100" dirty="0">
                <a:solidFill>
                  <a:schemeClr val="tx1"/>
                </a:solidFill>
              </a:rPr>
              <a:t> </a:t>
            </a:r>
            <a:r>
              <a:rPr lang="en-IN" sz="2800" dirty="0">
                <a:solidFill>
                  <a:schemeClr val="tx1"/>
                </a:solidFill>
              </a:rPr>
              <a:t>S</a:t>
            </a:r>
            <a:r>
              <a:rPr lang="en-IN" sz="100" dirty="0">
                <a:solidFill>
                  <a:schemeClr val="tx1"/>
                </a:solidFill>
              </a:rPr>
              <a:t> </a:t>
            </a:r>
            <a:r>
              <a:rPr lang="en-IN" sz="2800" dirty="0">
                <a:solidFill>
                  <a:schemeClr val="tx1"/>
                </a:solidFill>
              </a:rPr>
              <a:t>B’s main objective is to develop a single set of high-quality, understandable, and enforceable global accounting standards to help participants in the world’s capital markets and other users make economic decisions.</a:t>
            </a:r>
            <a:endParaRPr lang="en-US" sz="2800" dirty="0">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2905127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Learning Objective 3</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979473"/>
          </a:xfrm>
        </p:spPr>
        <p:txBody>
          <a:bodyPr>
            <a:normAutofit/>
          </a:bodyPr>
          <a:lstStyle/>
          <a:p>
            <a:pPr marL="1254125" indent="-1254125"/>
            <a:r>
              <a:rPr lang="en-US" sz="2800" b="1" dirty="0">
                <a:solidFill>
                  <a:schemeClr val="tx1"/>
                </a:solidFill>
              </a:rPr>
              <a:t>L</a:t>
            </a:r>
            <a:r>
              <a:rPr lang="en-US" sz="100" b="1" dirty="0">
                <a:solidFill>
                  <a:schemeClr val="tx1"/>
                </a:solidFill>
              </a:rPr>
              <a:t> </a:t>
            </a:r>
            <a:r>
              <a:rPr lang="en-US" sz="2800" b="1" dirty="0">
                <a:solidFill>
                  <a:schemeClr val="tx1"/>
                </a:solidFill>
              </a:rPr>
              <a:t>O E-3</a:t>
            </a:r>
            <a:r>
              <a:rPr lang="en-US" sz="2800" dirty="0">
                <a:solidFill>
                  <a:schemeClr val="tx1"/>
                </a:solidFill>
              </a:rPr>
              <a:t> Recognize the major differences between U.S. G</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err="1">
                <a:solidFill>
                  <a:schemeClr val="tx1"/>
                </a:solidFill>
              </a:rPr>
              <a:t>A</a:t>
            </a:r>
            <a:r>
              <a:rPr lang="en-US" sz="100" dirty="0">
                <a:solidFill>
                  <a:schemeClr val="tx1"/>
                </a:solidFill>
              </a:rPr>
              <a:t> </a:t>
            </a:r>
            <a:r>
              <a:rPr lang="en-US" sz="2800" dirty="0">
                <a:solidFill>
                  <a:schemeClr val="tx1"/>
                </a:solidFill>
              </a:rPr>
              <a:t>P and I</a:t>
            </a:r>
            <a:r>
              <a:rPr lang="en-US" sz="100" dirty="0">
                <a:solidFill>
                  <a:schemeClr val="tx1"/>
                </a:solidFill>
              </a:rPr>
              <a:t> </a:t>
            </a:r>
            <a:r>
              <a:rPr lang="en-US" sz="2800" dirty="0">
                <a:solidFill>
                  <a:schemeClr val="tx1"/>
                </a:solidFill>
              </a:rPr>
              <a:t>F</a:t>
            </a:r>
            <a:r>
              <a:rPr lang="en-US" sz="100" dirty="0">
                <a:solidFill>
                  <a:schemeClr val="tx1"/>
                </a:solidFill>
              </a:rPr>
              <a:t> </a:t>
            </a:r>
            <a:r>
              <a:rPr lang="en-US" sz="2800" dirty="0">
                <a:solidFill>
                  <a:schemeClr val="tx1"/>
                </a:solidFill>
              </a:rPr>
              <a:t>R</a:t>
            </a:r>
            <a:r>
              <a:rPr lang="en-US" sz="100" dirty="0">
                <a:solidFill>
                  <a:schemeClr val="tx1"/>
                </a:solidFill>
              </a:rPr>
              <a:t> </a:t>
            </a:r>
            <a:r>
              <a:rPr lang="en-US" sz="2800" dirty="0">
                <a:solidFill>
                  <a:schemeClr val="tx1"/>
                </a:solidFill>
              </a:rPr>
              <a:t>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947900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B64EF-689F-4962-AEAF-FAA4248C1827}"/>
              </a:ext>
            </a:extLst>
          </p:cNvPr>
          <p:cNvSpPr>
            <a:spLocks noGrp="1"/>
          </p:cNvSpPr>
          <p:nvPr>
            <p:ph type="title"/>
          </p:nvPr>
        </p:nvSpPr>
        <p:spPr/>
        <p:txBody>
          <a:bodyPr>
            <a:normAutofit fontScale="90000"/>
          </a:bodyPr>
          <a:lstStyle/>
          <a:p>
            <a:r>
              <a:rPr lang="en-US" sz="3600" dirty="0">
                <a:solidFill>
                  <a:schemeClr val="tx1"/>
                </a:solidFill>
              </a:rPr>
              <a:t>Chapter 1: Accounting Information and Decision Making</a:t>
            </a:r>
            <a:endParaRPr lang="en-US" sz="3400" dirty="0">
              <a:solidFill>
                <a:schemeClr val="tx1"/>
              </a:solidFill>
            </a:endParaRPr>
          </a:p>
        </p:txBody>
      </p:sp>
      <p:sp>
        <p:nvSpPr>
          <p:cNvPr id="14" name="Content Placeholder 13">
            <a:extLst>
              <a:ext uri="{FF2B5EF4-FFF2-40B4-BE49-F238E27FC236}">
                <a16:creationId xmlns:a16="http://schemas.microsoft.com/office/drawing/2014/main" id="{CD9877D4-80A7-4852-832E-BC85F39E8AC8}"/>
              </a:ext>
            </a:extLst>
          </p:cNvPr>
          <p:cNvSpPr>
            <a:spLocks noGrp="1"/>
          </p:cNvSpPr>
          <p:nvPr>
            <p:ph sz="quarter" idx="11"/>
          </p:nvPr>
        </p:nvSpPr>
        <p:spPr>
          <a:xfrm>
            <a:off x="342900" y="1276709"/>
            <a:ext cx="8458200" cy="962113"/>
          </a:xfrm>
        </p:spPr>
        <p:txBody>
          <a:bodyPr>
            <a:normAutofit fontScale="92500" lnSpcReduction="10000"/>
          </a:bodyPr>
          <a:lstStyle/>
          <a:p>
            <a:r>
              <a:rPr lang="en-US" sz="3000" dirty="0">
                <a:solidFill>
                  <a:schemeClr val="tx1"/>
                </a:solidFill>
              </a:rPr>
              <a:t>United States—F</a:t>
            </a:r>
            <a:r>
              <a:rPr lang="en-US" sz="100" dirty="0">
                <a:solidFill>
                  <a:schemeClr val="tx1"/>
                </a:solidFill>
              </a:rPr>
              <a:t> </a:t>
            </a:r>
            <a:r>
              <a:rPr lang="en-US" sz="3000" dirty="0">
                <a:solidFill>
                  <a:schemeClr val="tx1"/>
                </a:solidFill>
              </a:rPr>
              <a:t>A</a:t>
            </a:r>
            <a:r>
              <a:rPr lang="en-US" sz="100" dirty="0">
                <a:solidFill>
                  <a:schemeClr val="tx1"/>
                </a:solidFill>
              </a:rPr>
              <a:t> </a:t>
            </a:r>
            <a:r>
              <a:rPr lang="en-US" sz="3000" dirty="0">
                <a:solidFill>
                  <a:schemeClr val="tx1"/>
                </a:solidFill>
              </a:rPr>
              <a:t>S</a:t>
            </a:r>
            <a:r>
              <a:rPr lang="en-US" sz="100" dirty="0">
                <a:solidFill>
                  <a:schemeClr val="tx1"/>
                </a:solidFill>
              </a:rPr>
              <a:t> </a:t>
            </a:r>
            <a:r>
              <a:rPr lang="en-US" sz="3000" dirty="0">
                <a:solidFill>
                  <a:schemeClr val="tx1"/>
                </a:solidFill>
              </a:rPr>
              <a:t>B’s conceptual framework.</a:t>
            </a:r>
          </a:p>
          <a:p>
            <a:pPr marL="291600" indent="-291600">
              <a:spcAft>
                <a:spcPts val="500"/>
              </a:spcAft>
              <a:buFont typeface="Arial" panose="020B0604020202020204" pitchFamily="34" charset="0"/>
              <a:buChar char="•"/>
            </a:pPr>
            <a:r>
              <a:rPr lang="en-US" sz="2800" dirty="0">
                <a:solidFill>
                  <a:schemeClr val="tx1"/>
                </a:solidFill>
              </a:rPr>
              <a:t>Serves to guide standard setters.</a:t>
            </a:r>
          </a:p>
        </p:txBody>
      </p:sp>
      <p:sp>
        <p:nvSpPr>
          <p:cNvPr id="6" name="Content Placeholder 5">
            <a:extLst>
              <a:ext uri="{FF2B5EF4-FFF2-40B4-BE49-F238E27FC236}">
                <a16:creationId xmlns:a16="http://schemas.microsoft.com/office/drawing/2014/main" id="{F50518A9-1748-4E02-B5EB-9EE0A34C8A90}"/>
              </a:ext>
            </a:extLst>
          </p:cNvPr>
          <p:cNvSpPr>
            <a:spLocks noGrp="1"/>
          </p:cNvSpPr>
          <p:nvPr>
            <p:ph sz="quarter" idx="16"/>
          </p:nvPr>
        </p:nvSpPr>
        <p:spPr>
          <a:xfrm>
            <a:off x="342900" y="2426209"/>
            <a:ext cx="8458200" cy="1255775"/>
          </a:xfrm>
        </p:spPr>
        <p:txBody>
          <a:bodyPr>
            <a:normAutofit fontScale="62500" lnSpcReduction="20000"/>
          </a:bodyPr>
          <a:lstStyle/>
          <a:p>
            <a:pPr>
              <a:lnSpc>
                <a:spcPct val="110000"/>
              </a:lnSpc>
              <a:spcAft>
                <a:spcPts val="500"/>
              </a:spcAft>
            </a:pPr>
            <a:r>
              <a:rPr lang="en-US" sz="4500" dirty="0">
                <a:solidFill>
                  <a:schemeClr val="tx1"/>
                </a:solidFill>
              </a:rPr>
              <a:t>Internationally—I</a:t>
            </a:r>
            <a:r>
              <a:rPr lang="en-US" sz="200" dirty="0">
                <a:solidFill>
                  <a:schemeClr val="tx1"/>
                </a:solidFill>
              </a:rPr>
              <a:t> </a:t>
            </a:r>
            <a:r>
              <a:rPr lang="en-US" sz="4500" dirty="0">
                <a:solidFill>
                  <a:schemeClr val="tx1"/>
                </a:solidFill>
              </a:rPr>
              <a:t>A</a:t>
            </a:r>
            <a:r>
              <a:rPr lang="en-US" sz="200" dirty="0">
                <a:solidFill>
                  <a:schemeClr val="tx1"/>
                </a:solidFill>
              </a:rPr>
              <a:t> </a:t>
            </a:r>
            <a:r>
              <a:rPr lang="en-US" sz="4500" dirty="0">
                <a:solidFill>
                  <a:schemeClr val="tx1"/>
                </a:solidFill>
              </a:rPr>
              <a:t>S</a:t>
            </a:r>
            <a:r>
              <a:rPr lang="en-US" sz="200" dirty="0">
                <a:solidFill>
                  <a:schemeClr val="tx1"/>
                </a:solidFill>
              </a:rPr>
              <a:t> </a:t>
            </a:r>
            <a:r>
              <a:rPr lang="en-US" sz="4500" dirty="0">
                <a:solidFill>
                  <a:schemeClr val="tx1"/>
                </a:solidFill>
              </a:rPr>
              <a:t>B’s conceptual framework.</a:t>
            </a:r>
          </a:p>
          <a:p>
            <a:pPr marL="291600" indent="-291600">
              <a:lnSpc>
                <a:spcPct val="110000"/>
              </a:lnSpc>
              <a:spcAft>
                <a:spcPts val="500"/>
              </a:spcAft>
              <a:buFont typeface="Arial" panose="020B0604020202020204" pitchFamily="34" charset="0"/>
              <a:buChar char="•"/>
            </a:pPr>
            <a:r>
              <a:rPr lang="en-US" sz="4200" dirty="0">
                <a:solidFill>
                  <a:schemeClr val="tx1"/>
                </a:solidFill>
              </a:rPr>
              <a:t>Serves to guide standard setters and indicate G</a:t>
            </a:r>
            <a:r>
              <a:rPr lang="en-US" sz="200" dirty="0">
                <a:solidFill>
                  <a:schemeClr val="tx1"/>
                </a:solidFill>
              </a:rPr>
              <a:t> </a:t>
            </a:r>
            <a:r>
              <a:rPr lang="en-US" sz="4200" dirty="0">
                <a:solidFill>
                  <a:schemeClr val="tx1"/>
                </a:solidFill>
              </a:rPr>
              <a:t>A</a:t>
            </a:r>
            <a:r>
              <a:rPr lang="en-US" sz="200" dirty="0">
                <a:solidFill>
                  <a:schemeClr val="tx1"/>
                </a:solidFill>
              </a:rPr>
              <a:t> </a:t>
            </a:r>
            <a:r>
              <a:rPr lang="en-US" sz="4200" dirty="0" err="1">
                <a:solidFill>
                  <a:schemeClr val="tx1"/>
                </a:solidFill>
              </a:rPr>
              <a:t>A</a:t>
            </a:r>
            <a:r>
              <a:rPr lang="en-US" sz="200" dirty="0">
                <a:solidFill>
                  <a:schemeClr val="tx1"/>
                </a:solidFill>
              </a:rPr>
              <a:t> </a:t>
            </a:r>
            <a:r>
              <a:rPr lang="en-US" sz="4200" dirty="0">
                <a:solidFill>
                  <a:schemeClr val="tx1"/>
                </a:solidFill>
              </a:rPr>
              <a:t>P when more specific standards are not available.</a:t>
            </a:r>
          </a:p>
        </p:txBody>
      </p:sp>
      <p:sp>
        <p:nvSpPr>
          <p:cNvPr id="7" name="Content Placeholder 6">
            <a:extLst>
              <a:ext uri="{FF2B5EF4-FFF2-40B4-BE49-F238E27FC236}">
                <a16:creationId xmlns:a16="http://schemas.microsoft.com/office/drawing/2014/main" id="{DAF3BB4C-E51D-4BFA-B820-AD65DDCACBF8}"/>
              </a:ext>
            </a:extLst>
          </p:cNvPr>
          <p:cNvSpPr>
            <a:spLocks noGrp="1"/>
          </p:cNvSpPr>
          <p:nvPr>
            <p:ph sz="quarter" idx="17"/>
          </p:nvPr>
        </p:nvSpPr>
        <p:spPr>
          <a:xfrm>
            <a:off x="342900" y="3869371"/>
            <a:ext cx="8458200" cy="1080581"/>
          </a:xfrm>
        </p:spPr>
        <p:txBody>
          <a:bodyPr>
            <a:normAutofit/>
          </a:bodyPr>
          <a:lstStyle/>
          <a:p>
            <a:r>
              <a:rPr lang="en-US" sz="2800" dirty="0">
                <a:solidFill>
                  <a:schemeClr val="tx1"/>
                </a:solidFill>
              </a:rPr>
              <a:t>The F</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a:solidFill>
                  <a:schemeClr val="tx1"/>
                </a:solidFill>
              </a:rPr>
              <a:t>S</a:t>
            </a:r>
            <a:r>
              <a:rPr lang="en-US" sz="100" dirty="0">
                <a:solidFill>
                  <a:schemeClr val="tx1"/>
                </a:solidFill>
              </a:rPr>
              <a:t> </a:t>
            </a:r>
            <a:r>
              <a:rPr lang="en-US" sz="2800" dirty="0">
                <a:solidFill>
                  <a:schemeClr val="tx1"/>
                </a:solidFill>
              </a:rPr>
              <a:t>B and the I</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a:solidFill>
                  <a:schemeClr val="tx1"/>
                </a:solidFill>
              </a:rPr>
              <a:t>S</a:t>
            </a:r>
            <a:r>
              <a:rPr lang="en-US" sz="100" dirty="0">
                <a:solidFill>
                  <a:schemeClr val="tx1"/>
                </a:solidFill>
              </a:rPr>
              <a:t> </a:t>
            </a:r>
            <a:r>
              <a:rPr lang="en-US" sz="2800" dirty="0">
                <a:solidFill>
                  <a:schemeClr val="tx1"/>
                </a:solidFill>
              </a:rPr>
              <a:t>B are working together to develop a common conceptual framework.</a:t>
            </a:r>
          </a:p>
        </p:txBody>
      </p:sp>
      <p:sp>
        <p:nvSpPr>
          <p:cNvPr id="11" name="Slide Number Placeholder 10">
            <a:extLst>
              <a:ext uri="{FF2B5EF4-FFF2-40B4-BE49-F238E27FC236}">
                <a16:creationId xmlns:a16="http://schemas.microsoft.com/office/drawing/2014/main" id="{21DCDB6B-E231-4650-96A6-109AA03B1E7E}"/>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4263834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chemeClr val="tx1"/>
                </a:solidFill>
              </a:rPr>
              <a:t>Chapter 2: The Accounting Information System</a:t>
            </a:r>
            <a:endParaRPr lang="en-US" dirty="0">
              <a:solidFill>
                <a:schemeClr val="tx1"/>
              </a:solidFill>
            </a:endParaRPr>
          </a:p>
        </p:txBody>
      </p:sp>
      <p:sp>
        <p:nvSpPr>
          <p:cNvPr id="3" name="Content Placeholder 2"/>
          <p:cNvSpPr>
            <a:spLocks noGrp="1"/>
          </p:cNvSpPr>
          <p:nvPr>
            <p:ph sz="quarter" idx="11"/>
          </p:nvPr>
        </p:nvSpPr>
        <p:spPr>
          <a:xfrm>
            <a:off x="342900" y="1276710"/>
            <a:ext cx="8458200" cy="3385725"/>
          </a:xfrm>
        </p:spPr>
        <p:txBody>
          <a:bodyPr>
            <a:normAutofit/>
          </a:bodyPr>
          <a:lstStyle/>
          <a:p>
            <a:r>
              <a:rPr lang="en-US" sz="2800" dirty="0">
                <a:solidFill>
                  <a:schemeClr val="tx1"/>
                </a:solidFill>
              </a:rPr>
              <a:t>Timing and measurement of revenue recognition.</a:t>
            </a:r>
          </a:p>
          <a:p>
            <a:pPr marL="291600" lvl="1" indent="-291600">
              <a:lnSpc>
                <a:spcPct val="90000"/>
              </a:lnSpc>
              <a:spcBef>
                <a:spcPts val="0"/>
              </a:spcBef>
              <a:spcAft>
                <a:spcPts val="500"/>
              </a:spcAft>
            </a:pPr>
            <a:r>
              <a:rPr lang="en-US" sz="2600" dirty="0">
                <a:solidFill>
                  <a:schemeClr val="tx1"/>
                </a:solidFill>
              </a:rPr>
              <a:t>U.S. 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 and I</a:t>
            </a:r>
            <a:r>
              <a:rPr lang="en-US" sz="100" dirty="0">
                <a:solidFill>
                  <a:schemeClr val="tx1"/>
                </a:solidFill>
              </a:rPr>
              <a:t> </a:t>
            </a:r>
            <a:r>
              <a:rPr lang="en-US" sz="2600" dirty="0">
                <a:solidFill>
                  <a:schemeClr val="tx1"/>
                </a:solidFill>
              </a:rPr>
              <a:t>F</a:t>
            </a:r>
            <a:r>
              <a:rPr lang="en-US" sz="100" dirty="0">
                <a:solidFill>
                  <a:schemeClr val="tx1"/>
                </a:solidFill>
              </a:rPr>
              <a:t> </a:t>
            </a:r>
            <a:r>
              <a:rPr lang="en-US" sz="2600" dirty="0">
                <a:solidFill>
                  <a:schemeClr val="tx1"/>
                </a:solidFill>
              </a:rPr>
              <a:t>R</a:t>
            </a:r>
            <a:r>
              <a:rPr lang="en-US" sz="100" dirty="0">
                <a:solidFill>
                  <a:schemeClr val="tx1"/>
                </a:solidFill>
              </a:rPr>
              <a:t> </a:t>
            </a:r>
            <a:r>
              <a:rPr lang="en-US" sz="2600" dirty="0">
                <a:solidFill>
                  <a:schemeClr val="tx1"/>
                </a:solidFill>
              </a:rPr>
              <a:t>S provide similar general guidance.</a:t>
            </a:r>
            <a:endParaRPr lang="en-IN" sz="2600" dirty="0">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1362166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rPr>
              <a:t>Chapter 3: The Financial Reporting Process</a:t>
            </a:r>
          </a:p>
        </p:txBody>
      </p:sp>
      <p:sp>
        <p:nvSpPr>
          <p:cNvPr id="3" name="Content Placeholder 2"/>
          <p:cNvSpPr>
            <a:spLocks noGrp="1"/>
          </p:cNvSpPr>
          <p:nvPr>
            <p:ph sz="quarter" idx="11"/>
          </p:nvPr>
        </p:nvSpPr>
        <p:spPr>
          <a:xfrm>
            <a:off x="342900" y="1276710"/>
            <a:ext cx="8458200" cy="3385725"/>
          </a:xfrm>
        </p:spPr>
        <p:txBody>
          <a:bodyPr>
            <a:normAutofit fontScale="62500" lnSpcReduction="20000"/>
          </a:bodyPr>
          <a:lstStyle/>
          <a:p>
            <a:pPr marL="291600" indent="-291600">
              <a:lnSpc>
                <a:spcPct val="120000"/>
              </a:lnSpc>
              <a:spcBef>
                <a:spcPts val="1000"/>
              </a:spcBef>
              <a:spcAft>
                <a:spcPts val="0"/>
              </a:spcAft>
              <a:buFont typeface="Arial" panose="020B0604020202020204" pitchFamily="34" charset="0"/>
              <a:buChar char="•"/>
            </a:pPr>
            <a:r>
              <a:rPr lang="en-US" sz="4000" dirty="0">
                <a:solidFill>
                  <a:schemeClr val="tx1"/>
                </a:solidFill>
              </a:rPr>
              <a:t>Under U.S. G</a:t>
            </a:r>
            <a:r>
              <a:rPr lang="en-US" sz="100" dirty="0">
                <a:solidFill>
                  <a:schemeClr val="tx1"/>
                </a:solidFill>
              </a:rPr>
              <a:t> </a:t>
            </a:r>
            <a:r>
              <a:rPr lang="en-US" sz="4000" dirty="0">
                <a:solidFill>
                  <a:schemeClr val="tx1"/>
                </a:solidFill>
              </a:rPr>
              <a:t>A</a:t>
            </a:r>
            <a:r>
              <a:rPr lang="en-US" sz="100" dirty="0">
                <a:solidFill>
                  <a:schemeClr val="tx1"/>
                </a:solidFill>
              </a:rPr>
              <a:t> </a:t>
            </a:r>
            <a:r>
              <a:rPr lang="en-US" sz="4000" dirty="0" err="1">
                <a:solidFill>
                  <a:schemeClr val="tx1"/>
                </a:solidFill>
              </a:rPr>
              <a:t>A</a:t>
            </a:r>
            <a:r>
              <a:rPr lang="en-US" sz="100" dirty="0">
                <a:solidFill>
                  <a:schemeClr val="tx1"/>
                </a:solidFill>
              </a:rPr>
              <a:t> </a:t>
            </a:r>
            <a:r>
              <a:rPr lang="en-US" sz="4000" dirty="0">
                <a:solidFill>
                  <a:schemeClr val="tx1"/>
                </a:solidFill>
              </a:rPr>
              <a:t>P, companies present current assets and current liabilities before long-term assets and long-term liabilities in the balance sheet. They also report stockholders’ equity after liabilities. </a:t>
            </a:r>
          </a:p>
          <a:p>
            <a:pPr marL="291600" indent="-291600">
              <a:lnSpc>
                <a:spcPct val="120000"/>
              </a:lnSpc>
              <a:spcBef>
                <a:spcPts val="1000"/>
              </a:spcBef>
              <a:spcAft>
                <a:spcPts val="0"/>
              </a:spcAft>
              <a:buFont typeface="Arial" panose="020B0604020202020204" pitchFamily="34" charset="0"/>
              <a:buChar char="•"/>
            </a:pPr>
            <a:r>
              <a:rPr lang="en-US" sz="4000" dirty="0">
                <a:solidFill>
                  <a:schemeClr val="tx1"/>
                </a:solidFill>
              </a:rPr>
              <a:t>Under I</a:t>
            </a:r>
            <a:r>
              <a:rPr lang="en-US" sz="100" dirty="0">
                <a:solidFill>
                  <a:schemeClr val="tx1"/>
                </a:solidFill>
              </a:rPr>
              <a:t> </a:t>
            </a:r>
            <a:r>
              <a:rPr lang="en-US" sz="4000" dirty="0">
                <a:solidFill>
                  <a:schemeClr val="tx1"/>
                </a:solidFill>
              </a:rPr>
              <a:t>F</a:t>
            </a:r>
            <a:r>
              <a:rPr lang="en-US" sz="100" dirty="0">
                <a:solidFill>
                  <a:schemeClr val="tx1"/>
                </a:solidFill>
              </a:rPr>
              <a:t> </a:t>
            </a:r>
            <a:r>
              <a:rPr lang="en-US" sz="4000" dirty="0">
                <a:solidFill>
                  <a:schemeClr val="tx1"/>
                </a:solidFill>
              </a:rPr>
              <a:t>R</a:t>
            </a:r>
            <a:r>
              <a:rPr lang="en-US" sz="100" dirty="0">
                <a:solidFill>
                  <a:schemeClr val="tx1"/>
                </a:solidFill>
              </a:rPr>
              <a:t> </a:t>
            </a:r>
            <a:r>
              <a:rPr lang="en-US" sz="4000" dirty="0">
                <a:solidFill>
                  <a:schemeClr val="tx1"/>
                </a:solidFill>
              </a:rPr>
              <a:t>S, most companies report long-term assets and long-term liabilities before current assets and current liabilities, as well as stockholders’ equity before liabilities.</a:t>
            </a:r>
            <a:endParaRPr lang="en-IN" sz="2600" dirty="0">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037925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1"/>
                </a:solidFill>
              </a:rPr>
              <a:t>Chapter 4: Cash and Internal Controls</a:t>
            </a:r>
            <a:endParaRPr lang="en-US" dirty="0">
              <a:solidFill>
                <a:schemeClr val="tx1"/>
              </a:solidFill>
            </a:endParaRPr>
          </a:p>
        </p:txBody>
      </p:sp>
      <p:sp>
        <p:nvSpPr>
          <p:cNvPr id="3" name="Content Placeholder 2"/>
          <p:cNvSpPr>
            <a:spLocks noGrp="1"/>
          </p:cNvSpPr>
          <p:nvPr>
            <p:ph sz="quarter" idx="11"/>
          </p:nvPr>
        </p:nvSpPr>
        <p:spPr>
          <a:xfrm>
            <a:off x="342900" y="1276710"/>
            <a:ext cx="8283512" cy="5233818"/>
          </a:xfrm>
        </p:spPr>
        <p:txBody>
          <a:bodyPr>
            <a:normAutofit/>
          </a:bodyPr>
          <a:lstStyle/>
          <a:p>
            <a:pPr>
              <a:spcAft>
                <a:spcPts val="500"/>
              </a:spcAft>
            </a:pPr>
            <a:r>
              <a:rPr lang="en-US" sz="2800" dirty="0">
                <a:solidFill>
                  <a:schemeClr val="tx1"/>
                </a:solidFill>
              </a:rPr>
              <a:t>Accounting for cash is essentially the same under both U.S. G</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err="1">
                <a:solidFill>
                  <a:schemeClr val="tx1"/>
                </a:solidFill>
              </a:rPr>
              <a:t>A</a:t>
            </a:r>
            <a:r>
              <a:rPr lang="en-US" sz="100" dirty="0">
                <a:solidFill>
                  <a:schemeClr val="tx1"/>
                </a:solidFill>
              </a:rPr>
              <a:t> </a:t>
            </a:r>
            <a:r>
              <a:rPr lang="en-US" sz="2800" dirty="0">
                <a:solidFill>
                  <a:schemeClr val="tx1"/>
                </a:solidFill>
              </a:rPr>
              <a:t>P and I</a:t>
            </a:r>
            <a:r>
              <a:rPr lang="en-US" sz="100" dirty="0">
                <a:solidFill>
                  <a:schemeClr val="tx1"/>
                </a:solidFill>
              </a:rPr>
              <a:t> </a:t>
            </a:r>
            <a:r>
              <a:rPr lang="en-US" sz="2800" dirty="0">
                <a:solidFill>
                  <a:schemeClr val="tx1"/>
                </a:solidFill>
              </a:rPr>
              <a:t>F</a:t>
            </a:r>
            <a:r>
              <a:rPr lang="en-US" sz="100" dirty="0">
                <a:solidFill>
                  <a:schemeClr val="tx1"/>
                </a:solidFill>
              </a:rPr>
              <a:t> </a:t>
            </a:r>
            <a:r>
              <a:rPr lang="en-US" sz="2800" dirty="0">
                <a:solidFill>
                  <a:schemeClr val="tx1"/>
                </a:solidFill>
              </a:rPr>
              <a:t>R</a:t>
            </a:r>
            <a:r>
              <a:rPr lang="en-US" sz="100" dirty="0">
                <a:solidFill>
                  <a:schemeClr val="tx1"/>
                </a:solidFill>
              </a:rPr>
              <a:t> </a:t>
            </a:r>
            <a:r>
              <a:rPr lang="en-US" sz="2800" dirty="0">
                <a:solidFill>
                  <a:schemeClr val="tx1"/>
                </a:solidFill>
              </a:rPr>
              <a:t>S.</a:t>
            </a:r>
          </a:p>
          <a:p>
            <a:pPr>
              <a:spcAft>
                <a:spcPts val="500"/>
              </a:spcAft>
            </a:pPr>
            <a:r>
              <a:rPr lang="en-US" sz="2800" dirty="0">
                <a:solidFill>
                  <a:schemeClr val="tx1"/>
                </a:solidFill>
              </a:rPr>
              <a:t>Internal controls:</a:t>
            </a:r>
          </a:p>
          <a:p>
            <a:pPr marL="291600" lvl="1" indent="-291600">
              <a:spcBef>
                <a:spcPts val="0"/>
              </a:spcBef>
              <a:spcAft>
                <a:spcPts val="500"/>
              </a:spcAft>
            </a:pPr>
            <a:r>
              <a:rPr lang="en-US" sz="2600" dirty="0">
                <a:solidFill>
                  <a:schemeClr val="tx1"/>
                </a:solidFill>
              </a:rPr>
              <a:t>U.S. 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 </a:t>
            </a:r>
            <a:r>
              <a:rPr lang="en-US" sz="2600" i="1" dirty="0">
                <a:solidFill>
                  <a:schemeClr val="tx1"/>
                </a:solidFill>
              </a:rPr>
              <a:t>Section 404 </a:t>
            </a:r>
            <a:r>
              <a:rPr lang="en-US" sz="2600" dirty="0">
                <a:solidFill>
                  <a:schemeClr val="tx1"/>
                </a:solidFill>
              </a:rPr>
              <a:t>of the Sarbanes-Oxley Act (S</a:t>
            </a:r>
            <a:r>
              <a:rPr lang="en-US" sz="100" dirty="0">
                <a:solidFill>
                  <a:schemeClr val="tx1"/>
                </a:solidFill>
              </a:rPr>
              <a:t> </a:t>
            </a:r>
            <a:r>
              <a:rPr lang="en-US" sz="2600" dirty="0">
                <a:solidFill>
                  <a:schemeClr val="tx1"/>
                </a:solidFill>
              </a:rPr>
              <a:t>O</a:t>
            </a:r>
            <a:r>
              <a:rPr lang="en-US" sz="100" dirty="0">
                <a:solidFill>
                  <a:schemeClr val="tx1"/>
                </a:solidFill>
              </a:rPr>
              <a:t> </a:t>
            </a:r>
            <a:r>
              <a:rPr lang="en-US" sz="2600" dirty="0">
                <a:solidFill>
                  <a:schemeClr val="tx1"/>
                </a:solidFill>
              </a:rPr>
              <a:t>X) requires management to document and assess the effectiveness of all internal control processes that could affect financial reporting.</a:t>
            </a:r>
          </a:p>
          <a:p>
            <a:pPr marL="291600" lvl="1" indent="-291600">
              <a:spcBef>
                <a:spcPts val="0"/>
              </a:spcBef>
              <a:spcAft>
                <a:spcPts val="500"/>
              </a:spcAft>
            </a:pPr>
            <a:r>
              <a:rPr lang="en-US" sz="2600" dirty="0">
                <a:solidFill>
                  <a:schemeClr val="tx1"/>
                </a:solidFill>
              </a:rPr>
              <a:t>Internationally the burden of documenting effective internal controls is much less, or even nonexistent.</a:t>
            </a:r>
          </a:p>
          <a:p>
            <a:pPr marL="291600" lvl="1" indent="-291600">
              <a:spcBef>
                <a:spcPts val="0"/>
              </a:spcBef>
              <a:spcAft>
                <a:spcPts val="500"/>
              </a:spcAft>
            </a:pPr>
            <a:r>
              <a:rPr lang="en-US" sz="2600" dirty="0">
                <a:solidFill>
                  <a:schemeClr val="tx1"/>
                </a:solidFill>
              </a:rPr>
              <a:t>Because of Section 404, many foreign companies are reluctant to list their shares on U.S. stock exchanges.</a:t>
            </a:r>
            <a:endParaRPr lang="en-IN" sz="2600" dirty="0">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559466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1"/>
                </a:solidFill>
              </a:rPr>
              <a:t>Chapter 5: Receivables and Sales</a:t>
            </a:r>
            <a:endParaRPr lang="en-US" dirty="0">
              <a:solidFill>
                <a:schemeClr val="tx1"/>
              </a:solidFill>
            </a:endParaRPr>
          </a:p>
        </p:txBody>
      </p:sp>
      <p:sp>
        <p:nvSpPr>
          <p:cNvPr id="3" name="Content Placeholder 2"/>
          <p:cNvSpPr>
            <a:spLocks noGrp="1"/>
          </p:cNvSpPr>
          <p:nvPr>
            <p:ph sz="quarter" idx="11"/>
          </p:nvPr>
        </p:nvSpPr>
        <p:spPr>
          <a:xfrm>
            <a:off x="342900" y="1276710"/>
            <a:ext cx="8191500" cy="2649114"/>
          </a:xfrm>
        </p:spPr>
        <p:txBody>
          <a:bodyPr>
            <a:normAutofit/>
          </a:bodyPr>
          <a:lstStyle/>
          <a:p>
            <a:pPr marL="291600" indent="-291600">
              <a:spcBef>
                <a:spcPts val="1000"/>
              </a:spcBef>
              <a:spcAft>
                <a:spcPts val="0"/>
              </a:spcAft>
              <a:buFont typeface="Arial" panose="020B0604020202020204" pitchFamily="34" charset="0"/>
              <a:buChar char="•"/>
            </a:pPr>
            <a:r>
              <a:rPr lang="en-US" sz="2800" dirty="0">
                <a:solidFill>
                  <a:schemeClr val="tx1"/>
                </a:solidFill>
              </a:rPr>
              <a:t>Accounting for receivables and uncollectible accounts is essentially the same under both U.S. G</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err="1">
                <a:solidFill>
                  <a:schemeClr val="tx1"/>
                </a:solidFill>
              </a:rPr>
              <a:t>A</a:t>
            </a:r>
            <a:r>
              <a:rPr lang="en-US" sz="100" dirty="0">
                <a:solidFill>
                  <a:schemeClr val="tx1"/>
                </a:solidFill>
              </a:rPr>
              <a:t> </a:t>
            </a:r>
            <a:r>
              <a:rPr lang="en-US" sz="2800" dirty="0">
                <a:solidFill>
                  <a:schemeClr val="tx1"/>
                </a:solidFill>
              </a:rPr>
              <a:t>P and I</a:t>
            </a:r>
            <a:r>
              <a:rPr lang="en-US" sz="100" dirty="0">
                <a:solidFill>
                  <a:schemeClr val="tx1"/>
                </a:solidFill>
              </a:rPr>
              <a:t> </a:t>
            </a:r>
            <a:r>
              <a:rPr lang="en-US" sz="2800" dirty="0">
                <a:solidFill>
                  <a:schemeClr val="tx1"/>
                </a:solidFill>
              </a:rPr>
              <a:t>F</a:t>
            </a:r>
            <a:r>
              <a:rPr lang="en-US" sz="100" dirty="0">
                <a:solidFill>
                  <a:schemeClr val="tx1"/>
                </a:solidFill>
              </a:rPr>
              <a:t> </a:t>
            </a:r>
            <a:r>
              <a:rPr lang="en-US" sz="2800" dirty="0">
                <a:solidFill>
                  <a:schemeClr val="tx1"/>
                </a:solidFill>
              </a:rPr>
              <a:t>R</a:t>
            </a:r>
            <a:r>
              <a:rPr lang="en-US" sz="100" dirty="0">
                <a:solidFill>
                  <a:schemeClr val="tx1"/>
                </a:solidFill>
              </a:rPr>
              <a:t> </a:t>
            </a:r>
            <a:r>
              <a:rPr lang="en-US" sz="2800" dirty="0">
                <a:solidFill>
                  <a:schemeClr val="tx1"/>
                </a:solidFill>
              </a:rPr>
              <a:t>S.</a:t>
            </a:r>
          </a:p>
          <a:p>
            <a:pPr marL="291600" indent="-291600">
              <a:spcBef>
                <a:spcPts val="1000"/>
              </a:spcBef>
              <a:spcAft>
                <a:spcPts val="0"/>
              </a:spcAft>
              <a:buFont typeface="Arial" panose="020B0604020202020204" pitchFamily="34" charset="0"/>
              <a:buChar char="•"/>
            </a:pPr>
            <a:r>
              <a:rPr lang="en-US" sz="2800" dirty="0">
                <a:solidFill>
                  <a:schemeClr val="tx1"/>
                </a:solidFill>
              </a:rPr>
              <a:t>No major convergence efforts are anticipated.</a:t>
            </a:r>
            <a:endParaRPr lang="en-IN" sz="2800" dirty="0">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2770580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B64EF-689F-4962-AEAF-FAA4248C1827}"/>
              </a:ext>
            </a:extLst>
          </p:cNvPr>
          <p:cNvSpPr>
            <a:spLocks noGrp="1"/>
          </p:cNvSpPr>
          <p:nvPr>
            <p:ph type="title"/>
          </p:nvPr>
        </p:nvSpPr>
        <p:spPr/>
        <p:txBody>
          <a:bodyPr>
            <a:normAutofit fontScale="90000"/>
          </a:bodyPr>
          <a:lstStyle/>
          <a:p>
            <a:r>
              <a:rPr lang="en-US" sz="3600" dirty="0">
                <a:solidFill>
                  <a:schemeClr val="tx1"/>
                </a:solidFill>
              </a:rPr>
              <a:t>Chapter 6: Inventory and Cost of Goods Sold</a:t>
            </a:r>
            <a:endParaRPr lang="en-US" sz="3400" dirty="0">
              <a:solidFill>
                <a:schemeClr val="tx1"/>
              </a:solidFill>
            </a:endParaRPr>
          </a:p>
        </p:txBody>
      </p:sp>
      <p:sp>
        <p:nvSpPr>
          <p:cNvPr id="14" name="Content Placeholder 13">
            <a:extLst>
              <a:ext uri="{FF2B5EF4-FFF2-40B4-BE49-F238E27FC236}">
                <a16:creationId xmlns:a16="http://schemas.microsoft.com/office/drawing/2014/main" id="{CD9877D4-80A7-4852-832E-BC85F39E8AC8}"/>
              </a:ext>
            </a:extLst>
          </p:cNvPr>
          <p:cNvSpPr>
            <a:spLocks noGrp="1"/>
          </p:cNvSpPr>
          <p:nvPr>
            <p:ph sz="quarter" idx="11"/>
          </p:nvPr>
        </p:nvSpPr>
        <p:spPr>
          <a:xfrm>
            <a:off x="342900" y="1276709"/>
            <a:ext cx="8458200" cy="1405531"/>
          </a:xfrm>
        </p:spPr>
        <p:txBody>
          <a:bodyPr>
            <a:normAutofit/>
          </a:bodyPr>
          <a:lstStyle/>
          <a:p>
            <a:r>
              <a:rPr lang="en-US" sz="2800" kern="1200" dirty="0"/>
              <a:t>L</a:t>
            </a:r>
            <a:r>
              <a:rPr lang="en-US" sz="100" kern="1200" dirty="0"/>
              <a:t> </a:t>
            </a:r>
            <a:r>
              <a:rPr lang="en-US" sz="2800" kern="1200" dirty="0"/>
              <a:t>I</a:t>
            </a:r>
            <a:r>
              <a:rPr lang="en-US" sz="100" kern="1200" dirty="0"/>
              <a:t> </a:t>
            </a:r>
            <a:r>
              <a:rPr lang="en-US" sz="2800" kern="1200" dirty="0"/>
              <a:t>F</a:t>
            </a:r>
            <a:r>
              <a:rPr lang="en-US" sz="100" kern="1200" dirty="0"/>
              <a:t> </a:t>
            </a:r>
            <a:r>
              <a:rPr lang="en-US" sz="2800" kern="1200" dirty="0"/>
              <a:t>O method.</a:t>
            </a:r>
            <a:endParaRPr lang="en-US" sz="2800" dirty="0">
              <a:solidFill>
                <a:schemeClr val="tx1"/>
              </a:solidFill>
            </a:endParaRPr>
          </a:p>
          <a:p>
            <a:pPr marL="291600" lvl="1" indent="-291600" algn="l" defTabSz="889000">
              <a:lnSpc>
                <a:spcPct val="90000"/>
              </a:lnSpc>
              <a:spcBef>
                <a:spcPct val="0"/>
              </a:spcBef>
              <a:spcAft>
                <a:spcPts val="500"/>
              </a:spcAft>
              <a:buChar char="••"/>
            </a:pPr>
            <a:r>
              <a:rPr lang="en-US" sz="2600" b="1" kern="1200" dirty="0"/>
              <a:t>U.S. G</a:t>
            </a:r>
            <a:r>
              <a:rPr lang="en-US" sz="100" b="1" kern="1200" dirty="0"/>
              <a:t> </a:t>
            </a:r>
            <a:r>
              <a:rPr lang="en-US" sz="2600" b="1" kern="1200" dirty="0"/>
              <a:t>A</a:t>
            </a:r>
            <a:r>
              <a:rPr lang="en-US" sz="100" b="1" kern="1200" dirty="0"/>
              <a:t> </a:t>
            </a:r>
            <a:r>
              <a:rPr lang="en-US" sz="2600" b="1" kern="1200" dirty="0" err="1"/>
              <a:t>A</a:t>
            </a:r>
            <a:r>
              <a:rPr lang="en-US" sz="100" b="1" kern="1200" dirty="0"/>
              <a:t> </a:t>
            </a:r>
            <a:r>
              <a:rPr lang="en-US" sz="2600" b="1" kern="1200" dirty="0"/>
              <a:t>P	</a:t>
            </a:r>
            <a:r>
              <a:rPr lang="en-US" sz="2600" kern="1200" dirty="0"/>
              <a:t>: allowed</a:t>
            </a:r>
          </a:p>
          <a:p>
            <a:pPr marL="291600" lvl="1" indent="-291600" algn="l" defTabSz="889000">
              <a:lnSpc>
                <a:spcPct val="90000"/>
              </a:lnSpc>
              <a:spcBef>
                <a:spcPct val="0"/>
              </a:spcBef>
              <a:spcAft>
                <a:spcPts val="500"/>
              </a:spcAft>
              <a:buChar char="••"/>
            </a:pPr>
            <a:r>
              <a:rPr lang="en-US" sz="2600" b="1" kern="1200" dirty="0"/>
              <a:t>I</a:t>
            </a:r>
            <a:r>
              <a:rPr lang="en-US" sz="100" b="1" kern="1200" dirty="0"/>
              <a:t> </a:t>
            </a:r>
            <a:r>
              <a:rPr lang="en-US" sz="2600" b="1" kern="1200" dirty="0"/>
              <a:t>F</a:t>
            </a:r>
            <a:r>
              <a:rPr lang="en-US" sz="100" b="1" kern="1200" dirty="0"/>
              <a:t> </a:t>
            </a:r>
            <a:r>
              <a:rPr lang="en-US" sz="2600" b="1" kern="1200" dirty="0"/>
              <a:t>R</a:t>
            </a:r>
            <a:r>
              <a:rPr lang="en-US" sz="100" b="1" kern="1200" dirty="0"/>
              <a:t> </a:t>
            </a:r>
            <a:r>
              <a:rPr lang="en-US" sz="2600" b="1" kern="1200" dirty="0"/>
              <a:t>S		</a:t>
            </a:r>
            <a:r>
              <a:rPr lang="en-US" sz="2600" dirty="0"/>
              <a:t>: not allowed</a:t>
            </a:r>
            <a:endParaRPr lang="en-US" sz="2600" dirty="0">
              <a:solidFill>
                <a:schemeClr val="tx1"/>
              </a:solidFill>
            </a:endParaRPr>
          </a:p>
        </p:txBody>
      </p:sp>
      <p:sp>
        <p:nvSpPr>
          <p:cNvPr id="6" name="Content Placeholder 5">
            <a:extLst>
              <a:ext uri="{FF2B5EF4-FFF2-40B4-BE49-F238E27FC236}">
                <a16:creationId xmlns:a16="http://schemas.microsoft.com/office/drawing/2014/main" id="{F50518A9-1748-4E02-B5EB-9EE0A34C8A90}"/>
              </a:ext>
            </a:extLst>
          </p:cNvPr>
          <p:cNvSpPr>
            <a:spLocks noGrp="1"/>
          </p:cNvSpPr>
          <p:nvPr>
            <p:ph sz="quarter" idx="16"/>
          </p:nvPr>
        </p:nvSpPr>
        <p:spPr>
          <a:xfrm>
            <a:off x="342900" y="2877313"/>
            <a:ext cx="8458200" cy="1523999"/>
          </a:xfrm>
        </p:spPr>
        <p:txBody>
          <a:bodyPr>
            <a:normAutofit/>
          </a:bodyPr>
          <a:lstStyle/>
          <a:p>
            <a:r>
              <a:rPr lang="en-US" sz="2800" dirty="0"/>
              <a:t>Lower of cost and net realizable value.</a:t>
            </a:r>
            <a:endParaRPr lang="en-US" sz="2800" dirty="0">
              <a:solidFill>
                <a:schemeClr val="tx1"/>
              </a:solidFill>
            </a:endParaRPr>
          </a:p>
          <a:p>
            <a:pPr marL="291600" indent="-291600">
              <a:spcAft>
                <a:spcPts val="500"/>
              </a:spcAft>
              <a:buFont typeface="Arial" panose="020B0604020202020204" pitchFamily="34" charset="0"/>
              <a:buChar char="•"/>
            </a:pPr>
            <a:r>
              <a:rPr lang="en-US" sz="2600" b="1" kern="1200" dirty="0"/>
              <a:t>U.S. G</a:t>
            </a:r>
            <a:r>
              <a:rPr lang="en-US" sz="100" b="1" kern="1200" dirty="0"/>
              <a:t> </a:t>
            </a:r>
            <a:r>
              <a:rPr lang="en-US" sz="2600" b="1" kern="1200" dirty="0"/>
              <a:t>A</a:t>
            </a:r>
            <a:r>
              <a:rPr lang="en-US" sz="100" b="1" kern="1200" dirty="0"/>
              <a:t> </a:t>
            </a:r>
            <a:r>
              <a:rPr lang="en-US" sz="2600" b="1" kern="1200" dirty="0" err="1"/>
              <a:t>A</a:t>
            </a:r>
            <a:r>
              <a:rPr lang="en-US" sz="100" b="1" kern="1200" dirty="0"/>
              <a:t> </a:t>
            </a:r>
            <a:r>
              <a:rPr lang="en-US" sz="2600" b="1" kern="1200" dirty="0"/>
              <a:t>P	</a:t>
            </a:r>
            <a:r>
              <a:rPr lang="en-US" sz="2600" dirty="0"/>
              <a:t>: </a:t>
            </a:r>
            <a:r>
              <a:rPr lang="en-US" sz="2600" kern="1200" dirty="0"/>
              <a:t>similar</a:t>
            </a:r>
            <a:endParaRPr lang="en-US" sz="2600" dirty="0">
              <a:solidFill>
                <a:schemeClr val="tx1"/>
              </a:solidFill>
            </a:endParaRPr>
          </a:p>
          <a:p>
            <a:pPr marL="291600" indent="-291600">
              <a:spcAft>
                <a:spcPts val="500"/>
              </a:spcAft>
              <a:buFont typeface="Arial" panose="020B0604020202020204" pitchFamily="34" charset="0"/>
              <a:buChar char="•"/>
            </a:pPr>
            <a:r>
              <a:rPr lang="en-US" sz="2600" b="1" kern="1200" dirty="0"/>
              <a:t>I</a:t>
            </a:r>
            <a:r>
              <a:rPr lang="en-US" sz="100" b="1" kern="1200" dirty="0"/>
              <a:t> </a:t>
            </a:r>
            <a:r>
              <a:rPr lang="en-US" sz="2600" b="1" kern="1200" dirty="0"/>
              <a:t>F</a:t>
            </a:r>
            <a:r>
              <a:rPr lang="en-US" sz="100" b="1" kern="1200" dirty="0"/>
              <a:t> </a:t>
            </a:r>
            <a:r>
              <a:rPr lang="en-US" sz="2600" b="1" kern="1200" dirty="0"/>
              <a:t>R</a:t>
            </a:r>
            <a:r>
              <a:rPr lang="en-US" sz="100" b="1" kern="1200" dirty="0"/>
              <a:t> </a:t>
            </a:r>
            <a:r>
              <a:rPr lang="en-US" sz="2600" b="1" kern="1200" dirty="0"/>
              <a:t>S		</a:t>
            </a:r>
            <a:r>
              <a:rPr lang="en-US" sz="2600" dirty="0"/>
              <a:t>: </a:t>
            </a:r>
            <a:r>
              <a:rPr lang="en-US" sz="2600" kern="1200" dirty="0"/>
              <a:t>similar</a:t>
            </a:r>
            <a:endParaRPr lang="en-US" sz="2600" dirty="0">
              <a:solidFill>
                <a:schemeClr val="tx1"/>
              </a:solidFill>
            </a:endParaRPr>
          </a:p>
        </p:txBody>
      </p:sp>
      <p:sp>
        <p:nvSpPr>
          <p:cNvPr id="7" name="Content Placeholder 6">
            <a:extLst>
              <a:ext uri="{FF2B5EF4-FFF2-40B4-BE49-F238E27FC236}">
                <a16:creationId xmlns:a16="http://schemas.microsoft.com/office/drawing/2014/main" id="{DAF3BB4C-E51D-4BFA-B820-AD65DDCACBF8}"/>
              </a:ext>
            </a:extLst>
          </p:cNvPr>
          <p:cNvSpPr>
            <a:spLocks noGrp="1"/>
          </p:cNvSpPr>
          <p:nvPr>
            <p:ph sz="quarter" idx="17"/>
          </p:nvPr>
        </p:nvSpPr>
        <p:spPr>
          <a:xfrm>
            <a:off x="342900" y="4559809"/>
            <a:ext cx="8458200" cy="1523999"/>
          </a:xfrm>
        </p:spPr>
        <p:txBody>
          <a:bodyPr>
            <a:normAutofit/>
          </a:bodyPr>
          <a:lstStyle/>
          <a:p>
            <a:r>
              <a:rPr lang="en-US" sz="2800" dirty="0"/>
              <a:t>Reversal of inventory write-downs.</a:t>
            </a:r>
            <a:endParaRPr lang="en-US" sz="2800" dirty="0">
              <a:solidFill>
                <a:schemeClr val="tx1"/>
              </a:solidFill>
            </a:endParaRPr>
          </a:p>
          <a:p>
            <a:pPr marL="291600" indent="-291600">
              <a:lnSpc>
                <a:spcPct val="90000"/>
              </a:lnSpc>
              <a:spcAft>
                <a:spcPts val="500"/>
              </a:spcAft>
              <a:buFont typeface="Arial" panose="020B0604020202020204" pitchFamily="34" charset="0"/>
              <a:buChar char="•"/>
            </a:pPr>
            <a:r>
              <a:rPr lang="en-US" sz="2600" b="1" kern="1200" dirty="0"/>
              <a:t>U.S. G</a:t>
            </a:r>
            <a:r>
              <a:rPr lang="en-US" sz="100" b="1" kern="1200" dirty="0"/>
              <a:t> </a:t>
            </a:r>
            <a:r>
              <a:rPr lang="en-US" sz="2600" b="1" kern="1200" dirty="0"/>
              <a:t>A</a:t>
            </a:r>
            <a:r>
              <a:rPr lang="en-US" sz="100" b="1" kern="1200" dirty="0"/>
              <a:t> </a:t>
            </a:r>
            <a:r>
              <a:rPr lang="en-US" sz="2600" b="1" kern="1200" dirty="0" err="1"/>
              <a:t>A</a:t>
            </a:r>
            <a:r>
              <a:rPr lang="en-US" sz="100" b="1" kern="1200" dirty="0"/>
              <a:t> </a:t>
            </a:r>
            <a:r>
              <a:rPr lang="en-US" sz="2600" b="1" kern="1200" dirty="0"/>
              <a:t>P	</a:t>
            </a:r>
            <a:r>
              <a:rPr lang="en-US" sz="2600" dirty="0"/>
              <a:t>: </a:t>
            </a:r>
            <a:r>
              <a:rPr lang="en-US" sz="2600" kern="1200" dirty="0"/>
              <a:t>not allowed</a:t>
            </a:r>
            <a:endParaRPr lang="en-IN" sz="2600" dirty="0">
              <a:solidFill>
                <a:schemeClr val="tx1"/>
              </a:solidFill>
            </a:endParaRPr>
          </a:p>
          <a:p>
            <a:pPr marL="291600" indent="-291600">
              <a:lnSpc>
                <a:spcPct val="90000"/>
              </a:lnSpc>
              <a:spcAft>
                <a:spcPts val="500"/>
              </a:spcAft>
              <a:buFont typeface="Arial" panose="020B0604020202020204" pitchFamily="34" charset="0"/>
              <a:buChar char="•"/>
            </a:pPr>
            <a:r>
              <a:rPr lang="en-US" sz="2600" b="1" kern="1200" dirty="0"/>
              <a:t>I</a:t>
            </a:r>
            <a:r>
              <a:rPr lang="en-US" sz="100" b="1" kern="1200" dirty="0"/>
              <a:t> </a:t>
            </a:r>
            <a:r>
              <a:rPr lang="en-US" sz="2600" b="1" kern="1200" dirty="0"/>
              <a:t>F</a:t>
            </a:r>
            <a:r>
              <a:rPr lang="en-US" sz="100" b="1" kern="1200" dirty="0"/>
              <a:t> </a:t>
            </a:r>
            <a:r>
              <a:rPr lang="en-US" sz="2600" b="1" kern="1200" dirty="0"/>
              <a:t>R</a:t>
            </a:r>
            <a:r>
              <a:rPr lang="en-US" sz="100" b="1" kern="1200" dirty="0"/>
              <a:t> </a:t>
            </a:r>
            <a:r>
              <a:rPr lang="en-US" sz="2600" b="1" kern="1200" dirty="0"/>
              <a:t>S		</a:t>
            </a:r>
            <a:r>
              <a:rPr lang="en-US" sz="2600" dirty="0"/>
              <a:t>: allowed</a:t>
            </a:r>
            <a:endParaRPr lang="en-US" sz="2600" b="1" dirty="0">
              <a:solidFill>
                <a:schemeClr val="tx1"/>
              </a:solidFill>
            </a:endParaRPr>
          </a:p>
        </p:txBody>
      </p:sp>
      <p:sp>
        <p:nvSpPr>
          <p:cNvPr id="11" name="Slide Number Placeholder 10">
            <a:extLst>
              <a:ext uri="{FF2B5EF4-FFF2-40B4-BE49-F238E27FC236}">
                <a16:creationId xmlns:a16="http://schemas.microsoft.com/office/drawing/2014/main" id="{21DCDB6B-E231-4650-96A6-109AA03B1E7E}"/>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2105478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B88D9E23-708A-4689-8B88-5C6D4E90D97F}"/>
              </a:ext>
            </a:extLst>
          </p:cNvPr>
          <p:cNvSpPr>
            <a:spLocks noGrp="1"/>
          </p:cNvSpPr>
          <p:nvPr>
            <p:ph type="title"/>
          </p:nvPr>
        </p:nvSpPr>
        <p:spPr>
          <a:xfrm>
            <a:off x="342900" y="212603"/>
            <a:ext cx="8458200" cy="863004"/>
          </a:xfrm>
        </p:spPr>
        <p:txBody>
          <a:bodyPr>
            <a:noAutofit/>
          </a:bodyPr>
          <a:lstStyle/>
          <a:p>
            <a:r>
              <a:rPr lang="en-US" sz="3400" dirty="0">
                <a:solidFill>
                  <a:schemeClr val="tx1"/>
                </a:solidFill>
                <a:cs typeface="Avenir LT Std 65 Medium"/>
              </a:rPr>
              <a:t>Illustration E–2 Disclosure Note about Inventories</a:t>
            </a:r>
            <a:endParaRPr lang="en-US" sz="3400" dirty="0">
              <a:solidFill>
                <a:schemeClr val="tx1"/>
              </a:solidFill>
            </a:endParaRPr>
          </a:p>
        </p:txBody>
      </p:sp>
      <p:sp>
        <p:nvSpPr>
          <p:cNvPr id="14" name="Content Placeholder 13">
            <a:extLst>
              <a:ext uri="{FF2B5EF4-FFF2-40B4-BE49-F238E27FC236}">
                <a16:creationId xmlns:a16="http://schemas.microsoft.com/office/drawing/2014/main" id="{A139A1FB-43F6-4EFF-9AD6-F33DF5DCD267}"/>
              </a:ext>
            </a:extLst>
          </p:cNvPr>
          <p:cNvSpPr>
            <a:spLocks noGrp="1"/>
          </p:cNvSpPr>
          <p:nvPr>
            <p:ph sz="quarter" idx="11"/>
          </p:nvPr>
        </p:nvSpPr>
        <p:spPr>
          <a:xfrm>
            <a:off x="342900" y="1276710"/>
            <a:ext cx="8458200" cy="2774296"/>
          </a:xfrm>
        </p:spPr>
        <p:txBody>
          <a:bodyPr>
            <a:normAutofit/>
          </a:bodyPr>
          <a:lstStyle/>
          <a:p>
            <a:pPr algn="ctr">
              <a:lnSpc>
                <a:spcPct val="90000"/>
              </a:lnSpc>
            </a:pPr>
            <a:r>
              <a:rPr lang="en-US" b="1" dirty="0"/>
              <a:t>GENERAL MILLS</a:t>
            </a:r>
          </a:p>
          <a:p>
            <a:pPr algn="ctr">
              <a:lnSpc>
                <a:spcPct val="90000"/>
              </a:lnSpc>
            </a:pPr>
            <a:r>
              <a:rPr lang="en-US" b="1" dirty="0"/>
              <a:t>Notes to the Financial Statements (excerpt)</a:t>
            </a:r>
          </a:p>
          <a:p>
            <a:r>
              <a:rPr lang="en-US" b="1" dirty="0"/>
              <a:t>Inventories</a:t>
            </a:r>
          </a:p>
          <a:p>
            <a:r>
              <a:rPr lang="en-US" dirty="0"/>
              <a:t>All inventories in the United States other than grain are valued at the lower of cost, using the last-in, first-out (L</a:t>
            </a:r>
            <a:r>
              <a:rPr lang="en-US" sz="100" dirty="0"/>
              <a:t> </a:t>
            </a:r>
            <a:r>
              <a:rPr lang="en-US" dirty="0"/>
              <a:t>I</a:t>
            </a:r>
            <a:r>
              <a:rPr lang="en-US" sz="100" dirty="0"/>
              <a:t> </a:t>
            </a:r>
            <a:r>
              <a:rPr lang="en-US" dirty="0"/>
              <a:t>F</a:t>
            </a:r>
            <a:r>
              <a:rPr lang="en-US" sz="100" dirty="0"/>
              <a:t> </a:t>
            </a:r>
            <a:r>
              <a:rPr lang="en-US" dirty="0"/>
              <a:t>O) method, or market. Inventories outside of the United States are valued at the lower of cost, using the first-in, first-out (F</a:t>
            </a:r>
            <a:r>
              <a:rPr lang="en-US" sz="100" dirty="0"/>
              <a:t> </a:t>
            </a:r>
            <a:r>
              <a:rPr lang="en-US" dirty="0"/>
              <a:t>I</a:t>
            </a:r>
            <a:r>
              <a:rPr lang="en-US" sz="100" dirty="0"/>
              <a:t> </a:t>
            </a:r>
            <a:r>
              <a:rPr lang="en-US" dirty="0"/>
              <a:t>F</a:t>
            </a:r>
            <a:r>
              <a:rPr lang="en-US" sz="100" dirty="0"/>
              <a:t> </a:t>
            </a:r>
            <a:r>
              <a:rPr lang="en-US" dirty="0"/>
              <a:t>O) method, or market.</a:t>
            </a:r>
            <a:endParaRPr lang="en-US" b="1" dirty="0"/>
          </a:p>
        </p:txBody>
      </p:sp>
      <p:sp>
        <p:nvSpPr>
          <p:cNvPr id="11" name="Slide Number Placeholder 10">
            <a:extLst>
              <a:ext uri="{FF2B5EF4-FFF2-40B4-BE49-F238E27FC236}">
                <a16:creationId xmlns:a16="http://schemas.microsoft.com/office/drawing/2014/main" id="{F8F26A3C-871D-4C42-AD38-5B358B04E656}"/>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3923057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B88D9E23-708A-4689-8B88-5C6D4E90D97F}"/>
              </a:ext>
            </a:extLst>
          </p:cNvPr>
          <p:cNvSpPr>
            <a:spLocks noGrp="1"/>
          </p:cNvSpPr>
          <p:nvPr>
            <p:ph type="title"/>
          </p:nvPr>
        </p:nvSpPr>
        <p:spPr>
          <a:xfrm>
            <a:off x="342900" y="212603"/>
            <a:ext cx="8535286" cy="863004"/>
          </a:xfrm>
        </p:spPr>
        <p:txBody>
          <a:bodyPr>
            <a:noAutofit/>
          </a:bodyPr>
          <a:lstStyle/>
          <a:p>
            <a:r>
              <a:rPr lang="en-US" sz="3200" dirty="0">
                <a:solidFill>
                  <a:schemeClr val="tx1"/>
                </a:solidFill>
                <a:cs typeface="Avenir LT Std 65 Medium"/>
              </a:rPr>
              <a:t>Illustration E–3 Disclosure Note about Net Realizable Value</a:t>
            </a:r>
            <a:endParaRPr lang="en-US" sz="3200" dirty="0">
              <a:solidFill>
                <a:schemeClr val="tx1"/>
              </a:solidFill>
            </a:endParaRPr>
          </a:p>
        </p:txBody>
      </p:sp>
      <p:sp>
        <p:nvSpPr>
          <p:cNvPr id="14" name="Content Placeholder 13">
            <a:extLst>
              <a:ext uri="{FF2B5EF4-FFF2-40B4-BE49-F238E27FC236}">
                <a16:creationId xmlns:a16="http://schemas.microsoft.com/office/drawing/2014/main" id="{A139A1FB-43F6-4EFF-9AD6-F33DF5DCD267}"/>
              </a:ext>
            </a:extLst>
          </p:cNvPr>
          <p:cNvSpPr>
            <a:spLocks noGrp="1"/>
          </p:cNvSpPr>
          <p:nvPr>
            <p:ph sz="quarter" idx="11"/>
          </p:nvPr>
        </p:nvSpPr>
        <p:spPr>
          <a:xfrm>
            <a:off x="342900" y="1276710"/>
            <a:ext cx="8458200" cy="2774296"/>
          </a:xfrm>
        </p:spPr>
        <p:txBody>
          <a:bodyPr>
            <a:normAutofit/>
          </a:bodyPr>
          <a:lstStyle/>
          <a:p>
            <a:pPr algn="ctr">
              <a:lnSpc>
                <a:spcPct val="90000"/>
              </a:lnSpc>
            </a:pPr>
            <a:r>
              <a:rPr lang="en-US" b="1" dirty="0"/>
              <a:t>CADBURY SCHWEPPES PLC</a:t>
            </a:r>
          </a:p>
          <a:p>
            <a:pPr algn="ctr">
              <a:lnSpc>
                <a:spcPct val="90000"/>
              </a:lnSpc>
            </a:pPr>
            <a:r>
              <a:rPr lang="en-US" b="1" dirty="0"/>
              <a:t>Notes to the Financial Statements (excerpt)</a:t>
            </a:r>
          </a:p>
          <a:p>
            <a:r>
              <a:rPr lang="en-US" b="1" dirty="0"/>
              <a:t>Inventories</a:t>
            </a:r>
          </a:p>
          <a:p>
            <a:r>
              <a:rPr lang="en-US" dirty="0"/>
              <a:t>Inventories are recorded at the lower of average cost and estimated net realizable value.</a:t>
            </a:r>
            <a:endParaRPr lang="en-US" b="1" dirty="0"/>
          </a:p>
        </p:txBody>
      </p:sp>
      <p:sp>
        <p:nvSpPr>
          <p:cNvPr id="11" name="Slide Number Placeholder 10">
            <a:extLst>
              <a:ext uri="{FF2B5EF4-FFF2-40B4-BE49-F238E27FC236}">
                <a16:creationId xmlns:a16="http://schemas.microsoft.com/office/drawing/2014/main" id="{F8F26A3C-871D-4C42-AD38-5B358B04E656}"/>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2336602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Learning Objective 1</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019229"/>
          </a:xfrm>
        </p:spPr>
        <p:txBody>
          <a:bodyPr>
            <a:normAutofit/>
          </a:bodyPr>
          <a:lstStyle/>
          <a:p>
            <a:pPr marL="1163638" indent="-1163638"/>
            <a:r>
              <a:rPr lang="en-US" sz="2800" b="1" dirty="0">
                <a:solidFill>
                  <a:schemeClr val="tx1"/>
                </a:solidFill>
              </a:rPr>
              <a:t>L</a:t>
            </a:r>
            <a:r>
              <a:rPr lang="en-US" sz="100" b="1" dirty="0">
                <a:solidFill>
                  <a:schemeClr val="tx1"/>
                </a:solidFill>
              </a:rPr>
              <a:t> </a:t>
            </a:r>
            <a:r>
              <a:rPr lang="en-US" sz="2800" b="1" dirty="0">
                <a:solidFill>
                  <a:schemeClr val="tx1"/>
                </a:solidFill>
              </a:rPr>
              <a:t>O E-1</a:t>
            </a:r>
            <a:r>
              <a:rPr lang="en-US" sz="2800" dirty="0">
                <a:solidFill>
                  <a:schemeClr val="tx1"/>
                </a:solidFill>
              </a:rPr>
              <a:t> Explain the reasons for differences in accounting practices across countries.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B64EF-689F-4962-AEAF-FAA4248C1827}"/>
              </a:ext>
            </a:extLst>
          </p:cNvPr>
          <p:cNvSpPr>
            <a:spLocks noGrp="1"/>
          </p:cNvSpPr>
          <p:nvPr>
            <p:ph type="title"/>
          </p:nvPr>
        </p:nvSpPr>
        <p:spPr/>
        <p:txBody>
          <a:bodyPr>
            <a:normAutofit/>
          </a:bodyPr>
          <a:lstStyle/>
          <a:p>
            <a:r>
              <a:rPr lang="en-US" sz="3600" dirty="0">
                <a:solidFill>
                  <a:schemeClr val="tx1"/>
                </a:solidFill>
              </a:rPr>
              <a:t>Chapter 7: Long-Term Assets</a:t>
            </a:r>
            <a:endParaRPr lang="en-US" sz="3400" dirty="0">
              <a:solidFill>
                <a:schemeClr val="tx1"/>
              </a:solidFill>
            </a:endParaRPr>
          </a:p>
        </p:txBody>
      </p:sp>
      <p:sp>
        <p:nvSpPr>
          <p:cNvPr id="14" name="Content Placeholder 13">
            <a:extLst>
              <a:ext uri="{FF2B5EF4-FFF2-40B4-BE49-F238E27FC236}">
                <a16:creationId xmlns:a16="http://schemas.microsoft.com/office/drawing/2014/main" id="{CD9877D4-80A7-4852-832E-BC85F39E8AC8}"/>
              </a:ext>
            </a:extLst>
          </p:cNvPr>
          <p:cNvSpPr>
            <a:spLocks noGrp="1"/>
          </p:cNvSpPr>
          <p:nvPr>
            <p:ph sz="quarter" idx="11"/>
          </p:nvPr>
        </p:nvSpPr>
        <p:spPr>
          <a:xfrm>
            <a:off x="342900" y="1276709"/>
            <a:ext cx="8458200" cy="1442108"/>
          </a:xfrm>
        </p:spPr>
        <p:txBody>
          <a:bodyPr>
            <a:noAutofit/>
          </a:bodyPr>
          <a:lstStyle/>
          <a:p>
            <a:r>
              <a:rPr lang="en-US" sz="2200" kern="1200" dirty="0"/>
              <a:t>Valuation of property, plant, and equipment.</a:t>
            </a:r>
            <a:endParaRPr lang="en-US" sz="2200" dirty="0">
              <a:solidFill>
                <a:schemeClr val="tx1"/>
              </a:solidFill>
            </a:endParaRPr>
          </a:p>
          <a:p>
            <a:pPr marL="0" lvl="1" indent="0" algn="l" defTabSz="889000">
              <a:lnSpc>
                <a:spcPct val="90000"/>
              </a:lnSpc>
              <a:spcBef>
                <a:spcPct val="0"/>
              </a:spcBef>
              <a:spcAft>
                <a:spcPts val="500"/>
              </a:spcAft>
              <a:buNone/>
            </a:pPr>
            <a:r>
              <a:rPr lang="en-US" b="1" kern="1200" dirty="0"/>
              <a:t>U.S. G</a:t>
            </a:r>
            <a:r>
              <a:rPr lang="en-US" sz="100" b="1" kern="1200" dirty="0"/>
              <a:t> </a:t>
            </a:r>
            <a:r>
              <a:rPr lang="en-US" b="1" kern="1200" dirty="0"/>
              <a:t>A</a:t>
            </a:r>
            <a:r>
              <a:rPr lang="en-US" sz="100" b="1" kern="1200" dirty="0"/>
              <a:t> </a:t>
            </a:r>
            <a:r>
              <a:rPr lang="en-US" b="1" kern="1200" dirty="0" err="1"/>
              <a:t>A</a:t>
            </a:r>
            <a:r>
              <a:rPr lang="en-US" sz="100" b="1" kern="1200" dirty="0"/>
              <a:t> </a:t>
            </a:r>
            <a:r>
              <a:rPr lang="en-US" b="1" kern="1200" dirty="0"/>
              <a:t>P</a:t>
            </a:r>
            <a:r>
              <a:rPr lang="en-US" kern="1200" dirty="0"/>
              <a:t>: Cost less accumulated depreciation</a:t>
            </a:r>
            <a:r>
              <a:rPr lang="en-US" dirty="0"/>
              <a:t> </a:t>
            </a:r>
            <a:r>
              <a:rPr lang="en-US" kern="1200" dirty="0"/>
              <a:t>(does NOT allow revaluation).</a:t>
            </a:r>
          </a:p>
          <a:p>
            <a:pPr marL="0" lvl="1" indent="0" algn="l" defTabSz="889000">
              <a:lnSpc>
                <a:spcPct val="90000"/>
              </a:lnSpc>
              <a:spcBef>
                <a:spcPct val="0"/>
              </a:spcBef>
              <a:spcAft>
                <a:spcPts val="500"/>
              </a:spcAft>
              <a:buNone/>
            </a:pPr>
            <a:r>
              <a:rPr lang="en-US" b="1" kern="1200" dirty="0"/>
              <a:t>I</a:t>
            </a:r>
            <a:r>
              <a:rPr lang="en-US" sz="100" b="1" kern="1200" dirty="0"/>
              <a:t> </a:t>
            </a:r>
            <a:r>
              <a:rPr lang="en-US" b="1" kern="1200" dirty="0"/>
              <a:t>F</a:t>
            </a:r>
            <a:r>
              <a:rPr lang="en-US" sz="100" b="1" kern="1200" dirty="0"/>
              <a:t> </a:t>
            </a:r>
            <a:r>
              <a:rPr lang="en-US" b="1" kern="1200" dirty="0"/>
              <a:t>R</a:t>
            </a:r>
            <a:r>
              <a:rPr lang="en-US" sz="100" b="1" kern="1200" dirty="0"/>
              <a:t> </a:t>
            </a:r>
            <a:r>
              <a:rPr lang="en-US" b="1" kern="1200" dirty="0"/>
              <a:t>S</a:t>
            </a:r>
            <a:r>
              <a:rPr lang="en-US" dirty="0"/>
              <a:t>: </a:t>
            </a:r>
            <a:r>
              <a:rPr lang="en-US" kern="1200" dirty="0"/>
              <a:t>Cost less accumulated depreciation or	 fair value (revaluation).</a:t>
            </a:r>
            <a:endParaRPr lang="en-US" dirty="0">
              <a:solidFill>
                <a:schemeClr val="tx1"/>
              </a:solidFill>
            </a:endParaRPr>
          </a:p>
        </p:txBody>
      </p:sp>
      <p:sp>
        <p:nvSpPr>
          <p:cNvPr id="6" name="Content Placeholder 5">
            <a:extLst>
              <a:ext uri="{FF2B5EF4-FFF2-40B4-BE49-F238E27FC236}">
                <a16:creationId xmlns:a16="http://schemas.microsoft.com/office/drawing/2014/main" id="{F50518A9-1748-4E02-B5EB-9EE0A34C8A90}"/>
              </a:ext>
            </a:extLst>
          </p:cNvPr>
          <p:cNvSpPr>
            <a:spLocks noGrp="1"/>
          </p:cNvSpPr>
          <p:nvPr>
            <p:ph sz="quarter" idx="16"/>
          </p:nvPr>
        </p:nvSpPr>
        <p:spPr>
          <a:xfrm>
            <a:off x="342900" y="2849527"/>
            <a:ext cx="8458200" cy="1289657"/>
          </a:xfrm>
        </p:spPr>
        <p:txBody>
          <a:bodyPr>
            <a:noAutofit/>
          </a:bodyPr>
          <a:lstStyle/>
          <a:p>
            <a:r>
              <a:rPr lang="en-US" sz="2200" kern="1200" dirty="0">
                <a:latin typeface="+mj-lt"/>
              </a:rPr>
              <a:t>Valuation of intangible assets.</a:t>
            </a:r>
            <a:endParaRPr lang="en-US" sz="2200" dirty="0">
              <a:solidFill>
                <a:schemeClr val="tx1"/>
              </a:solidFill>
            </a:endParaRPr>
          </a:p>
          <a:p>
            <a:pPr>
              <a:spcAft>
                <a:spcPts val="500"/>
              </a:spcAft>
            </a:pPr>
            <a:r>
              <a:rPr lang="en-US" b="1" kern="1200" dirty="0">
                <a:latin typeface="+mj-lt"/>
              </a:rPr>
              <a:t>U.S. </a:t>
            </a:r>
            <a:r>
              <a:rPr lang="en-US" b="1" kern="1200" dirty="0"/>
              <a:t>G</a:t>
            </a:r>
            <a:r>
              <a:rPr lang="en-US" sz="100" b="1" kern="1200" dirty="0"/>
              <a:t> </a:t>
            </a:r>
            <a:r>
              <a:rPr lang="en-US" b="1" kern="1200" dirty="0"/>
              <a:t>A</a:t>
            </a:r>
            <a:r>
              <a:rPr lang="en-US" sz="100" b="1" kern="1200" dirty="0"/>
              <a:t> </a:t>
            </a:r>
            <a:r>
              <a:rPr lang="en-US" b="1" kern="1200" dirty="0" err="1"/>
              <a:t>A</a:t>
            </a:r>
            <a:r>
              <a:rPr lang="en-US" sz="100" b="1" kern="1200" dirty="0"/>
              <a:t> </a:t>
            </a:r>
            <a:r>
              <a:rPr lang="en-US" b="1" kern="1200" dirty="0"/>
              <a:t>P</a:t>
            </a:r>
            <a:r>
              <a:rPr lang="en-US" dirty="0">
                <a:latin typeface="+mj-lt"/>
              </a:rPr>
              <a:t>: </a:t>
            </a:r>
            <a:r>
              <a:rPr lang="en-US" dirty="0"/>
              <a:t>Cost less accumulated amortization.</a:t>
            </a:r>
            <a:endParaRPr lang="en-US" dirty="0">
              <a:solidFill>
                <a:schemeClr val="tx1"/>
              </a:solidFill>
            </a:endParaRPr>
          </a:p>
          <a:p>
            <a:pPr>
              <a:spcAft>
                <a:spcPts val="500"/>
              </a:spcAft>
            </a:pPr>
            <a:r>
              <a:rPr lang="en-US" b="1" kern="1200" dirty="0"/>
              <a:t>I</a:t>
            </a:r>
            <a:r>
              <a:rPr lang="en-US" sz="100" b="1" kern="1200" dirty="0"/>
              <a:t> </a:t>
            </a:r>
            <a:r>
              <a:rPr lang="en-US" b="1" kern="1200" dirty="0"/>
              <a:t>F</a:t>
            </a:r>
            <a:r>
              <a:rPr lang="en-US" sz="100" b="1" kern="1200" dirty="0"/>
              <a:t> </a:t>
            </a:r>
            <a:r>
              <a:rPr lang="en-US" b="1" kern="1200" dirty="0"/>
              <a:t>R</a:t>
            </a:r>
            <a:r>
              <a:rPr lang="en-US" sz="100" b="1" kern="1200" dirty="0"/>
              <a:t> </a:t>
            </a:r>
            <a:r>
              <a:rPr lang="en-US" b="1" kern="1200" dirty="0"/>
              <a:t>S</a:t>
            </a:r>
            <a:r>
              <a:rPr lang="en-US" dirty="0">
                <a:latin typeface="+mj-lt"/>
              </a:rPr>
              <a:t>: </a:t>
            </a:r>
            <a:r>
              <a:rPr lang="en-US" kern="1200" dirty="0">
                <a:latin typeface="+mj-lt"/>
              </a:rPr>
              <a:t>Cost less </a:t>
            </a:r>
            <a:r>
              <a:rPr lang="en-US" dirty="0">
                <a:latin typeface="+mj-lt"/>
              </a:rPr>
              <a:t>accumulated amortization </a:t>
            </a:r>
            <a:r>
              <a:rPr lang="en-US" kern="1200" dirty="0">
                <a:latin typeface="+mj-lt"/>
              </a:rPr>
              <a:t>or</a:t>
            </a:r>
            <a:r>
              <a:rPr lang="en-US" dirty="0">
                <a:latin typeface="+mj-lt"/>
              </a:rPr>
              <a:t> </a:t>
            </a:r>
            <a:r>
              <a:rPr lang="en-US" kern="1200" dirty="0">
                <a:latin typeface="+mj-lt"/>
              </a:rPr>
              <a:t>fair value (revaluation).</a:t>
            </a:r>
            <a:endParaRPr lang="en-US" dirty="0">
              <a:solidFill>
                <a:schemeClr val="tx1"/>
              </a:solidFill>
            </a:endParaRPr>
          </a:p>
        </p:txBody>
      </p:sp>
      <p:sp>
        <p:nvSpPr>
          <p:cNvPr id="7" name="Content Placeholder 6">
            <a:extLst>
              <a:ext uri="{FF2B5EF4-FFF2-40B4-BE49-F238E27FC236}">
                <a16:creationId xmlns:a16="http://schemas.microsoft.com/office/drawing/2014/main" id="{DAF3BB4C-E51D-4BFA-B820-AD65DDCACBF8}"/>
              </a:ext>
            </a:extLst>
          </p:cNvPr>
          <p:cNvSpPr>
            <a:spLocks noGrp="1"/>
          </p:cNvSpPr>
          <p:nvPr>
            <p:ph sz="quarter" idx="17"/>
          </p:nvPr>
        </p:nvSpPr>
        <p:spPr>
          <a:xfrm>
            <a:off x="342900" y="4269895"/>
            <a:ext cx="8458200" cy="1918254"/>
          </a:xfrm>
        </p:spPr>
        <p:txBody>
          <a:bodyPr>
            <a:noAutofit/>
          </a:bodyPr>
          <a:lstStyle/>
          <a:p>
            <a:r>
              <a:rPr lang="en-US" sz="2200" dirty="0">
                <a:latin typeface="+mj-lt"/>
              </a:rPr>
              <a:t>Research and development expenditures.</a:t>
            </a:r>
            <a:endParaRPr lang="en-US" sz="2200" dirty="0">
              <a:solidFill>
                <a:schemeClr val="tx1"/>
              </a:solidFill>
            </a:endParaRPr>
          </a:p>
          <a:p>
            <a:pPr>
              <a:lnSpc>
                <a:spcPct val="90000"/>
              </a:lnSpc>
              <a:spcAft>
                <a:spcPts val="500"/>
              </a:spcAft>
            </a:pPr>
            <a:r>
              <a:rPr lang="en-US" b="1" kern="1200" dirty="0">
                <a:latin typeface="+mj-lt"/>
              </a:rPr>
              <a:t>U.S. </a:t>
            </a:r>
            <a:r>
              <a:rPr lang="en-US" b="1" kern="1200" dirty="0"/>
              <a:t>G</a:t>
            </a:r>
            <a:r>
              <a:rPr lang="en-US" sz="100" b="1" kern="1200" dirty="0"/>
              <a:t> </a:t>
            </a:r>
            <a:r>
              <a:rPr lang="en-US" b="1" kern="1200" dirty="0"/>
              <a:t>A</a:t>
            </a:r>
            <a:r>
              <a:rPr lang="en-US" sz="100" b="1" kern="1200" dirty="0"/>
              <a:t> </a:t>
            </a:r>
            <a:r>
              <a:rPr lang="en-US" b="1" kern="1200" dirty="0" err="1"/>
              <a:t>A</a:t>
            </a:r>
            <a:r>
              <a:rPr lang="en-US" sz="100" b="1" kern="1200" dirty="0"/>
              <a:t> </a:t>
            </a:r>
            <a:r>
              <a:rPr lang="en-US" b="1" kern="1200" dirty="0"/>
              <a:t>P</a:t>
            </a:r>
            <a:r>
              <a:rPr lang="en-US" dirty="0">
                <a:latin typeface="+mj-lt"/>
              </a:rPr>
              <a:t>: </a:t>
            </a:r>
            <a:r>
              <a:rPr lang="en-US" kern="1200" dirty="0">
                <a:latin typeface="+mj-lt"/>
              </a:rPr>
              <a:t>Expensed in the period incurred.</a:t>
            </a:r>
            <a:endParaRPr lang="en-IN" dirty="0">
              <a:solidFill>
                <a:schemeClr val="tx1"/>
              </a:solidFill>
            </a:endParaRPr>
          </a:p>
          <a:p>
            <a:pPr>
              <a:lnSpc>
                <a:spcPct val="90000"/>
              </a:lnSpc>
              <a:spcAft>
                <a:spcPts val="500"/>
              </a:spcAft>
            </a:pPr>
            <a:r>
              <a:rPr lang="en-US" b="1" kern="1200" dirty="0"/>
              <a:t>I</a:t>
            </a:r>
            <a:r>
              <a:rPr lang="en-US" sz="100" b="1" kern="1200" dirty="0"/>
              <a:t> </a:t>
            </a:r>
            <a:r>
              <a:rPr lang="en-US" b="1" kern="1200" dirty="0"/>
              <a:t>F</a:t>
            </a:r>
            <a:r>
              <a:rPr lang="en-US" sz="100" b="1" kern="1200" dirty="0"/>
              <a:t> </a:t>
            </a:r>
            <a:r>
              <a:rPr lang="en-US" b="1" kern="1200" dirty="0"/>
              <a:t>R</a:t>
            </a:r>
            <a:r>
              <a:rPr lang="en-US" sz="100" b="1" kern="1200" dirty="0"/>
              <a:t> </a:t>
            </a:r>
            <a:r>
              <a:rPr lang="en-US" b="1" kern="1200" dirty="0"/>
              <a:t>S</a:t>
            </a:r>
            <a:r>
              <a:rPr lang="en-US" dirty="0">
                <a:latin typeface="+mj-lt"/>
              </a:rPr>
              <a:t>:</a:t>
            </a:r>
          </a:p>
          <a:p>
            <a:pPr marL="291600" lvl="1" indent="-291600">
              <a:spcBef>
                <a:spcPts val="1000"/>
              </a:spcBef>
              <a:spcAft>
                <a:spcPts val="0"/>
              </a:spcAft>
            </a:pPr>
            <a:r>
              <a:rPr lang="en-US" sz="1800" dirty="0">
                <a:latin typeface="+mj-lt"/>
              </a:rPr>
              <a:t>Research: expensed in the period incurred.</a:t>
            </a:r>
          </a:p>
          <a:p>
            <a:pPr marL="291600" lvl="1" indent="-291600">
              <a:spcBef>
                <a:spcPts val="1000"/>
              </a:spcBef>
              <a:spcAft>
                <a:spcPts val="0"/>
              </a:spcAft>
            </a:pPr>
            <a:r>
              <a:rPr lang="en-US" sz="1800" dirty="0">
                <a:latin typeface="+mj-lt"/>
              </a:rPr>
              <a:t>Development (that meet specified criteria): capitalized.</a:t>
            </a:r>
            <a:endParaRPr lang="en-US" sz="1800" b="1" dirty="0">
              <a:solidFill>
                <a:schemeClr val="tx1"/>
              </a:solidFill>
            </a:endParaRPr>
          </a:p>
        </p:txBody>
      </p:sp>
      <p:sp>
        <p:nvSpPr>
          <p:cNvPr id="11" name="Slide Number Placeholder 10">
            <a:extLst>
              <a:ext uri="{FF2B5EF4-FFF2-40B4-BE49-F238E27FC236}">
                <a16:creationId xmlns:a16="http://schemas.microsoft.com/office/drawing/2014/main" id="{21DCDB6B-E231-4650-96A6-109AA03B1E7E}"/>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12190756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B88D9E23-708A-4689-8B88-5C6D4E90D97F}"/>
              </a:ext>
            </a:extLst>
          </p:cNvPr>
          <p:cNvSpPr>
            <a:spLocks noGrp="1"/>
          </p:cNvSpPr>
          <p:nvPr>
            <p:ph type="title"/>
          </p:nvPr>
        </p:nvSpPr>
        <p:spPr>
          <a:xfrm>
            <a:off x="342900" y="121988"/>
            <a:ext cx="8535286" cy="1044234"/>
          </a:xfrm>
        </p:spPr>
        <p:txBody>
          <a:bodyPr>
            <a:noAutofit/>
          </a:bodyPr>
          <a:lstStyle/>
          <a:p>
            <a:r>
              <a:rPr lang="en-US" sz="2600" dirty="0">
                <a:solidFill>
                  <a:schemeClr val="tx1"/>
                </a:solidFill>
                <a:cs typeface="Avenir LT Std 65 Medium"/>
              </a:rPr>
              <a:t>Illustration E–4 Disclosure Note about Valuation of Property, Plant, and Equipment</a:t>
            </a:r>
            <a:endParaRPr lang="en-US" sz="2600" dirty="0">
              <a:solidFill>
                <a:schemeClr val="tx1"/>
              </a:solidFill>
            </a:endParaRPr>
          </a:p>
        </p:txBody>
      </p:sp>
      <p:sp>
        <p:nvSpPr>
          <p:cNvPr id="14" name="Content Placeholder 13">
            <a:extLst>
              <a:ext uri="{FF2B5EF4-FFF2-40B4-BE49-F238E27FC236}">
                <a16:creationId xmlns:a16="http://schemas.microsoft.com/office/drawing/2014/main" id="{A139A1FB-43F6-4EFF-9AD6-F33DF5DCD267}"/>
              </a:ext>
            </a:extLst>
          </p:cNvPr>
          <p:cNvSpPr>
            <a:spLocks noGrp="1"/>
          </p:cNvSpPr>
          <p:nvPr>
            <p:ph sz="quarter" idx="11"/>
          </p:nvPr>
        </p:nvSpPr>
        <p:spPr>
          <a:xfrm>
            <a:off x="342900" y="1276710"/>
            <a:ext cx="8458200" cy="2774296"/>
          </a:xfrm>
        </p:spPr>
        <p:txBody>
          <a:bodyPr>
            <a:normAutofit/>
          </a:bodyPr>
          <a:lstStyle/>
          <a:p>
            <a:pPr algn="ctr">
              <a:lnSpc>
                <a:spcPct val="90000"/>
              </a:lnSpc>
            </a:pPr>
            <a:r>
              <a:rPr lang="en-US" b="1" dirty="0"/>
              <a:t>BRITISH AIRWAYS PLC</a:t>
            </a:r>
          </a:p>
          <a:p>
            <a:pPr algn="ctr">
              <a:lnSpc>
                <a:spcPct val="90000"/>
              </a:lnSpc>
            </a:pPr>
            <a:r>
              <a:rPr lang="en-US" b="1" dirty="0"/>
              <a:t>Notes to the Financial Statements (excerpt)</a:t>
            </a:r>
          </a:p>
          <a:p>
            <a:r>
              <a:rPr lang="en-US" b="1" dirty="0"/>
              <a:t>Property, plant, and equipment</a:t>
            </a:r>
          </a:p>
          <a:p>
            <a:r>
              <a:rPr lang="en-US" dirty="0"/>
              <a:t>Property, plant, and equipment is held at cost. The Group has a policy of not revaluing tangible fixed assets.</a:t>
            </a:r>
            <a:endParaRPr lang="en-US" b="1" dirty="0"/>
          </a:p>
        </p:txBody>
      </p:sp>
      <p:sp>
        <p:nvSpPr>
          <p:cNvPr id="11" name="Slide Number Placeholder 10">
            <a:extLst>
              <a:ext uri="{FF2B5EF4-FFF2-40B4-BE49-F238E27FC236}">
                <a16:creationId xmlns:a16="http://schemas.microsoft.com/office/drawing/2014/main" id="{F8F26A3C-871D-4C42-AD38-5B358B04E656}"/>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4014047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B88D9E23-708A-4689-8B88-5C6D4E90D97F}"/>
              </a:ext>
            </a:extLst>
          </p:cNvPr>
          <p:cNvSpPr>
            <a:spLocks noGrp="1"/>
          </p:cNvSpPr>
          <p:nvPr>
            <p:ph type="title"/>
          </p:nvPr>
        </p:nvSpPr>
        <p:spPr>
          <a:xfrm>
            <a:off x="342900" y="121988"/>
            <a:ext cx="8535286" cy="1044234"/>
          </a:xfrm>
        </p:spPr>
        <p:txBody>
          <a:bodyPr>
            <a:noAutofit/>
          </a:bodyPr>
          <a:lstStyle/>
          <a:p>
            <a:r>
              <a:rPr lang="en-US" sz="2600" dirty="0">
                <a:solidFill>
                  <a:schemeClr val="tx1"/>
                </a:solidFill>
                <a:cs typeface="Avenir LT Std 65 Medium"/>
              </a:rPr>
              <a:t>Illustration E–5 Disclosure Note about Capitalization of Development Expenditures</a:t>
            </a:r>
            <a:endParaRPr lang="en-US" sz="2600" dirty="0">
              <a:solidFill>
                <a:schemeClr val="tx1"/>
              </a:solidFill>
            </a:endParaRPr>
          </a:p>
        </p:txBody>
      </p:sp>
      <p:sp>
        <p:nvSpPr>
          <p:cNvPr id="14" name="Content Placeholder 13">
            <a:extLst>
              <a:ext uri="{FF2B5EF4-FFF2-40B4-BE49-F238E27FC236}">
                <a16:creationId xmlns:a16="http://schemas.microsoft.com/office/drawing/2014/main" id="{A139A1FB-43F6-4EFF-9AD6-F33DF5DCD267}"/>
              </a:ext>
            </a:extLst>
          </p:cNvPr>
          <p:cNvSpPr>
            <a:spLocks noGrp="1"/>
          </p:cNvSpPr>
          <p:nvPr>
            <p:ph sz="quarter" idx="11"/>
          </p:nvPr>
        </p:nvSpPr>
        <p:spPr>
          <a:xfrm>
            <a:off x="342900" y="1276710"/>
            <a:ext cx="8458200" cy="4516126"/>
          </a:xfrm>
        </p:spPr>
        <p:txBody>
          <a:bodyPr>
            <a:normAutofit/>
          </a:bodyPr>
          <a:lstStyle/>
          <a:p>
            <a:pPr algn="ctr">
              <a:lnSpc>
                <a:spcPct val="90000"/>
              </a:lnSpc>
            </a:pPr>
            <a:r>
              <a:rPr lang="en-US" b="1" dirty="0"/>
              <a:t>HEINEKEN</a:t>
            </a:r>
          </a:p>
          <a:p>
            <a:pPr algn="ctr">
              <a:lnSpc>
                <a:spcPct val="90000"/>
              </a:lnSpc>
            </a:pPr>
            <a:r>
              <a:rPr lang="en-US" b="1" dirty="0"/>
              <a:t>Notes to the Financial Statements (excerpt)</a:t>
            </a:r>
          </a:p>
          <a:p>
            <a:r>
              <a:rPr lang="en-US" b="1" dirty="0"/>
              <a:t>Software, research and development, and other intangible assets</a:t>
            </a:r>
          </a:p>
          <a:p>
            <a:r>
              <a:rPr lang="en-US" dirty="0"/>
              <a:t>Expenditures on research activities, undertaken with the prospect of gaining new technical knowledge and understanding, are recognized in the income statement when incurred. Development activities involve a plan or design for the production of new or substantially improved products and processes. Development expenditures are capitalized only if development costs can be measured reliably, the product or process is technically and commercially feasible, future economic benefits are probable, and Heineken intends to and has sufficient resources to complete development and to use or sell the asset.</a:t>
            </a:r>
            <a:endParaRPr lang="en-US" b="1" dirty="0"/>
          </a:p>
        </p:txBody>
      </p:sp>
      <p:sp>
        <p:nvSpPr>
          <p:cNvPr id="11" name="Slide Number Placeholder 10">
            <a:extLst>
              <a:ext uri="{FF2B5EF4-FFF2-40B4-BE49-F238E27FC236}">
                <a16:creationId xmlns:a16="http://schemas.microsoft.com/office/drawing/2014/main" id="{F8F26A3C-871D-4C42-AD38-5B358B04E656}"/>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460740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1D78-A7A7-47BE-AFD6-B720C2EFEDB1}"/>
              </a:ext>
            </a:extLst>
          </p:cNvPr>
          <p:cNvSpPr>
            <a:spLocks noGrp="1"/>
          </p:cNvSpPr>
          <p:nvPr>
            <p:ph type="title"/>
          </p:nvPr>
        </p:nvSpPr>
        <p:spPr/>
        <p:txBody>
          <a:bodyPr/>
          <a:lstStyle/>
          <a:p>
            <a:r>
              <a:rPr lang="en-US" sz="3600" dirty="0">
                <a:solidFill>
                  <a:schemeClr val="tx1"/>
                </a:solidFill>
                <a:latin typeface="Avenir LT Std 65 Medium"/>
                <a:cs typeface="Avenir LT Std 65 Medium"/>
              </a:rPr>
              <a:t>Common Mistake</a:t>
            </a:r>
            <a:endParaRPr lang="en-US" dirty="0">
              <a:solidFill>
                <a:schemeClr val="tx1"/>
              </a:solidFill>
            </a:endParaRPr>
          </a:p>
        </p:txBody>
      </p:sp>
      <p:sp>
        <p:nvSpPr>
          <p:cNvPr id="3" name="Content Placeholder 2">
            <a:extLst>
              <a:ext uri="{FF2B5EF4-FFF2-40B4-BE49-F238E27FC236}">
                <a16:creationId xmlns:a16="http://schemas.microsoft.com/office/drawing/2014/main" id="{BC0ADA66-4864-4E7A-8EF0-BDFACE476D67}"/>
              </a:ext>
            </a:extLst>
          </p:cNvPr>
          <p:cNvSpPr>
            <a:spLocks noGrp="1"/>
          </p:cNvSpPr>
          <p:nvPr>
            <p:ph sz="quarter" idx="11"/>
          </p:nvPr>
        </p:nvSpPr>
        <p:spPr/>
        <p:txBody>
          <a:bodyPr>
            <a:noAutofit/>
          </a:bodyPr>
          <a:lstStyle/>
          <a:p>
            <a:r>
              <a:rPr lang="en-US" sz="2600" dirty="0">
                <a:solidFill>
                  <a:schemeClr val="tx1"/>
                </a:solidFill>
              </a:rPr>
              <a:t>Many students have been taught that financial statements are based on historical cost. This is no longer the case. The only historical cost amounts in financial statements are those for cash and land in the domestic currency. All other amounts reflect changes in time, events, or circumstances since the transaction date. For instance, companies record an allowance on accounts receivable, write down inventory to net realizable value, depreciate or amortize long-term assets and write them down to fair value when impaired, recognize most investments at fair value, and amortize the discount or premium on long-term debt.</a:t>
            </a:r>
          </a:p>
        </p:txBody>
      </p:sp>
      <p:sp>
        <p:nvSpPr>
          <p:cNvPr id="6" name="Slide Number Placeholder 5">
            <a:extLst>
              <a:ext uri="{FF2B5EF4-FFF2-40B4-BE49-F238E27FC236}">
                <a16:creationId xmlns:a16="http://schemas.microsoft.com/office/drawing/2014/main" id="{D0A923B7-0881-4FD4-AA33-BBDCED00630D}"/>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2924837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chemeClr val="tx1"/>
                </a:solidFill>
              </a:rPr>
              <a:t>Chapter 8: Current Liabilities</a:t>
            </a:r>
            <a:endParaRPr lang="en-US" dirty="0">
              <a:solidFill>
                <a:schemeClr val="tx1"/>
              </a:solidFill>
            </a:endParaRPr>
          </a:p>
        </p:txBody>
      </p:sp>
      <p:sp>
        <p:nvSpPr>
          <p:cNvPr id="3" name="Content Placeholder 2"/>
          <p:cNvSpPr>
            <a:spLocks noGrp="1"/>
          </p:cNvSpPr>
          <p:nvPr>
            <p:ph sz="quarter" idx="11"/>
          </p:nvPr>
        </p:nvSpPr>
        <p:spPr>
          <a:xfrm>
            <a:off x="342900" y="1276710"/>
            <a:ext cx="8458200" cy="2084418"/>
          </a:xfrm>
        </p:spPr>
        <p:txBody>
          <a:bodyPr>
            <a:normAutofit fontScale="70000" lnSpcReduction="20000"/>
          </a:bodyPr>
          <a:lstStyle/>
          <a:p>
            <a:pPr>
              <a:spcBef>
                <a:spcPts val="500"/>
              </a:spcBef>
              <a:spcAft>
                <a:spcPts val="500"/>
              </a:spcAft>
            </a:pPr>
            <a:r>
              <a:rPr lang="en-US" sz="4000" dirty="0">
                <a:solidFill>
                  <a:schemeClr val="tx1"/>
                </a:solidFill>
              </a:rPr>
              <a:t>Contingencies.</a:t>
            </a:r>
          </a:p>
          <a:p>
            <a:pPr marL="291600" lvl="1" indent="-291600">
              <a:spcBef>
                <a:spcPts val="500"/>
              </a:spcBef>
              <a:spcAft>
                <a:spcPts val="500"/>
              </a:spcAft>
            </a:pPr>
            <a:r>
              <a:rPr lang="en-US" sz="3700" dirty="0">
                <a:solidFill>
                  <a:schemeClr val="tx1"/>
                </a:solidFill>
              </a:rPr>
              <a:t>U.S. G</a:t>
            </a:r>
            <a:r>
              <a:rPr lang="en-US" sz="100" dirty="0">
                <a:solidFill>
                  <a:schemeClr val="tx1"/>
                </a:solidFill>
              </a:rPr>
              <a:t> </a:t>
            </a:r>
            <a:r>
              <a:rPr lang="en-US" sz="3700" dirty="0">
                <a:solidFill>
                  <a:schemeClr val="tx1"/>
                </a:solidFill>
              </a:rPr>
              <a:t>A</a:t>
            </a:r>
            <a:r>
              <a:rPr lang="en-US" sz="100" dirty="0">
                <a:solidFill>
                  <a:schemeClr val="tx1"/>
                </a:solidFill>
              </a:rPr>
              <a:t> </a:t>
            </a:r>
            <a:r>
              <a:rPr lang="en-US" sz="3700" dirty="0" err="1">
                <a:solidFill>
                  <a:schemeClr val="tx1"/>
                </a:solidFill>
              </a:rPr>
              <a:t>A</a:t>
            </a:r>
            <a:r>
              <a:rPr lang="en-US" sz="100" dirty="0">
                <a:solidFill>
                  <a:schemeClr val="tx1"/>
                </a:solidFill>
              </a:rPr>
              <a:t> </a:t>
            </a:r>
            <a:r>
              <a:rPr lang="en-US" sz="3700" dirty="0">
                <a:solidFill>
                  <a:schemeClr val="tx1"/>
                </a:solidFill>
              </a:rPr>
              <a:t>P: accrue if it is probable and can be reasonably estimated.</a:t>
            </a:r>
          </a:p>
          <a:p>
            <a:pPr marL="291600" lvl="1" indent="-291600">
              <a:spcBef>
                <a:spcPts val="500"/>
              </a:spcBef>
              <a:spcAft>
                <a:spcPts val="500"/>
              </a:spcAft>
            </a:pPr>
            <a:r>
              <a:rPr lang="en-US" sz="3700" dirty="0">
                <a:solidFill>
                  <a:schemeClr val="tx1"/>
                </a:solidFill>
              </a:rPr>
              <a:t>I</a:t>
            </a:r>
            <a:r>
              <a:rPr lang="en-US" sz="100" dirty="0">
                <a:solidFill>
                  <a:schemeClr val="tx1"/>
                </a:solidFill>
              </a:rPr>
              <a:t> </a:t>
            </a:r>
            <a:r>
              <a:rPr lang="en-US" sz="3700" dirty="0">
                <a:solidFill>
                  <a:schemeClr val="tx1"/>
                </a:solidFill>
              </a:rPr>
              <a:t>F</a:t>
            </a:r>
            <a:r>
              <a:rPr lang="en-US" sz="100" dirty="0">
                <a:solidFill>
                  <a:schemeClr val="tx1"/>
                </a:solidFill>
              </a:rPr>
              <a:t> </a:t>
            </a:r>
            <a:r>
              <a:rPr lang="en-US" sz="3700" dirty="0">
                <a:solidFill>
                  <a:schemeClr val="tx1"/>
                </a:solidFill>
              </a:rPr>
              <a:t>R</a:t>
            </a:r>
            <a:r>
              <a:rPr lang="en-US" sz="100" dirty="0">
                <a:solidFill>
                  <a:schemeClr val="tx1"/>
                </a:solidFill>
              </a:rPr>
              <a:t> </a:t>
            </a:r>
            <a:r>
              <a:rPr lang="en-US" sz="3700" dirty="0">
                <a:solidFill>
                  <a:schemeClr val="tx1"/>
                </a:solidFill>
              </a:rPr>
              <a:t>S: threshold for “probable” is defined as “more likely than not” (greater than 50%).</a:t>
            </a:r>
          </a:p>
        </p:txBody>
      </p:sp>
      <p:sp>
        <p:nvSpPr>
          <p:cNvPr id="4" name="Content Placeholder 3"/>
          <p:cNvSpPr>
            <a:spLocks noGrp="1"/>
          </p:cNvSpPr>
          <p:nvPr>
            <p:ph sz="quarter" idx="14"/>
          </p:nvPr>
        </p:nvSpPr>
        <p:spPr>
          <a:xfrm>
            <a:off x="342900" y="3496872"/>
            <a:ext cx="8458200" cy="2287239"/>
          </a:xfrm>
        </p:spPr>
        <p:txBody>
          <a:bodyPr>
            <a:normAutofit/>
          </a:bodyPr>
          <a:lstStyle/>
          <a:p>
            <a:pPr>
              <a:lnSpc>
                <a:spcPct val="90000"/>
              </a:lnSpc>
              <a:spcAft>
                <a:spcPts val="500"/>
              </a:spcAft>
            </a:pPr>
            <a:r>
              <a:rPr lang="en-US" sz="2800" dirty="0">
                <a:solidFill>
                  <a:schemeClr val="tx1"/>
                </a:solidFill>
              </a:rPr>
              <a:t>Valuation of long-term contingencies.</a:t>
            </a:r>
          </a:p>
          <a:p>
            <a:pPr marL="291600" lvl="1" indent="-291600">
              <a:lnSpc>
                <a:spcPct val="90000"/>
              </a:lnSpc>
              <a:spcBef>
                <a:spcPts val="0"/>
              </a:spcBef>
              <a:spcAft>
                <a:spcPts val="500"/>
              </a:spcAft>
            </a:pPr>
            <a:r>
              <a:rPr lang="en-US" sz="2600" dirty="0">
                <a:solidFill>
                  <a:schemeClr val="tx1"/>
                </a:solidFill>
              </a:rPr>
              <a:t>U.S. 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 present value—only when the timing of cash flows is certain.</a:t>
            </a:r>
          </a:p>
          <a:p>
            <a:pPr marL="291600" lvl="1" indent="-291600">
              <a:lnSpc>
                <a:spcPct val="90000"/>
              </a:lnSpc>
              <a:spcBef>
                <a:spcPts val="0"/>
              </a:spcBef>
              <a:spcAft>
                <a:spcPts val="500"/>
              </a:spcAft>
            </a:pPr>
            <a:r>
              <a:rPr lang="en-US" sz="2600" dirty="0">
                <a:solidFill>
                  <a:schemeClr val="tx1"/>
                </a:solidFill>
              </a:rPr>
              <a:t>I</a:t>
            </a:r>
            <a:r>
              <a:rPr lang="en-US" sz="100" dirty="0">
                <a:solidFill>
                  <a:schemeClr val="tx1"/>
                </a:solidFill>
              </a:rPr>
              <a:t> </a:t>
            </a:r>
            <a:r>
              <a:rPr lang="en-US" sz="2600" dirty="0">
                <a:solidFill>
                  <a:schemeClr val="tx1"/>
                </a:solidFill>
              </a:rPr>
              <a:t>F</a:t>
            </a:r>
            <a:r>
              <a:rPr lang="en-US" sz="100" dirty="0">
                <a:solidFill>
                  <a:schemeClr val="tx1"/>
                </a:solidFill>
              </a:rPr>
              <a:t> </a:t>
            </a:r>
            <a:r>
              <a:rPr lang="en-US" sz="2600" dirty="0">
                <a:solidFill>
                  <a:schemeClr val="tx1"/>
                </a:solidFill>
              </a:rPr>
              <a:t>R</a:t>
            </a:r>
            <a:r>
              <a:rPr lang="en-US" sz="100" dirty="0">
                <a:solidFill>
                  <a:schemeClr val="tx1"/>
                </a:solidFill>
              </a:rPr>
              <a:t> </a:t>
            </a:r>
            <a:r>
              <a:rPr lang="en-US" sz="2600" dirty="0">
                <a:solidFill>
                  <a:schemeClr val="tx1"/>
                </a:solidFill>
              </a:rPr>
              <a:t>S: present value—when time value of money is material.</a:t>
            </a:r>
          </a:p>
        </p:txBody>
      </p:sp>
      <p:sp>
        <p:nvSpPr>
          <p:cNvPr id="7" name="Slide Number Placeholder 6"/>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14837099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B88D9E23-708A-4689-8B88-5C6D4E90D97F}"/>
              </a:ext>
            </a:extLst>
          </p:cNvPr>
          <p:cNvSpPr>
            <a:spLocks noGrp="1"/>
          </p:cNvSpPr>
          <p:nvPr>
            <p:ph type="title"/>
          </p:nvPr>
        </p:nvSpPr>
        <p:spPr>
          <a:xfrm>
            <a:off x="342900" y="121988"/>
            <a:ext cx="8535286" cy="1044234"/>
          </a:xfrm>
        </p:spPr>
        <p:txBody>
          <a:bodyPr>
            <a:noAutofit/>
          </a:bodyPr>
          <a:lstStyle/>
          <a:p>
            <a:r>
              <a:rPr lang="en-US" sz="2600" dirty="0">
                <a:solidFill>
                  <a:schemeClr val="tx1"/>
                </a:solidFill>
                <a:cs typeface="Avenir LT Std 65 Medium"/>
              </a:rPr>
              <a:t>Illustration E–6 </a:t>
            </a:r>
            <a:r>
              <a:rPr lang="en-US" sz="2600" dirty="0">
                <a:solidFill>
                  <a:schemeClr val="tx1"/>
                </a:solidFill>
              </a:rPr>
              <a:t>Disclosure Note about Recognition of Contingencies</a:t>
            </a:r>
          </a:p>
        </p:txBody>
      </p:sp>
      <p:sp>
        <p:nvSpPr>
          <p:cNvPr id="14" name="Content Placeholder 13">
            <a:extLst>
              <a:ext uri="{FF2B5EF4-FFF2-40B4-BE49-F238E27FC236}">
                <a16:creationId xmlns:a16="http://schemas.microsoft.com/office/drawing/2014/main" id="{A139A1FB-43F6-4EFF-9AD6-F33DF5DCD267}"/>
              </a:ext>
            </a:extLst>
          </p:cNvPr>
          <p:cNvSpPr>
            <a:spLocks noGrp="1"/>
          </p:cNvSpPr>
          <p:nvPr>
            <p:ph sz="quarter" idx="11"/>
          </p:nvPr>
        </p:nvSpPr>
        <p:spPr>
          <a:xfrm>
            <a:off x="342900" y="1276710"/>
            <a:ext cx="8639352" cy="4516126"/>
          </a:xfrm>
        </p:spPr>
        <p:txBody>
          <a:bodyPr>
            <a:normAutofit/>
          </a:bodyPr>
          <a:lstStyle/>
          <a:p>
            <a:pPr algn="ctr">
              <a:lnSpc>
                <a:spcPct val="90000"/>
              </a:lnSpc>
            </a:pPr>
            <a:r>
              <a:rPr lang="en-US" b="1" dirty="0"/>
              <a:t>ELECTROLUX</a:t>
            </a:r>
          </a:p>
          <a:p>
            <a:pPr algn="ctr">
              <a:lnSpc>
                <a:spcPct val="90000"/>
              </a:lnSpc>
            </a:pPr>
            <a:r>
              <a:rPr lang="en-US" b="1" dirty="0"/>
              <a:t>Notes to the Financial Statements (excerpt)</a:t>
            </a:r>
          </a:p>
          <a:p>
            <a:r>
              <a:rPr lang="en-US" b="1" dirty="0"/>
              <a:t>Note 29: U.S. G</a:t>
            </a:r>
            <a:r>
              <a:rPr lang="en-US" sz="100" b="1" dirty="0"/>
              <a:t> </a:t>
            </a:r>
            <a:r>
              <a:rPr lang="en-US" b="1" dirty="0"/>
              <a:t>A</a:t>
            </a:r>
            <a:r>
              <a:rPr lang="en-US" sz="100" b="1" dirty="0"/>
              <a:t> </a:t>
            </a:r>
            <a:r>
              <a:rPr lang="en-US" b="1" dirty="0" err="1"/>
              <a:t>A</a:t>
            </a:r>
            <a:r>
              <a:rPr lang="en-US" sz="100" b="1" dirty="0"/>
              <a:t> </a:t>
            </a:r>
            <a:r>
              <a:rPr lang="en-US" b="1" dirty="0"/>
              <a:t>P information</a:t>
            </a:r>
          </a:p>
          <a:p>
            <a:r>
              <a:rPr lang="en-US" i="1" dirty="0"/>
              <a:t>Discounted provisions</a:t>
            </a:r>
          </a:p>
          <a:p>
            <a:r>
              <a:rPr lang="en-US" dirty="0"/>
              <a:t>Under I</a:t>
            </a:r>
            <a:r>
              <a:rPr lang="en-US" sz="100" dirty="0"/>
              <a:t> </a:t>
            </a:r>
            <a:r>
              <a:rPr lang="en-US" dirty="0"/>
              <a:t>F</a:t>
            </a:r>
            <a:r>
              <a:rPr lang="en-US" sz="100" dirty="0"/>
              <a:t> </a:t>
            </a:r>
            <a:r>
              <a:rPr lang="en-US" dirty="0"/>
              <a:t>R</a:t>
            </a:r>
            <a:r>
              <a:rPr lang="en-US" sz="100" dirty="0"/>
              <a:t> </a:t>
            </a:r>
            <a:r>
              <a:rPr lang="en-US" dirty="0"/>
              <a:t>S and U.S. G</a:t>
            </a:r>
            <a:r>
              <a:rPr lang="en-US" sz="100" dirty="0"/>
              <a:t> </a:t>
            </a:r>
            <a:r>
              <a:rPr lang="en-US" dirty="0"/>
              <a:t>A</a:t>
            </a:r>
            <a:r>
              <a:rPr lang="en-US" sz="100" dirty="0"/>
              <a:t> </a:t>
            </a:r>
            <a:r>
              <a:rPr lang="en-US" dirty="0" err="1"/>
              <a:t>A</a:t>
            </a:r>
            <a:r>
              <a:rPr lang="en-US" sz="100" dirty="0"/>
              <a:t> </a:t>
            </a:r>
            <a:r>
              <a:rPr lang="en-US" dirty="0"/>
              <a:t>P, provisions are recognized when the Group has a present obligation as a result of a past event, and it is probable that an outflow of resources will be required to settle the obligation, and a reliable estimate can be made of the amount of the obligation. Under I</a:t>
            </a:r>
            <a:r>
              <a:rPr lang="en-US" sz="100" dirty="0"/>
              <a:t> </a:t>
            </a:r>
            <a:r>
              <a:rPr lang="en-US" dirty="0"/>
              <a:t>F</a:t>
            </a:r>
            <a:r>
              <a:rPr lang="en-US" sz="100" dirty="0"/>
              <a:t> </a:t>
            </a:r>
            <a:r>
              <a:rPr lang="en-US" dirty="0"/>
              <a:t>R</a:t>
            </a:r>
            <a:r>
              <a:rPr lang="en-US" sz="100" dirty="0"/>
              <a:t> </a:t>
            </a:r>
            <a:r>
              <a:rPr lang="en-US" dirty="0"/>
              <a:t>S, where the effect of time value of money is material, the amount recognized is the present value of the estimated expenditures. </a:t>
            </a:r>
            <a:r>
              <a:rPr lang="en-US" i="1" dirty="0"/>
              <a:t>I</a:t>
            </a:r>
            <a:r>
              <a:rPr lang="en-US" sz="100" i="1" dirty="0"/>
              <a:t> </a:t>
            </a:r>
            <a:r>
              <a:rPr lang="en-US" i="1" dirty="0"/>
              <a:t>A</a:t>
            </a:r>
            <a:r>
              <a:rPr lang="en-US" sz="100" i="1" dirty="0"/>
              <a:t> </a:t>
            </a:r>
            <a:r>
              <a:rPr lang="en-US" i="1" dirty="0"/>
              <a:t>S 37</a:t>
            </a:r>
            <a:r>
              <a:rPr lang="en-US" dirty="0"/>
              <a:t> states that long-term provisions shall be discounted if the time value is material. According to U.S. G</a:t>
            </a:r>
            <a:r>
              <a:rPr lang="en-US" sz="100" dirty="0"/>
              <a:t> </a:t>
            </a:r>
            <a:r>
              <a:rPr lang="en-US" dirty="0"/>
              <a:t>A</a:t>
            </a:r>
            <a:r>
              <a:rPr lang="en-US" sz="100" dirty="0"/>
              <a:t> </a:t>
            </a:r>
            <a:r>
              <a:rPr lang="en-US" dirty="0" err="1"/>
              <a:t>A</a:t>
            </a:r>
            <a:r>
              <a:rPr lang="en-US" sz="100" dirty="0"/>
              <a:t> </a:t>
            </a:r>
            <a:r>
              <a:rPr lang="en-US" dirty="0"/>
              <a:t>P, discounting of provisions is allowed when the timing of cash flow is certain.</a:t>
            </a:r>
            <a:endParaRPr lang="en-US" b="1" dirty="0"/>
          </a:p>
        </p:txBody>
      </p:sp>
      <p:sp>
        <p:nvSpPr>
          <p:cNvPr id="11" name="Slide Number Placeholder 10">
            <a:extLst>
              <a:ext uri="{FF2B5EF4-FFF2-40B4-BE49-F238E27FC236}">
                <a16:creationId xmlns:a16="http://schemas.microsoft.com/office/drawing/2014/main" id="{F8F26A3C-871D-4C42-AD38-5B358B04E656}"/>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307656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1D78-A7A7-47BE-AFD6-B720C2EFEDB1}"/>
              </a:ext>
            </a:extLst>
          </p:cNvPr>
          <p:cNvSpPr>
            <a:spLocks noGrp="1"/>
          </p:cNvSpPr>
          <p:nvPr>
            <p:ph type="title"/>
          </p:nvPr>
        </p:nvSpPr>
        <p:spPr/>
        <p:txBody>
          <a:bodyPr/>
          <a:lstStyle/>
          <a:p>
            <a:r>
              <a:rPr lang="en-US" sz="3600" dirty="0">
                <a:solidFill>
                  <a:schemeClr val="tx1"/>
                </a:solidFill>
              </a:rPr>
              <a:t>Chapter 9: Long-Term Liabilities</a:t>
            </a:r>
            <a:endParaRPr lang="en-US" dirty="0">
              <a:solidFill>
                <a:schemeClr val="tx1"/>
              </a:solidFill>
            </a:endParaRPr>
          </a:p>
        </p:txBody>
      </p:sp>
      <p:sp>
        <p:nvSpPr>
          <p:cNvPr id="3" name="Content Placeholder 2">
            <a:extLst>
              <a:ext uri="{FF2B5EF4-FFF2-40B4-BE49-F238E27FC236}">
                <a16:creationId xmlns:a16="http://schemas.microsoft.com/office/drawing/2014/main" id="{BC0ADA66-4864-4E7A-8EF0-BDFACE476D67}"/>
              </a:ext>
            </a:extLst>
          </p:cNvPr>
          <p:cNvSpPr>
            <a:spLocks noGrp="1"/>
          </p:cNvSpPr>
          <p:nvPr>
            <p:ph sz="quarter" idx="11"/>
          </p:nvPr>
        </p:nvSpPr>
        <p:spPr/>
        <p:txBody>
          <a:bodyPr>
            <a:noAutofit/>
          </a:bodyPr>
          <a:lstStyle/>
          <a:p>
            <a:pPr>
              <a:lnSpc>
                <a:spcPct val="90000"/>
              </a:lnSpc>
            </a:pPr>
            <a:r>
              <a:rPr lang="en-US" sz="2800" dirty="0">
                <a:solidFill>
                  <a:schemeClr val="tx1"/>
                </a:solidFill>
              </a:rPr>
              <a:t>Treatment of convertible debt.</a:t>
            </a:r>
          </a:p>
          <a:p>
            <a:pPr marL="291600" lvl="1" indent="-291600">
              <a:lnSpc>
                <a:spcPct val="90000"/>
              </a:lnSpc>
              <a:spcBef>
                <a:spcPts val="0"/>
              </a:spcBef>
            </a:pPr>
            <a:r>
              <a:rPr lang="en-US" sz="2600" dirty="0">
                <a:solidFill>
                  <a:schemeClr val="tx1"/>
                </a:solidFill>
              </a:rPr>
              <a:t>U.S. 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 entire issue price is recorded as a liability.</a:t>
            </a:r>
          </a:p>
          <a:p>
            <a:pPr marL="291600" lvl="1" indent="-291600">
              <a:lnSpc>
                <a:spcPct val="90000"/>
              </a:lnSpc>
              <a:spcBef>
                <a:spcPts val="0"/>
              </a:spcBef>
            </a:pPr>
            <a:r>
              <a:rPr lang="en-US" sz="2600" dirty="0">
                <a:solidFill>
                  <a:schemeClr val="tx1"/>
                </a:solidFill>
              </a:rPr>
              <a:t>I</a:t>
            </a:r>
            <a:r>
              <a:rPr lang="en-US" sz="100" dirty="0">
                <a:solidFill>
                  <a:schemeClr val="tx1"/>
                </a:solidFill>
              </a:rPr>
              <a:t> </a:t>
            </a:r>
            <a:r>
              <a:rPr lang="en-US" sz="2600" dirty="0">
                <a:solidFill>
                  <a:schemeClr val="tx1"/>
                </a:solidFill>
              </a:rPr>
              <a:t>F</a:t>
            </a:r>
            <a:r>
              <a:rPr lang="en-US" sz="100" dirty="0">
                <a:solidFill>
                  <a:schemeClr val="tx1"/>
                </a:solidFill>
              </a:rPr>
              <a:t> </a:t>
            </a:r>
            <a:r>
              <a:rPr lang="en-US" sz="2600" dirty="0">
                <a:solidFill>
                  <a:schemeClr val="tx1"/>
                </a:solidFill>
              </a:rPr>
              <a:t>R</a:t>
            </a:r>
            <a:r>
              <a:rPr lang="en-US" sz="100" dirty="0">
                <a:solidFill>
                  <a:schemeClr val="tx1"/>
                </a:solidFill>
              </a:rPr>
              <a:t> </a:t>
            </a:r>
            <a:r>
              <a:rPr lang="en-US" sz="2600" dirty="0">
                <a:solidFill>
                  <a:schemeClr val="tx1"/>
                </a:solidFill>
              </a:rPr>
              <a:t>S: convertible debt is divided into its liability (bonds) and equity (conversion option) elements.</a:t>
            </a:r>
          </a:p>
        </p:txBody>
      </p:sp>
      <p:sp>
        <p:nvSpPr>
          <p:cNvPr id="6" name="Slide Number Placeholder 5">
            <a:extLst>
              <a:ext uri="{FF2B5EF4-FFF2-40B4-BE49-F238E27FC236}">
                <a16:creationId xmlns:a16="http://schemas.microsoft.com/office/drawing/2014/main" id="{D0A923B7-0881-4FD4-AA33-BBDCED00630D}"/>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40289001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chemeClr val="tx1"/>
                </a:solidFill>
              </a:rPr>
              <a:t>Chapter 10: Stockholders’ Equity</a:t>
            </a:r>
            <a:endParaRPr lang="en-US" dirty="0">
              <a:solidFill>
                <a:schemeClr val="tx1"/>
              </a:solidFill>
            </a:endParaRPr>
          </a:p>
        </p:txBody>
      </p:sp>
      <p:sp>
        <p:nvSpPr>
          <p:cNvPr id="3" name="Content Placeholder 2"/>
          <p:cNvSpPr>
            <a:spLocks noGrp="1"/>
          </p:cNvSpPr>
          <p:nvPr>
            <p:ph sz="quarter" idx="11"/>
          </p:nvPr>
        </p:nvSpPr>
        <p:spPr>
          <a:xfrm>
            <a:off x="342900" y="1276708"/>
            <a:ext cx="8458200" cy="2933785"/>
          </a:xfrm>
        </p:spPr>
        <p:txBody>
          <a:bodyPr>
            <a:normAutofit fontScale="47500" lnSpcReduction="20000"/>
          </a:bodyPr>
          <a:lstStyle/>
          <a:p>
            <a:pPr>
              <a:spcBef>
                <a:spcPts val="500"/>
              </a:spcBef>
              <a:spcAft>
                <a:spcPts val="500"/>
              </a:spcAft>
            </a:pPr>
            <a:r>
              <a:rPr lang="en-US" sz="5900" dirty="0">
                <a:solidFill>
                  <a:schemeClr val="tx1"/>
                </a:solidFill>
              </a:rPr>
              <a:t>Distinction between debt and equity for preferred stock.</a:t>
            </a:r>
          </a:p>
          <a:p>
            <a:pPr marL="291600" lvl="1" indent="-291600">
              <a:spcBef>
                <a:spcPts val="500"/>
              </a:spcBef>
              <a:spcAft>
                <a:spcPts val="500"/>
              </a:spcAft>
            </a:pPr>
            <a:r>
              <a:rPr lang="en-US" sz="5500" dirty="0">
                <a:solidFill>
                  <a:schemeClr val="tx1"/>
                </a:solidFill>
              </a:rPr>
              <a:t>U.S. G</a:t>
            </a:r>
            <a:r>
              <a:rPr lang="en-US" sz="200" dirty="0">
                <a:solidFill>
                  <a:schemeClr val="tx1"/>
                </a:solidFill>
              </a:rPr>
              <a:t> </a:t>
            </a:r>
            <a:r>
              <a:rPr lang="en-US" sz="5500" dirty="0">
                <a:solidFill>
                  <a:schemeClr val="tx1"/>
                </a:solidFill>
              </a:rPr>
              <a:t>A</a:t>
            </a:r>
            <a:r>
              <a:rPr lang="en-US" sz="200" dirty="0">
                <a:solidFill>
                  <a:schemeClr val="tx1"/>
                </a:solidFill>
              </a:rPr>
              <a:t> </a:t>
            </a:r>
            <a:r>
              <a:rPr lang="en-US" sz="5500" dirty="0" err="1">
                <a:solidFill>
                  <a:schemeClr val="tx1"/>
                </a:solidFill>
              </a:rPr>
              <a:t>A</a:t>
            </a:r>
            <a:r>
              <a:rPr lang="en-US" sz="200" dirty="0">
                <a:solidFill>
                  <a:schemeClr val="tx1"/>
                </a:solidFill>
              </a:rPr>
              <a:t> </a:t>
            </a:r>
            <a:r>
              <a:rPr lang="en-US" sz="5500" dirty="0">
                <a:solidFill>
                  <a:schemeClr val="tx1"/>
                </a:solidFill>
              </a:rPr>
              <a:t>P: most preferred stock is included in stockholders’ equity, with the dividends reported as a reduction in retained earnings.</a:t>
            </a:r>
          </a:p>
          <a:p>
            <a:pPr marL="291600" lvl="1" indent="-291600">
              <a:spcBef>
                <a:spcPts val="500"/>
              </a:spcBef>
              <a:spcAft>
                <a:spcPts val="500"/>
              </a:spcAft>
            </a:pPr>
            <a:r>
              <a:rPr lang="en-US" sz="5500" dirty="0">
                <a:solidFill>
                  <a:schemeClr val="tx1"/>
                </a:solidFill>
              </a:rPr>
              <a:t>I</a:t>
            </a:r>
            <a:r>
              <a:rPr lang="en-US" sz="200" dirty="0">
                <a:solidFill>
                  <a:schemeClr val="tx1"/>
                </a:solidFill>
              </a:rPr>
              <a:t> </a:t>
            </a:r>
            <a:r>
              <a:rPr lang="en-US" sz="5500" dirty="0">
                <a:solidFill>
                  <a:schemeClr val="tx1"/>
                </a:solidFill>
              </a:rPr>
              <a:t>F</a:t>
            </a:r>
            <a:r>
              <a:rPr lang="en-US" sz="200" dirty="0">
                <a:solidFill>
                  <a:schemeClr val="tx1"/>
                </a:solidFill>
              </a:rPr>
              <a:t> </a:t>
            </a:r>
            <a:r>
              <a:rPr lang="en-US" sz="5500" dirty="0">
                <a:solidFill>
                  <a:schemeClr val="tx1"/>
                </a:solidFill>
              </a:rPr>
              <a:t>R</a:t>
            </a:r>
            <a:r>
              <a:rPr lang="en-US" sz="200" dirty="0">
                <a:solidFill>
                  <a:schemeClr val="tx1"/>
                </a:solidFill>
              </a:rPr>
              <a:t> </a:t>
            </a:r>
            <a:r>
              <a:rPr lang="en-US" sz="5500" dirty="0">
                <a:solidFill>
                  <a:schemeClr val="tx1"/>
                </a:solidFill>
              </a:rPr>
              <a:t>S: most preferred stock is reported as debt, with the dividends reported in the income statement as interest expense.</a:t>
            </a:r>
          </a:p>
        </p:txBody>
      </p:sp>
      <p:sp>
        <p:nvSpPr>
          <p:cNvPr id="4" name="Content Placeholder 3"/>
          <p:cNvSpPr>
            <a:spLocks noGrp="1"/>
          </p:cNvSpPr>
          <p:nvPr>
            <p:ph sz="quarter" idx="14"/>
          </p:nvPr>
        </p:nvSpPr>
        <p:spPr>
          <a:xfrm>
            <a:off x="342900" y="4376264"/>
            <a:ext cx="8458200" cy="1614217"/>
          </a:xfrm>
        </p:spPr>
        <p:txBody>
          <a:bodyPr>
            <a:normAutofit/>
          </a:bodyPr>
          <a:lstStyle/>
          <a:p>
            <a:pPr>
              <a:lnSpc>
                <a:spcPct val="90000"/>
              </a:lnSpc>
              <a:spcAft>
                <a:spcPts val="500"/>
              </a:spcAft>
            </a:pPr>
            <a:r>
              <a:rPr lang="en-US" sz="2800" dirty="0">
                <a:solidFill>
                  <a:schemeClr val="tx1"/>
                </a:solidFill>
              </a:rPr>
              <a:t>Reacquired shares: I</a:t>
            </a:r>
            <a:r>
              <a:rPr lang="en-US" sz="100" dirty="0">
                <a:solidFill>
                  <a:schemeClr val="tx1"/>
                </a:solidFill>
              </a:rPr>
              <a:t> </a:t>
            </a:r>
            <a:r>
              <a:rPr lang="en-US" sz="2800" dirty="0">
                <a:solidFill>
                  <a:schemeClr val="tx1"/>
                </a:solidFill>
              </a:rPr>
              <a:t>F</a:t>
            </a:r>
            <a:r>
              <a:rPr lang="en-US" sz="100" dirty="0">
                <a:solidFill>
                  <a:schemeClr val="tx1"/>
                </a:solidFill>
              </a:rPr>
              <a:t> </a:t>
            </a:r>
            <a:r>
              <a:rPr lang="en-US" sz="2800" dirty="0">
                <a:solidFill>
                  <a:schemeClr val="tx1"/>
                </a:solidFill>
              </a:rPr>
              <a:t>R</a:t>
            </a:r>
            <a:r>
              <a:rPr lang="en-US" sz="100" dirty="0">
                <a:solidFill>
                  <a:schemeClr val="tx1"/>
                </a:solidFill>
              </a:rPr>
              <a:t> </a:t>
            </a:r>
            <a:r>
              <a:rPr lang="en-US" sz="2800" dirty="0">
                <a:solidFill>
                  <a:schemeClr val="tx1"/>
                </a:solidFill>
              </a:rPr>
              <a:t>S does not permit retirement of shares.</a:t>
            </a:r>
          </a:p>
          <a:p>
            <a:pPr marL="291600" lvl="1" indent="-291600">
              <a:lnSpc>
                <a:spcPct val="90000"/>
              </a:lnSpc>
              <a:spcBef>
                <a:spcPts val="0"/>
              </a:spcBef>
              <a:spcAft>
                <a:spcPts val="500"/>
              </a:spcAft>
            </a:pPr>
            <a:r>
              <a:rPr lang="en-US" sz="2600" dirty="0">
                <a:solidFill>
                  <a:schemeClr val="tx1"/>
                </a:solidFill>
              </a:rPr>
              <a:t>All buybacks are treated as treasury stock.</a:t>
            </a:r>
          </a:p>
        </p:txBody>
      </p:sp>
      <p:sp>
        <p:nvSpPr>
          <p:cNvPr id="7" name="Slide Number Placeholder 6"/>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378713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B88D9E23-708A-4689-8B88-5C6D4E90D97F}"/>
              </a:ext>
            </a:extLst>
          </p:cNvPr>
          <p:cNvSpPr>
            <a:spLocks noGrp="1"/>
          </p:cNvSpPr>
          <p:nvPr>
            <p:ph type="title"/>
          </p:nvPr>
        </p:nvSpPr>
        <p:spPr>
          <a:xfrm>
            <a:off x="342900" y="169453"/>
            <a:ext cx="8535286" cy="949304"/>
          </a:xfrm>
        </p:spPr>
        <p:txBody>
          <a:bodyPr>
            <a:noAutofit/>
          </a:bodyPr>
          <a:lstStyle/>
          <a:p>
            <a:r>
              <a:rPr lang="en-US" sz="3400" dirty="0">
                <a:solidFill>
                  <a:schemeClr val="tx1"/>
                </a:solidFill>
                <a:cs typeface="Avenir LT Std 65 Medium"/>
              </a:rPr>
              <a:t>Illustration E–7</a:t>
            </a:r>
            <a:br>
              <a:rPr lang="en-US" sz="3400" dirty="0">
                <a:solidFill>
                  <a:schemeClr val="tx1"/>
                </a:solidFill>
                <a:cs typeface="Avenir LT Std 65 Medium"/>
              </a:rPr>
            </a:br>
            <a:r>
              <a:rPr lang="en-US" sz="3400" dirty="0">
                <a:solidFill>
                  <a:schemeClr val="tx1"/>
                </a:solidFill>
              </a:rPr>
              <a:t>Disclosure Note about Preferred Stock</a:t>
            </a:r>
          </a:p>
        </p:txBody>
      </p:sp>
      <p:sp>
        <p:nvSpPr>
          <p:cNvPr id="14" name="Content Placeholder 13">
            <a:extLst>
              <a:ext uri="{FF2B5EF4-FFF2-40B4-BE49-F238E27FC236}">
                <a16:creationId xmlns:a16="http://schemas.microsoft.com/office/drawing/2014/main" id="{A139A1FB-43F6-4EFF-9AD6-F33DF5DCD267}"/>
              </a:ext>
            </a:extLst>
          </p:cNvPr>
          <p:cNvSpPr>
            <a:spLocks noGrp="1"/>
          </p:cNvSpPr>
          <p:nvPr>
            <p:ph sz="quarter" idx="11"/>
          </p:nvPr>
        </p:nvSpPr>
        <p:spPr>
          <a:xfrm>
            <a:off x="342900" y="1276710"/>
            <a:ext cx="8535286" cy="4516126"/>
          </a:xfrm>
        </p:spPr>
        <p:txBody>
          <a:bodyPr>
            <a:normAutofit/>
          </a:bodyPr>
          <a:lstStyle/>
          <a:p>
            <a:pPr algn="ctr">
              <a:lnSpc>
                <a:spcPct val="90000"/>
              </a:lnSpc>
            </a:pPr>
            <a:r>
              <a:rPr lang="en-US" b="1" dirty="0"/>
              <a:t>UNILEVER</a:t>
            </a:r>
          </a:p>
          <a:p>
            <a:pPr algn="ctr">
              <a:lnSpc>
                <a:spcPct val="90000"/>
              </a:lnSpc>
            </a:pPr>
            <a:r>
              <a:rPr lang="en-US" b="1" dirty="0"/>
              <a:t>Notes to the Financial Statements (excerpt)</a:t>
            </a:r>
          </a:p>
          <a:p>
            <a:r>
              <a:rPr lang="en-US" b="1" dirty="0"/>
              <a:t>Additional information for U.S. investors</a:t>
            </a:r>
          </a:p>
          <a:p>
            <a:r>
              <a:rPr lang="en-US" i="1" dirty="0"/>
              <a:t>Preference shares</a:t>
            </a:r>
          </a:p>
          <a:p>
            <a:r>
              <a:rPr lang="en-US" dirty="0"/>
              <a:t>Under </a:t>
            </a:r>
            <a:r>
              <a:rPr lang="en-US" i="1" dirty="0"/>
              <a:t>I</a:t>
            </a:r>
            <a:r>
              <a:rPr lang="en-US" sz="100" i="1" dirty="0"/>
              <a:t> </a:t>
            </a:r>
            <a:r>
              <a:rPr lang="en-US" i="1" dirty="0"/>
              <a:t>A</a:t>
            </a:r>
            <a:r>
              <a:rPr lang="en-US" sz="100" i="1" dirty="0"/>
              <a:t> </a:t>
            </a:r>
            <a:r>
              <a:rPr lang="en-US" i="1" dirty="0"/>
              <a:t>S 32, Unilever recognizes preference shares that provide a fixed preference dividend as borrowings with preference dividends recognized in the income statement. Under U.S. G</a:t>
            </a:r>
            <a:r>
              <a:rPr lang="en-US" sz="100" i="1" dirty="0"/>
              <a:t> </a:t>
            </a:r>
            <a:r>
              <a:rPr lang="en-US" i="1" dirty="0"/>
              <a:t>A</a:t>
            </a:r>
            <a:r>
              <a:rPr lang="en-US" sz="100" i="1" dirty="0"/>
              <a:t> </a:t>
            </a:r>
            <a:r>
              <a:rPr lang="en-US" i="1" dirty="0" err="1"/>
              <a:t>A</a:t>
            </a:r>
            <a:r>
              <a:rPr lang="en-US" sz="100" i="1" dirty="0"/>
              <a:t> </a:t>
            </a:r>
            <a:r>
              <a:rPr lang="en-US" i="1" dirty="0"/>
              <a:t>P such preference shares are classified in shareholders’ equity with dividends treated as a deduction to shareholders’ equity.</a:t>
            </a:r>
            <a:endParaRPr lang="en-US" b="1" dirty="0"/>
          </a:p>
        </p:txBody>
      </p:sp>
      <p:sp>
        <p:nvSpPr>
          <p:cNvPr id="11" name="Slide Number Placeholder 10">
            <a:extLst>
              <a:ext uri="{FF2B5EF4-FFF2-40B4-BE49-F238E27FC236}">
                <a16:creationId xmlns:a16="http://schemas.microsoft.com/office/drawing/2014/main" id="{F8F26A3C-871D-4C42-AD38-5B358B04E656}"/>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19832878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chemeClr val="tx1"/>
                </a:solidFill>
              </a:rPr>
              <a:t>Chapter 11: Statement of Cash Flows</a:t>
            </a:r>
            <a:endParaRPr lang="en-US" dirty="0">
              <a:solidFill>
                <a:schemeClr val="tx1"/>
              </a:solidFill>
            </a:endParaRPr>
          </a:p>
        </p:txBody>
      </p:sp>
      <p:sp>
        <p:nvSpPr>
          <p:cNvPr id="3" name="Content Placeholder 2"/>
          <p:cNvSpPr>
            <a:spLocks noGrp="1"/>
          </p:cNvSpPr>
          <p:nvPr>
            <p:ph sz="quarter" idx="11"/>
          </p:nvPr>
        </p:nvSpPr>
        <p:spPr>
          <a:xfrm>
            <a:off x="342900" y="1276707"/>
            <a:ext cx="8458200" cy="3337823"/>
          </a:xfrm>
        </p:spPr>
        <p:txBody>
          <a:bodyPr>
            <a:normAutofit/>
          </a:bodyPr>
          <a:lstStyle/>
          <a:p>
            <a:pPr>
              <a:lnSpc>
                <a:spcPct val="90000"/>
              </a:lnSpc>
            </a:pPr>
            <a:r>
              <a:rPr lang="en-US" sz="2800" dirty="0">
                <a:solidFill>
                  <a:schemeClr val="tx1"/>
                </a:solidFill>
              </a:rPr>
              <a:t>Classification of cash flows.</a:t>
            </a:r>
          </a:p>
          <a:p>
            <a:pPr marL="291600" lvl="1" indent="-291600">
              <a:lnSpc>
                <a:spcPct val="110000"/>
              </a:lnSpc>
              <a:spcBef>
                <a:spcPts val="0"/>
              </a:spcBef>
            </a:pPr>
            <a:r>
              <a:rPr lang="en-US" sz="2600" dirty="0">
                <a:solidFill>
                  <a:schemeClr val="tx1"/>
                </a:solidFill>
              </a:rPr>
              <a:t>Cash outflows for interest payments.</a:t>
            </a:r>
          </a:p>
          <a:p>
            <a:pPr marL="619200" lvl="2" indent="-284400">
              <a:lnSpc>
                <a:spcPct val="90000"/>
              </a:lnSpc>
              <a:spcBef>
                <a:spcPts val="0"/>
              </a:spcBef>
              <a:buFont typeface="Arial" panose="020B0604020202020204" pitchFamily="34" charset="0"/>
              <a:buChar char="–"/>
            </a:pPr>
            <a:r>
              <a:rPr lang="en-US" sz="2400" dirty="0">
                <a:solidFill>
                  <a:schemeClr val="tx1"/>
                </a:solidFill>
              </a:rPr>
              <a:t>U.S. G</a:t>
            </a:r>
            <a:r>
              <a:rPr lang="en-US" sz="100" dirty="0">
                <a:solidFill>
                  <a:schemeClr val="tx1"/>
                </a:solidFill>
              </a:rPr>
              <a:t> </a:t>
            </a:r>
            <a:r>
              <a:rPr lang="en-US" sz="2400" dirty="0">
                <a:solidFill>
                  <a:schemeClr val="tx1"/>
                </a:solidFill>
              </a:rPr>
              <a:t>A</a:t>
            </a:r>
            <a:r>
              <a:rPr lang="en-US" sz="100" dirty="0">
                <a:solidFill>
                  <a:schemeClr val="tx1"/>
                </a:solidFill>
              </a:rPr>
              <a:t> </a:t>
            </a:r>
            <a:r>
              <a:rPr lang="en-US" sz="2400" dirty="0" err="1">
                <a:solidFill>
                  <a:schemeClr val="tx1"/>
                </a:solidFill>
              </a:rPr>
              <a:t>A</a:t>
            </a:r>
            <a:r>
              <a:rPr lang="en-US" sz="100" dirty="0">
                <a:solidFill>
                  <a:schemeClr val="tx1"/>
                </a:solidFill>
              </a:rPr>
              <a:t> </a:t>
            </a:r>
            <a:r>
              <a:rPr lang="en-US" sz="2400" dirty="0">
                <a:solidFill>
                  <a:schemeClr val="tx1"/>
                </a:solidFill>
              </a:rPr>
              <a:t>P—operating cash flows.</a:t>
            </a:r>
          </a:p>
          <a:p>
            <a:pPr marL="619200" lvl="2" indent="-284400">
              <a:lnSpc>
                <a:spcPct val="90000"/>
              </a:lnSpc>
              <a:spcBef>
                <a:spcPts val="0"/>
              </a:spcBef>
              <a:buFont typeface="Arial" panose="020B0604020202020204" pitchFamily="34" charset="0"/>
              <a:buChar char="–"/>
            </a:pPr>
            <a:r>
              <a:rPr lang="en-US" sz="2400" dirty="0">
                <a:solidFill>
                  <a:schemeClr val="tx1"/>
                </a:solidFill>
              </a:rPr>
              <a:t>I</a:t>
            </a:r>
            <a:r>
              <a:rPr lang="en-US" sz="100" dirty="0">
                <a:solidFill>
                  <a:schemeClr val="tx1"/>
                </a:solidFill>
              </a:rPr>
              <a:t> </a:t>
            </a:r>
            <a:r>
              <a:rPr lang="en-US" sz="2400" dirty="0">
                <a:solidFill>
                  <a:schemeClr val="tx1"/>
                </a:solidFill>
              </a:rPr>
              <a:t>F</a:t>
            </a:r>
            <a:r>
              <a:rPr lang="en-US" sz="100" dirty="0">
                <a:solidFill>
                  <a:schemeClr val="tx1"/>
                </a:solidFill>
              </a:rPr>
              <a:t> </a:t>
            </a:r>
            <a:r>
              <a:rPr lang="en-US" sz="2400" dirty="0">
                <a:solidFill>
                  <a:schemeClr val="tx1"/>
                </a:solidFill>
              </a:rPr>
              <a:t>R</a:t>
            </a:r>
            <a:r>
              <a:rPr lang="en-US" sz="100" dirty="0">
                <a:solidFill>
                  <a:schemeClr val="tx1"/>
                </a:solidFill>
              </a:rPr>
              <a:t> </a:t>
            </a:r>
            <a:r>
              <a:rPr lang="en-US" sz="2400" dirty="0">
                <a:solidFill>
                  <a:schemeClr val="tx1"/>
                </a:solidFill>
              </a:rPr>
              <a:t>S—either operating or financing cash flows.</a:t>
            </a:r>
          </a:p>
          <a:p>
            <a:pPr marL="291600" lvl="1" indent="-291600">
              <a:spcBef>
                <a:spcPts val="0"/>
              </a:spcBef>
            </a:pPr>
            <a:r>
              <a:rPr lang="en-US" sz="2600" dirty="0">
                <a:solidFill>
                  <a:schemeClr val="tx1"/>
                </a:solidFill>
              </a:rPr>
              <a:t>Cash inflows from interest and dividends received.</a:t>
            </a:r>
          </a:p>
          <a:p>
            <a:pPr marL="619200" lvl="2" indent="-284400">
              <a:lnSpc>
                <a:spcPct val="90000"/>
              </a:lnSpc>
              <a:spcBef>
                <a:spcPts val="0"/>
              </a:spcBef>
              <a:buFont typeface="Arial" panose="020B0604020202020204" pitchFamily="34" charset="0"/>
              <a:buChar char="–"/>
            </a:pPr>
            <a:r>
              <a:rPr lang="en-US" sz="2400" dirty="0">
                <a:solidFill>
                  <a:schemeClr val="tx1"/>
                </a:solidFill>
              </a:rPr>
              <a:t>U.S. G</a:t>
            </a:r>
            <a:r>
              <a:rPr lang="en-US" sz="100" dirty="0">
                <a:solidFill>
                  <a:schemeClr val="tx1"/>
                </a:solidFill>
              </a:rPr>
              <a:t> </a:t>
            </a:r>
            <a:r>
              <a:rPr lang="en-US" sz="2400" dirty="0">
                <a:solidFill>
                  <a:schemeClr val="tx1"/>
                </a:solidFill>
              </a:rPr>
              <a:t>A</a:t>
            </a:r>
            <a:r>
              <a:rPr lang="en-US" sz="100" dirty="0">
                <a:solidFill>
                  <a:schemeClr val="tx1"/>
                </a:solidFill>
              </a:rPr>
              <a:t> </a:t>
            </a:r>
            <a:r>
              <a:rPr lang="en-US" sz="2400" dirty="0" err="1">
                <a:solidFill>
                  <a:schemeClr val="tx1"/>
                </a:solidFill>
              </a:rPr>
              <a:t>A</a:t>
            </a:r>
            <a:r>
              <a:rPr lang="en-US" sz="100" dirty="0">
                <a:solidFill>
                  <a:schemeClr val="tx1"/>
                </a:solidFill>
              </a:rPr>
              <a:t> </a:t>
            </a:r>
            <a:r>
              <a:rPr lang="en-US" sz="2400" dirty="0">
                <a:solidFill>
                  <a:schemeClr val="tx1"/>
                </a:solidFill>
              </a:rPr>
              <a:t>P—operating cash flows.</a:t>
            </a:r>
          </a:p>
          <a:p>
            <a:pPr marL="619200" lvl="2" indent="-284400">
              <a:lnSpc>
                <a:spcPct val="90000"/>
              </a:lnSpc>
              <a:spcBef>
                <a:spcPts val="0"/>
              </a:spcBef>
              <a:buFont typeface="Arial" panose="020B0604020202020204" pitchFamily="34" charset="0"/>
              <a:buChar char="–"/>
            </a:pPr>
            <a:r>
              <a:rPr lang="en-US" sz="2400" dirty="0">
                <a:solidFill>
                  <a:schemeClr val="tx1"/>
                </a:solidFill>
              </a:rPr>
              <a:t>I</a:t>
            </a:r>
            <a:r>
              <a:rPr lang="en-US" sz="100" dirty="0">
                <a:solidFill>
                  <a:schemeClr val="tx1"/>
                </a:solidFill>
              </a:rPr>
              <a:t> </a:t>
            </a:r>
            <a:r>
              <a:rPr lang="en-US" sz="2400" dirty="0">
                <a:solidFill>
                  <a:schemeClr val="tx1"/>
                </a:solidFill>
              </a:rPr>
              <a:t>F</a:t>
            </a:r>
            <a:r>
              <a:rPr lang="en-US" sz="100" dirty="0">
                <a:solidFill>
                  <a:schemeClr val="tx1"/>
                </a:solidFill>
              </a:rPr>
              <a:t> </a:t>
            </a:r>
            <a:r>
              <a:rPr lang="en-US" sz="2400" dirty="0">
                <a:solidFill>
                  <a:schemeClr val="tx1"/>
                </a:solidFill>
              </a:rPr>
              <a:t>R</a:t>
            </a:r>
            <a:r>
              <a:rPr lang="en-US" sz="100" dirty="0">
                <a:solidFill>
                  <a:schemeClr val="tx1"/>
                </a:solidFill>
              </a:rPr>
              <a:t> </a:t>
            </a:r>
            <a:r>
              <a:rPr lang="en-US" sz="2400" dirty="0">
                <a:solidFill>
                  <a:schemeClr val="tx1"/>
                </a:solidFill>
              </a:rPr>
              <a:t>S—either operating or investing cash flows.</a:t>
            </a:r>
          </a:p>
        </p:txBody>
      </p:sp>
      <p:sp>
        <p:nvSpPr>
          <p:cNvPr id="4" name="Content Placeholder 3"/>
          <p:cNvSpPr>
            <a:spLocks noGrp="1"/>
          </p:cNvSpPr>
          <p:nvPr>
            <p:ph sz="quarter" idx="14"/>
          </p:nvPr>
        </p:nvSpPr>
        <p:spPr>
          <a:xfrm>
            <a:off x="342900" y="4710224"/>
            <a:ext cx="8458200" cy="1599240"/>
          </a:xfrm>
        </p:spPr>
        <p:txBody>
          <a:bodyPr>
            <a:normAutofit/>
          </a:bodyPr>
          <a:lstStyle/>
          <a:p>
            <a:pPr>
              <a:lnSpc>
                <a:spcPct val="90000"/>
              </a:lnSpc>
            </a:pPr>
            <a:r>
              <a:rPr lang="en-US" sz="2800" dirty="0">
                <a:solidFill>
                  <a:schemeClr val="tx1"/>
                </a:solidFill>
              </a:rPr>
              <a:t>Direct or indirect method—Operating Cash Flows.</a:t>
            </a:r>
          </a:p>
          <a:p>
            <a:pPr marL="291600" lvl="1" indent="-291600">
              <a:lnSpc>
                <a:spcPct val="90000"/>
              </a:lnSpc>
              <a:spcBef>
                <a:spcPts val="0"/>
              </a:spcBef>
            </a:pPr>
            <a:r>
              <a:rPr lang="en-US" sz="2600" dirty="0">
                <a:solidFill>
                  <a:schemeClr val="tx1"/>
                </a:solidFill>
              </a:rPr>
              <a:t>U.S. 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 permits either.</a:t>
            </a:r>
          </a:p>
          <a:p>
            <a:pPr marL="291600" lvl="1" indent="-291600">
              <a:lnSpc>
                <a:spcPct val="90000"/>
              </a:lnSpc>
              <a:spcBef>
                <a:spcPts val="0"/>
              </a:spcBef>
            </a:pPr>
            <a:r>
              <a:rPr lang="en-US" sz="2600" dirty="0">
                <a:solidFill>
                  <a:schemeClr val="tx1"/>
                </a:solidFill>
              </a:rPr>
              <a:t>I</a:t>
            </a:r>
            <a:r>
              <a:rPr lang="en-US" sz="100" dirty="0">
                <a:solidFill>
                  <a:schemeClr val="tx1"/>
                </a:solidFill>
              </a:rPr>
              <a:t> </a:t>
            </a:r>
            <a:r>
              <a:rPr lang="en-US" sz="2600" dirty="0">
                <a:solidFill>
                  <a:schemeClr val="tx1"/>
                </a:solidFill>
              </a:rPr>
              <a:t>F</a:t>
            </a:r>
            <a:r>
              <a:rPr lang="en-US" sz="100" dirty="0">
                <a:solidFill>
                  <a:schemeClr val="tx1"/>
                </a:solidFill>
              </a:rPr>
              <a:t> </a:t>
            </a:r>
            <a:r>
              <a:rPr lang="en-US" sz="2600" dirty="0">
                <a:solidFill>
                  <a:schemeClr val="tx1"/>
                </a:solidFill>
              </a:rPr>
              <a:t>R</a:t>
            </a:r>
            <a:r>
              <a:rPr lang="en-US" sz="100" dirty="0">
                <a:solidFill>
                  <a:schemeClr val="tx1"/>
                </a:solidFill>
              </a:rPr>
              <a:t> </a:t>
            </a:r>
            <a:r>
              <a:rPr lang="en-US" sz="2600" dirty="0">
                <a:solidFill>
                  <a:schemeClr val="tx1"/>
                </a:solidFill>
              </a:rPr>
              <a:t>S requires the direct method be used.</a:t>
            </a:r>
          </a:p>
        </p:txBody>
      </p:sp>
      <p:sp>
        <p:nvSpPr>
          <p:cNvPr id="7" name="Slide Number Placeholder 6"/>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288994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600" dirty="0">
                <a:solidFill>
                  <a:schemeClr val="tx1"/>
                </a:solidFill>
              </a:rPr>
              <a:t>Differences in Accounting Practices</a:t>
            </a:r>
            <a:endParaRPr lang="en-US" sz="1100" b="0" dirty="0">
              <a:solidFill>
                <a:schemeClr val="tx1"/>
              </a:solidFill>
            </a:endParaRPr>
          </a:p>
        </p:txBody>
      </p:sp>
      <p:sp>
        <p:nvSpPr>
          <p:cNvPr id="8" name="Content Placeholder 7">
            <a:extLst>
              <a:ext uri="{FF2B5EF4-FFF2-40B4-BE49-F238E27FC236}">
                <a16:creationId xmlns:a16="http://schemas.microsoft.com/office/drawing/2014/main" id="{F8980C04-7CCD-4D68-8E2B-05068C90A503}"/>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800" dirty="0">
                <a:solidFill>
                  <a:schemeClr val="tx1"/>
                </a:solidFill>
              </a:rPr>
              <a:t>Financial accounting standards and practices differ from country to country for many reasons.</a:t>
            </a:r>
          </a:p>
          <a:p>
            <a:pPr marL="291600" indent="-291600">
              <a:spcBef>
                <a:spcPts val="1000"/>
              </a:spcBef>
              <a:spcAft>
                <a:spcPts val="0"/>
              </a:spcAft>
              <a:buFont typeface="Arial" panose="020B0604020202020204" pitchFamily="34" charset="0"/>
              <a:buChar char="•"/>
            </a:pPr>
            <a:r>
              <a:rPr lang="en-US" sz="2800" dirty="0">
                <a:solidFill>
                  <a:schemeClr val="tx1"/>
                </a:solidFill>
              </a:rPr>
              <a:t>These include different legal systems, the influence of tax laws, sources of financing, inflation, culture, political influence of other countries, and the level of economic development.</a:t>
            </a:r>
          </a:p>
        </p:txBody>
      </p:sp>
      <p:sp>
        <p:nvSpPr>
          <p:cNvPr id="6" name="Slide Number Placeholder 5"/>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40268260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rPr>
              <a:t>Chapter 12: Financial Statement Analysis</a:t>
            </a:r>
          </a:p>
        </p:txBody>
      </p:sp>
      <p:sp>
        <p:nvSpPr>
          <p:cNvPr id="3" name="Content Placeholder 2"/>
          <p:cNvSpPr>
            <a:spLocks noGrp="1"/>
          </p:cNvSpPr>
          <p:nvPr>
            <p:ph sz="quarter" idx="11"/>
          </p:nvPr>
        </p:nvSpPr>
        <p:spPr>
          <a:xfrm>
            <a:off x="342900" y="1276707"/>
            <a:ext cx="8458200" cy="3337823"/>
          </a:xfrm>
        </p:spPr>
        <p:txBody>
          <a:bodyPr>
            <a:normAutofit/>
          </a:bodyPr>
          <a:lstStyle/>
          <a:p>
            <a:pPr>
              <a:lnSpc>
                <a:spcPct val="90000"/>
              </a:lnSpc>
            </a:pPr>
            <a:r>
              <a:rPr lang="en-US" sz="2800" dirty="0">
                <a:solidFill>
                  <a:schemeClr val="tx1"/>
                </a:solidFill>
              </a:rPr>
              <a:t>Discontinued operations.</a:t>
            </a:r>
          </a:p>
          <a:p>
            <a:pPr marL="291600" lvl="1" indent="-291600">
              <a:lnSpc>
                <a:spcPct val="90000"/>
              </a:lnSpc>
              <a:spcBef>
                <a:spcPts val="0"/>
              </a:spcBef>
            </a:pPr>
            <a:r>
              <a:rPr lang="en-US" sz="2600" dirty="0">
                <a:solidFill>
                  <a:schemeClr val="tx1"/>
                </a:solidFill>
              </a:rPr>
              <a:t>Nearly identical standards have been adopted.</a:t>
            </a:r>
          </a:p>
        </p:txBody>
      </p:sp>
      <p:sp>
        <p:nvSpPr>
          <p:cNvPr id="7" name="Slide Number Placeholder 6"/>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888688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 </a:t>
            </a:r>
            <a:r>
              <a:rPr lang="en-US" sz="1000" b="0" dirty="0"/>
              <a:t>3</a:t>
            </a:r>
          </a:p>
        </p:txBody>
      </p:sp>
      <p:sp>
        <p:nvSpPr>
          <p:cNvPr id="3" name="Content Placeholder 2"/>
          <p:cNvSpPr>
            <a:spLocks noGrp="1"/>
          </p:cNvSpPr>
          <p:nvPr>
            <p:ph sz="quarter" idx="11"/>
          </p:nvPr>
        </p:nvSpPr>
        <p:spPr>
          <a:xfrm>
            <a:off x="342900" y="1276710"/>
            <a:ext cx="8458200" cy="2169876"/>
          </a:xfrm>
        </p:spPr>
        <p:txBody>
          <a:bodyPr>
            <a:noAutofit/>
          </a:bodyPr>
          <a:lstStyle/>
          <a:p>
            <a:pPr>
              <a:spcBef>
                <a:spcPts val="1800"/>
              </a:spcBef>
            </a:pPr>
            <a:r>
              <a:rPr lang="en-US" sz="2800" dirty="0">
                <a:solidFill>
                  <a:schemeClr val="tx1"/>
                </a:solidFill>
              </a:rPr>
              <a:t>U.S. G</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err="1">
                <a:solidFill>
                  <a:schemeClr val="tx1"/>
                </a:solidFill>
              </a:rPr>
              <a:t>A</a:t>
            </a:r>
            <a:r>
              <a:rPr lang="en-US" sz="100" dirty="0">
                <a:solidFill>
                  <a:schemeClr val="tx1"/>
                </a:solidFill>
              </a:rPr>
              <a:t> </a:t>
            </a:r>
            <a:r>
              <a:rPr lang="en-US" sz="2800" dirty="0">
                <a:solidFill>
                  <a:schemeClr val="tx1"/>
                </a:solidFill>
              </a:rPr>
              <a:t>P and I</a:t>
            </a:r>
            <a:r>
              <a:rPr lang="en-US" sz="100" dirty="0">
                <a:solidFill>
                  <a:schemeClr val="tx1"/>
                </a:solidFill>
              </a:rPr>
              <a:t> </a:t>
            </a:r>
            <a:r>
              <a:rPr lang="en-US" sz="2800" dirty="0">
                <a:solidFill>
                  <a:schemeClr val="tx1"/>
                </a:solidFill>
              </a:rPr>
              <a:t>F</a:t>
            </a:r>
            <a:r>
              <a:rPr lang="en-US" sz="100" dirty="0">
                <a:solidFill>
                  <a:schemeClr val="tx1"/>
                </a:solidFill>
              </a:rPr>
              <a:t> </a:t>
            </a:r>
            <a:r>
              <a:rPr lang="en-US" sz="2800" dirty="0">
                <a:solidFill>
                  <a:schemeClr val="tx1"/>
                </a:solidFill>
              </a:rPr>
              <a:t>R</a:t>
            </a:r>
            <a:r>
              <a:rPr lang="en-US" sz="100" dirty="0">
                <a:solidFill>
                  <a:schemeClr val="tx1"/>
                </a:solidFill>
              </a:rPr>
              <a:t> </a:t>
            </a:r>
            <a:r>
              <a:rPr lang="en-US" sz="2800" dirty="0">
                <a:solidFill>
                  <a:schemeClr val="tx1"/>
                </a:solidFill>
              </a:rPr>
              <a:t>S are converging, but many differences still exist.</a:t>
            </a:r>
          </a:p>
        </p:txBody>
      </p:sp>
      <p:sp>
        <p:nvSpPr>
          <p:cNvPr id="6" name="Slide Number Placeholder 5"/>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30358474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87538"/>
            <a:ext cx="8458200" cy="1113135"/>
          </a:xfrm>
        </p:spPr>
        <p:txBody>
          <a:bodyPr>
            <a:noAutofit/>
          </a:bodyPr>
          <a:lstStyle/>
          <a:p>
            <a:r>
              <a:rPr lang="en-US" sz="1800" dirty="0">
                <a:solidFill>
                  <a:schemeClr val="tx1"/>
                </a:solidFill>
              </a:rPr>
              <a:t>Illustration E-1</a:t>
            </a:r>
            <a:br>
              <a:rPr lang="en-US" sz="2600" dirty="0">
                <a:solidFill>
                  <a:schemeClr val="tx1"/>
                </a:solidFill>
              </a:rPr>
            </a:br>
            <a:r>
              <a:rPr lang="en-US" sz="2600" dirty="0">
                <a:solidFill>
                  <a:schemeClr val="tx1"/>
                </a:solidFill>
              </a:rPr>
              <a:t>Reasons Why Accounting Practices Differ across Countries</a:t>
            </a:r>
            <a:endParaRPr lang="en-US" sz="2600" b="0" dirty="0">
              <a:solidFill>
                <a:schemeClr val="tx1"/>
              </a:solidFill>
            </a:endParaRPr>
          </a:p>
        </p:txBody>
      </p:sp>
      <p:graphicFrame>
        <p:nvGraphicFramePr>
          <p:cNvPr id="7" name="Table 7">
            <a:extLst>
              <a:ext uri="{FF2B5EF4-FFF2-40B4-BE49-F238E27FC236}">
                <a16:creationId xmlns:a16="http://schemas.microsoft.com/office/drawing/2014/main" id="{4A23E0BE-1913-47EA-9F49-E288BEFA9269}"/>
              </a:ext>
            </a:extLst>
          </p:cNvPr>
          <p:cNvGraphicFramePr>
            <a:graphicFrameLocks noGrp="1"/>
          </p:cNvGraphicFramePr>
          <p:nvPr>
            <p:extLst>
              <p:ext uri="{D42A27DB-BD31-4B8C-83A1-F6EECF244321}">
                <p14:modId xmlns:p14="http://schemas.microsoft.com/office/powerpoint/2010/main" val="623547385"/>
              </p:ext>
            </p:extLst>
          </p:nvPr>
        </p:nvGraphicFramePr>
        <p:xfrm>
          <a:off x="688215" y="1392776"/>
          <a:ext cx="7767570" cy="4437776"/>
        </p:xfrm>
        <a:graphic>
          <a:graphicData uri="http://schemas.openxmlformats.org/drawingml/2006/table">
            <a:tbl>
              <a:tblPr firstRow="1" bandRow="1">
                <a:tableStyleId>{5C22544A-7EE6-4342-B048-85BDC9FD1C3A}</a:tableStyleId>
              </a:tblPr>
              <a:tblGrid>
                <a:gridCol w="2402752">
                  <a:extLst>
                    <a:ext uri="{9D8B030D-6E8A-4147-A177-3AD203B41FA5}">
                      <a16:colId xmlns:a16="http://schemas.microsoft.com/office/drawing/2014/main" val="1068180436"/>
                    </a:ext>
                  </a:extLst>
                </a:gridCol>
                <a:gridCol w="5364818">
                  <a:extLst>
                    <a:ext uri="{9D8B030D-6E8A-4147-A177-3AD203B41FA5}">
                      <a16:colId xmlns:a16="http://schemas.microsoft.com/office/drawing/2014/main" val="2144594738"/>
                    </a:ext>
                  </a:extLst>
                </a:gridCol>
              </a:tblGrid>
              <a:tr h="276928">
                <a:tc>
                  <a:txBody>
                    <a:bodyPr/>
                    <a:lstStyle/>
                    <a:p>
                      <a:r>
                        <a:rPr lang="en-US" sz="1200" b="1" dirty="0"/>
                        <a:t>Reason</a:t>
                      </a:r>
                      <a:endParaRPr lang="en-US" sz="1200" dirty="0"/>
                    </a:p>
                  </a:txBody>
                  <a:tcPr>
                    <a:solidFill>
                      <a:srgbClr val="C00000"/>
                    </a:solidFill>
                  </a:tcPr>
                </a:tc>
                <a:tc>
                  <a:txBody>
                    <a:bodyPr/>
                    <a:lstStyle/>
                    <a:p>
                      <a:pPr algn="ctr"/>
                      <a:r>
                        <a:rPr lang="en-US" sz="1200" b="1" dirty="0"/>
                        <a:t>Further Explanation</a:t>
                      </a:r>
                      <a:endParaRPr lang="en-US" sz="1200" dirty="0"/>
                    </a:p>
                  </a:txBody>
                  <a:tcPr>
                    <a:solidFill>
                      <a:srgbClr val="C00000"/>
                    </a:solidFill>
                  </a:tcPr>
                </a:tc>
                <a:extLst>
                  <a:ext uri="{0D108BD9-81ED-4DB2-BD59-A6C34878D82A}">
                    <a16:rowId xmlns:a16="http://schemas.microsoft.com/office/drawing/2014/main" val="3462705660"/>
                  </a:ext>
                </a:extLst>
              </a:tr>
              <a:tr h="7367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1. Legal system</a:t>
                      </a:r>
                    </a:p>
                  </a:txBody>
                  <a:tcPr/>
                </a:tc>
                <a:tc>
                  <a:txBody>
                    <a:bodyPr/>
                    <a:lstStyle/>
                    <a:p>
                      <a:r>
                        <a:rPr lang="en-US" sz="1200" dirty="0"/>
                        <a:t>Common-law countries (the United States, the United Kingdom, and Canada) place greater emphasis on public information, while code-law countries (Germany, France, and Japan) rely more heavily on private information.</a:t>
                      </a:r>
                    </a:p>
                  </a:txBody>
                  <a:tcPr/>
                </a:tc>
                <a:extLst>
                  <a:ext uri="{0D108BD9-81ED-4DB2-BD59-A6C34878D82A}">
                    <a16:rowId xmlns:a16="http://schemas.microsoft.com/office/drawing/2014/main" val="3424091974"/>
                  </a:ext>
                </a:extLst>
              </a:tr>
              <a:tr h="646167">
                <a:tc>
                  <a:txBody>
                    <a:bodyPr/>
                    <a:lstStyle/>
                    <a:p>
                      <a:r>
                        <a:rPr lang="en-US" sz="1200" b="1" dirty="0"/>
                        <a:t>2. Tax laws</a:t>
                      </a:r>
                      <a:endParaRPr lang="en-US" sz="1200" dirty="0"/>
                    </a:p>
                  </a:txBody>
                  <a:tcPr/>
                </a:tc>
                <a:tc>
                  <a:txBody>
                    <a:bodyPr/>
                    <a:lstStyle/>
                    <a:p>
                      <a:r>
                        <a:rPr lang="en-US" sz="1200" dirty="0"/>
                        <a:t>For countries whose tax standards are closely tied to financial reporting standards (Central Europe and Japan), accounting earnings tend to be lower so companies can minimize tax payments.</a:t>
                      </a:r>
                    </a:p>
                  </a:txBody>
                  <a:tcPr/>
                </a:tc>
                <a:extLst>
                  <a:ext uri="{0D108BD9-81ED-4DB2-BD59-A6C34878D82A}">
                    <a16:rowId xmlns:a16="http://schemas.microsoft.com/office/drawing/2014/main" val="3931700663"/>
                  </a:ext>
                </a:extLst>
              </a:tr>
              <a:tr h="736716">
                <a:tc>
                  <a:txBody>
                    <a:bodyPr/>
                    <a:lstStyle/>
                    <a:p>
                      <a:r>
                        <a:rPr lang="en-US" sz="1200" b="1" dirty="0"/>
                        <a:t>3. Sources of financing</a:t>
                      </a:r>
                      <a:endParaRPr lang="en-US" sz="1200" dirty="0"/>
                    </a:p>
                  </a:txBody>
                  <a:tcPr/>
                </a:tc>
                <a:tc>
                  <a:txBody>
                    <a:bodyPr/>
                    <a:lstStyle/>
                    <a:p>
                      <a:r>
                        <a:rPr lang="en-US" sz="1200" dirty="0"/>
                        <a:t>In countries where debt financing is more common (Germany and Japan) than equity financing, there is greater emphasis on reporting the ability of the company to repay debt than on its ability to earn profits for its investors.</a:t>
                      </a:r>
                    </a:p>
                  </a:txBody>
                  <a:tcPr/>
                </a:tc>
                <a:extLst>
                  <a:ext uri="{0D108BD9-81ED-4DB2-BD59-A6C34878D82A}">
                    <a16:rowId xmlns:a16="http://schemas.microsoft.com/office/drawing/2014/main" val="2674108399"/>
                  </a:ext>
                </a:extLst>
              </a:tr>
              <a:tr h="570361">
                <a:tc>
                  <a:txBody>
                    <a:bodyPr/>
                    <a:lstStyle/>
                    <a:p>
                      <a:r>
                        <a:rPr lang="en-US" sz="1200" b="1" dirty="0"/>
                        <a:t>4. Inflation</a:t>
                      </a:r>
                      <a:endParaRPr lang="en-US" sz="1200" dirty="0"/>
                    </a:p>
                  </a:txBody>
                  <a:tcPr/>
                </a:tc>
                <a:tc>
                  <a:txBody>
                    <a:bodyPr/>
                    <a:lstStyle/>
                    <a:p>
                      <a:pPr>
                        <a:spcBef>
                          <a:spcPts val="300"/>
                        </a:spcBef>
                      </a:pPr>
                      <a:r>
                        <a:rPr lang="en-US" sz="1200" dirty="0"/>
                        <a:t>Historically high inflation in some countries (Argentina and Brazil) has created a need to account for the effect of inflation on assets and liabilities.</a:t>
                      </a:r>
                    </a:p>
                  </a:txBody>
                  <a:tcPr/>
                </a:tc>
                <a:extLst>
                  <a:ext uri="{0D108BD9-81ED-4DB2-BD59-A6C34878D82A}">
                    <a16:rowId xmlns:a16="http://schemas.microsoft.com/office/drawing/2014/main" val="4260204502"/>
                  </a:ext>
                </a:extLst>
              </a:tr>
              <a:tr h="461548">
                <a:tc>
                  <a:txBody>
                    <a:bodyPr/>
                    <a:lstStyle/>
                    <a:p>
                      <a:r>
                        <a:rPr lang="en-US" sz="1200" b="1" dirty="0"/>
                        <a:t>5. Culture</a:t>
                      </a:r>
                      <a:endParaRPr lang="en-US" sz="1200" dirty="0"/>
                    </a:p>
                  </a:txBody>
                  <a:tcPr/>
                </a:tc>
                <a:tc>
                  <a:txBody>
                    <a:bodyPr/>
                    <a:lstStyle/>
                    <a:p>
                      <a:r>
                        <a:rPr lang="en-US" sz="1200" dirty="0"/>
                        <a:t>Some countries (Brazil and Switzerland) are more secretive, leading to fewer financial disclosures.</a:t>
                      </a:r>
                    </a:p>
                  </a:txBody>
                  <a:tcPr/>
                </a:tc>
                <a:extLst>
                  <a:ext uri="{0D108BD9-81ED-4DB2-BD59-A6C34878D82A}">
                    <a16:rowId xmlns:a16="http://schemas.microsoft.com/office/drawing/2014/main" val="178119822"/>
                  </a:ext>
                </a:extLst>
              </a:tr>
              <a:tr h="461548">
                <a:tc>
                  <a:txBody>
                    <a:bodyPr/>
                    <a:lstStyle/>
                    <a:p>
                      <a:r>
                        <a:rPr lang="en-US" sz="1200" b="1" dirty="0"/>
                        <a:t>6. Political and economic ties</a:t>
                      </a:r>
                      <a:endParaRPr lang="en-US" sz="1200" dirty="0"/>
                    </a:p>
                  </a:txBody>
                  <a:tcPr/>
                </a:tc>
                <a:tc>
                  <a:txBody>
                    <a:bodyPr/>
                    <a:lstStyle/>
                    <a:p>
                      <a:r>
                        <a:rPr lang="en-US" sz="1200" dirty="0"/>
                        <a:t>Countries that share strong political and/or economic ties (British colonies) often have similar accounting practices.</a:t>
                      </a:r>
                    </a:p>
                  </a:txBody>
                  <a:tcPr/>
                </a:tc>
                <a:extLst>
                  <a:ext uri="{0D108BD9-81ED-4DB2-BD59-A6C34878D82A}">
                    <a16:rowId xmlns:a16="http://schemas.microsoft.com/office/drawing/2014/main" val="815638949"/>
                  </a:ext>
                </a:extLst>
              </a:tr>
              <a:tr h="461548">
                <a:tc>
                  <a:txBody>
                    <a:bodyPr/>
                    <a:lstStyle/>
                    <a:p>
                      <a:r>
                        <a:rPr lang="en-US" sz="1200" b="1" dirty="0"/>
                        <a:t>7. Economic development</a:t>
                      </a:r>
                      <a:endParaRPr lang="en-US" sz="1200" dirty="0"/>
                    </a:p>
                  </a:txBody>
                  <a:tcPr/>
                </a:tc>
                <a:tc>
                  <a:txBody>
                    <a:bodyPr/>
                    <a:lstStyle/>
                    <a:p>
                      <a:r>
                        <a:rPr lang="en-US" sz="1200" dirty="0"/>
                        <a:t>More economically developed economies (the United States and the United Kingdom) have a need for more complex accounting standards.</a:t>
                      </a:r>
                    </a:p>
                  </a:txBody>
                  <a:tcPr/>
                </a:tc>
                <a:extLst>
                  <a:ext uri="{0D108BD9-81ED-4DB2-BD59-A6C34878D82A}">
                    <a16:rowId xmlns:a16="http://schemas.microsoft.com/office/drawing/2014/main" val="944832867"/>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7651813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Key Point </a:t>
            </a:r>
            <a:r>
              <a:rPr lang="en-US" sz="1000" b="0"/>
              <a:t>1</a:t>
            </a:r>
            <a:endParaRPr lang="en-US" dirty="0">
              <a:solidFill>
                <a:schemeClr val="tx1"/>
              </a:solidFill>
            </a:endParaRPr>
          </a:p>
        </p:txBody>
      </p:sp>
      <p:sp>
        <p:nvSpPr>
          <p:cNvPr id="3" name="Content Placeholder 2"/>
          <p:cNvSpPr>
            <a:spLocks noGrp="1"/>
          </p:cNvSpPr>
          <p:nvPr>
            <p:ph sz="quarter" idx="11"/>
          </p:nvPr>
        </p:nvSpPr>
        <p:spPr>
          <a:xfrm>
            <a:off x="342900" y="1276709"/>
            <a:ext cx="8458200" cy="3414561"/>
          </a:xfrm>
        </p:spPr>
        <p:txBody>
          <a:bodyPr/>
          <a:lstStyle/>
          <a:p>
            <a:pPr>
              <a:spcBef>
                <a:spcPts val="500"/>
              </a:spcBef>
              <a:spcAft>
                <a:spcPts val="500"/>
              </a:spcAft>
            </a:pPr>
            <a:r>
              <a:rPr lang="en-US" sz="2800" dirty="0">
                <a:solidFill>
                  <a:schemeClr val="tx1"/>
                </a:solidFill>
              </a:rPr>
              <a:t>Differences in legal systems, tax laws, sources of financing, inflation, culture, political and economic ties, and economic development influence accounting practices across countries.</a:t>
            </a:r>
            <a:endParaRPr lang="en-US" sz="2600" dirty="0">
              <a:solidFill>
                <a:schemeClr val="tx1"/>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1967942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Learning Objective 2</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685946"/>
          </a:xfrm>
        </p:spPr>
        <p:txBody>
          <a:bodyPr>
            <a:normAutofit lnSpcReduction="10000"/>
          </a:bodyPr>
          <a:lstStyle/>
          <a:p>
            <a:pPr marL="1254125" indent="-1254125"/>
            <a:r>
              <a:rPr lang="en-US" sz="2800" b="1" dirty="0">
                <a:solidFill>
                  <a:schemeClr val="tx1"/>
                </a:solidFill>
              </a:rPr>
              <a:t>L</a:t>
            </a:r>
            <a:r>
              <a:rPr lang="en-US" sz="100" b="1" dirty="0">
                <a:solidFill>
                  <a:schemeClr val="tx1"/>
                </a:solidFill>
              </a:rPr>
              <a:t> </a:t>
            </a:r>
            <a:r>
              <a:rPr lang="en-US" sz="2800" b="1" dirty="0">
                <a:solidFill>
                  <a:schemeClr val="tx1"/>
                </a:solidFill>
              </a:rPr>
              <a:t>O E-2</a:t>
            </a:r>
            <a:r>
              <a:rPr lang="en-US" sz="2800" dirty="0">
                <a:solidFill>
                  <a:schemeClr val="tx1"/>
                </a:solidFill>
              </a:rPr>
              <a:t> Understand the role of the International Accounting Standards Board (I</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a:solidFill>
                  <a:schemeClr val="tx1"/>
                </a:solidFill>
              </a:rPr>
              <a:t>S</a:t>
            </a:r>
            <a:r>
              <a:rPr lang="en-US" sz="100" dirty="0">
                <a:solidFill>
                  <a:schemeClr val="tx1"/>
                </a:solidFill>
              </a:rPr>
              <a:t> </a:t>
            </a:r>
            <a:r>
              <a:rPr lang="en-US" sz="2800" dirty="0">
                <a:solidFill>
                  <a:schemeClr val="tx1"/>
                </a:solidFill>
              </a:rPr>
              <a:t>B) in the development of International Financial Reporting Standards (I</a:t>
            </a:r>
            <a:r>
              <a:rPr lang="en-US" sz="100" dirty="0">
                <a:solidFill>
                  <a:schemeClr val="tx1"/>
                </a:solidFill>
              </a:rPr>
              <a:t> </a:t>
            </a:r>
            <a:r>
              <a:rPr lang="en-US" sz="2800" dirty="0">
                <a:solidFill>
                  <a:schemeClr val="tx1"/>
                </a:solidFill>
              </a:rPr>
              <a:t>F</a:t>
            </a:r>
            <a:r>
              <a:rPr lang="en-US" sz="100" dirty="0">
                <a:solidFill>
                  <a:schemeClr val="tx1"/>
                </a:solidFill>
              </a:rPr>
              <a:t> </a:t>
            </a:r>
            <a:r>
              <a:rPr lang="en-US" sz="2800" dirty="0">
                <a:solidFill>
                  <a:schemeClr val="tx1"/>
                </a:solidFill>
              </a:rPr>
              <a:t>R</a:t>
            </a:r>
            <a:r>
              <a:rPr lang="en-US" sz="100" dirty="0">
                <a:solidFill>
                  <a:schemeClr val="tx1"/>
                </a:solidFill>
              </a:rPr>
              <a:t> </a:t>
            </a:r>
            <a:r>
              <a:rPr lang="en-US" sz="2800" dirty="0">
                <a:solidFill>
                  <a:schemeClr val="tx1"/>
                </a:solidFill>
              </a:rPr>
              <a:t>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399734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B64EF-689F-4962-AEAF-FAA4248C1827}"/>
              </a:ext>
            </a:extLst>
          </p:cNvPr>
          <p:cNvSpPr>
            <a:spLocks noGrp="1"/>
          </p:cNvSpPr>
          <p:nvPr>
            <p:ph type="title"/>
          </p:nvPr>
        </p:nvSpPr>
        <p:spPr/>
        <p:txBody>
          <a:bodyPr>
            <a:normAutofit fontScale="90000"/>
          </a:bodyPr>
          <a:lstStyle/>
          <a:p>
            <a:r>
              <a:rPr lang="en-US" sz="3600" dirty="0">
                <a:solidFill>
                  <a:schemeClr val="tx1"/>
                </a:solidFill>
              </a:rPr>
              <a:t>International Financial Reporting Standards (I</a:t>
            </a:r>
            <a:r>
              <a:rPr lang="en-US" sz="100" dirty="0">
                <a:solidFill>
                  <a:schemeClr val="tx1"/>
                </a:solidFill>
              </a:rPr>
              <a:t> </a:t>
            </a:r>
            <a:r>
              <a:rPr lang="en-US" sz="3600" dirty="0">
                <a:solidFill>
                  <a:schemeClr val="tx1"/>
                </a:solidFill>
              </a:rPr>
              <a:t>F</a:t>
            </a:r>
            <a:r>
              <a:rPr lang="en-US" sz="100" dirty="0">
                <a:solidFill>
                  <a:schemeClr val="tx1"/>
                </a:solidFill>
              </a:rPr>
              <a:t> </a:t>
            </a:r>
            <a:r>
              <a:rPr lang="en-US" sz="3600" dirty="0">
                <a:solidFill>
                  <a:schemeClr val="tx1"/>
                </a:solidFill>
              </a:rPr>
              <a:t>R</a:t>
            </a:r>
            <a:r>
              <a:rPr lang="en-US" sz="100" dirty="0">
                <a:solidFill>
                  <a:schemeClr val="tx1"/>
                </a:solidFill>
              </a:rPr>
              <a:t> </a:t>
            </a:r>
            <a:r>
              <a:rPr lang="en-US" sz="3600" dirty="0">
                <a:solidFill>
                  <a:schemeClr val="tx1"/>
                </a:solidFill>
              </a:rPr>
              <a:t>S)</a:t>
            </a:r>
            <a:endParaRPr lang="en-US" dirty="0">
              <a:solidFill>
                <a:schemeClr val="tx1"/>
              </a:solidFill>
            </a:endParaRPr>
          </a:p>
        </p:txBody>
      </p:sp>
      <p:sp>
        <p:nvSpPr>
          <p:cNvPr id="3" name="Content Placeholder 2">
            <a:extLst>
              <a:ext uri="{FF2B5EF4-FFF2-40B4-BE49-F238E27FC236}">
                <a16:creationId xmlns:a16="http://schemas.microsoft.com/office/drawing/2014/main" id="{9FCAF87D-34D2-4039-B3A3-3622E6402504}"/>
              </a:ext>
            </a:extLst>
          </p:cNvPr>
          <p:cNvSpPr>
            <a:spLocks noGrp="1"/>
          </p:cNvSpPr>
          <p:nvPr>
            <p:ph sz="quarter" idx="11"/>
          </p:nvPr>
        </p:nvSpPr>
        <p:spPr>
          <a:xfrm>
            <a:off x="1890337" y="1276710"/>
            <a:ext cx="1060704" cy="539177"/>
          </a:xfrm>
          <a:ln>
            <a:solidFill>
              <a:schemeClr val="tx1"/>
            </a:solidFill>
          </a:ln>
        </p:spPr>
        <p:txBody>
          <a:bodyPr>
            <a:noAutofit/>
          </a:bodyPr>
          <a:lstStyle/>
          <a:p>
            <a:r>
              <a:rPr lang="en-US" sz="2800" b="1" dirty="0"/>
              <a:t>I</a:t>
            </a:r>
            <a:r>
              <a:rPr lang="en-US" sz="100" b="1" dirty="0"/>
              <a:t> </a:t>
            </a:r>
            <a:r>
              <a:rPr lang="en-US" sz="2800" b="1" dirty="0"/>
              <a:t>A</a:t>
            </a:r>
            <a:r>
              <a:rPr lang="en-US" sz="100" b="1" dirty="0"/>
              <a:t> </a:t>
            </a:r>
            <a:r>
              <a:rPr lang="en-US" sz="2800" b="1" dirty="0"/>
              <a:t>S</a:t>
            </a:r>
            <a:r>
              <a:rPr lang="en-US" sz="100" b="1" dirty="0"/>
              <a:t> </a:t>
            </a:r>
            <a:r>
              <a:rPr lang="en-US" sz="2800" b="1" dirty="0"/>
              <a:t>C</a:t>
            </a:r>
          </a:p>
        </p:txBody>
      </p:sp>
      <p:sp>
        <p:nvSpPr>
          <p:cNvPr id="4" name="Content Placeholder 3">
            <a:extLst>
              <a:ext uri="{FF2B5EF4-FFF2-40B4-BE49-F238E27FC236}">
                <a16:creationId xmlns:a16="http://schemas.microsoft.com/office/drawing/2014/main" id="{E64B36FF-BEE1-4077-A81B-B4C116D817A4}"/>
              </a:ext>
            </a:extLst>
          </p:cNvPr>
          <p:cNvSpPr>
            <a:spLocks noGrp="1"/>
          </p:cNvSpPr>
          <p:nvPr>
            <p:ph sz="quarter" idx="14"/>
          </p:nvPr>
        </p:nvSpPr>
        <p:spPr>
          <a:xfrm>
            <a:off x="3722185" y="1276710"/>
            <a:ext cx="1107948" cy="514208"/>
          </a:xfrm>
          <a:ln>
            <a:solidFill>
              <a:schemeClr val="tx1"/>
            </a:solidFill>
          </a:ln>
        </p:spPr>
        <p:txBody>
          <a:bodyPr>
            <a:normAutofit lnSpcReduction="10000"/>
          </a:bodyPr>
          <a:lstStyle/>
          <a:p>
            <a:r>
              <a:rPr lang="en-US" sz="2800" b="1" dirty="0"/>
              <a:t>I</a:t>
            </a:r>
            <a:r>
              <a:rPr lang="en-US" sz="100" b="1" dirty="0"/>
              <a:t> </a:t>
            </a:r>
            <a:r>
              <a:rPr lang="en-US" sz="2800" b="1" dirty="0"/>
              <a:t>A</a:t>
            </a:r>
            <a:r>
              <a:rPr lang="en-US" sz="100" b="1" dirty="0"/>
              <a:t> </a:t>
            </a:r>
            <a:r>
              <a:rPr lang="en-US" sz="2800" b="1" dirty="0"/>
              <a:t>S</a:t>
            </a:r>
            <a:r>
              <a:rPr lang="en-US" sz="100" b="1" dirty="0"/>
              <a:t> </a:t>
            </a:r>
            <a:r>
              <a:rPr lang="en-US" sz="2800" b="1" dirty="0"/>
              <a:t>B</a:t>
            </a:r>
          </a:p>
        </p:txBody>
      </p:sp>
      <p:sp>
        <p:nvSpPr>
          <p:cNvPr id="5" name="Content Placeholder 4">
            <a:extLst>
              <a:ext uri="{FF2B5EF4-FFF2-40B4-BE49-F238E27FC236}">
                <a16:creationId xmlns:a16="http://schemas.microsoft.com/office/drawing/2014/main" id="{846CA320-3BE4-4EEB-A632-1D665D24779A}"/>
              </a:ext>
            </a:extLst>
          </p:cNvPr>
          <p:cNvSpPr>
            <a:spLocks noGrp="1"/>
          </p:cNvSpPr>
          <p:nvPr>
            <p:ph sz="quarter" idx="15"/>
          </p:nvPr>
        </p:nvSpPr>
        <p:spPr>
          <a:xfrm>
            <a:off x="5534983" y="1276710"/>
            <a:ext cx="1060704" cy="528056"/>
          </a:xfrm>
          <a:ln>
            <a:solidFill>
              <a:schemeClr val="tx1"/>
            </a:solidFill>
          </a:ln>
        </p:spPr>
        <p:txBody>
          <a:bodyPr>
            <a:normAutofit/>
          </a:bodyPr>
          <a:lstStyle/>
          <a:p>
            <a:r>
              <a:rPr lang="en-US" sz="2800" b="1" dirty="0"/>
              <a:t>I</a:t>
            </a:r>
            <a:r>
              <a:rPr lang="en-US" sz="100" b="1" dirty="0"/>
              <a:t> </a:t>
            </a:r>
            <a:r>
              <a:rPr lang="en-US" sz="2800" b="1" dirty="0"/>
              <a:t>F</a:t>
            </a:r>
            <a:r>
              <a:rPr lang="en-US" sz="100" b="1" dirty="0"/>
              <a:t> </a:t>
            </a:r>
            <a:r>
              <a:rPr lang="en-US" sz="2800" b="1" dirty="0"/>
              <a:t>R</a:t>
            </a:r>
            <a:r>
              <a:rPr lang="en-US" sz="100" b="1" dirty="0"/>
              <a:t> </a:t>
            </a:r>
            <a:r>
              <a:rPr lang="en-US" sz="2800" b="1" dirty="0"/>
              <a:t>S</a:t>
            </a:r>
          </a:p>
        </p:txBody>
      </p:sp>
      <p:sp>
        <p:nvSpPr>
          <p:cNvPr id="6" name="Content Placeholder 5">
            <a:extLst>
              <a:ext uri="{FF2B5EF4-FFF2-40B4-BE49-F238E27FC236}">
                <a16:creationId xmlns:a16="http://schemas.microsoft.com/office/drawing/2014/main" id="{F50518A9-1748-4E02-B5EB-9EE0A34C8A90}"/>
              </a:ext>
            </a:extLst>
          </p:cNvPr>
          <p:cNvSpPr>
            <a:spLocks noGrp="1"/>
          </p:cNvSpPr>
          <p:nvPr>
            <p:ph sz="quarter" idx="16"/>
          </p:nvPr>
        </p:nvSpPr>
        <p:spPr>
          <a:xfrm>
            <a:off x="342900" y="2012963"/>
            <a:ext cx="7752588" cy="1416037"/>
          </a:xfrm>
        </p:spPr>
        <p:txBody>
          <a:bodyPr>
            <a:normAutofit lnSpcReduction="10000"/>
          </a:bodyPr>
          <a:lstStyle/>
          <a:p>
            <a:r>
              <a:rPr lang="en-US" sz="2800" dirty="0">
                <a:solidFill>
                  <a:schemeClr val="tx1"/>
                </a:solidFill>
              </a:rPr>
              <a:t>International Accounting Standards Committee (I</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a:solidFill>
                  <a:schemeClr val="tx1"/>
                </a:solidFill>
              </a:rPr>
              <a:t>S</a:t>
            </a:r>
            <a:r>
              <a:rPr lang="en-US" sz="100" dirty="0">
                <a:solidFill>
                  <a:schemeClr val="tx1"/>
                </a:solidFill>
              </a:rPr>
              <a:t> </a:t>
            </a:r>
            <a:r>
              <a:rPr lang="en-US" sz="2800" dirty="0">
                <a:solidFill>
                  <a:schemeClr val="tx1"/>
                </a:solidFill>
              </a:rPr>
              <a:t>C).</a:t>
            </a:r>
          </a:p>
          <a:p>
            <a:pPr marL="291600" indent="-291600">
              <a:spcAft>
                <a:spcPts val="500"/>
              </a:spcAft>
              <a:buFont typeface="Arial" panose="020B0604020202020204" pitchFamily="34" charset="0"/>
              <a:buChar char="•"/>
            </a:pPr>
            <a:r>
              <a:rPr lang="en-US" sz="2600" dirty="0">
                <a:solidFill>
                  <a:schemeClr val="tx1"/>
                </a:solidFill>
              </a:rPr>
              <a:t>Created a standard-setting body (I</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a:solidFill>
                  <a:schemeClr val="tx1"/>
                </a:solidFill>
              </a:rPr>
              <a:t>S</a:t>
            </a:r>
            <a:r>
              <a:rPr lang="en-US" sz="100" dirty="0">
                <a:solidFill>
                  <a:schemeClr val="tx1"/>
                </a:solidFill>
              </a:rPr>
              <a:t> </a:t>
            </a:r>
            <a:r>
              <a:rPr lang="en-US" sz="2600" dirty="0">
                <a:solidFill>
                  <a:schemeClr val="tx1"/>
                </a:solidFill>
              </a:rPr>
              <a:t>B).</a:t>
            </a:r>
          </a:p>
        </p:txBody>
      </p:sp>
      <p:sp>
        <p:nvSpPr>
          <p:cNvPr id="7" name="Content Placeholder 6">
            <a:extLst>
              <a:ext uri="{FF2B5EF4-FFF2-40B4-BE49-F238E27FC236}">
                <a16:creationId xmlns:a16="http://schemas.microsoft.com/office/drawing/2014/main" id="{DAF3BB4C-E51D-4BFA-B820-AD65DDCACBF8}"/>
              </a:ext>
            </a:extLst>
          </p:cNvPr>
          <p:cNvSpPr>
            <a:spLocks noGrp="1"/>
          </p:cNvSpPr>
          <p:nvPr>
            <p:ph sz="quarter" idx="17"/>
          </p:nvPr>
        </p:nvSpPr>
        <p:spPr>
          <a:xfrm>
            <a:off x="342900" y="3626076"/>
            <a:ext cx="7752588" cy="1707588"/>
          </a:xfrm>
        </p:spPr>
        <p:txBody>
          <a:bodyPr>
            <a:normAutofit lnSpcReduction="10000"/>
          </a:bodyPr>
          <a:lstStyle/>
          <a:p>
            <a:r>
              <a:rPr lang="en-US" sz="2800" b="1" dirty="0">
                <a:solidFill>
                  <a:schemeClr val="tx1"/>
                </a:solidFill>
              </a:rPr>
              <a:t>International Financial Reporting Standards (I</a:t>
            </a:r>
            <a:r>
              <a:rPr lang="en-US" sz="100" b="1" dirty="0">
                <a:solidFill>
                  <a:schemeClr val="tx1"/>
                </a:solidFill>
              </a:rPr>
              <a:t> </a:t>
            </a:r>
            <a:r>
              <a:rPr lang="en-US" sz="2800" b="1" dirty="0">
                <a:solidFill>
                  <a:schemeClr val="tx1"/>
                </a:solidFill>
              </a:rPr>
              <a:t>F</a:t>
            </a:r>
            <a:r>
              <a:rPr lang="en-US" sz="100" b="1" dirty="0">
                <a:solidFill>
                  <a:schemeClr val="tx1"/>
                </a:solidFill>
              </a:rPr>
              <a:t> </a:t>
            </a:r>
            <a:r>
              <a:rPr lang="en-US" sz="2800" b="1" dirty="0">
                <a:solidFill>
                  <a:schemeClr val="tx1"/>
                </a:solidFill>
              </a:rPr>
              <a:t>R</a:t>
            </a:r>
            <a:r>
              <a:rPr lang="en-US" sz="100" b="1" dirty="0">
                <a:solidFill>
                  <a:schemeClr val="tx1"/>
                </a:solidFill>
              </a:rPr>
              <a:t> </a:t>
            </a:r>
            <a:r>
              <a:rPr lang="en-US" sz="2800" b="1" dirty="0">
                <a:solidFill>
                  <a:schemeClr val="tx1"/>
                </a:solidFill>
              </a:rPr>
              <a:t>S).</a:t>
            </a:r>
          </a:p>
          <a:p>
            <a:pPr marL="291600" indent="-291600">
              <a:spcAft>
                <a:spcPts val="500"/>
              </a:spcAft>
              <a:buFont typeface="Arial" panose="020B0604020202020204" pitchFamily="34" charset="0"/>
              <a:buChar char="•"/>
            </a:pPr>
            <a:r>
              <a:rPr lang="en-US" sz="2600" dirty="0">
                <a:solidFill>
                  <a:schemeClr val="tx1"/>
                </a:solidFill>
              </a:rPr>
              <a:t>Most countries base their accounting standards on I</a:t>
            </a:r>
            <a:r>
              <a:rPr lang="en-US" sz="100" dirty="0">
                <a:solidFill>
                  <a:schemeClr val="tx1"/>
                </a:solidFill>
              </a:rPr>
              <a:t> </a:t>
            </a:r>
            <a:r>
              <a:rPr lang="en-US" sz="2600" dirty="0">
                <a:solidFill>
                  <a:schemeClr val="tx1"/>
                </a:solidFill>
              </a:rPr>
              <a:t>F</a:t>
            </a:r>
            <a:r>
              <a:rPr lang="en-US" sz="100" dirty="0">
                <a:solidFill>
                  <a:schemeClr val="tx1"/>
                </a:solidFill>
              </a:rPr>
              <a:t> </a:t>
            </a:r>
            <a:r>
              <a:rPr lang="en-US" sz="2600" dirty="0">
                <a:solidFill>
                  <a:schemeClr val="tx1"/>
                </a:solidFill>
              </a:rPr>
              <a:t>R</a:t>
            </a:r>
            <a:r>
              <a:rPr lang="en-US" sz="100" dirty="0">
                <a:solidFill>
                  <a:schemeClr val="tx1"/>
                </a:solidFill>
              </a:rPr>
              <a:t> </a:t>
            </a:r>
            <a:r>
              <a:rPr lang="en-US" sz="2600" dirty="0">
                <a:solidFill>
                  <a:schemeClr val="tx1"/>
                </a:solidFill>
              </a:rPr>
              <a:t>S.</a:t>
            </a:r>
          </a:p>
        </p:txBody>
      </p:sp>
      <p:sp>
        <p:nvSpPr>
          <p:cNvPr id="11" name="Slide Number Placeholder 10">
            <a:extLst>
              <a:ext uri="{FF2B5EF4-FFF2-40B4-BE49-F238E27FC236}">
                <a16:creationId xmlns:a16="http://schemas.microsoft.com/office/drawing/2014/main" id="{21DCDB6B-E231-4650-96A6-109AA03B1E7E}"/>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325567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B64EF-689F-4962-AEAF-FAA4248C1827}"/>
              </a:ext>
            </a:extLst>
          </p:cNvPr>
          <p:cNvSpPr>
            <a:spLocks noGrp="1"/>
          </p:cNvSpPr>
          <p:nvPr>
            <p:ph type="title"/>
          </p:nvPr>
        </p:nvSpPr>
        <p:spPr/>
        <p:txBody>
          <a:bodyPr>
            <a:normAutofit fontScale="90000"/>
          </a:bodyPr>
          <a:lstStyle/>
          <a:p>
            <a:r>
              <a:rPr lang="en-US" sz="3400" dirty="0">
                <a:solidFill>
                  <a:schemeClr val="tx1"/>
                </a:solidFill>
              </a:rPr>
              <a:t>Principles- versus Rules-Based Standards</a:t>
            </a:r>
          </a:p>
        </p:txBody>
      </p:sp>
      <p:sp>
        <p:nvSpPr>
          <p:cNvPr id="14" name="Content Placeholder 13">
            <a:extLst>
              <a:ext uri="{FF2B5EF4-FFF2-40B4-BE49-F238E27FC236}">
                <a16:creationId xmlns:a16="http://schemas.microsoft.com/office/drawing/2014/main" id="{CD9877D4-80A7-4852-832E-BC85F39E8AC8}"/>
              </a:ext>
            </a:extLst>
          </p:cNvPr>
          <p:cNvSpPr>
            <a:spLocks noGrp="1"/>
          </p:cNvSpPr>
          <p:nvPr>
            <p:ph sz="quarter" idx="11"/>
          </p:nvPr>
        </p:nvSpPr>
        <p:spPr>
          <a:xfrm>
            <a:off x="342900" y="1276709"/>
            <a:ext cx="8458200" cy="1832251"/>
          </a:xfrm>
        </p:spPr>
        <p:txBody>
          <a:bodyPr>
            <a:normAutofit/>
          </a:bodyPr>
          <a:lstStyle/>
          <a:p>
            <a:r>
              <a:rPr lang="en-US" sz="2800" dirty="0">
                <a:solidFill>
                  <a:schemeClr val="tx1"/>
                </a:solidFill>
              </a:rPr>
              <a:t>Principles-based accounting standards.</a:t>
            </a:r>
          </a:p>
          <a:p>
            <a:pPr marL="291600" indent="-291600">
              <a:spcAft>
                <a:spcPts val="500"/>
              </a:spcAft>
              <a:buFont typeface="Arial" panose="020B0604020202020204" pitchFamily="34" charset="0"/>
              <a:buChar char="•"/>
            </a:pPr>
            <a:r>
              <a:rPr lang="en-US" sz="2600" dirty="0">
                <a:solidFill>
                  <a:schemeClr val="tx1"/>
                </a:solidFill>
              </a:rPr>
              <a:t>Emphasize broad principles of accounting with relatively less emphasis on detailed implementation rules (I</a:t>
            </a:r>
            <a:r>
              <a:rPr lang="en-US" sz="100" dirty="0">
                <a:solidFill>
                  <a:schemeClr val="tx1"/>
                </a:solidFill>
              </a:rPr>
              <a:t> </a:t>
            </a:r>
            <a:r>
              <a:rPr lang="en-US" sz="2600" dirty="0">
                <a:solidFill>
                  <a:schemeClr val="tx1"/>
                </a:solidFill>
              </a:rPr>
              <a:t>F</a:t>
            </a:r>
            <a:r>
              <a:rPr lang="en-US" sz="100" dirty="0">
                <a:solidFill>
                  <a:schemeClr val="tx1"/>
                </a:solidFill>
              </a:rPr>
              <a:t> </a:t>
            </a:r>
            <a:r>
              <a:rPr lang="en-US" sz="2600" dirty="0">
                <a:solidFill>
                  <a:schemeClr val="tx1"/>
                </a:solidFill>
              </a:rPr>
              <a:t>R</a:t>
            </a:r>
            <a:r>
              <a:rPr lang="en-US" sz="100" dirty="0">
                <a:solidFill>
                  <a:schemeClr val="tx1"/>
                </a:solidFill>
              </a:rPr>
              <a:t> </a:t>
            </a:r>
            <a:r>
              <a:rPr lang="en-US" sz="2600" dirty="0">
                <a:solidFill>
                  <a:schemeClr val="tx1"/>
                </a:solidFill>
              </a:rPr>
              <a:t>S).</a:t>
            </a:r>
          </a:p>
        </p:txBody>
      </p:sp>
      <p:sp>
        <p:nvSpPr>
          <p:cNvPr id="6" name="Content Placeholder 5">
            <a:extLst>
              <a:ext uri="{FF2B5EF4-FFF2-40B4-BE49-F238E27FC236}">
                <a16:creationId xmlns:a16="http://schemas.microsoft.com/office/drawing/2014/main" id="{F50518A9-1748-4E02-B5EB-9EE0A34C8A90}"/>
              </a:ext>
            </a:extLst>
          </p:cNvPr>
          <p:cNvSpPr>
            <a:spLocks noGrp="1"/>
          </p:cNvSpPr>
          <p:nvPr>
            <p:ph sz="quarter" idx="16"/>
          </p:nvPr>
        </p:nvSpPr>
        <p:spPr>
          <a:xfrm>
            <a:off x="342900" y="3293123"/>
            <a:ext cx="8458200" cy="1473949"/>
          </a:xfrm>
        </p:spPr>
        <p:txBody>
          <a:bodyPr>
            <a:normAutofit/>
          </a:bodyPr>
          <a:lstStyle/>
          <a:p>
            <a:r>
              <a:rPr lang="en-US" sz="2800" dirty="0">
                <a:solidFill>
                  <a:schemeClr val="tx1"/>
                </a:solidFill>
              </a:rPr>
              <a:t>Rules-based accounting standards.</a:t>
            </a:r>
          </a:p>
          <a:p>
            <a:pPr marL="291600" indent="-291600">
              <a:spcAft>
                <a:spcPts val="500"/>
              </a:spcAft>
              <a:buFont typeface="Arial" panose="020B0604020202020204" pitchFamily="34" charset="0"/>
              <a:buChar char="•"/>
            </a:pPr>
            <a:r>
              <a:rPr lang="en-US" sz="2600" dirty="0">
                <a:solidFill>
                  <a:schemeClr val="tx1"/>
                </a:solidFill>
              </a:rPr>
              <a:t>Provide additional detailed guidance to help users implement the standards (U.S. 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a:t>
            </a:r>
          </a:p>
        </p:txBody>
      </p:sp>
      <p:sp>
        <p:nvSpPr>
          <p:cNvPr id="7" name="Content Placeholder 6">
            <a:extLst>
              <a:ext uri="{FF2B5EF4-FFF2-40B4-BE49-F238E27FC236}">
                <a16:creationId xmlns:a16="http://schemas.microsoft.com/office/drawing/2014/main" id="{DAF3BB4C-E51D-4BFA-B820-AD65DDCACBF8}"/>
              </a:ext>
            </a:extLst>
          </p:cNvPr>
          <p:cNvSpPr>
            <a:spLocks noGrp="1"/>
          </p:cNvSpPr>
          <p:nvPr>
            <p:ph sz="quarter" idx="17"/>
          </p:nvPr>
        </p:nvSpPr>
        <p:spPr>
          <a:xfrm>
            <a:off x="342900" y="4951235"/>
            <a:ext cx="8458200" cy="1132573"/>
          </a:xfrm>
        </p:spPr>
        <p:txBody>
          <a:bodyPr>
            <a:normAutofit/>
          </a:bodyPr>
          <a:lstStyle/>
          <a:p>
            <a:r>
              <a:rPr lang="en-US" sz="2800" dirty="0">
                <a:solidFill>
                  <a:schemeClr val="tx1"/>
                </a:solidFill>
              </a:rPr>
              <a:t>Future international accounting standards will need to be more principles-based.</a:t>
            </a:r>
            <a:endParaRPr lang="en-US" sz="2800" b="1" dirty="0">
              <a:solidFill>
                <a:schemeClr val="tx1"/>
              </a:solidFill>
            </a:endParaRPr>
          </a:p>
        </p:txBody>
      </p:sp>
      <p:sp>
        <p:nvSpPr>
          <p:cNvPr id="11" name="Slide Number Placeholder 10">
            <a:extLst>
              <a:ext uri="{FF2B5EF4-FFF2-40B4-BE49-F238E27FC236}">
                <a16:creationId xmlns:a16="http://schemas.microsoft.com/office/drawing/2014/main" id="{21DCDB6B-E231-4650-96A6-109AA03B1E7E}"/>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674583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B64EF-689F-4962-AEAF-FAA4248C1827}"/>
              </a:ext>
            </a:extLst>
          </p:cNvPr>
          <p:cNvSpPr>
            <a:spLocks noGrp="1"/>
          </p:cNvSpPr>
          <p:nvPr>
            <p:ph type="title"/>
          </p:nvPr>
        </p:nvSpPr>
        <p:spPr/>
        <p:txBody>
          <a:bodyPr>
            <a:normAutofit/>
          </a:bodyPr>
          <a:lstStyle/>
          <a:p>
            <a:r>
              <a:rPr lang="en-US" sz="3600" dirty="0">
                <a:solidFill>
                  <a:schemeClr val="tx1"/>
                </a:solidFill>
              </a:rPr>
              <a:t>Norwalk Agreement</a:t>
            </a:r>
            <a:endParaRPr lang="en-US" sz="3400" dirty="0">
              <a:solidFill>
                <a:schemeClr val="tx1"/>
              </a:solidFill>
            </a:endParaRPr>
          </a:p>
        </p:txBody>
      </p:sp>
      <p:sp>
        <p:nvSpPr>
          <p:cNvPr id="14" name="Content Placeholder 13">
            <a:extLst>
              <a:ext uri="{FF2B5EF4-FFF2-40B4-BE49-F238E27FC236}">
                <a16:creationId xmlns:a16="http://schemas.microsoft.com/office/drawing/2014/main" id="{CD9877D4-80A7-4852-832E-BC85F39E8AC8}"/>
              </a:ext>
            </a:extLst>
          </p:cNvPr>
          <p:cNvSpPr>
            <a:spLocks noGrp="1"/>
          </p:cNvSpPr>
          <p:nvPr>
            <p:ph sz="quarter" idx="11"/>
          </p:nvPr>
        </p:nvSpPr>
        <p:spPr>
          <a:xfrm>
            <a:off x="342900" y="1276709"/>
            <a:ext cx="8458200" cy="1051963"/>
          </a:xfrm>
        </p:spPr>
        <p:txBody>
          <a:bodyPr>
            <a:normAutofit/>
          </a:bodyPr>
          <a:lstStyle/>
          <a:p>
            <a:r>
              <a:rPr lang="en-US" sz="2800" dirty="0">
                <a:solidFill>
                  <a:schemeClr val="tx1"/>
                </a:solidFill>
              </a:rPr>
              <a:t>Signed by F</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a:solidFill>
                  <a:schemeClr val="tx1"/>
                </a:solidFill>
              </a:rPr>
              <a:t>S</a:t>
            </a:r>
            <a:r>
              <a:rPr lang="en-US" sz="100" dirty="0">
                <a:solidFill>
                  <a:schemeClr val="tx1"/>
                </a:solidFill>
              </a:rPr>
              <a:t> </a:t>
            </a:r>
            <a:r>
              <a:rPr lang="en-US" sz="2800" dirty="0">
                <a:solidFill>
                  <a:schemeClr val="tx1"/>
                </a:solidFill>
              </a:rPr>
              <a:t>B &amp; I</a:t>
            </a:r>
            <a:r>
              <a:rPr lang="en-US" sz="100" dirty="0">
                <a:solidFill>
                  <a:schemeClr val="tx1"/>
                </a:solidFill>
              </a:rPr>
              <a:t> </a:t>
            </a:r>
            <a:r>
              <a:rPr lang="en-US" sz="2800" dirty="0">
                <a:solidFill>
                  <a:schemeClr val="tx1"/>
                </a:solidFill>
              </a:rPr>
              <a:t>A</a:t>
            </a:r>
            <a:r>
              <a:rPr lang="en-US" sz="100" dirty="0">
                <a:solidFill>
                  <a:schemeClr val="tx1"/>
                </a:solidFill>
              </a:rPr>
              <a:t> </a:t>
            </a:r>
            <a:r>
              <a:rPr lang="en-US" sz="2800" dirty="0">
                <a:solidFill>
                  <a:schemeClr val="tx1"/>
                </a:solidFill>
              </a:rPr>
              <a:t>S</a:t>
            </a:r>
            <a:r>
              <a:rPr lang="en-US" sz="100" dirty="0">
                <a:solidFill>
                  <a:schemeClr val="tx1"/>
                </a:solidFill>
              </a:rPr>
              <a:t> </a:t>
            </a:r>
            <a:r>
              <a:rPr lang="en-US" sz="2800" dirty="0">
                <a:solidFill>
                  <a:schemeClr val="tx1"/>
                </a:solidFill>
              </a:rPr>
              <a:t>B in 2002.</a:t>
            </a:r>
          </a:p>
          <a:p>
            <a:pPr marL="291600" indent="-291600">
              <a:spcAft>
                <a:spcPts val="500"/>
              </a:spcAft>
              <a:buFont typeface="Arial" panose="020B0604020202020204" pitchFamily="34" charset="0"/>
              <a:buChar char="•"/>
            </a:pPr>
            <a:r>
              <a:rPr lang="en-US" sz="2600" dirty="0">
                <a:solidFill>
                  <a:schemeClr val="tx1"/>
                </a:solidFill>
              </a:rPr>
              <a:t>Formalizing convergence of U.S. 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 and I</a:t>
            </a:r>
            <a:r>
              <a:rPr lang="en-US" sz="100" dirty="0">
                <a:solidFill>
                  <a:schemeClr val="tx1"/>
                </a:solidFill>
              </a:rPr>
              <a:t> </a:t>
            </a:r>
            <a:r>
              <a:rPr lang="en-US" sz="2600" dirty="0">
                <a:solidFill>
                  <a:schemeClr val="tx1"/>
                </a:solidFill>
              </a:rPr>
              <a:t>F</a:t>
            </a:r>
            <a:r>
              <a:rPr lang="en-US" sz="100" dirty="0">
                <a:solidFill>
                  <a:schemeClr val="tx1"/>
                </a:solidFill>
              </a:rPr>
              <a:t> </a:t>
            </a:r>
            <a:r>
              <a:rPr lang="en-US" sz="2600" dirty="0">
                <a:solidFill>
                  <a:schemeClr val="tx1"/>
                </a:solidFill>
              </a:rPr>
              <a:t>R</a:t>
            </a:r>
            <a:r>
              <a:rPr lang="en-US" sz="100" dirty="0">
                <a:solidFill>
                  <a:schemeClr val="tx1"/>
                </a:solidFill>
              </a:rPr>
              <a:t> </a:t>
            </a:r>
            <a:r>
              <a:rPr lang="en-US" sz="2600" dirty="0">
                <a:solidFill>
                  <a:schemeClr val="tx1"/>
                </a:solidFill>
              </a:rPr>
              <a:t>S.</a:t>
            </a:r>
          </a:p>
        </p:txBody>
      </p:sp>
      <p:sp>
        <p:nvSpPr>
          <p:cNvPr id="6" name="Content Placeholder 5">
            <a:extLst>
              <a:ext uri="{FF2B5EF4-FFF2-40B4-BE49-F238E27FC236}">
                <a16:creationId xmlns:a16="http://schemas.microsoft.com/office/drawing/2014/main" id="{F50518A9-1748-4E02-B5EB-9EE0A34C8A90}"/>
              </a:ext>
            </a:extLst>
          </p:cNvPr>
          <p:cNvSpPr>
            <a:spLocks noGrp="1"/>
          </p:cNvSpPr>
          <p:nvPr>
            <p:ph sz="quarter" idx="16"/>
          </p:nvPr>
        </p:nvSpPr>
        <p:spPr>
          <a:xfrm>
            <a:off x="342900" y="2535937"/>
            <a:ext cx="8458200" cy="1523999"/>
          </a:xfrm>
        </p:spPr>
        <p:txBody>
          <a:bodyPr>
            <a:normAutofit/>
          </a:bodyPr>
          <a:lstStyle/>
          <a:p>
            <a:r>
              <a:rPr lang="en-US" sz="2800" dirty="0">
                <a:solidFill>
                  <a:schemeClr val="tx1"/>
                </a:solidFill>
              </a:rPr>
              <a:t>Arguments for convergence to I</a:t>
            </a:r>
            <a:r>
              <a:rPr lang="en-US" sz="100" dirty="0">
                <a:solidFill>
                  <a:schemeClr val="tx1"/>
                </a:solidFill>
              </a:rPr>
              <a:t> </a:t>
            </a:r>
            <a:r>
              <a:rPr lang="en-US" sz="2800" dirty="0">
                <a:solidFill>
                  <a:schemeClr val="tx1"/>
                </a:solidFill>
              </a:rPr>
              <a:t>F</a:t>
            </a:r>
            <a:r>
              <a:rPr lang="en-US" sz="100" dirty="0">
                <a:solidFill>
                  <a:schemeClr val="tx1"/>
                </a:solidFill>
              </a:rPr>
              <a:t> </a:t>
            </a:r>
            <a:r>
              <a:rPr lang="en-US" sz="2800" dirty="0">
                <a:solidFill>
                  <a:schemeClr val="tx1"/>
                </a:solidFill>
              </a:rPr>
              <a:t>R</a:t>
            </a:r>
            <a:r>
              <a:rPr lang="en-US" sz="100" dirty="0">
                <a:solidFill>
                  <a:schemeClr val="tx1"/>
                </a:solidFill>
              </a:rPr>
              <a:t> </a:t>
            </a:r>
            <a:r>
              <a:rPr lang="en-US" sz="2800" dirty="0">
                <a:solidFill>
                  <a:schemeClr val="tx1"/>
                </a:solidFill>
              </a:rPr>
              <a:t>S.</a:t>
            </a:r>
          </a:p>
          <a:p>
            <a:pPr marL="291600" indent="-291600">
              <a:spcAft>
                <a:spcPts val="500"/>
              </a:spcAft>
              <a:buFont typeface="Arial" panose="020B0604020202020204" pitchFamily="34" charset="0"/>
              <a:buChar char="•"/>
            </a:pPr>
            <a:r>
              <a:rPr lang="en-US" sz="2600" dirty="0">
                <a:solidFill>
                  <a:schemeClr val="tx1"/>
                </a:solidFill>
              </a:rPr>
              <a:t>Improve comparability of financial reporting.</a:t>
            </a:r>
          </a:p>
          <a:p>
            <a:pPr marL="291600" indent="-291600">
              <a:spcAft>
                <a:spcPts val="500"/>
              </a:spcAft>
              <a:buFont typeface="Arial" panose="020B0604020202020204" pitchFamily="34" charset="0"/>
              <a:buChar char="•"/>
            </a:pPr>
            <a:r>
              <a:rPr lang="en-US" sz="2600" dirty="0">
                <a:solidFill>
                  <a:schemeClr val="tx1"/>
                </a:solidFill>
              </a:rPr>
              <a:t>Facilitate access to foreign capital.</a:t>
            </a:r>
          </a:p>
        </p:txBody>
      </p:sp>
      <p:sp>
        <p:nvSpPr>
          <p:cNvPr id="7" name="Content Placeholder 6">
            <a:extLst>
              <a:ext uri="{FF2B5EF4-FFF2-40B4-BE49-F238E27FC236}">
                <a16:creationId xmlns:a16="http://schemas.microsoft.com/office/drawing/2014/main" id="{DAF3BB4C-E51D-4BFA-B820-AD65DDCACBF8}"/>
              </a:ext>
            </a:extLst>
          </p:cNvPr>
          <p:cNvSpPr>
            <a:spLocks noGrp="1"/>
          </p:cNvSpPr>
          <p:nvPr>
            <p:ph sz="quarter" idx="17"/>
          </p:nvPr>
        </p:nvSpPr>
        <p:spPr>
          <a:xfrm>
            <a:off x="342900" y="4267201"/>
            <a:ext cx="8458200" cy="2109215"/>
          </a:xfrm>
        </p:spPr>
        <p:txBody>
          <a:bodyPr>
            <a:normAutofit fontScale="77500" lnSpcReduction="20000"/>
          </a:bodyPr>
          <a:lstStyle/>
          <a:p>
            <a:r>
              <a:rPr lang="en-US" sz="3600" dirty="0">
                <a:solidFill>
                  <a:schemeClr val="tx1"/>
                </a:solidFill>
              </a:rPr>
              <a:t>Arguments against convergence to I</a:t>
            </a:r>
            <a:r>
              <a:rPr lang="en-US" sz="100" dirty="0">
                <a:solidFill>
                  <a:schemeClr val="tx1"/>
                </a:solidFill>
              </a:rPr>
              <a:t> </a:t>
            </a:r>
            <a:r>
              <a:rPr lang="en-US" sz="3600" dirty="0">
                <a:solidFill>
                  <a:schemeClr val="tx1"/>
                </a:solidFill>
              </a:rPr>
              <a:t>F</a:t>
            </a:r>
            <a:r>
              <a:rPr lang="en-US" sz="100" dirty="0">
                <a:solidFill>
                  <a:schemeClr val="tx1"/>
                </a:solidFill>
              </a:rPr>
              <a:t> </a:t>
            </a:r>
            <a:r>
              <a:rPr lang="en-US" sz="3600" dirty="0">
                <a:solidFill>
                  <a:schemeClr val="tx1"/>
                </a:solidFill>
              </a:rPr>
              <a:t>R</a:t>
            </a:r>
            <a:r>
              <a:rPr lang="en-US" sz="100" dirty="0">
                <a:solidFill>
                  <a:schemeClr val="tx1"/>
                </a:solidFill>
              </a:rPr>
              <a:t> </a:t>
            </a:r>
            <a:r>
              <a:rPr lang="en-US" sz="3600" dirty="0">
                <a:solidFill>
                  <a:schemeClr val="tx1"/>
                </a:solidFill>
              </a:rPr>
              <a:t>S.</a:t>
            </a:r>
          </a:p>
          <a:p>
            <a:pPr marL="291600" indent="-291600">
              <a:lnSpc>
                <a:spcPct val="110000"/>
              </a:lnSpc>
              <a:spcAft>
                <a:spcPts val="500"/>
              </a:spcAft>
              <a:buFont typeface="Arial" panose="020B0604020202020204" pitchFamily="34" charset="0"/>
              <a:buChar char="•"/>
            </a:pPr>
            <a:r>
              <a:rPr lang="en-IN" sz="3400" dirty="0">
                <a:solidFill>
                  <a:schemeClr val="tx1"/>
                </a:solidFill>
              </a:rPr>
              <a:t>U.S. standards should remain customized to fit U.S. business environment.</a:t>
            </a:r>
          </a:p>
          <a:p>
            <a:pPr marL="291600" indent="-291600">
              <a:lnSpc>
                <a:spcPct val="110000"/>
              </a:lnSpc>
              <a:spcAft>
                <a:spcPts val="500"/>
              </a:spcAft>
              <a:buFont typeface="Arial" panose="020B0604020202020204" pitchFamily="34" charset="0"/>
              <a:buChar char="•"/>
            </a:pPr>
            <a:r>
              <a:rPr lang="en-IN" sz="3400" dirty="0">
                <a:solidFill>
                  <a:schemeClr val="tx1"/>
                </a:solidFill>
              </a:rPr>
              <a:t>Differences in implementation and enforcement could make accounting appear more uniform than it really is.</a:t>
            </a:r>
            <a:endParaRPr lang="en-US" sz="3400" b="1" dirty="0">
              <a:solidFill>
                <a:schemeClr val="tx1"/>
              </a:solidFill>
            </a:endParaRPr>
          </a:p>
        </p:txBody>
      </p:sp>
      <p:sp>
        <p:nvSpPr>
          <p:cNvPr id="11" name="Slide Number Placeholder 10">
            <a:extLst>
              <a:ext uri="{FF2B5EF4-FFF2-40B4-BE49-F238E27FC236}">
                <a16:creationId xmlns:a16="http://schemas.microsoft.com/office/drawing/2014/main" id="{21DCDB6B-E231-4650-96A6-109AA03B1E7E}"/>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155739196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5591</TotalTime>
  <Words>5396</Words>
  <Application>Microsoft Office PowerPoint</Application>
  <PresentationFormat>On-screen Show (4:3)</PresentationFormat>
  <Paragraphs>320</Paragraphs>
  <Slides>32</Slides>
  <Notes>30</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32</vt:i4>
      </vt:variant>
    </vt:vector>
  </HeadingPairs>
  <TitlesOfParts>
    <vt:vector size="40" baseType="lpstr">
      <vt:lpstr>Arial</vt:lpstr>
      <vt:lpstr>Avenir LT Std 65 Medium</vt:lpstr>
      <vt:lpstr>Calibri</vt:lpstr>
      <vt:lpstr>Title Slides Master</vt:lpstr>
      <vt:lpstr>MainContentSlideMaster</vt:lpstr>
      <vt:lpstr>ClosingMaster</vt:lpstr>
      <vt:lpstr>DividerSlideMaster</vt:lpstr>
      <vt:lpstr>ImageDescriptionAppendixSlideMaster</vt:lpstr>
      <vt:lpstr>Financial Accounting, Sixth Edition</vt:lpstr>
      <vt:lpstr>Learning Objective 1</vt:lpstr>
      <vt:lpstr>Differences in Accounting Practices</vt:lpstr>
      <vt:lpstr>Illustration E-1 Reasons Why Accounting Practices Differ across Countries</vt:lpstr>
      <vt:lpstr>Key Point 1</vt:lpstr>
      <vt:lpstr>Learning Objective 2</vt:lpstr>
      <vt:lpstr>International Financial Reporting Standards (I F R S)</vt:lpstr>
      <vt:lpstr>Principles- versus Rules-Based Standards</vt:lpstr>
      <vt:lpstr>Norwalk Agreement</vt:lpstr>
      <vt:lpstr>Key Point 2</vt:lpstr>
      <vt:lpstr>Learning Objective 3</vt:lpstr>
      <vt:lpstr>Chapter 1: Accounting Information and Decision Making</vt:lpstr>
      <vt:lpstr>Chapter 2: The Accounting Information System</vt:lpstr>
      <vt:lpstr>Chapter 3: The Financial Reporting Process</vt:lpstr>
      <vt:lpstr>Chapter 4: Cash and Internal Controls</vt:lpstr>
      <vt:lpstr>Chapter 5: Receivables and Sales</vt:lpstr>
      <vt:lpstr>Chapter 6: Inventory and Cost of Goods Sold</vt:lpstr>
      <vt:lpstr>Illustration E–2 Disclosure Note about Inventories</vt:lpstr>
      <vt:lpstr>Illustration E–3 Disclosure Note about Net Realizable Value</vt:lpstr>
      <vt:lpstr>Chapter 7: Long-Term Assets</vt:lpstr>
      <vt:lpstr>Illustration E–4 Disclosure Note about Valuation of Property, Plant, and Equipment</vt:lpstr>
      <vt:lpstr>Illustration E–5 Disclosure Note about Capitalization of Development Expenditures</vt:lpstr>
      <vt:lpstr>Common Mistake</vt:lpstr>
      <vt:lpstr>Chapter 8: Current Liabilities</vt:lpstr>
      <vt:lpstr>Illustration E–6 Disclosure Note about Recognition of Contingencies</vt:lpstr>
      <vt:lpstr>Chapter 9: Long-Term Liabilities</vt:lpstr>
      <vt:lpstr>Chapter 10: Stockholders’ Equity</vt:lpstr>
      <vt:lpstr>Illustration E–7 Disclosure Note about Preferred Stock</vt:lpstr>
      <vt:lpstr>Chapter 11: Statement of Cash Flows</vt:lpstr>
      <vt:lpstr>Chapter 12: Financial Statement Analysis</vt:lpstr>
      <vt:lpstr>Key Point 3</vt:lpstr>
      <vt:lpstr>End of Main Content</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APPENDIX E</dc:title>
  <dc:creator/>
  <cp:keywords/>
  <cp:lastModifiedBy>Nithiyanadhan Rajagopal</cp:lastModifiedBy>
  <cp:revision>218</cp:revision>
  <dcterms:created xsi:type="dcterms:W3CDTF">2021-07-01T13:49:16Z</dcterms:created>
  <dcterms:modified xsi:type="dcterms:W3CDTF">2021-08-24T12:49:05Z</dcterms:modified>
</cp:coreProperties>
</file>