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64"/>
  </p:notesMasterIdLst>
  <p:sldIdLst>
    <p:sldId id="304" r:id="rId6"/>
    <p:sldId id="265" r:id="rId7"/>
    <p:sldId id="305" r:id="rId8"/>
    <p:sldId id="306" r:id="rId9"/>
    <p:sldId id="307" r:id="rId10"/>
    <p:sldId id="398" r:id="rId11"/>
    <p:sldId id="308" r:id="rId12"/>
    <p:sldId id="309" r:id="rId13"/>
    <p:sldId id="310" r:id="rId14"/>
    <p:sldId id="311" r:id="rId15"/>
    <p:sldId id="312" r:id="rId16"/>
    <p:sldId id="313" r:id="rId17"/>
    <p:sldId id="314" r:id="rId18"/>
    <p:sldId id="399" r:id="rId19"/>
    <p:sldId id="315" r:id="rId20"/>
    <p:sldId id="316" r:id="rId21"/>
    <p:sldId id="400" r:id="rId22"/>
    <p:sldId id="318" r:id="rId23"/>
    <p:sldId id="319" r:id="rId24"/>
    <p:sldId id="320" r:id="rId25"/>
    <p:sldId id="321" r:id="rId26"/>
    <p:sldId id="323" r:id="rId27"/>
    <p:sldId id="324" r:id="rId28"/>
    <p:sldId id="325" r:id="rId29"/>
    <p:sldId id="326" r:id="rId30"/>
    <p:sldId id="401" r:id="rId31"/>
    <p:sldId id="327" r:id="rId32"/>
    <p:sldId id="402" r:id="rId33"/>
    <p:sldId id="328" r:id="rId34"/>
    <p:sldId id="329" r:id="rId35"/>
    <p:sldId id="330" r:id="rId36"/>
    <p:sldId id="331" r:id="rId37"/>
    <p:sldId id="332" r:id="rId38"/>
    <p:sldId id="403" r:id="rId39"/>
    <p:sldId id="333" r:id="rId40"/>
    <p:sldId id="334" r:id="rId41"/>
    <p:sldId id="335" r:id="rId42"/>
    <p:sldId id="336" r:id="rId43"/>
    <p:sldId id="337" r:id="rId44"/>
    <p:sldId id="338" r:id="rId45"/>
    <p:sldId id="339" r:id="rId46"/>
    <p:sldId id="340" r:id="rId47"/>
    <p:sldId id="341" r:id="rId48"/>
    <p:sldId id="342" r:id="rId49"/>
    <p:sldId id="343" r:id="rId50"/>
    <p:sldId id="344" r:id="rId51"/>
    <p:sldId id="345" r:id="rId52"/>
    <p:sldId id="346" r:id="rId53"/>
    <p:sldId id="347" r:id="rId54"/>
    <p:sldId id="348" r:id="rId55"/>
    <p:sldId id="349" r:id="rId56"/>
    <p:sldId id="260" r:id="rId57"/>
    <p:sldId id="258" r:id="rId58"/>
    <p:sldId id="264" r:id="rId59"/>
    <p:sldId id="384" r:id="rId60"/>
    <p:sldId id="385" r:id="rId61"/>
    <p:sldId id="386" r:id="rId62"/>
    <p:sldId id="387" r:id="rId6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04"/>
            <p14:sldId id="265"/>
            <p14:sldId id="305"/>
            <p14:sldId id="306"/>
            <p14:sldId id="307"/>
            <p14:sldId id="398"/>
            <p14:sldId id="308"/>
            <p14:sldId id="309"/>
            <p14:sldId id="310"/>
            <p14:sldId id="311"/>
            <p14:sldId id="312"/>
            <p14:sldId id="313"/>
            <p14:sldId id="314"/>
            <p14:sldId id="399"/>
            <p14:sldId id="315"/>
            <p14:sldId id="316"/>
            <p14:sldId id="400"/>
            <p14:sldId id="318"/>
            <p14:sldId id="319"/>
            <p14:sldId id="320"/>
            <p14:sldId id="321"/>
            <p14:sldId id="323"/>
            <p14:sldId id="324"/>
            <p14:sldId id="325"/>
            <p14:sldId id="326"/>
            <p14:sldId id="401"/>
            <p14:sldId id="327"/>
            <p14:sldId id="402"/>
            <p14:sldId id="328"/>
            <p14:sldId id="329"/>
            <p14:sldId id="330"/>
            <p14:sldId id="331"/>
            <p14:sldId id="332"/>
            <p14:sldId id="403"/>
            <p14:sldId id="333"/>
            <p14:sldId id="334"/>
            <p14:sldId id="335"/>
            <p14:sldId id="336"/>
            <p14:sldId id="337"/>
            <p14:sldId id="338"/>
            <p14:sldId id="339"/>
            <p14:sldId id="340"/>
            <p14:sldId id="341"/>
            <p14:sldId id="342"/>
            <p14:sldId id="343"/>
            <p14:sldId id="344"/>
            <p14:sldId id="345"/>
            <p14:sldId id="346"/>
            <p14:sldId id="347"/>
            <p14:sldId id="348"/>
            <p14:sldId id="349"/>
            <p14:sldId id="260"/>
          </p14:sldIdLst>
        </p14:section>
        <p14:section name="Appendix: Image Descriptions for Unsighted Students" id="{9E859B0B-078E-463E-89A6-21C20DD280C4}">
          <p14:sldIdLst>
            <p14:sldId id="258"/>
            <p14:sldId id="264"/>
            <p14:sldId id="384"/>
            <p14:sldId id="385"/>
            <p14:sldId id="386"/>
            <p14:sldId id="387"/>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821"/>
    <a:srgbClr val="7575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76" autoAdjust="0"/>
    <p:restoredTop sz="86271" autoAdjust="0"/>
  </p:normalViewPr>
  <p:slideViewPr>
    <p:cSldViewPr snapToGrid="0" showGuides="1">
      <p:cViewPr varScale="1">
        <p:scale>
          <a:sx n="68" d="100"/>
          <a:sy n="68" d="100"/>
        </p:scale>
        <p:origin x="1440" y="72"/>
      </p:cViewPr>
      <p:guideLst>
        <p:guide pos="3264"/>
        <p:guide orient="horz" pos="2256"/>
        <p:guide pos="5640"/>
      </p:guideLst>
    </p:cSldViewPr>
  </p:slideViewPr>
  <p:outlineViewPr>
    <p:cViewPr>
      <p:scale>
        <a:sx n="33" d="100"/>
        <a:sy n="33" d="100"/>
      </p:scale>
      <p:origin x="0" y="-76272"/>
    </p:cViewPr>
  </p:outlineViewPr>
  <p:notesTextViewPr>
    <p:cViewPr>
      <p:scale>
        <a:sx n="100" d="100"/>
        <a:sy n="100" d="100"/>
      </p:scale>
      <p:origin x="0" y="0"/>
    </p:cViewPr>
  </p:notesTextViewPr>
  <p:notesViewPr>
    <p:cSldViewPr snapToGrid="0">
      <p:cViewPr varScale="1">
        <p:scale>
          <a:sx n="55" d="100"/>
          <a:sy n="55" d="100"/>
        </p:scale>
        <p:origin x="2880"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C15294-8BCE-4B15-84C9-4E8D5074478D}" type="datetimeFigureOut">
              <a:rPr lang="en-US" smtClean="0"/>
              <a:t>9/22/2021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356329-1779-487C-B587-BBABA473AA7C}" type="slidenum">
              <a:rPr lang="en-US" smtClean="0"/>
              <a:t>‹#›</a:t>
            </a:fld>
            <a:endParaRPr lang="en-US"/>
          </a:p>
        </p:txBody>
      </p:sp>
    </p:spTree>
    <p:extLst>
      <p:ext uri="{BB962C8B-B14F-4D97-AF65-F5344CB8AC3E}">
        <p14:creationId xmlns:p14="http://schemas.microsoft.com/office/powerpoint/2010/main" val="1955805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a:t>
            </a:fld>
            <a:endParaRPr lang="en-US"/>
          </a:p>
        </p:txBody>
      </p:sp>
    </p:spTree>
    <p:extLst>
      <p:ext uri="{BB962C8B-B14F-4D97-AF65-F5344CB8AC3E}">
        <p14:creationId xmlns:p14="http://schemas.microsoft.com/office/powerpoint/2010/main" val="2980643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mn-lt"/>
              </a:rPr>
              <a:t>The critical events over the life of an equity investment in another company, such as shares of common stock, include the following:</a:t>
            </a:r>
          </a:p>
          <a:p>
            <a:endParaRPr lang="en-US" sz="1200" dirty="0">
              <a:solidFill>
                <a:schemeClr val="tx1"/>
              </a:solidFill>
              <a:latin typeface="+mn-lt"/>
            </a:endParaRPr>
          </a:p>
          <a:p>
            <a:pPr marL="457200" lvl="0" indent="-457200" defTabSz="914400" eaLnBrk="0" fontAlgn="base" hangingPunct="0">
              <a:spcBef>
                <a:spcPct val="0"/>
              </a:spcBef>
              <a:spcAft>
                <a:spcPct val="0"/>
              </a:spcAft>
              <a:buFont typeface="+mj-lt"/>
              <a:buAutoNum type="arabicPeriod"/>
            </a:pPr>
            <a:r>
              <a:rPr lang="en-US" altLang="en-US" sz="1200" dirty="0">
                <a:solidFill>
                  <a:schemeClr val="tx1"/>
                </a:solidFill>
                <a:latin typeface="+mn-lt"/>
              </a:rPr>
              <a:t>Purchasing the equity security.</a:t>
            </a:r>
          </a:p>
          <a:p>
            <a:pPr marL="457200" lvl="0" indent="-457200" defTabSz="914400" eaLnBrk="0" fontAlgn="base" hangingPunct="0">
              <a:spcBef>
                <a:spcPts val="600"/>
              </a:spcBef>
              <a:spcAft>
                <a:spcPct val="0"/>
              </a:spcAft>
              <a:buFont typeface="+mj-lt"/>
              <a:buAutoNum type="arabicPeriod"/>
            </a:pPr>
            <a:r>
              <a:rPr lang="en-US" altLang="en-US" sz="1200" dirty="0">
                <a:solidFill>
                  <a:schemeClr val="tx1"/>
                </a:solidFill>
                <a:latin typeface="+mn-lt"/>
              </a:rPr>
              <a:t>Receiving dividends .</a:t>
            </a:r>
          </a:p>
          <a:p>
            <a:pPr marL="457200" lvl="0" indent="-457200" defTabSz="914400" eaLnBrk="0" fontAlgn="base" hangingPunct="0">
              <a:spcBef>
                <a:spcPts val="600"/>
              </a:spcBef>
              <a:spcAft>
                <a:spcPct val="0"/>
              </a:spcAft>
              <a:buFont typeface="+mj-lt"/>
              <a:buAutoNum type="arabicPeriod"/>
            </a:pPr>
            <a:r>
              <a:rPr lang="en-US" altLang="en-US" sz="1200" dirty="0">
                <a:solidFill>
                  <a:schemeClr val="tx1"/>
                </a:solidFill>
                <a:latin typeface="+mn-lt"/>
              </a:rPr>
              <a:t>Holding the investment during periods in which the investment's fair value changes (</a:t>
            </a:r>
            <a:r>
              <a:rPr lang="en-US" altLang="en-US" sz="1200" i="1" dirty="0">
                <a:solidFill>
                  <a:schemeClr val="tx1"/>
                </a:solidFill>
                <a:latin typeface="+mn-lt"/>
              </a:rPr>
              <a:t>unrealized</a:t>
            </a:r>
            <a:r>
              <a:rPr lang="en-US" altLang="en-US" sz="1200" dirty="0">
                <a:solidFill>
                  <a:schemeClr val="tx1"/>
                </a:solidFill>
                <a:latin typeface="+mn-lt"/>
              </a:rPr>
              <a:t> holding gains and losses).</a:t>
            </a:r>
          </a:p>
          <a:p>
            <a:pPr marL="457200" lvl="0" indent="-457200" defTabSz="914400" eaLnBrk="0" fontAlgn="base" hangingPunct="0">
              <a:spcBef>
                <a:spcPts val="600"/>
              </a:spcBef>
              <a:spcAft>
                <a:spcPct val="0"/>
              </a:spcAft>
              <a:buFont typeface="+mj-lt"/>
              <a:buAutoNum type="arabicPeriod"/>
            </a:pPr>
            <a:r>
              <a:rPr lang="en-US" altLang="en-US" sz="1200" dirty="0">
                <a:solidFill>
                  <a:schemeClr val="tx1"/>
                </a:solidFill>
                <a:latin typeface="+mn-lt"/>
              </a:rPr>
              <a:t>Selling the investment (</a:t>
            </a:r>
            <a:r>
              <a:rPr lang="en-US" altLang="en-US" sz="1200" i="1" dirty="0">
                <a:solidFill>
                  <a:schemeClr val="tx1"/>
                </a:solidFill>
                <a:latin typeface="+mn-lt"/>
              </a:rPr>
              <a:t>realized</a:t>
            </a:r>
            <a:r>
              <a:rPr lang="en-US" altLang="en-US" sz="1200" dirty="0">
                <a:solidFill>
                  <a:schemeClr val="tx1"/>
                </a:solidFill>
                <a:latin typeface="+mn-lt"/>
              </a:rPr>
              <a:t> gains and losses).</a:t>
            </a:r>
          </a:p>
          <a:p>
            <a:endParaRPr lang="en-US" sz="1200" dirty="0">
              <a:solidFill>
                <a:schemeClr val="tx1"/>
              </a:solidFill>
              <a:latin typeface="+mn-lt"/>
            </a:endParaRPr>
          </a:p>
          <a:p>
            <a:r>
              <a:rPr lang="en-US" sz="1200" dirty="0">
                <a:solidFill>
                  <a:schemeClr val="tx1"/>
                </a:solidFill>
                <a:latin typeface="+mn-lt"/>
              </a:rPr>
              <a:t>We’ll go through each of these</a:t>
            </a:r>
            <a:r>
              <a:rPr lang="en-US" sz="1200" baseline="0" dirty="0">
                <a:solidFill>
                  <a:schemeClr val="tx1"/>
                </a:solidFill>
                <a:latin typeface="+mn-lt"/>
              </a:rPr>
              <a:t> four events on the following slides.</a:t>
            </a:r>
            <a:endParaRPr lang="en-US" sz="1200" dirty="0">
              <a:solidFill>
                <a:schemeClr val="tx1"/>
              </a:solidFill>
              <a:latin typeface="+mn-lt"/>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10</a:t>
            </a:fld>
            <a:endParaRPr lang="en-US"/>
          </a:p>
        </p:txBody>
      </p:sp>
    </p:spTree>
    <p:extLst>
      <p:ext uri="{BB962C8B-B14F-4D97-AF65-F5344CB8AC3E}">
        <p14:creationId xmlns:p14="http://schemas.microsoft.com/office/powerpoint/2010/main" val="39754655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To see how a company accounts for the purchase of an equity investment, let’s assume Nathan’s Sportswear purchases 1,000 shares of Canadian Falcon common stock for $30 per share on December 6, 2024. Canadian Falcon's total number of shares outstanding is 20,000, so Nathan's Sportswear owns 5% of the shares, requiring it to account for the investment using the fair value method.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Nathan’s Sportswear records the investment as shown in the first journal entry.</a:t>
            </a:r>
          </a:p>
          <a:p>
            <a:endParaRPr lang="en-IN" dirty="0"/>
          </a:p>
          <a:p>
            <a:r>
              <a:rPr lang="en-US" sz="1200" b="0" i="0" kern="1200" dirty="0">
                <a:solidFill>
                  <a:schemeClr val="tx1"/>
                </a:solidFill>
                <a:effectLst/>
                <a:latin typeface="+mn-lt"/>
                <a:ea typeface="+mn-ea"/>
                <a:cs typeface="+mn-cs"/>
              </a:rPr>
              <a:t>The receipt of dividends is recorded as dividend revenue. If Canadian Falcon pays cash dividends of $0.50 per share on December 15, 2024, Nathan’s Sportswear records the cash received on its 1,000 shares of stock as shown in the second journal entry shown.</a:t>
            </a:r>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11</a:t>
            </a:fld>
            <a:endParaRPr lang="en-US"/>
          </a:p>
        </p:txBody>
      </p:sp>
    </p:spTree>
    <p:extLst>
      <p:ext uri="{BB962C8B-B14F-4D97-AF65-F5344CB8AC3E}">
        <p14:creationId xmlns:p14="http://schemas.microsoft.com/office/powerpoint/2010/main" val="26601079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At the end of each period, we report these investment assets at their </a:t>
            </a:r>
            <a:r>
              <a:rPr lang="en-US" sz="1200" b="0" i="1" kern="1200" dirty="0">
                <a:solidFill>
                  <a:schemeClr val="tx1"/>
                </a:solidFill>
                <a:effectLst/>
                <a:latin typeface="+mn-lt"/>
                <a:ea typeface="+mn-ea"/>
                <a:cs typeface="+mn-cs"/>
              </a:rPr>
              <a:t>fair value</a:t>
            </a:r>
            <a:r>
              <a:rPr lang="en-US" sz="1200" b="0" i="0" kern="1200" dirty="0">
                <a:solidFill>
                  <a:schemeClr val="tx1"/>
                </a:solidFill>
                <a:effectLst/>
                <a:latin typeface="+mn-lt"/>
                <a:ea typeface="+mn-ea"/>
                <a:cs typeface="+mn-cs"/>
              </a:rPr>
              <a:t>. We do this with an adjusting entry.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If Canadian Falcon’s stock at the end of 2024 has a current price of $28 per share, then Nathan’s Sportswear needs to decrease the recorded amount of the investment ($30 per share) to its current fair value ($28 per share). This requires a downward adjustment to the Investments account of $2 for each of the 1,000 shares.</a:t>
            </a:r>
          </a:p>
          <a:p>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The downward adjustment to fair value also involves an account we’ve not yet discussed called </a:t>
            </a:r>
            <a:r>
              <a:rPr lang="en-US" sz="1200" b="0" i="1" kern="1200" dirty="0">
                <a:solidFill>
                  <a:schemeClr val="tx1"/>
                </a:solidFill>
                <a:effectLst/>
                <a:latin typeface="+mn-lt"/>
                <a:ea typeface="+mn-ea"/>
                <a:cs typeface="+mn-cs"/>
              </a:rPr>
              <a:t>Unrealized Holding Loss—Net Income.</a:t>
            </a:r>
            <a:r>
              <a:rPr lang="en-US" sz="1200" b="0" i="0" kern="1200" dirty="0">
                <a:solidFill>
                  <a:schemeClr val="tx1"/>
                </a:solidFill>
                <a:effectLst/>
                <a:latin typeface="+mn-lt"/>
                <a:ea typeface="+mn-ea"/>
                <a:cs typeface="+mn-cs"/>
              </a:rPr>
              <a:t> The term </a:t>
            </a:r>
            <a:r>
              <a:rPr lang="en-US" sz="1200" b="0" i="1" kern="1200" dirty="0">
                <a:solidFill>
                  <a:schemeClr val="tx1"/>
                </a:solidFill>
                <a:effectLst/>
                <a:latin typeface="+mn-lt"/>
                <a:ea typeface="+mn-ea"/>
                <a:cs typeface="+mn-cs"/>
              </a:rPr>
              <a:t>unrealized</a:t>
            </a:r>
            <a:r>
              <a:rPr lang="en-US" sz="1200" b="0" i="0" kern="1200" dirty="0">
                <a:solidFill>
                  <a:schemeClr val="tx1"/>
                </a:solidFill>
                <a:effectLst/>
                <a:latin typeface="+mn-lt"/>
                <a:ea typeface="+mn-ea"/>
                <a:cs typeface="+mn-cs"/>
              </a:rPr>
              <a:t> means the loss has not been realized (has not been obtained) in the form of less cash received (or the right to receive less cash). The loss is </a:t>
            </a:r>
            <a:r>
              <a:rPr lang="en-US" sz="1200" b="0" i="1" kern="1200" dirty="0">
                <a:solidFill>
                  <a:schemeClr val="tx1"/>
                </a:solidFill>
                <a:effectLst/>
                <a:latin typeface="+mn-lt"/>
                <a:ea typeface="+mn-ea"/>
                <a:cs typeface="+mn-cs"/>
              </a:rPr>
              <a:t>realized</a:t>
            </a:r>
            <a:r>
              <a:rPr lang="en-US" sz="1200" b="0" i="0" kern="1200" dirty="0">
                <a:solidFill>
                  <a:schemeClr val="tx1"/>
                </a:solidFill>
                <a:effectLst/>
                <a:latin typeface="+mn-lt"/>
                <a:ea typeface="+mn-ea"/>
                <a:cs typeface="+mn-cs"/>
              </a:rPr>
              <a:t> when the investment has been sold and the loss is “locked in.” </a:t>
            </a:r>
            <a:r>
              <a:rPr lang="en-US" sz="1200" b="1" i="0" kern="1200" dirty="0">
                <a:solidFill>
                  <a:schemeClr val="tx1"/>
                </a:solidFill>
                <a:effectLst/>
                <a:latin typeface="+mn-lt"/>
                <a:ea typeface="+mn-ea"/>
                <a:cs typeface="+mn-cs"/>
              </a:rPr>
              <a:t>The unrealized holding loss is reported in the current year’s income statement when calculating net income.</a:t>
            </a:r>
            <a:r>
              <a:rPr lang="en-US" sz="1200" b="0" i="0" kern="1200" dirty="0">
                <a:solidFill>
                  <a:schemeClr val="tx1"/>
                </a:solidFill>
                <a:effectLst/>
                <a:latin typeface="+mn-lt"/>
                <a:ea typeface="+mn-ea"/>
                <a:cs typeface="+mn-cs"/>
              </a:rPr>
              <a:t> Even though the loss is unrealized, reporting it as part of current net income helps to reflect that most equity investments could be sold immediately, and any fair value changes would be realized in cash. </a:t>
            </a:r>
          </a:p>
        </p:txBody>
      </p:sp>
      <p:sp>
        <p:nvSpPr>
          <p:cNvPr id="4" name="Slide Number Placeholder 3"/>
          <p:cNvSpPr>
            <a:spLocks noGrp="1"/>
          </p:cNvSpPr>
          <p:nvPr>
            <p:ph type="sldNum" sz="quarter" idx="5"/>
          </p:nvPr>
        </p:nvSpPr>
        <p:spPr/>
        <p:txBody>
          <a:bodyPr/>
          <a:lstStyle/>
          <a:p>
            <a:fld id="{35356329-1779-487C-B587-BBABA473AA7C}" type="slidenum">
              <a:rPr lang="en-US" smtClean="0"/>
              <a:t>12</a:t>
            </a:fld>
            <a:endParaRPr lang="en-US"/>
          </a:p>
        </p:txBody>
      </p:sp>
    </p:spTree>
    <p:extLst>
      <p:ext uri="{BB962C8B-B14F-4D97-AF65-F5344CB8AC3E}">
        <p14:creationId xmlns:p14="http://schemas.microsoft.com/office/powerpoint/2010/main" val="7304805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Unrealized holding gains and losses are reported as part of nonoperating revenues and expenses. </a:t>
            </a:r>
            <a:r>
              <a:rPr lang="en-US" sz="1200" b="0" i="0" u="none" strike="noStrike" kern="1200" dirty="0">
                <a:solidFill>
                  <a:schemeClr val="tx1"/>
                </a:solidFill>
                <a:effectLst/>
                <a:latin typeface="+mn-lt"/>
                <a:ea typeface="+mn-ea"/>
                <a:cs typeface="+mn-cs"/>
              </a:rPr>
              <a:t>This illustration</a:t>
            </a:r>
            <a:r>
              <a:rPr lang="en-US" sz="1200" b="0" i="0" kern="1200" dirty="0">
                <a:solidFill>
                  <a:schemeClr val="tx1"/>
                </a:solidFill>
                <a:effectLst/>
                <a:latin typeface="+mn-lt"/>
                <a:ea typeface="+mn-ea"/>
                <a:cs typeface="+mn-cs"/>
              </a:rPr>
              <a:t> shows an example of the income statement for Nathan’s Sportswear.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To complete the income statement, we assume sales revenue totals $100,000 and operating expenses are $60,000 for the year ended December 31, 2024.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From the transactions recorded previously, the income statement also reports as nonoperating items:</a:t>
            </a:r>
          </a:p>
          <a:p>
            <a:pPr fontAlgn="base"/>
            <a:endParaRPr lang="en-US" sz="1200" b="0" i="0" kern="1200" dirty="0">
              <a:solidFill>
                <a:schemeClr val="tx1"/>
              </a:solidFill>
              <a:effectLst/>
              <a:latin typeface="+mn-lt"/>
              <a:ea typeface="+mn-ea"/>
              <a:cs typeface="+mn-cs"/>
            </a:endParaRPr>
          </a:p>
          <a:p>
            <a:pPr marL="628650" lvl="1" indent="-171450" fontAlgn="base">
              <a:buFont typeface="Arial" panose="020B0604020202020204" pitchFamily="34" charset="0"/>
              <a:buChar char="•"/>
            </a:pPr>
            <a:r>
              <a:rPr lang="en-US" sz="1200" b="1" i="0" kern="1200" dirty="0">
                <a:solidFill>
                  <a:schemeClr val="tx1"/>
                </a:solidFill>
                <a:effectLst/>
                <a:latin typeface="+mn-lt"/>
                <a:ea typeface="+mn-ea"/>
                <a:cs typeface="+mn-cs"/>
              </a:rPr>
              <a:t>$500</a:t>
            </a:r>
            <a:r>
              <a:rPr lang="en-US" sz="1200" b="0" i="0" kern="1200" dirty="0">
                <a:solidFill>
                  <a:schemeClr val="tx1"/>
                </a:solidFill>
                <a:effectLst/>
                <a:latin typeface="+mn-lt"/>
                <a:ea typeface="+mn-ea"/>
                <a:cs typeface="+mn-cs"/>
              </a:rPr>
              <a:t> in dividend revenue from December 15.</a:t>
            </a:r>
          </a:p>
          <a:p>
            <a:pPr marL="628650" lvl="1" indent="-171450" fontAlgn="base">
              <a:buFont typeface="Arial" panose="020B0604020202020204" pitchFamily="34" charset="0"/>
              <a:buChar char="•"/>
            </a:pPr>
            <a:r>
              <a:rPr lang="en-US" sz="1200" b="1" i="0" kern="1200" dirty="0">
                <a:solidFill>
                  <a:schemeClr val="tx1"/>
                </a:solidFill>
                <a:effectLst/>
                <a:latin typeface="+mn-lt"/>
                <a:ea typeface="+mn-ea"/>
                <a:cs typeface="+mn-cs"/>
              </a:rPr>
              <a:t>$2,000</a:t>
            </a:r>
            <a:r>
              <a:rPr lang="en-US" sz="1200" b="0" i="0" kern="1200" dirty="0">
                <a:solidFill>
                  <a:schemeClr val="tx1"/>
                </a:solidFill>
                <a:effectLst/>
                <a:latin typeface="+mn-lt"/>
                <a:ea typeface="+mn-ea"/>
                <a:cs typeface="+mn-cs"/>
              </a:rPr>
              <a:t> unrealized holding loss resulting from the downward fair value adjustment at the end of the year.</a:t>
            </a:r>
          </a:p>
          <a:p>
            <a:pPr marL="628650" lvl="1" indent="-171450" fontAlgn="base">
              <a:buFont typeface="Arial" panose="020B0604020202020204" pitchFamily="34" charset="0"/>
              <a:buChar char="•"/>
            </a:pPr>
            <a:endParaRPr lang="en-US" dirty="0"/>
          </a:p>
          <a:p>
            <a:r>
              <a:rPr lang="en-US" dirty="0"/>
              <a:t>If the fair value of Canadian Falcon's stock had </a:t>
            </a:r>
            <a:r>
              <a:rPr lang="en-US" i="1" dirty="0"/>
              <a:t>increased</a:t>
            </a:r>
            <a:r>
              <a:rPr lang="en-US" dirty="0"/>
              <a:t> by $2 per share by the end of the year, Nathan's Sportswear would have reported a $2,000 </a:t>
            </a:r>
            <a:r>
              <a:rPr lang="en-US" i="1" dirty="0"/>
              <a:t>Unrealized Holding Gain—Net Income</a:t>
            </a:r>
            <a:r>
              <a:rPr lang="en-US" dirty="0"/>
              <a:t>.</a:t>
            </a:r>
          </a:p>
        </p:txBody>
      </p:sp>
      <p:sp>
        <p:nvSpPr>
          <p:cNvPr id="4" name="Slide Number Placeholder 3"/>
          <p:cNvSpPr>
            <a:spLocks noGrp="1"/>
          </p:cNvSpPr>
          <p:nvPr>
            <p:ph type="sldNum" sz="quarter" idx="5"/>
          </p:nvPr>
        </p:nvSpPr>
        <p:spPr/>
        <p:txBody>
          <a:bodyPr/>
          <a:lstStyle/>
          <a:p>
            <a:fld id="{35356329-1779-487C-B587-BBABA473AA7C}" type="slidenum">
              <a:rPr lang="en-US" smtClean="0"/>
              <a:t>13</a:t>
            </a:fld>
            <a:endParaRPr lang="en-US"/>
          </a:p>
        </p:txBody>
      </p:sp>
    </p:spTree>
    <p:extLst>
      <p:ext uri="{BB962C8B-B14F-4D97-AF65-F5344CB8AC3E}">
        <p14:creationId xmlns:p14="http://schemas.microsoft.com/office/powerpoint/2010/main" val="14081384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We record the sale of equity investments similar to the sale of many other assets.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If the investment sells for </a:t>
            </a:r>
            <a:r>
              <a:rPr lang="en-US" sz="1200" b="0" i="1" kern="1200" dirty="0">
                <a:solidFill>
                  <a:schemeClr val="tx1"/>
                </a:solidFill>
                <a:effectLst/>
                <a:latin typeface="+mn-lt"/>
                <a:ea typeface="+mn-ea"/>
                <a:cs typeface="+mn-cs"/>
              </a:rPr>
              <a:t>more</a:t>
            </a:r>
            <a:r>
              <a:rPr lang="en-US" sz="1200" b="0" i="0" kern="1200" dirty="0">
                <a:solidFill>
                  <a:schemeClr val="tx1"/>
                </a:solidFill>
                <a:effectLst/>
                <a:latin typeface="+mn-lt"/>
                <a:ea typeface="+mn-ea"/>
                <a:cs typeface="+mn-cs"/>
              </a:rPr>
              <a:t> than its recorded amount, we realize a </a:t>
            </a:r>
            <a:r>
              <a:rPr lang="en-US" sz="1200" b="0" i="1" kern="1200" dirty="0">
                <a:solidFill>
                  <a:schemeClr val="tx1"/>
                </a:solidFill>
                <a:effectLst/>
                <a:latin typeface="+mn-lt"/>
                <a:ea typeface="+mn-ea"/>
                <a:cs typeface="+mn-cs"/>
              </a:rPr>
              <a:t>gain</a:t>
            </a:r>
            <a:r>
              <a:rPr lang="en-US" sz="1200" b="0" i="0" kern="1200" dirty="0">
                <a:solidFill>
                  <a:schemeClr val="tx1"/>
                </a:solidFill>
                <a:effectLst/>
                <a:latin typeface="+mn-lt"/>
                <a:ea typeface="+mn-ea"/>
                <a:cs typeface="+mn-cs"/>
              </a:rPr>
              <a:t> on the sale of investments.  If the investment sells for </a:t>
            </a:r>
            <a:r>
              <a:rPr lang="en-US" sz="1200" b="0" i="1" kern="1200" dirty="0">
                <a:solidFill>
                  <a:schemeClr val="tx1"/>
                </a:solidFill>
                <a:effectLst/>
                <a:latin typeface="+mn-lt"/>
                <a:ea typeface="+mn-ea"/>
                <a:cs typeface="+mn-cs"/>
              </a:rPr>
              <a:t>less</a:t>
            </a:r>
            <a:r>
              <a:rPr lang="en-US" sz="1200" b="0" i="0" kern="1200" dirty="0">
                <a:solidFill>
                  <a:schemeClr val="tx1"/>
                </a:solidFill>
                <a:effectLst/>
                <a:latin typeface="+mn-lt"/>
                <a:ea typeface="+mn-ea"/>
                <a:cs typeface="+mn-cs"/>
              </a:rPr>
              <a:t> than its recorded amount, we realize a </a:t>
            </a:r>
            <a:r>
              <a:rPr lang="en-US" sz="1200" b="0" i="1" kern="1200" dirty="0">
                <a:solidFill>
                  <a:schemeClr val="tx1"/>
                </a:solidFill>
                <a:effectLst/>
                <a:latin typeface="+mn-lt"/>
                <a:ea typeface="+mn-ea"/>
                <a:cs typeface="+mn-cs"/>
              </a:rPr>
              <a:t>loss</a:t>
            </a:r>
            <a:r>
              <a:rPr lang="en-US" sz="1200" b="0" i="0" kern="1200" dirty="0">
                <a:solidFill>
                  <a:schemeClr val="tx1"/>
                </a:solidFill>
                <a:effectLst/>
                <a:latin typeface="+mn-lt"/>
                <a:ea typeface="+mn-ea"/>
                <a:cs typeface="+mn-cs"/>
              </a:rPr>
              <a:t> on the sale of investments.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Gains and losses on the sale of investments are reported as nonoperating revenues and expenses in the income statement.</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Suppose Nathan’s Sportswear sells 100 shares of Canadian Falcon for $24 per share on January 18, 2025. How much is the gain or loss on the sale? Let's first remember that at the end of 2024 (prior year), Nathan's Sportswear adjusted the Investments account by decreasing it $2,000. Since the investment was originally recorded for $30,000, the investment is now in the accounting records at $28,000, or $28 per share for 1,000 shares. By selling shares at $24 per share, there is a $4 loss per share on each of the 100 shares sold. Nathan would record the sale as shown in the first journal entry.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Now suppose the price of the stock has risen to $32 per share by February 26, 2025, and Nathan’s Sportswear decides to sell another 100 shares. Since these shares are carried at $28 per share, there is a $4 gain per share on each of the 100 shares sold. </a:t>
            </a:r>
            <a:r>
              <a:rPr lang="en-US" sz="1200" b="0" i="0" u="none" strike="noStrike" baseline="0" dirty="0">
                <a:solidFill>
                  <a:srgbClr val="000000"/>
                </a:solidFill>
                <a:latin typeface="+mn-lt"/>
              </a:rPr>
              <a:t>At the date of selling these shares, Nathan would record the sale as shown in the second journal entry.</a:t>
            </a:r>
            <a:endParaRPr lang="en-US" sz="1200" dirty="0">
              <a:latin typeface="+mn-lt"/>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14</a:t>
            </a:fld>
            <a:endParaRPr lang="en-US"/>
          </a:p>
        </p:txBody>
      </p:sp>
    </p:spTree>
    <p:extLst>
      <p:ext uri="{BB962C8B-B14F-4D97-AF65-F5344CB8AC3E}">
        <p14:creationId xmlns:p14="http://schemas.microsoft.com/office/powerpoint/2010/main" val="8816043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solidFill>
                <a:schemeClr val="tx2"/>
              </a:solidFill>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15</a:t>
            </a:fld>
            <a:endParaRPr lang="en-US"/>
          </a:p>
        </p:txBody>
      </p:sp>
    </p:spTree>
    <p:extLst>
      <p:ext uri="{BB962C8B-B14F-4D97-AF65-F5344CB8AC3E}">
        <p14:creationId xmlns:p14="http://schemas.microsoft.com/office/powerpoint/2010/main" val="24044211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5783">
              <a:spcBef>
                <a:spcPct val="0"/>
              </a:spcBef>
              <a:defRPr/>
            </a:pPr>
            <a:endParaRPr lang="en-US" dirty="0">
              <a:solidFill>
                <a:srgbClr val="1D5F76"/>
              </a:solidFill>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16</a:t>
            </a:fld>
            <a:endParaRPr lang="en-US"/>
          </a:p>
        </p:txBody>
      </p:sp>
    </p:spTree>
    <p:extLst>
      <p:ext uri="{BB962C8B-B14F-4D97-AF65-F5344CB8AC3E}">
        <p14:creationId xmlns:p14="http://schemas.microsoft.com/office/powerpoint/2010/main" val="41373510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5783">
              <a:spcBef>
                <a:spcPct val="0"/>
              </a:spcBef>
              <a:defRPr/>
            </a:pPr>
            <a:endParaRPr lang="en-US" dirty="0">
              <a:solidFill>
                <a:srgbClr val="1D5F76"/>
              </a:solidFill>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17</a:t>
            </a:fld>
            <a:endParaRPr lang="en-US"/>
          </a:p>
        </p:txBody>
      </p:sp>
    </p:spTree>
    <p:extLst>
      <p:ext uri="{BB962C8B-B14F-4D97-AF65-F5344CB8AC3E}">
        <p14:creationId xmlns:p14="http://schemas.microsoft.com/office/powerpoint/2010/main" val="1565129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18</a:t>
            </a:fld>
            <a:endParaRPr lang="en-US"/>
          </a:p>
        </p:txBody>
      </p:sp>
    </p:spTree>
    <p:extLst>
      <p:ext uri="{BB962C8B-B14F-4D97-AF65-F5344CB8AC3E}">
        <p14:creationId xmlns:p14="http://schemas.microsoft.com/office/powerpoint/2010/main" val="22447792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When a company owns between 20% and 50% of the common stock in another company, it is presumed that the investing company exercises significant influence over the investee. Share ownership provides voting rights, and by voting these shares, the investing company can sway decisions in the direction it desires, such as the selection of members of the board of directors or the payment of dividends. This significant influence changes the accounting for the investment. When a company has significant influence over an investee, the company is required to use the </a:t>
            </a:r>
            <a:r>
              <a:rPr lang="en-US" sz="1200" b="1" i="0" kern="1200" dirty="0">
                <a:solidFill>
                  <a:schemeClr val="tx1"/>
                </a:solidFill>
                <a:effectLst/>
                <a:latin typeface="+mn-lt"/>
                <a:ea typeface="+mn-ea"/>
                <a:cs typeface="+mn-cs"/>
              </a:rPr>
              <a:t>equity method</a:t>
            </a:r>
            <a:r>
              <a:rPr lang="en-US" sz="1200" b="0" i="0" kern="1200" dirty="0">
                <a:solidFill>
                  <a:schemeClr val="tx1"/>
                </a:solidFill>
                <a:effectLst/>
                <a:latin typeface="+mn-lt"/>
                <a:ea typeface="+mn-ea"/>
                <a:cs typeface="+mn-cs"/>
              </a:rPr>
              <a:t>.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Under the equity method, the investment is initially recorded at cost. After that, the investment balance is:</a:t>
            </a:r>
          </a:p>
          <a:p>
            <a:r>
              <a:rPr lang="en-US" sz="1200" b="0" i="0" kern="1200" dirty="0">
                <a:solidFill>
                  <a:schemeClr val="tx1"/>
                </a:solidFill>
                <a:effectLst/>
                <a:latin typeface="+mn-lt"/>
                <a:ea typeface="+mn-ea"/>
                <a:cs typeface="+mn-cs"/>
              </a:rPr>
              <a:t>1. Increased by the investor’s percentage share of the investee’s net income (or decreased by its share of a loss).</a:t>
            </a:r>
          </a:p>
          <a:p>
            <a:r>
              <a:rPr lang="en-US" sz="1200" b="0" i="0" kern="1200" dirty="0">
                <a:solidFill>
                  <a:schemeClr val="tx1"/>
                </a:solidFill>
                <a:effectLst/>
                <a:latin typeface="+mn-lt"/>
                <a:ea typeface="+mn-ea"/>
                <a:cs typeface="+mn-cs"/>
              </a:rPr>
              <a:t>2. Decreased by the investor’s percentage share of the investee’s dividends paid.</a:t>
            </a:r>
          </a:p>
          <a:p>
            <a:r>
              <a:rPr lang="en-US" sz="1200" b="0" i="0" kern="1200" dirty="0">
                <a:solidFill>
                  <a:schemeClr val="tx1"/>
                </a:solidFill>
                <a:effectLst/>
                <a:latin typeface="+mn-lt"/>
                <a:ea typeface="+mn-ea"/>
                <a:cs typeface="+mn-cs"/>
              </a:rPr>
              <a:t>3. Not adjusted for changes in fair value while held.</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rationale for this approach is the presumption that the fortunes of the investor and investee are so intertwined that, as the investee prospers, the investor prospers proportionately. Stated differently, as the investee earns additional net assets (income), the investor’s share of those net assets increases. When the investee pays out assets (dividends), the investor’s share of the remaining net assets decreases. </a:t>
            </a:r>
            <a:r>
              <a:rPr lang="en-US" sz="1200" b="1" i="0" kern="1200" dirty="0">
                <a:solidFill>
                  <a:schemeClr val="tx1"/>
                </a:solidFill>
                <a:effectLst/>
                <a:latin typeface="+mn-lt"/>
                <a:ea typeface="+mn-ea"/>
                <a:cs typeface="+mn-cs"/>
              </a:rPr>
              <a:t>It’s also important to recognize that the equity method ignores fair value changes in the investment. </a:t>
            </a:r>
            <a:endParaRPr lang="en-US" b="1" dirty="0"/>
          </a:p>
        </p:txBody>
      </p:sp>
      <p:sp>
        <p:nvSpPr>
          <p:cNvPr id="4" name="Slide Number Placeholder 3"/>
          <p:cNvSpPr>
            <a:spLocks noGrp="1"/>
          </p:cNvSpPr>
          <p:nvPr>
            <p:ph type="sldNum" sz="quarter" idx="5"/>
          </p:nvPr>
        </p:nvSpPr>
        <p:spPr/>
        <p:txBody>
          <a:bodyPr/>
          <a:lstStyle/>
          <a:p>
            <a:fld id="{35356329-1779-487C-B587-BBABA473AA7C}" type="slidenum">
              <a:rPr lang="en-US" smtClean="0"/>
              <a:t>19</a:t>
            </a:fld>
            <a:endParaRPr lang="en-US"/>
          </a:p>
        </p:txBody>
      </p:sp>
    </p:spTree>
    <p:extLst>
      <p:ext uri="{BB962C8B-B14F-4D97-AF65-F5344CB8AC3E}">
        <p14:creationId xmlns:p14="http://schemas.microsoft.com/office/powerpoint/2010/main" val="2906075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a:t>
            </a:fld>
            <a:endParaRPr lang="en-US"/>
          </a:p>
        </p:txBody>
      </p:sp>
    </p:spTree>
    <p:extLst>
      <p:ext uri="{BB962C8B-B14F-4D97-AF65-F5344CB8AC3E}">
        <p14:creationId xmlns:p14="http://schemas.microsoft.com/office/powerpoint/2010/main" val="16378223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On January 2, 2025, Nathan’s Sportswear purchases 5,000 shares of International Outfitter’s common stock for $30 per share. International Outfitter's total number of shares outstanding is 20,000, so Nathan's owns 25% of the common stock (= 5,000/20,000 shares). By holding 25% of the stock, Nathan’s Sportswear can exert significant influence over the operations of International Outfitter and is required to account for its investment using the equity method.</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journal entry to record the purchase is shown above. </a:t>
            </a:r>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20</a:t>
            </a:fld>
            <a:endParaRPr lang="en-US"/>
          </a:p>
        </p:txBody>
      </p:sp>
    </p:spTree>
    <p:extLst>
      <p:ext uri="{BB962C8B-B14F-4D97-AF65-F5344CB8AC3E}">
        <p14:creationId xmlns:p14="http://schemas.microsoft.com/office/powerpoint/2010/main" val="4080033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Under the equity method, the investor (Nathan’s Sportswear) includes in net income its portion of the investee’s (International Outfitter’s) net income. Assume that on December 31, 2025, International Outfitter reports net income of $30,000 for the year. Nathan’s Sportswear records $7,500 of equity income, which represents its 25% ownership share of International Outfitter’s net income of $30,000.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 investee’s net income increases the investor's Investments account and Equity Income account. Equity Income is a revenue account included as a nonoperating revenue in the income statement. The reason Nathan’s Sportswear can record a portion of International Outfitter’s net income as its own is that significant ownership essentially eliminates the independent operations of the two companies. Nathan’s Sportswear can significantly influence the operations of International Outfitter. </a:t>
            </a:r>
            <a:r>
              <a:rPr lang="en-US" sz="1200" b="1" i="0" kern="1200" dirty="0">
                <a:solidFill>
                  <a:schemeClr val="tx1"/>
                </a:solidFill>
                <a:effectLst/>
                <a:latin typeface="+mn-lt"/>
                <a:ea typeface="+mn-ea"/>
                <a:cs typeface="+mn-cs"/>
              </a:rPr>
              <a:t>Therefore, the success (or failure) of International Outfitter’s operations should partially be assigned to Nathan’s Sportswear and recognized as income (or loss) in its income statement, based on its portion of ownership.</a:t>
            </a:r>
            <a:r>
              <a:rPr lang="en-US" sz="1200" b="0" i="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35356329-1779-487C-B587-BBABA473AA7C}" type="slidenum">
              <a:rPr lang="en-US" smtClean="0"/>
              <a:t>21</a:t>
            </a:fld>
            <a:endParaRPr lang="en-US"/>
          </a:p>
        </p:txBody>
      </p:sp>
    </p:spTree>
    <p:extLst>
      <p:ext uri="{BB962C8B-B14F-4D97-AF65-F5344CB8AC3E}">
        <p14:creationId xmlns:p14="http://schemas.microsoft.com/office/powerpoint/2010/main" val="8715125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Because we record equity income when the investee reports net income, it would be inappropriate to record equity income again when the investee distributes that same net income as dividends to the investor. To do so would be to double-count equity income. Instead, the investor records dividend payments received from the investee as a </a:t>
            </a:r>
            <a:r>
              <a:rPr lang="en-US" sz="1200" b="0" i="1" kern="1200" dirty="0">
                <a:solidFill>
                  <a:schemeClr val="tx1"/>
                </a:solidFill>
                <a:effectLst/>
                <a:latin typeface="+mn-lt"/>
                <a:ea typeface="+mn-ea"/>
                <a:cs typeface="+mn-cs"/>
              </a:rPr>
              <a:t>reduction</a:t>
            </a:r>
            <a:r>
              <a:rPr lang="en-US" sz="1200" b="0" i="0" kern="1200" dirty="0">
                <a:solidFill>
                  <a:schemeClr val="tx1"/>
                </a:solidFill>
                <a:effectLst/>
                <a:latin typeface="+mn-lt"/>
                <a:ea typeface="+mn-ea"/>
                <a:cs typeface="+mn-cs"/>
              </a:rPr>
              <a:t> in the Investments account. Assuming International Outfitter pays total dividends of $10,000 to all shareholders on December 31, 2025, Nathan’s Sportswear receives its share of $2,500 (= $10,000 × 25% ownership) and records the journal entry shown here.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rationale for this accounting is that the investee is distributing cash in the form of dividends. This distribution of assets by the investee reduces that company’s equity. To account for the investee’s decrease in equity, the investor decreases its Investments account based on its portion of ownership.</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22</a:t>
            </a:fld>
            <a:endParaRPr lang="en-US"/>
          </a:p>
        </p:txBody>
      </p:sp>
    </p:spTree>
    <p:extLst>
      <p:ext uri="{BB962C8B-B14F-4D97-AF65-F5344CB8AC3E}">
        <p14:creationId xmlns:p14="http://schemas.microsoft.com/office/powerpoint/2010/main" val="59009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can see the balances in the Investments and Equity Income accounts for Nathan’s Sportswear after posting the three transactions in the previous slides.</a:t>
            </a:r>
          </a:p>
          <a:p>
            <a:endParaRPr lang="en-US" dirty="0"/>
          </a:p>
          <a:p>
            <a:r>
              <a:rPr lang="en-US" dirty="0"/>
              <a:t>The Investments account increases by the initial investment and the investor’s share of the investee’s net income, and it decreases by the investor’s share of the investee’s dividends. The Equity Income account reflects the investor’s share of net income rather than its share of dividends.</a:t>
            </a:r>
          </a:p>
          <a:p>
            <a:endParaRPr lang="en-US" dirty="0"/>
          </a:p>
          <a:p>
            <a:r>
              <a:rPr lang="en-US" sz="1200" b="0" i="0" kern="1200" dirty="0">
                <a:solidFill>
                  <a:schemeClr val="tx1"/>
                </a:solidFill>
                <a:effectLst/>
                <a:latin typeface="+mn-lt"/>
                <a:ea typeface="+mn-ea"/>
                <a:cs typeface="+mn-cs"/>
              </a:rPr>
              <a:t>The equity method can differ significantly from recording investments under the fair value method. Under the fair value method, the investment by Nathan’s Sportswear would be recorded at the purchase price of $150,000 and then be adjusted to fair value at the end of each period. Under the equity method, no adjustment is made to fair value.</a:t>
            </a:r>
            <a:r>
              <a:rPr lang="en-US" sz="1200" b="0" i="0" u="none" strike="noStrike"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In addition, Nathan’s Sportswear would record only $2,500 of dividend revenue under the fair value method, rather than the $7,500 of equity income recorded using the equity method.</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23</a:t>
            </a:fld>
            <a:endParaRPr lang="en-US"/>
          </a:p>
        </p:txBody>
      </p:sp>
    </p:spTree>
    <p:extLst>
      <p:ext uri="{BB962C8B-B14F-4D97-AF65-F5344CB8AC3E}">
        <p14:creationId xmlns:p14="http://schemas.microsoft.com/office/powerpoint/2010/main" val="7420714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24</a:t>
            </a:fld>
            <a:endParaRPr lang="en-US"/>
          </a:p>
        </p:txBody>
      </p:sp>
    </p:spTree>
    <p:extLst>
      <p:ext uri="{BB962C8B-B14F-4D97-AF65-F5344CB8AC3E}">
        <p14:creationId xmlns:p14="http://schemas.microsoft.com/office/powerpoint/2010/main" val="1506330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5783">
              <a:defRPr/>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25</a:t>
            </a:fld>
            <a:endParaRPr lang="en-US"/>
          </a:p>
        </p:txBody>
      </p:sp>
    </p:spTree>
    <p:extLst>
      <p:ext uri="{BB962C8B-B14F-4D97-AF65-F5344CB8AC3E}">
        <p14:creationId xmlns:p14="http://schemas.microsoft.com/office/powerpoint/2010/main" val="28112908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5783">
              <a:defRPr/>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26</a:t>
            </a:fld>
            <a:endParaRPr lang="en-US"/>
          </a:p>
        </p:txBody>
      </p:sp>
    </p:spTree>
    <p:extLst>
      <p:ext uri="{BB962C8B-B14F-4D97-AF65-F5344CB8AC3E}">
        <p14:creationId xmlns:p14="http://schemas.microsoft.com/office/powerpoint/2010/main" val="148505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27</a:t>
            </a:fld>
            <a:endParaRPr lang="en-US"/>
          </a:p>
        </p:txBody>
      </p:sp>
    </p:spTree>
    <p:extLst>
      <p:ext uri="{BB962C8B-B14F-4D97-AF65-F5344CB8AC3E}">
        <p14:creationId xmlns:p14="http://schemas.microsoft.com/office/powerpoint/2010/main" val="38134089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28</a:t>
            </a:fld>
            <a:endParaRPr lang="en-US"/>
          </a:p>
        </p:txBody>
      </p:sp>
    </p:spTree>
    <p:extLst>
      <p:ext uri="{BB962C8B-B14F-4D97-AF65-F5344CB8AC3E}">
        <p14:creationId xmlns:p14="http://schemas.microsoft.com/office/powerpoint/2010/main" val="1664872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5783">
              <a:defRPr/>
            </a:pPr>
            <a:endParaRPr lang="en-US" strike="sngStrike" dirty="0"/>
          </a:p>
        </p:txBody>
      </p:sp>
      <p:sp>
        <p:nvSpPr>
          <p:cNvPr id="4" name="Slide Number Placeholder 3"/>
          <p:cNvSpPr>
            <a:spLocks noGrp="1"/>
          </p:cNvSpPr>
          <p:nvPr>
            <p:ph type="sldNum" sz="quarter" idx="5"/>
          </p:nvPr>
        </p:nvSpPr>
        <p:spPr/>
        <p:txBody>
          <a:bodyPr/>
          <a:lstStyle/>
          <a:p>
            <a:fld id="{35356329-1779-487C-B587-BBABA473AA7C}" type="slidenum">
              <a:rPr lang="en-US" smtClean="0"/>
              <a:t>29</a:t>
            </a:fld>
            <a:endParaRPr lang="en-US"/>
          </a:p>
        </p:txBody>
      </p:sp>
    </p:spTree>
    <p:extLst>
      <p:ext uri="{BB962C8B-B14F-4D97-AF65-F5344CB8AC3E}">
        <p14:creationId xmlns:p14="http://schemas.microsoft.com/office/powerpoint/2010/main" val="12204464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dirty="0">
                <a:latin typeface="+mn-lt"/>
              </a:rPr>
              <a:t>To finance growing operations, a company raises additional funds either by issuing </a:t>
            </a:r>
            <a:r>
              <a:rPr lang="en-IN" sz="1200" i="1" dirty="0">
                <a:latin typeface="+mn-lt"/>
              </a:rPr>
              <a:t>equity securities, </a:t>
            </a:r>
            <a:r>
              <a:rPr lang="en-IN" sz="1200" i="0" dirty="0">
                <a:latin typeface="+mn-lt"/>
              </a:rPr>
              <a:t>such as the common and preferred stock we discussed in Chapter 10</a:t>
            </a:r>
            <a:r>
              <a:rPr lang="en-IN" sz="1200" i="1" dirty="0">
                <a:latin typeface="+mn-lt"/>
              </a:rPr>
              <a:t>,</a:t>
            </a:r>
            <a:r>
              <a:rPr lang="en-IN" sz="1200" i="1" baseline="0" dirty="0">
                <a:latin typeface="+mn-lt"/>
              </a:rPr>
              <a:t> </a:t>
            </a:r>
            <a:r>
              <a:rPr lang="en-IN" sz="1200" dirty="0">
                <a:latin typeface="+mn-lt"/>
              </a:rPr>
              <a:t>or by issuing </a:t>
            </a:r>
            <a:r>
              <a:rPr lang="en-IN" sz="1200" i="1" dirty="0">
                <a:latin typeface="+mn-lt"/>
              </a:rPr>
              <a:t>debt securities</a:t>
            </a:r>
            <a:r>
              <a:rPr lang="en-IN" sz="1200" dirty="0">
                <a:latin typeface="+mn-lt"/>
              </a:rPr>
              <a:t>,</a:t>
            </a:r>
            <a:r>
              <a:rPr lang="en-IN" sz="1200" baseline="0" dirty="0">
                <a:latin typeface="+mn-lt"/>
              </a:rPr>
              <a:t> such as the bonds we discussed in Chapter 9</a:t>
            </a:r>
            <a:r>
              <a:rPr lang="en-IN" sz="1200" dirty="0">
                <a:latin typeface="+mn-lt"/>
              </a:rPr>
              <a:t>. These equity and debt securities are purchased by individual investors, by mutual funds, and also by other companies. In this appendix, we focus on investments by companies in equity and debt securities issued by other companies.</a:t>
            </a:r>
            <a:endParaRPr lang="en-US" sz="1200" dirty="0">
              <a:latin typeface="+mn-lt"/>
            </a:endParaRPr>
          </a:p>
          <a:p>
            <a:endParaRPr lang="en-US" sz="1200" dirty="0">
              <a:latin typeface="+mn-lt"/>
            </a:endParaRPr>
          </a:p>
          <a:p>
            <a:r>
              <a:rPr lang="en-US" sz="1200" dirty="0">
                <a:latin typeface="+mn-lt"/>
              </a:rPr>
              <a:t>Companies invest in other companies for a variety of reasons, primarily those indicated in the illustration.</a:t>
            </a:r>
            <a:r>
              <a:rPr lang="en-US" sz="1200" baseline="0" dirty="0">
                <a:latin typeface="+mn-lt"/>
              </a:rPr>
              <a:t> </a:t>
            </a:r>
          </a:p>
          <a:p>
            <a:endParaRPr lang="en-US" sz="1200" baseline="0" dirty="0">
              <a:latin typeface="+mn-lt"/>
            </a:endParaRPr>
          </a:p>
          <a:p>
            <a:r>
              <a:rPr lang="en-US" sz="1200" dirty="0">
                <a:latin typeface="+mn-lt"/>
              </a:rPr>
              <a:t>Companies purchase equity securities for dividend income and for appreciation in the value of the stock. Many companies pay a stable dividend stream to their investors. In contrast, some companies pay little or no dividends. Companies with large expansion plans, called </a:t>
            </a:r>
            <a:r>
              <a:rPr lang="en-US" sz="1200" i="1" dirty="0">
                <a:latin typeface="+mn-lt"/>
              </a:rPr>
              <a:t>growth companies</a:t>
            </a:r>
            <a:r>
              <a:rPr lang="en-US" sz="1200" dirty="0">
                <a:latin typeface="+mn-lt"/>
              </a:rPr>
              <a:t>, prefer to reinvest earnings in the growth of the company rather than distribute earnings to investors in the form of cash dividends. Even without receiving dividends, investors still benefit when companies reinvest earnings, leading to even more profits in the future and eventually higher stock prices.</a:t>
            </a:r>
          </a:p>
          <a:p>
            <a:endParaRPr lang="en-US" sz="1200" dirty="0">
              <a:latin typeface="+mn-lt"/>
            </a:endParaRPr>
          </a:p>
          <a:p>
            <a:pPr algn="just"/>
            <a:r>
              <a:rPr lang="en-US" sz="1200" b="0" i="0" u="none" strike="noStrike" baseline="0" dirty="0">
                <a:solidFill>
                  <a:srgbClr val="000000"/>
                </a:solidFill>
                <a:latin typeface="+mn-lt"/>
              </a:rPr>
              <a:t>Companies purchase debt securities primarily for the interest revenue they provide, although investment returns also are affected when the values of debt securities change over time. As we discussed in Chapter 9, the value of a debt security with fixed interest payments changes in the opposite direction of interest rates.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The seasonal nature of some companies’ operations also influences their investment balances. </a:t>
            </a:r>
            <a:r>
              <a:rPr lang="en-US" sz="1200" b="0" i="1" u="none" strike="noStrike" baseline="0" dirty="0">
                <a:solidFill>
                  <a:srgbClr val="000000"/>
                </a:solidFill>
                <a:latin typeface="+mn-lt"/>
              </a:rPr>
              <a:t>Seasonal</a:t>
            </a:r>
            <a:r>
              <a:rPr lang="en-US" sz="1200" b="0" i="0" u="none" strike="noStrike" baseline="0" dirty="0">
                <a:solidFill>
                  <a:srgbClr val="000000"/>
                </a:solidFill>
                <a:latin typeface="+mn-lt"/>
              </a:rPr>
              <a:t> refers to the revenue activities of a company varying based on the time (or season) of the year. For instance, agricultural and construction companies enjoy more revenues in the summer, and ski resorts earn most of their revenues in the winter. Most retail companies see their sales revenues increase dramatically during the holiday season. As a result of having seasonal operations, companies save excess cash generated during the busy part of the year to maintain operations during the slower time of the year. With this excess cash, companies tend to purchase low-risk investments such as money market funds (savings accounts), government bonds, or highly rated corporate bonds. These low-risk investments enable companies to earn some interest, while ensuring the funds will be available when needed during the slow season. Investing excess cash in stocks is more risky because the value of stocks varies more than the value of bonds. Stocks typically have greater upside potential, providing a higher average return to their investors than do bonds over the long run. However, stocks can lose value in the short run, making them a better choice for investments that are more long-term in nature.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Companies also can make sizeable long-run stock investments in other companies for strategic purposes. Sometimes, a company will remove competition and increase market share by purchasing a controlling interest (more than 50% of its voting stock) in a competing company. Companies also might purchase a controlling interest in an established company in a different industry to expand into that industry and avoid many of the start-up costs associated with beginning a new business from scratch. </a:t>
            </a:r>
            <a:endParaRPr lang="en-US" sz="1200" dirty="0">
              <a:latin typeface="+mn-lt"/>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3</a:t>
            </a:fld>
            <a:endParaRPr lang="en-US"/>
          </a:p>
        </p:txBody>
      </p:sp>
    </p:spTree>
    <p:extLst>
      <p:ext uri="{BB962C8B-B14F-4D97-AF65-F5344CB8AC3E}">
        <p14:creationId xmlns:p14="http://schemas.microsoft.com/office/powerpoint/2010/main" val="8396401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If a company purchases more than 50% of the voting stock of another company, it’s said to have a </a:t>
            </a:r>
            <a:r>
              <a:rPr lang="en-US" sz="1200" b="0" i="1" kern="1200" dirty="0">
                <a:solidFill>
                  <a:schemeClr val="tx1"/>
                </a:solidFill>
                <a:effectLst/>
                <a:latin typeface="+mn-lt"/>
                <a:ea typeface="+mn-ea"/>
                <a:cs typeface="+mn-cs"/>
              </a:rPr>
              <a:t>controlling influence.</a:t>
            </a:r>
            <a:r>
              <a:rPr lang="en-US" sz="1200" b="0" i="0" kern="1200" dirty="0">
                <a:solidFill>
                  <a:schemeClr val="tx1"/>
                </a:solidFill>
                <a:effectLst/>
                <a:latin typeface="+mn-lt"/>
                <a:ea typeface="+mn-ea"/>
                <a:cs typeface="+mn-cs"/>
              </a:rPr>
              <a:t> By voting these shares, the investor actually can control the acquired company. The investor is referred to as the </a:t>
            </a:r>
            <a:r>
              <a:rPr lang="en-US" sz="1200" b="0" i="1" kern="1200" dirty="0">
                <a:solidFill>
                  <a:schemeClr val="tx1"/>
                </a:solidFill>
                <a:effectLst/>
                <a:latin typeface="+mn-lt"/>
                <a:ea typeface="+mn-ea"/>
                <a:cs typeface="+mn-cs"/>
              </a:rPr>
              <a:t>parent;</a:t>
            </a:r>
            <a:r>
              <a:rPr lang="en-US" sz="1200" b="0" i="0" kern="1200" dirty="0">
                <a:solidFill>
                  <a:schemeClr val="tx1"/>
                </a:solidFill>
                <a:effectLst/>
                <a:latin typeface="+mn-lt"/>
                <a:ea typeface="+mn-ea"/>
                <a:cs typeface="+mn-cs"/>
              </a:rPr>
              <a:t> the investee is the </a:t>
            </a:r>
            <a:r>
              <a:rPr lang="en-US" sz="1200" b="0" i="1" kern="1200" dirty="0">
                <a:solidFill>
                  <a:schemeClr val="tx1"/>
                </a:solidFill>
                <a:effectLst/>
                <a:latin typeface="+mn-lt"/>
                <a:ea typeface="+mn-ea"/>
                <a:cs typeface="+mn-cs"/>
              </a:rPr>
              <a:t>subsidiary.</a:t>
            </a:r>
            <a:r>
              <a:rPr lang="en-US" sz="1200" b="0" i="0" kern="1200" dirty="0">
                <a:solidFill>
                  <a:schemeClr val="tx1"/>
                </a:solidFill>
                <a:effectLst/>
                <a:latin typeface="+mn-lt"/>
                <a:ea typeface="+mn-ea"/>
                <a:cs typeface="+mn-cs"/>
              </a:rPr>
              <a:t>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Investments involving the purchase of more than 50% of the voting stock require the parent company to prepare </a:t>
            </a:r>
            <a:r>
              <a:rPr lang="en-US" sz="1200" b="1" i="0" kern="1200" dirty="0">
                <a:solidFill>
                  <a:schemeClr val="tx1"/>
                </a:solidFill>
                <a:effectLst/>
                <a:latin typeface="+mn-lt"/>
                <a:ea typeface="+mn-ea"/>
                <a:cs typeface="+mn-cs"/>
              </a:rPr>
              <a:t>consolidated financial statements</a:t>
            </a:r>
            <a:r>
              <a:rPr lang="en-US" sz="1200" b="0" i="0" kern="1200" dirty="0">
                <a:solidFill>
                  <a:schemeClr val="tx1"/>
                </a:solidFill>
                <a:effectLst/>
                <a:latin typeface="+mn-lt"/>
                <a:ea typeface="+mn-ea"/>
                <a:cs typeface="+mn-cs"/>
              </a:rPr>
              <a:t>. These statements combine the parent’s and subsidiary’s financial statements as if the two companies were a </a:t>
            </a:r>
            <a:r>
              <a:rPr lang="en-US" sz="1200" b="0" i="1" kern="1200" dirty="0">
                <a:solidFill>
                  <a:schemeClr val="tx1"/>
                </a:solidFill>
                <a:effectLst/>
                <a:latin typeface="+mn-lt"/>
                <a:ea typeface="+mn-ea"/>
                <a:cs typeface="+mn-cs"/>
              </a:rPr>
              <a:t>single</a:t>
            </a:r>
            <a:r>
              <a:rPr lang="en-US" sz="1200" b="0" i="0" kern="1200" dirty="0">
                <a:solidFill>
                  <a:schemeClr val="tx1"/>
                </a:solidFill>
                <a:effectLst/>
                <a:latin typeface="+mn-lt"/>
                <a:ea typeface="+mn-ea"/>
                <a:cs typeface="+mn-cs"/>
              </a:rPr>
              <a:t> reporting company, even though both companies continue to operate as separate legal entities. </a:t>
            </a:r>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30</a:t>
            </a:fld>
            <a:endParaRPr lang="en-US"/>
          </a:p>
        </p:txBody>
      </p:sp>
    </p:spTree>
    <p:extLst>
      <p:ext uri="{BB962C8B-B14F-4D97-AF65-F5344CB8AC3E}">
        <p14:creationId xmlns:p14="http://schemas.microsoft.com/office/powerpoint/2010/main" val="20905535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demonstrates the concept of consolidation.</a:t>
            </a:r>
          </a:p>
          <a:p>
            <a:endParaRPr lang="en-US" dirty="0"/>
          </a:p>
          <a:p>
            <a:r>
              <a:rPr lang="en-US" sz="1200" b="0" i="0" kern="1200" dirty="0">
                <a:solidFill>
                  <a:schemeClr val="tx1"/>
                </a:solidFill>
                <a:effectLst/>
                <a:latin typeface="+mn-lt"/>
                <a:ea typeface="+mn-ea"/>
                <a:cs typeface="+mn-cs"/>
              </a:rPr>
              <a:t>Suppose Company A owns common stock in five other companies. When preparing financial statements, Company A combines its financial statement results with all companies in which it has greater than 50% ownership (in this instance, Companies C, D, and E). For example, if Company A has $10 million cash and Companies C, D, and E have $2 million, $4 million, and $6 million, respectively, the consolidated balance sheet would report cash of $22 million.</a:t>
            </a:r>
            <a:r>
              <a:rPr lang="en-US" sz="1200" b="0" i="0" u="none" strike="noStrike"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 The cash balances for Companies B and F are not included in the consolidated financial statements of Company A. The 10% ownership (insignificant influence) in Company B is accounted for using the fair value method, while the 40% ownership (significant influence) in Company F is accounted for using the equity method.</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31</a:t>
            </a:fld>
            <a:endParaRPr lang="en-US"/>
          </a:p>
        </p:txBody>
      </p:sp>
    </p:spTree>
    <p:extLst>
      <p:ext uri="{BB962C8B-B14F-4D97-AF65-F5344CB8AC3E}">
        <p14:creationId xmlns:p14="http://schemas.microsoft.com/office/powerpoint/2010/main" val="13669745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32</a:t>
            </a:fld>
            <a:endParaRPr lang="en-US"/>
          </a:p>
        </p:txBody>
      </p:sp>
    </p:spTree>
    <p:extLst>
      <p:ext uri="{BB962C8B-B14F-4D97-AF65-F5344CB8AC3E}">
        <p14:creationId xmlns:p14="http://schemas.microsoft.com/office/powerpoint/2010/main" val="13366643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33</a:t>
            </a:fld>
            <a:endParaRPr lang="en-US"/>
          </a:p>
        </p:txBody>
      </p:sp>
    </p:spTree>
    <p:extLst>
      <p:ext uri="{BB962C8B-B14F-4D97-AF65-F5344CB8AC3E}">
        <p14:creationId xmlns:p14="http://schemas.microsoft.com/office/powerpoint/2010/main" val="32782138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34</a:t>
            </a:fld>
            <a:endParaRPr lang="en-US"/>
          </a:p>
        </p:txBody>
      </p:sp>
    </p:spTree>
    <p:extLst>
      <p:ext uri="{BB962C8B-B14F-4D97-AF65-F5344CB8AC3E}">
        <p14:creationId xmlns:p14="http://schemas.microsoft.com/office/powerpoint/2010/main" val="1769798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35</a:t>
            </a:fld>
            <a:endParaRPr lang="en-US"/>
          </a:p>
        </p:txBody>
      </p:sp>
    </p:spTree>
    <p:extLst>
      <p:ext uri="{BB962C8B-B14F-4D97-AF65-F5344CB8AC3E}">
        <p14:creationId xmlns:p14="http://schemas.microsoft.com/office/powerpoint/2010/main" val="29369301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36</a:t>
            </a:fld>
            <a:endParaRPr lang="en-US"/>
          </a:p>
        </p:txBody>
      </p:sp>
    </p:spTree>
    <p:extLst>
      <p:ext uri="{BB962C8B-B14F-4D97-AF65-F5344CB8AC3E}">
        <p14:creationId xmlns:p14="http://schemas.microsoft.com/office/powerpoint/2010/main" val="12227762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i="0" kern="1200" dirty="0">
                <a:solidFill>
                  <a:schemeClr val="tx1"/>
                </a:solidFill>
                <a:effectLst/>
                <a:latin typeface="+mn-lt"/>
                <a:ea typeface="+mn-ea"/>
                <a:cs typeface="+mn-cs"/>
              </a:rPr>
              <a:t>Debt investments</a:t>
            </a:r>
            <a:r>
              <a:rPr lang="en-US" sz="1200" b="0" i="0" kern="1200" dirty="0">
                <a:solidFill>
                  <a:schemeClr val="tx1"/>
                </a:solidFill>
                <a:effectLst/>
                <a:latin typeface="+mn-lt"/>
                <a:ea typeface="+mn-ea"/>
                <a:cs typeface="+mn-cs"/>
              </a:rPr>
              <a:t> are the “flip side” of long-term debt: One party </a:t>
            </a:r>
            <a:r>
              <a:rPr lang="en-US" sz="1200" b="0" i="1" kern="1200" dirty="0">
                <a:solidFill>
                  <a:schemeClr val="tx1"/>
                </a:solidFill>
                <a:effectLst/>
                <a:latin typeface="+mn-lt"/>
                <a:ea typeface="+mn-ea"/>
                <a:cs typeface="+mn-cs"/>
              </a:rPr>
              <a:t>borrows</a:t>
            </a:r>
            <a:r>
              <a:rPr lang="en-US" sz="1200" b="0" i="0" kern="1200" dirty="0">
                <a:solidFill>
                  <a:schemeClr val="tx1"/>
                </a:solidFill>
                <a:effectLst/>
                <a:latin typeface="+mn-lt"/>
                <a:ea typeface="+mn-ea"/>
                <a:cs typeface="+mn-cs"/>
              </a:rPr>
              <a:t> by issuing a debt instrument, while another party </a:t>
            </a:r>
            <a:r>
              <a:rPr lang="en-US" sz="1200" b="0" i="1" kern="1200" dirty="0">
                <a:solidFill>
                  <a:schemeClr val="tx1"/>
                </a:solidFill>
                <a:effectLst/>
                <a:latin typeface="+mn-lt"/>
                <a:ea typeface="+mn-ea"/>
                <a:cs typeface="+mn-cs"/>
              </a:rPr>
              <a:t>lends</a:t>
            </a:r>
            <a:r>
              <a:rPr lang="en-US" sz="1200" b="0" i="0" kern="1200" dirty="0">
                <a:solidFill>
                  <a:schemeClr val="tx1"/>
                </a:solidFill>
                <a:effectLst/>
                <a:latin typeface="+mn-lt"/>
                <a:ea typeface="+mn-ea"/>
                <a:cs typeface="+mn-cs"/>
              </a:rPr>
              <a:t> by investing in the debt instrument.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In </a:t>
            </a:r>
            <a:r>
              <a:rPr lang="en-US" sz="1200" b="0" i="0" u="none" strike="noStrike" kern="1200" dirty="0">
                <a:solidFill>
                  <a:schemeClr val="tx1"/>
                </a:solidFill>
                <a:effectLst/>
                <a:latin typeface="+mn-lt"/>
                <a:ea typeface="+mn-ea"/>
                <a:cs typeface="+mn-cs"/>
              </a:rPr>
              <a:t>Chapter 9</a:t>
            </a:r>
            <a:r>
              <a:rPr lang="en-US" sz="1200" b="0" i="0" kern="1200" dirty="0">
                <a:solidFill>
                  <a:schemeClr val="tx1"/>
                </a:solidFill>
                <a:effectLst/>
                <a:latin typeface="+mn-lt"/>
                <a:ea typeface="+mn-ea"/>
                <a:cs typeface="+mn-cs"/>
              </a:rPr>
              <a:t>, we discussed how to report the issuance of bonds (a specific type of debt instrument recorded as bonds payable). While bonds payable incur interest expense, investment in bonds earns interest revenue. Here, we discuss how to report an investment in bonds and the interest revenue.</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The critical events over the life of a debt investment in another company, such as a bond, include the following:</a:t>
            </a:r>
          </a:p>
          <a:p>
            <a:pPr fontAlgn="base"/>
            <a:endParaRPr lang="en-US" sz="1200" b="0" i="0" kern="1200" dirty="0">
              <a:solidFill>
                <a:schemeClr val="tx1"/>
              </a:solidFill>
              <a:effectLst/>
              <a:latin typeface="+mn-lt"/>
              <a:ea typeface="+mn-ea"/>
              <a:cs typeface="+mn-cs"/>
            </a:endParaRPr>
          </a:p>
          <a:p>
            <a:pPr marL="228600" indent="-228600" fontAlgn="base">
              <a:buFont typeface="+mj-lt"/>
              <a:buAutoNum type="arabicPeriod"/>
            </a:pPr>
            <a:r>
              <a:rPr lang="en-US" sz="1200" b="0" i="0" kern="1200" dirty="0">
                <a:solidFill>
                  <a:schemeClr val="tx1"/>
                </a:solidFill>
                <a:effectLst/>
                <a:latin typeface="+mn-lt"/>
                <a:ea typeface="+mn-ea"/>
                <a:cs typeface="+mn-cs"/>
              </a:rPr>
              <a:t>Purchasing the debt security.</a:t>
            </a:r>
          </a:p>
          <a:p>
            <a:pPr marL="228600" indent="-228600" fontAlgn="base">
              <a:buFont typeface="+mj-lt"/>
              <a:buAutoNum type="arabicPeriod"/>
            </a:pPr>
            <a:r>
              <a:rPr lang="en-US" sz="1200" b="0" i="0" kern="1200" dirty="0">
                <a:solidFill>
                  <a:schemeClr val="tx1"/>
                </a:solidFill>
                <a:effectLst/>
                <a:latin typeface="+mn-lt"/>
                <a:ea typeface="+mn-ea"/>
                <a:cs typeface="+mn-cs"/>
              </a:rPr>
              <a:t>Receiving interest (for some debt securities).</a:t>
            </a:r>
          </a:p>
          <a:p>
            <a:pPr marL="228600" indent="-228600" fontAlgn="base">
              <a:buFont typeface="+mj-lt"/>
              <a:buAutoNum type="arabicPeriod"/>
            </a:pPr>
            <a:r>
              <a:rPr lang="en-US" sz="1200" b="0" i="0" kern="1200" dirty="0">
                <a:solidFill>
                  <a:schemeClr val="tx1"/>
                </a:solidFill>
                <a:effectLst/>
                <a:latin typeface="+mn-lt"/>
                <a:ea typeface="+mn-ea"/>
                <a:cs typeface="+mn-cs"/>
              </a:rPr>
              <a:t>Holding the investment during periods in which the investment's fair value changes (</a:t>
            </a:r>
            <a:r>
              <a:rPr lang="en-US" sz="1200" b="0" i="1" kern="1200" dirty="0">
                <a:solidFill>
                  <a:schemeClr val="tx1"/>
                </a:solidFill>
                <a:effectLst/>
                <a:latin typeface="+mn-lt"/>
                <a:ea typeface="+mn-ea"/>
                <a:cs typeface="+mn-cs"/>
              </a:rPr>
              <a:t>unrealized</a:t>
            </a:r>
            <a:r>
              <a:rPr lang="en-US" sz="1200" b="0" i="0" kern="1200" dirty="0">
                <a:solidFill>
                  <a:schemeClr val="tx1"/>
                </a:solidFill>
                <a:effectLst/>
                <a:latin typeface="+mn-lt"/>
                <a:ea typeface="+mn-ea"/>
                <a:cs typeface="+mn-cs"/>
              </a:rPr>
              <a:t> holding gains and losses).</a:t>
            </a:r>
          </a:p>
          <a:p>
            <a:pPr marL="228600" indent="-228600" fontAlgn="base">
              <a:buFont typeface="+mj-lt"/>
              <a:buAutoNum type="arabicPeriod"/>
            </a:pPr>
            <a:r>
              <a:rPr lang="en-US" sz="1200" b="0" i="0" kern="1200" dirty="0">
                <a:solidFill>
                  <a:schemeClr val="tx1"/>
                </a:solidFill>
                <a:effectLst/>
                <a:latin typeface="+mn-lt"/>
                <a:ea typeface="+mn-ea"/>
                <a:cs typeface="+mn-cs"/>
              </a:rPr>
              <a:t>Either selling the investment before maturity (</a:t>
            </a:r>
            <a:r>
              <a:rPr lang="en-US" sz="1200" b="0" i="1" kern="1200" dirty="0">
                <a:solidFill>
                  <a:schemeClr val="tx1"/>
                </a:solidFill>
                <a:effectLst/>
                <a:latin typeface="+mn-lt"/>
                <a:ea typeface="+mn-ea"/>
                <a:cs typeface="+mn-cs"/>
              </a:rPr>
              <a:t>realized</a:t>
            </a:r>
            <a:r>
              <a:rPr lang="en-US" sz="1200" b="0" i="0" kern="1200" dirty="0">
                <a:solidFill>
                  <a:schemeClr val="tx1"/>
                </a:solidFill>
                <a:effectLst/>
                <a:latin typeface="+mn-lt"/>
                <a:ea typeface="+mn-ea"/>
                <a:cs typeface="+mn-cs"/>
              </a:rPr>
              <a:t> gains and losses) or receiving principal payment at maturity.</a:t>
            </a:r>
          </a:p>
          <a:p>
            <a:pPr marL="228600" indent="-228600" fontAlgn="base">
              <a:buFont typeface="+mj-lt"/>
              <a:buAutoNum type="arabicPeriod"/>
            </a:pP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Let’s go through each of these events.</a:t>
            </a:r>
          </a:p>
        </p:txBody>
      </p:sp>
      <p:sp>
        <p:nvSpPr>
          <p:cNvPr id="4" name="Slide Number Placeholder 3"/>
          <p:cNvSpPr>
            <a:spLocks noGrp="1"/>
          </p:cNvSpPr>
          <p:nvPr>
            <p:ph type="sldNum" sz="quarter" idx="5"/>
          </p:nvPr>
        </p:nvSpPr>
        <p:spPr/>
        <p:txBody>
          <a:bodyPr/>
          <a:lstStyle/>
          <a:p>
            <a:fld id="{35356329-1779-487C-B587-BBABA473AA7C}" type="slidenum">
              <a:rPr lang="en-US" smtClean="0"/>
              <a:t>37</a:t>
            </a:fld>
            <a:endParaRPr lang="en-US"/>
          </a:p>
        </p:txBody>
      </p:sp>
    </p:spTree>
    <p:extLst>
      <p:ext uri="{BB962C8B-B14F-4D97-AF65-F5344CB8AC3E}">
        <p14:creationId xmlns:p14="http://schemas.microsoft.com/office/powerpoint/2010/main" val="31916662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Assume that on January 1, 2024, Nathan’s Sportswear purchases $100,000 of 7%, 10-year bonds issued by California Coasters, with interest receivable semiannually on June 30 and December 31 each year. The bonds were issued “at par” which means they were purchased at face amount. Nathan’s Sportswear records this bond investment as shown.</a:t>
            </a:r>
          </a:p>
        </p:txBody>
      </p:sp>
      <p:sp>
        <p:nvSpPr>
          <p:cNvPr id="4" name="Slide Number Placeholder 3"/>
          <p:cNvSpPr>
            <a:spLocks noGrp="1"/>
          </p:cNvSpPr>
          <p:nvPr>
            <p:ph type="sldNum" sz="quarter" idx="5"/>
          </p:nvPr>
        </p:nvSpPr>
        <p:spPr/>
        <p:txBody>
          <a:bodyPr/>
          <a:lstStyle/>
          <a:p>
            <a:fld id="{35356329-1779-487C-B587-BBABA473AA7C}" type="slidenum">
              <a:rPr lang="en-US" smtClean="0"/>
              <a:t>38</a:t>
            </a:fld>
            <a:endParaRPr lang="en-US"/>
          </a:p>
        </p:txBody>
      </p:sp>
    </p:spTree>
    <p:extLst>
      <p:ext uri="{BB962C8B-B14F-4D97-AF65-F5344CB8AC3E}">
        <p14:creationId xmlns:p14="http://schemas.microsoft.com/office/powerpoint/2010/main" val="35677081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On June 30, 2024, six months after the initial bond investment, Nathan’s Sportswear will receive cash from California Coasters equal to the investment’s face amount ($100,000) times the stated rate (7% annually, or 3.5% semiannually). These amounts are recorded as shown.</a:t>
            </a:r>
          </a:p>
        </p:txBody>
      </p:sp>
      <p:sp>
        <p:nvSpPr>
          <p:cNvPr id="4" name="Slide Number Placeholder 3"/>
          <p:cNvSpPr>
            <a:spLocks noGrp="1"/>
          </p:cNvSpPr>
          <p:nvPr>
            <p:ph type="sldNum" sz="quarter" idx="5"/>
          </p:nvPr>
        </p:nvSpPr>
        <p:spPr/>
        <p:txBody>
          <a:bodyPr/>
          <a:lstStyle/>
          <a:p>
            <a:fld id="{35356329-1779-487C-B587-BBABA473AA7C}" type="slidenum">
              <a:rPr lang="en-US" smtClean="0"/>
              <a:t>39</a:t>
            </a:fld>
            <a:endParaRPr lang="en-US"/>
          </a:p>
        </p:txBody>
      </p:sp>
    </p:spTree>
    <p:extLst>
      <p:ext uri="{BB962C8B-B14F-4D97-AF65-F5344CB8AC3E}">
        <p14:creationId xmlns:p14="http://schemas.microsoft.com/office/powerpoint/2010/main" val="23668142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4</a:t>
            </a:fld>
            <a:endParaRPr lang="en-US"/>
          </a:p>
        </p:txBody>
      </p:sp>
    </p:spTree>
    <p:extLst>
      <p:ext uri="{BB962C8B-B14F-4D97-AF65-F5344CB8AC3E}">
        <p14:creationId xmlns:p14="http://schemas.microsoft.com/office/powerpoint/2010/main" val="5902020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40</a:t>
            </a:fld>
            <a:endParaRPr lang="en-US"/>
          </a:p>
        </p:txBody>
      </p:sp>
    </p:spTree>
    <p:extLst>
      <p:ext uri="{BB962C8B-B14F-4D97-AF65-F5344CB8AC3E}">
        <p14:creationId xmlns:p14="http://schemas.microsoft.com/office/powerpoint/2010/main" val="28990004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bonds issued by California Coasters had a 7% rate of interest and a fair value (or issue price) of $100,000 on January 1, 2024. This fair value reflected the price investors were willing to pay at the time of the issuance for the future cash flows of the bonds—principal at maturity and periodic interest payments. However, market conditions may change over time, causing investors to apply a different discount rate to the future cash flows of the bonds.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If market conditions cause investors’ discount rate to increase, the fair value of the bonds will decrease. In that case, the investors holding the bonds suffer an unrealized holding loss. The loss hasn’t been realized because the investment hasn’t been sold. Alternatively, market conditions could lower investors’ discount rate applied to future cash flows of the bonds. In this case, the fair value of the bonds will increase, and investors will enjoy an unrealized holding gain. </a:t>
            </a:r>
          </a:p>
          <a:p>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Accounting for these changes in fair value depends on the classification of the debt investment.</a:t>
            </a:r>
            <a:r>
              <a:rPr lang="en-US" sz="1200" b="0" i="0" kern="1200" dirty="0">
                <a:solidFill>
                  <a:schemeClr val="tx1"/>
                </a:solidFill>
                <a:effectLst/>
                <a:latin typeface="+mn-lt"/>
                <a:ea typeface="+mn-ea"/>
                <a:cs typeface="+mn-cs"/>
              </a:rPr>
              <a:t> There are three types:</a:t>
            </a:r>
            <a:r>
              <a:rPr lang="en-US" dirty="0"/>
              <a:t> (1) held-to-maturity securities, (2) trading securities, or (3) available-for-sale securities. </a:t>
            </a:r>
          </a:p>
          <a:p>
            <a:endParaRPr lang="en-US" dirty="0"/>
          </a:p>
          <a:p>
            <a:pPr fontAlgn="base"/>
            <a:r>
              <a:rPr lang="en-US" sz="1200" b="1" i="0" kern="1200" dirty="0">
                <a:solidFill>
                  <a:schemeClr val="tx1"/>
                </a:solidFill>
                <a:effectLst/>
                <a:latin typeface="+mn-lt"/>
                <a:ea typeface="+mn-ea"/>
                <a:cs typeface="+mn-cs"/>
              </a:rPr>
              <a:t>Held-to-maturity securities</a:t>
            </a:r>
            <a:r>
              <a:rPr lang="en-US" sz="1200" b="0" i="0" kern="1200" dirty="0">
                <a:solidFill>
                  <a:schemeClr val="tx1"/>
                </a:solidFill>
                <a:effectLst/>
                <a:latin typeface="+mn-lt"/>
                <a:ea typeface="+mn-ea"/>
                <a:cs typeface="+mn-cs"/>
              </a:rPr>
              <a:t> are debt securities that a company expects to hold until they mature, which means until the issuer is required to repay the full amount of the bonds to the investors. Companies are not required to adjust held-to-maturity securities to fair value because there is not an expectation of selling these securities in the bond market before they mature. Instead, these securities are carried at historical cost (or at amortized cost if the bonds were issued at a discount or premium).</a:t>
            </a:r>
          </a:p>
          <a:p>
            <a:pPr fontAlgn="base"/>
            <a:endParaRPr lang="en-US" sz="1200" b="1" i="0" kern="1200" dirty="0">
              <a:solidFill>
                <a:schemeClr val="tx1"/>
              </a:solidFill>
              <a:effectLst/>
              <a:latin typeface="+mn-lt"/>
              <a:ea typeface="+mn-ea"/>
              <a:cs typeface="+mn-cs"/>
            </a:endParaRPr>
          </a:p>
          <a:p>
            <a:pPr fontAlgn="base"/>
            <a:r>
              <a:rPr lang="en-US" sz="1200" b="1" i="0" kern="1200" dirty="0">
                <a:solidFill>
                  <a:schemeClr val="tx1"/>
                </a:solidFill>
                <a:effectLst/>
                <a:latin typeface="+mn-lt"/>
                <a:ea typeface="+mn-ea"/>
                <a:cs typeface="+mn-cs"/>
              </a:rPr>
              <a:t>Trading securities</a:t>
            </a:r>
            <a:r>
              <a:rPr lang="en-US" sz="1200" b="0" i="0" kern="1200" dirty="0">
                <a:solidFill>
                  <a:schemeClr val="tx1"/>
                </a:solidFill>
                <a:effectLst/>
                <a:latin typeface="+mn-lt"/>
                <a:ea typeface="+mn-ea"/>
                <a:cs typeface="+mn-cs"/>
              </a:rPr>
              <a:t> are debt investments that the investor expects to sell (trade) in the near future. These securities are reported the same way we report equity investments with insignificant influence; we report trading securities as current assets at their </a:t>
            </a:r>
            <a:r>
              <a:rPr lang="en-US" sz="1200" b="1" i="0" kern="1200" dirty="0">
                <a:solidFill>
                  <a:schemeClr val="tx1"/>
                </a:solidFill>
                <a:effectLst/>
                <a:latin typeface="+mn-lt"/>
                <a:ea typeface="+mn-ea"/>
                <a:cs typeface="+mn-cs"/>
              </a:rPr>
              <a:t>fair value</a:t>
            </a:r>
            <a:r>
              <a:rPr lang="en-US" sz="1200" b="0" i="0" kern="1200" dirty="0">
                <a:solidFill>
                  <a:schemeClr val="tx1"/>
                </a:solidFill>
                <a:effectLst/>
                <a:latin typeface="+mn-lt"/>
                <a:ea typeface="+mn-ea"/>
                <a:cs typeface="+mn-cs"/>
              </a:rPr>
              <a:t>, and any unrealized gains or losses are recognized in the income statement as part of net income.</a:t>
            </a:r>
          </a:p>
          <a:p>
            <a:pPr fontAlgn="base"/>
            <a:endParaRPr lang="en-US" sz="1200" kern="1200" dirty="0">
              <a:solidFill>
                <a:schemeClr val="tx1"/>
              </a:solidFill>
              <a:effectLst/>
              <a:latin typeface="+mn-lt"/>
              <a:ea typeface="+mn-ea"/>
              <a:cs typeface="+mn-cs"/>
            </a:endParaRPr>
          </a:p>
          <a:p>
            <a:pPr fontAlgn="base"/>
            <a:r>
              <a:rPr lang="en-US" sz="1200" b="1" i="0" kern="1200" dirty="0">
                <a:solidFill>
                  <a:schemeClr val="tx1"/>
                </a:solidFill>
                <a:effectLst/>
                <a:latin typeface="+mn-lt"/>
                <a:ea typeface="+mn-ea"/>
                <a:cs typeface="+mn-cs"/>
              </a:rPr>
              <a:t>Available-for-sale securities</a:t>
            </a:r>
            <a:r>
              <a:rPr lang="en-US" sz="1200" b="0" i="0" kern="1200" dirty="0">
                <a:solidFill>
                  <a:schemeClr val="tx1"/>
                </a:solidFill>
                <a:effectLst/>
                <a:latin typeface="+mn-lt"/>
                <a:ea typeface="+mn-ea"/>
                <a:cs typeface="+mn-cs"/>
              </a:rPr>
              <a:t> are debt investments held for reasons other than attempting to profit from trading in the near future and can be classified as either current or long-term assets. Like trading securities, these securities are reported at their </a:t>
            </a:r>
            <a:r>
              <a:rPr lang="en-US" sz="1200" b="1" i="0" kern="1200" dirty="0">
                <a:solidFill>
                  <a:schemeClr val="tx1"/>
                </a:solidFill>
                <a:effectLst/>
                <a:latin typeface="+mn-lt"/>
                <a:ea typeface="+mn-ea"/>
                <a:cs typeface="+mn-cs"/>
              </a:rPr>
              <a:t>fair value</a:t>
            </a:r>
            <a:r>
              <a:rPr lang="en-US" sz="1200" b="0" i="0" kern="1200" dirty="0">
                <a:solidFill>
                  <a:schemeClr val="tx1"/>
                </a:solidFill>
                <a:effectLst/>
                <a:latin typeface="+mn-lt"/>
                <a:ea typeface="+mn-ea"/>
                <a:cs typeface="+mn-cs"/>
              </a:rPr>
              <a:t>. However, unlike trading securities, unrealized gains and losses are reported as </a:t>
            </a:r>
            <a:r>
              <a:rPr lang="en-US" sz="1200" b="1" i="1" kern="1200" dirty="0">
                <a:solidFill>
                  <a:schemeClr val="tx1"/>
                </a:solidFill>
                <a:effectLst/>
                <a:latin typeface="+mn-lt"/>
                <a:ea typeface="+mn-ea"/>
                <a:cs typeface="+mn-cs"/>
              </a:rPr>
              <a:t>other comprehensive income</a:t>
            </a:r>
            <a:r>
              <a:rPr lang="en-US" sz="1200" b="0" i="1"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which we discuss next.</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41</a:t>
            </a:fld>
            <a:endParaRPr lang="en-US"/>
          </a:p>
        </p:txBody>
      </p:sp>
    </p:spTree>
    <p:extLst>
      <p:ext uri="{BB962C8B-B14F-4D97-AF65-F5344CB8AC3E}">
        <p14:creationId xmlns:p14="http://schemas.microsoft.com/office/powerpoint/2010/main" val="28384089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b="0" i="0" u="none" strike="noStrike" baseline="0" dirty="0">
                <a:solidFill>
                  <a:srgbClr val="000000"/>
                </a:solidFill>
                <a:latin typeface="+mn-lt"/>
              </a:rPr>
              <a:t>As discussed in the section above, we don’t adjust held-to-maturity securities for changes in fair value, because we don’t plan to sell them. We do adjust trading securities to fair value, and the accounting is the same as we saw in Part A of this appendix for equity investments with insignificant influence. Here, we discuss how to adjust available-for-sale securities for changes in fair value.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Continuing our previous example, assume Nathan’s Sportswear accounts for its investment in California Coaster’s bond as an available-for-sale security. Suppose interest rates fall during the year, and the bond’s fair value increases to $101,035. This means the Investments account needs a fair value adjustment of $1,035 (= $101,035 − $100,000).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Because this investment is classified as available-for-sale, the unrealized holding gain associated with the increase in the fair value of the bond investment will be reported in “Other Comprehensive Income.” </a:t>
            </a:r>
          </a:p>
          <a:p>
            <a:pPr algn="just"/>
            <a:endParaRPr lang="en-US" sz="1200" b="0" i="0" u="none" strike="noStrike" baseline="0" dirty="0">
              <a:solidFill>
                <a:srgbClr val="000000"/>
              </a:solidFill>
              <a:latin typeface="+mn-lt"/>
            </a:endParaRPr>
          </a:p>
          <a:p>
            <a:pPr algn="just"/>
            <a:r>
              <a:rPr lang="en-US" sz="1200" b="1" i="0" u="none" strike="noStrike" baseline="0" dirty="0">
                <a:solidFill>
                  <a:srgbClr val="000000"/>
                </a:solidFill>
                <a:latin typeface="+mn-lt"/>
              </a:rPr>
              <a:t>Comprehensive income </a:t>
            </a:r>
            <a:r>
              <a:rPr lang="en-US" sz="1200" b="0" i="0" u="none" strike="noStrike" baseline="0" dirty="0">
                <a:solidFill>
                  <a:srgbClr val="000000"/>
                </a:solidFill>
                <a:latin typeface="+mn-lt"/>
              </a:rPr>
              <a:t>consists of two components. You already have been introduced to the first component—</a:t>
            </a:r>
            <a:r>
              <a:rPr lang="en-US" sz="1200" b="1" i="0" u="none" strike="noStrike" baseline="0" dirty="0">
                <a:solidFill>
                  <a:srgbClr val="000000"/>
                </a:solidFill>
                <a:latin typeface="+mn-lt"/>
              </a:rPr>
              <a:t>net income</a:t>
            </a:r>
            <a:r>
              <a:rPr lang="en-US" sz="1200" b="0" i="0" u="none" strike="noStrike" baseline="0" dirty="0">
                <a:solidFill>
                  <a:srgbClr val="000000"/>
                </a:solidFill>
                <a:latin typeface="+mn-lt"/>
              </a:rPr>
              <a:t>. Net income consists of all revenues and expenses and most gains and losses. These items are reported in the income statement. However, there are a few gains and losses from nonowner transactions that we don’t report in the income statement; instead, we report these gains and losses separately as the second component of comprehensive income known as </a:t>
            </a:r>
            <a:r>
              <a:rPr lang="en-US" sz="1200" b="1" i="0" u="none" strike="noStrike" baseline="0" dirty="0">
                <a:solidFill>
                  <a:srgbClr val="000000"/>
                </a:solidFill>
                <a:latin typeface="+mn-lt"/>
              </a:rPr>
              <a:t>other comprehensive income</a:t>
            </a:r>
            <a:r>
              <a:rPr lang="en-US" sz="1200" b="0" i="0" u="none" strike="noStrike" baseline="0" dirty="0">
                <a:solidFill>
                  <a:srgbClr val="000000"/>
                </a:solidFill>
                <a:latin typeface="+mn-lt"/>
              </a:rPr>
              <a:t>. Together, net income and other comprehensive income embody comprehensive income.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Other comprehensive income (OCI) items are reported as a component of stockholders’ equity, separate from other components such as common stock, retained earnings, and treasury stock. This means any balance at the end of the year carries forward into the next year. </a:t>
            </a:r>
            <a:endParaRPr lang="en-US" sz="1200" dirty="0">
              <a:latin typeface="+mn-lt"/>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42</a:t>
            </a:fld>
            <a:endParaRPr lang="en-US"/>
          </a:p>
        </p:txBody>
      </p:sp>
    </p:spTree>
    <p:extLst>
      <p:ext uri="{BB962C8B-B14F-4D97-AF65-F5344CB8AC3E}">
        <p14:creationId xmlns:p14="http://schemas.microsoft.com/office/powerpoint/2010/main" val="1078862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b="0" i="0" u="none" strike="noStrike" kern="1200" dirty="0">
                <a:solidFill>
                  <a:schemeClr val="tx1"/>
                </a:solidFill>
                <a:effectLst/>
                <a:latin typeface="+mn-lt"/>
                <a:ea typeface="+mn-ea"/>
                <a:cs typeface="+mn-cs"/>
              </a:rPr>
              <a:t>This illustration shows </a:t>
            </a:r>
            <a:r>
              <a:rPr lang="en-US" sz="1200" b="0" i="0" u="none" strike="noStrike" baseline="0" dirty="0">
                <a:solidFill>
                  <a:srgbClr val="000000"/>
                </a:solidFill>
                <a:latin typeface="+mn-lt"/>
              </a:rPr>
              <a:t>an example of the income statement and the statement of comprehensive income for Nathan’s Sportswear.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Recall the income statement for Nathan’s Sportswear in Illustration D–3 included </a:t>
            </a:r>
            <a:r>
              <a:rPr lang="en-US" sz="1200" b="1" i="0" u="none" strike="noStrike" baseline="0" dirty="0">
                <a:solidFill>
                  <a:srgbClr val="000000"/>
                </a:solidFill>
                <a:latin typeface="+mn-lt"/>
              </a:rPr>
              <a:t>$500 </a:t>
            </a:r>
            <a:r>
              <a:rPr lang="en-US" sz="1200" b="0" i="0" u="none" strike="noStrike" baseline="0" dirty="0">
                <a:solidFill>
                  <a:srgbClr val="000000"/>
                </a:solidFill>
                <a:latin typeface="+mn-lt"/>
              </a:rPr>
              <a:t>dividend revenue from the equity investment in Canadian Falcon, as well as the unrealized holding loss of </a:t>
            </a:r>
            <a:r>
              <a:rPr lang="en-US" sz="1200" b="1" i="0" u="none" strike="noStrike" baseline="0" dirty="0">
                <a:solidFill>
                  <a:srgbClr val="000000"/>
                </a:solidFill>
                <a:latin typeface="+mn-lt"/>
              </a:rPr>
              <a:t>$2,000 </a:t>
            </a:r>
            <a:r>
              <a:rPr lang="en-US" sz="1200" b="0" i="0" u="none" strike="noStrike" baseline="0" dirty="0">
                <a:solidFill>
                  <a:srgbClr val="000000"/>
                </a:solidFill>
                <a:latin typeface="+mn-lt"/>
              </a:rPr>
              <a:t>for the change in that investment’s fair value.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For the investment in California Coaster’s available-for-sale debt security, we also need to report: </a:t>
            </a:r>
          </a:p>
          <a:p>
            <a:pPr algn="just"/>
            <a:r>
              <a:rPr lang="en-US" sz="1200" b="0" i="0" u="none" strike="noStrike" baseline="0" dirty="0">
                <a:solidFill>
                  <a:srgbClr val="000000"/>
                </a:solidFill>
                <a:latin typeface="+mn-lt"/>
              </a:rPr>
              <a:t>• </a:t>
            </a:r>
            <a:r>
              <a:rPr lang="en-US" sz="1200" b="1" i="0" u="none" strike="noStrike" baseline="0" dirty="0">
                <a:solidFill>
                  <a:srgbClr val="000000"/>
                </a:solidFill>
                <a:latin typeface="+mn-lt"/>
              </a:rPr>
              <a:t>$7,000 </a:t>
            </a:r>
            <a:r>
              <a:rPr lang="en-US" sz="1200" b="0" i="0" u="none" strike="noStrike" baseline="0" dirty="0">
                <a:solidFill>
                  <a:srgbClr val="000000"/>
                </a:solidFill>
                <a:latin typeface="+mn-lt"/>
              </a:rPr>
              <a:t>as interest revenue during 2024 ($3,500 on June 30 plus $3,500 on December 31) </a:t>
            </a:r>
          </a:p>
          <a:p>
            <a:pPr algn="just"/>
            <a:r>
              <a:rPr lang="en-US" sz="1200" b="0" i="0" u="none" strike="noStrike" baseline="0" dirty="0">
                <a:solidFill>
                  <a:srgbClr val="000000"/>
                </a:solidFill>
                <a:latin typeface="+mn-lt"/>
              </a:rPr>
              <a:t>• </a:t>
            </a:r>
            <a:r>
              <a:rPr lang="en-US" sz="1200" b="1" i="0" u="none" strike="noStrike" baseline="0" dirty="0">
                <a:solidFill>
                  <a:srgbClr val="000000"/>
                </a:solidFill>
                <a:latin typeface="+mn-lt"/>
              </a:rPr>
              <a:t>$1,035 </a:t>
            </a:r>
            <a:r>
              <a:rPr lang="en-US" sz="1200" b="0" i="0" u="none" strike="noStrike" baseline="0" dirty="0">
                <a:solidFill>
                  <a:srgbClr val="000000"/>
                </a:solidFill>
                <a:latin typeface="+mn-lt"/>
              </a:rPr>
              <a:t>unrealized holding gain for the increase in fair value as of December 31, 2024.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Nathan’s Sportswear would report the available-for-sale security as an asset in the balance sheet for its fair value of $101,035. </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43</a:t>
            </a:fld>
            <a:endParaRPr lang="en-US"/>
          </a:p>
        </p:txBody>
      </p:sp>
    </p:spTree>
    <p:extLst>
      <p:ext uri="{BB962C8B-B14F-4D97-AF65-F5344CB8AC3E}">
        <p14:creationId xmlns:p14="http://schemas.microsoft.com/office/powerpoint/2010/main" val="40569272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u="none" strike="noStrike" baseline="0" dirty="0">
                <a:solidFill>
                  <a:srgbClr val="000000"/>
                </a:solidFill>
                <a:latin typeface="+mn-lt"/>
              </a:rPr>
              <a:t>Let’s assume in the following year on July 1, 2025, Nathan’s Sportswear sells the bonds for $102,000. </a:t>
            </a:r>
          </a:p>
          <a:p>
            <a:pPr fontAlgn="base"/>
            <a:endParaRPr lang="en-US" sz="1200" b="0" i="0" u="none" strike="noStrike" baseline="0" dirty="0">
              <a:solidFill>
                <a:srgbClr val="000000"/>
              </a:solidFill>
              <a:latin typeface="+mn-lt"/>
            </a:endParaRPr>
          </a:p>
          <a:p>
            <a:pPr fontAlgn="base"/>
            <a:r>
              <a:rPr lang="en-US" sz="1200" b="0" i="0" u="none" strike="noStrike" baseline="0" dirty="0">
                <a:solidFill>
                  <a:srgbClr val="000000"/>
                </a:solidFill>
                <a:latin typeface="+mn-lt"/>
              </a:rPr>
              <a:t>When an actual sale occurs, the first thing we do is to remove the effects of any unrealized holding gains or losses that have previously been recorded. In this case, we would remove the $1,035 unrealized holding gain, which would bring the investment balance back to its original value of $100,000. We then record any realized gain or loss on the sale in net income equaled to the difference between the carrying value of the investment ($100,000) and the amount of cash received on the sale ($102,000). In this case, a gain of $2,000 is realized. </a:t>
            </a:r>
            <a:endParaRPr lang="en-US" sz="1200" dirty="0">
              <a:latin typeface="+mn-lt"/>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44</a:t>
            </a:fld>
            <a:endParaRPr lang="en-US"/>
          </a:p>
        </p:txBody>
      </p:sp>
    </p:spTree>
    <p:extLst>
      <p:ext uri="{BB962C8B-B14F-4D97-AF65-F5344CB8AC3E}">
        <p14:creationId xmlns:p14="http://schemas.microsoft.com/office/powerpoint/2010/main" val="35324631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45</a:t>
            </a:fld>
            <a:endParaRPr lang="en-US"/>
          </a:p>
        </p:txBody>
      </p:sp>
    </p:spTree>
    <p:extLst>
      <p:ext uri="{BB962C8B-B14F-4D97-AF65-F5344CB8AC3E}">
        <p14:creationId xmlns:p14="http://schemas.microsoft.com/office/powerpoint/2010/main" val="12949567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If Nathan’s Sportswear decides to hold the bonds for 10 years until maturity, then they will receive the principal payment equal to the face value of the bond of $100,000.</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46</a:t>
            </a:fld>
            <a:endParaRPr lang="en-US"/>
          </a:p>
        </p:txBody>
      </p:sp>
    </p:spTree>
    <p:extLst>
      <p:ext uri="{BB962C8B-B14F-4D97-AF65-F5344CB8AC3E}">
        <p14:creationId xmlns:p14="http://schemas.microsoft.com/office/powerpoint/2010/main" val="13931131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Let’s return to our example of Nathan’s Sportswear, but now assume the market rate of interest is 8%. This rate is higher than the bond’s stated rate of 7%, and Nathan’s Sportswear will purchase the bonds at a discount, paying only $93,205 for the $100,000 bonds.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Nathan’s Sportswear will record the investment according to the amortization schedule shown in this illustration.</a:t>
            </a:r>
          </a:p>
        </p:txBody>
      </p:sp>
      <p:sp>
        <p:nvSpPr>
          <p:cNvPr id="4" name="Slide Number Placeholder 3"/>
          <p:cNvSpPr>
            <a:spLocks noGrp="1"/>
          </p:cNvSpPr>
          <p:nvPr>
            <p:ph type="sldNum" sz="quarter" idx="5"/>
          </p:nvPr>
        </p:nvSpPr>
        <p:spPr/>
        <p:txBody>
          <a:bodyPr/>
          <a:lstStyle/>
          <a:p>
            <a:fld id="{35356329-1779-487C-B587-BBABA473AA7C}" type="slidenum">
              <a:rPr lang="en-US" smtClean="0"/>
              <a:t>47</a:t>
            </a:fld>
            <a:endParaRPr lang="en-US"/>
          </a:p>
        </p:txBody>
      </p:sp>
    </p:spTree>
    <p:extLst>
      <p:ext uri="{BB962C8B-B14F-4D97-AF65-F5344CB8AC3E}">
        <p14:creationId xmlns:p14="http://schemas.microsoft.com/office/powerpoint/2010/main" val="1163978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mn-lt"/>
                <a:ea typeface="+mn-ea"/>
                <a:cs typeface="+mn-cs"/>
              </a:rPr>
              <a:t>The initial investment on January 1, 2024, is recorded for $93,205.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48</a:t>
            </a:fld>
            <a:endParaRPr lang="en-US"/>
          </a:p>
        </p:txBody>
      </p:sp>
    </p:spTree>
    <p:extLst>
      <p:ext uri="{BB962C8B-B14F-4D97-AF65-F5344CB8AC3E}">
        <p14:creationId xmlns:p14="http://schemas.microsoft.com/office/powerpoint/2010/main" val="77260578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amount of cash interest received every six months continues to be $3,500, but the amount of interest revenue to record is greater, as shown in column (3) of Illustration D-6 (included on a previous slide).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interest revenue equals current amortized cost (column 5) times the six-month market rate (8% × ½ in this example). For June, the investment earned interest revenue of $3,728 (= $93,205 × 8% × ½). The additional $228 of revenue represents a piece of the cost savings from purchasing the investment at a discount. This piece of the cost savings increases the 7% rate that the bond pays to the higher 8% rate that Nathan’s Sportswear required to invest in the bonds.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After recording the first interest payment, the investment’s amortized cost has increased to $93,433 (= $93,205 original cost + $228 amortization of the discount).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At the time of the second semiannual interest payment in December, cash received once again equals $3,500, but the amount of interest revenue changes. Interest revenue equals the investment’s current amortized cost of $93,433 times the semiannual market rate of 4%. The difference of $237 represents another piece of the investment’s initial discount being amortized and recorded as additional revenue.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amortization of the discount slowly raises the investment’s amortized cost to its face amount of $100,000 by the time of maturity. If the bonds had originally been issued for a premium (greater than $100,000 in our example), then amortization of the premium would have resulted in (1) interest revenue being less than cash received and (2) a decreasing amortized cost of the investment over time.</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49</a:t>
            </a:fld>
            <a:endParaRPr lang="en-US"/>
          </a:p>
        </p:txBody>
      </p:sp>
    </p:spTree>
    <p:extLst>
      <p:ext uri="{BB962C8B-B14F-4D97-AF65-F5344CB8AC3E}">
        <p14:creationId xmlns:p14="http://schemas.microsoft.com/office/powerpoint/2010/main" val="27133410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5</a:t>
            </a:fld>
            <a:endParaRPr lang="en-US"/>
          </a:p>
        </p:txBody>
      </p:sp>
    </p:spTree>
    <p:extLst>
      <p:ext uri="{BB962C8B-B14F-4D97-AF65-F5344CB8AC3E}">
        <p14:creationId xmlns:p14="http://schemas.microsoft.com/office/powerpoint/2010/main" val="3619019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50</a:t>
            </a:fld>
            <a:endParaRPr lang="en-US"/>
          </a:p>
        </p:txBody>
      </p:sp>
    </p:spTree>
    <p:extLst>
      <p:ext uri="{BB962C8B-B14F-4D97-AF65-F5344CB8AC3E}">
        <p14:creationId xmlns:p14="http://schemas.microsoft.com/office/powerpoint/2010/main" val="160794736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51</a:t>
            </a:fld>
            <a:endParaRPr lang="en-US"/>
          </a:p>
        </p:txBody>
      </p:sp>
    </p:spTree>
    <p:extLst>
      <p:ext uri="{BB962C8B-B14F-4D97-AF65-F5344CB8AC3E}">
        <p14:creationId xmlns:p14="http://schemas.microsoft.com/office/powerpoint/2010/main" val="43830286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52</a:t>
            </a:fld>
            <a:endParaRPr lang="en-US"/>
          </a:p>
        </p:txBody>
      </p:sp>
    </p:spTree>
    <p:extLst>
      <p:ext uri="{BB962C8B-B14F-4D97-AF65-F5344CB8AC3E}">
        <p14:creationId xmlns:p14="http://schemas.microsoft.com/office/powerpoint/2010/main" val="10332687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6</a:t>
            </a:fld>
            <a:endParaRPr lang="en-US"/>
          </a:p>
        </p:txBody>
      </p:sp>
    </p:spTree>
    <p:extLst>
      <p:ext uri="{BB962C8B-B14F-4D97-AF65-F5344CB8AC3E}">
        <p14:creationId xmlns:p14="http://schemas.microsoft.com/office/powerpoint/2010/main" val="9776919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solidFill>
                <a:schemeClr val="tx2"/>
              </a:solidFill>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7</a:t>
            </a:fld>
            <a:endParaRPr lang="en-US"/>
          </a:p>
        </p:txBody>
      </p:sp>
    </p:spTree>
    <p:extLst>
      <p:ext uri="{BB962C8B-B14F-4D97-AF65-F5344CB8AC3E}">
        <p14:creationId xmlns:p14="http://schemas.microsoft.com/office/powerpoint/2010/main" val="38293402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Equity investments </a:t>
            </a:r>
            <a:r>
              <a:rPr lang="en-US" sz="1200" dirty="0">
                <a:latin typeface="+mn-lt"/>
              </a:rPr>
              <a:t>are the “flip side” of issuing stock. One company issues stock, and another company invests by purchasing that stock. We discussed the issuance of stock in Chapter 10. Here, we discuss how companies that purchase stock account for their investment.</a:t>
            </a:r>
          </a:p>
          <a:p>
            <a:endParaRPr lang="en-US" sz="1200" dirty="0">
              <a:latin typeface="+mn-lt"/>
            </a:endParaRPr>
          </a:p>
          <a:p>
            <a:r>
              <a:rPr lang="en-US" sz="1200" dirty="0">
                <a:latin typeface="+mn-lt"/>
              </a:rPr>
              <a:t>The way we account for equity investments is determined by the degree of influence an investor has over the company in which it invests. A guideline for determining the degree of influence is the percentage of stock held by the investor.</a:t>
            </a:r>
          </a:p>
          <a:p>
            <a:endParaRPr lang="en-US" sz="1200" dirty="0">
              <a:latin typeface="+mn-lt"/>
            </a:endParaRPr>
          </a:p>
          <a:p>
            <a:r>
              <a:rPr lang="en-US" sz="1200" dirty="0">
                <a:latin typeface="+mn-lt"/>
              </a:rPr>
              <a:t>This illustration summarizes the reporting methods for equity investments. </a:t>
            </a:r>
          </a:p>
          <a:p>
            <a:endParaRPr lang="en-US" sz="1200" b="1" dirty="0">
              <a:latin typeface="+mn-lt"/>
            </a:endParaRPr>
          </a:p>
          <a:p>
            <a:pPr algn="just"/>
            <a:r>
              <a:rPr lang="en-US" sz="1200" b="0" i="0" u="none" strike="noStrike" baseline="0" dirty="0">
                <a:solidFill>
                  <a:srgbClr val="000000"/>
                </a:solidFill>
                <a:latin typeface="+mn-lt"/>
              </a:rPr>
              <a:t>The </a:t>
            </a:r>
            <a:r>
              <a:rPr lang="en-US" sz="1200" b="1" i="0" u="none" strike="noStrike" baseline="0" dirty="0">
                <a:solidFill>
                  <a:srgbClr val="000000"/>
                </a:solidFill>
                <a:latin typeface="+mn-lt"/>
              </a:rPr>
              <a:t>fair value method </a:t>
            </a:r>
            <a:r>
              <a:rPr lang="en-US" sz="1200" b="0" i="0" u="none" strike="noStrike" baseline="0" dirty="0">
                <a:solidFill>
                  <a:srgbClr val="000000"/>
                </a:solidFill>
                <a:latin typeface="+mn-lt"/>
              </a:rPr>
              <a:t>is used when a company (investor) purchases less than 20% of the voting shares of another company’s stock (investee). In this case, the investor typically is presumed to have insignificant influence over the investee. Under the fair value method: </a:t>
            </a:r>
          </a:p>
          <a:p>
            <a:pPr algn="just"/>
            <a:endParaRPr lang="en-US" sz="1200" b="0" i="0" u="none" strike="noStrike" baseline="0" dirty="0">
              <a:solidFill>
                <a:srgbClr val="000000"/>
              </a:solidFill>
              <a:latin typeface="+mn-lt"/>
            </a:endParaRPr>
          </a:p>
          <a:p>
            <a:r>
              <a:rPr lang="en-US" sz="1200" b="0" i="0" u="none" strike="noStrike" baseline="0" dirty="0">
                <a:solidFill>
                  <a:srgbClr val="000000"/>
                </a:solidFill>
                <a:latin typeface="+mn-lt"/>
              </a:rPr>
              <a:t>1. Equity securities are reported in the balance sheet at their fair value. </a:t>
            </a:r>
          </a:p>
          <a:p>
            <a:r>
              <a:rPr lang="en-US" sz="1200" b="0" i="0" u="none" strike="noStrike" baseline="0" dirty="0">
                <a:solidFill>
                  <a:srgbClr val="000000"/>
                </a:solidFill>
                <a:latin typeface="+mn-lt"/>
              </a:rPr>
              <a:t>2. Changes in fair value from one period to the next are reported as gains and losses in the income statement. </a:t>
            </a:r>
          </a:p>
          <a:p>
            <a:pPr algn="just"/>
            <a:endParaRPr lang="en-US" sz="1200" b="1" i="0" u="none" strike="noStrike" baseline="0" dirty="0">
              <a:solidFill>
                <a:srgbClr val="000000"/>
              </a:solidFill>
              <a:latin typeface="+mn-lt"/>
            </a:endParaRPr>
          </a:p>
          <a:p>
            <a:pPr algn="just"/>
            <a:r>
              <a:rPr lang="en-US" sz="1200" b="1" i="0" u="none" strike="noStrike" baseline="0" dirty="0">
                <a:solidFill>
                  <a:srgbClr val="000000"/>
                </a:solidFill>
                <a:latin typeface="+mn-lt"/>
              </a:rPr>
              <a:t>Fair value </a:t>
            </a:r>
            <a:r>
              <a:rPr lang="en-US" sz="1200" b="0" i="0" u="none" strike="noStrike" baseline="0" dirty="0">
                <a:solidFill>
                  <a:srgbClr val="000000"/>
                </a:solidFill>
                <a:latin typeface="+mn-lt"/>
              </a:rPr>
              <a:t>is the amount an investment could be bought or sold for in a current transaction between willing parties. For example, when you purchased your car, you and the car dealership (or whomever you bought the car from) came to an agreement on the purchase price, or fair value, of the car. What could you sell that car for today? That’s the car’s current fair value.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The </a:t>
            </a:r>
            <a:r>
              <a:rPr lang="en-US" sz="1200" b="1" i="0" u="none" strike="noStrike" baseline="0" dirty="0">
                <a:solidFill>
                  <a:srgbClr val="000000"/>
                </a:solidFill>
                <a:latin typeface="+mn-lt"/>
              </a:rPr>
              <a:t>equity method </a:t>
            </a:r>
            <a:r>
              <a:rPr lang="en-US" sz="1200" b="0" i="0" u="none" strike="noStrike" baseline="0" dirty="0">
                <a:solidFill>
                  <a:srgbClr val="000000"/>
                </a:solidFill>
                <a:latin typeface="+mn-lt"/>
              </a:rPr>
              <a:t>is used when an investor purchases between 20% and 50% of the voting stock of a company. In this case, the investor typically is presumed to have significant influence over the investee. By voting all those shares with a single intent, the investor can influence decisions in the direction it desires. </a:t>
            </a:r>
          </a:p>
          <a:p>
            <a:pPr algn="just"/>
            <a:endParaRPr lang="en-US" sz="1200" b="0" i="0" u="none" strike="noStrike" baseline="0" dirty="0">
              <a:solidFill>
                <a:srgbClr val="000000"/>
              </a:solidFill>
              <a:latin typeface="+mn-lt"/>
            </a:endParaRPr>
          </a:p>
          <a:p>
            <a:pPr algn="just"/>
            <a:r>
              <a:rPr lang="en-US" sz="1200" b="1" i="0" u="none" strike="noStrike" baseline="0" dirty="0">
                <a:solidFill>
                  <a:srgbClr val="000000"/>
                </a:solidFill>
                <a:latin typeface="+mn-lt"/>
              </a:rPr>
              <a:t>Consolidated financial statements </a:t>
            </a:r>
            <a:r>
              <a:rPr lang="en-US" sz="1200" b="0" i="0" u="none" strike="noStrike" baseline="0" dirty="0">
                <a:solidFill>
                  <a:srgbClr val="000000"/>
                </a:solidFill>
                <a:latin typeface="+mn-lt"/>
              </a:rPr>
              <a:t>are prepared when an investor purchases more than 50% of the voting stock of a company. In this case, the investor typically is presumed to have controlling influence; by voting those shares, the investor (referred to as the parent) actually can control the operations of the investee (referred to as the subsidiary). Both companies continue to operate as separate legal entities, but the parent company reports as if the two companies were operating as a single combined company. </a:t>
            </a:r>
            <a:endParaRPr lang="en-US" sz="1200" dirty="0">
              <a:latin typeface="+mn-lt"/>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8</a:t>
            </a:fld>
            <a:endParaRPr lang="en-US"/>
          </a:p>
        </p:txBody>
      </p:sp>
    </p:spTree>
    <p:extLst>
      <p:ext uri="{BB962C8B-B14F-4D97-AF65-F5344CB8AC3E}">
        <p14:creationId xmlns:p14="http://schemas.microsoft.com/office/powerpoint/2010/main" val="1385132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9</a:t>
            </a:fld>
            <a:endParaRPr lang="en-US"/>
          </a:p>
        </p:txBody>
      </p:sp>
    </p:spTree>
    <p:extLst>
      <p:ext uri="{BB962C8B-B14F-4D97-AF65-F5344CB8AC3E}">
        <p14:creationId xmlns:p14="http://schemas.microsoft.com/office/powerpoint/2010/main" val="34951373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0" name="Content Placeholder 3">
            <a:extLst>
              <a:ext uri="{FF2B5EF4-FFF2-40B4-BE49-F238E27FC236}">
                <a16:creationId xmlns:a16="http://schemas.microsoft.com/office/drawing/2014/main" id="{F80CE987-EA5B-42E3-B81F-E6322FEF83FA}"/>
              </a:ext>
            </a:extLst>
          </p:cNvPr>
          <p:cNvSpPr>
            <a:spLocks noGrp="1"/>
          </p:cNvSpPr>
          <p:nvPr>
            <p:ph sz="quarter" idx="16" hasCustomPrompt="1"/>
          </p:nvPr>
        </p:nvSpPr>
        <p:spPr>
          <a:xfrm>
            <a:off x="6553200" y="44958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5" name="Content Placeholder 4">
            <a:extLst>
              <a:ext uri="{FF2B5EF4-FFF2-40B4-BE49-F238E27FC236}">
                <a16:creationId xmlns:a16="http://schemas.microsoft.com/office/drawing/2014/main" id="{BF25DC59-5AB2-417D-B46A-F09F380F8F67}"/>
              </a:ext>
            </a:extLst>
          </p:cNvPr>
          <p:cNvSpPr>
            <a:spLocks noGrp="1"/>
          </p:cNvSpPr>
          <p:nvPr>
            <p:ph sz="quarter" idx="10"/>
          </p:nvPr>
        </p:nvSpPr>
        <p:spPr>
          <a:xfrm>
            <a:off x="277813" y="6526213"/>
            <a:ext cx="8699500" cy="2047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33951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2571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95FB06C8-11A0-4E73-A5CE-7801EB091162}"/>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515965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14" name="Content Placeholder 5">
            <a:extLst>
              <a:ext uri="{FF2B5EF4-FFF2-40B4-BE49-F238E27FC236}">
                <a16:creationId xmlns:a16="http://schemas.microsoft.com/office/drawing/2014/main" id="{693BA5A3-DAB5-45C2-AE6D-5271B0A7976C}"/>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704" r:id="rId3"/>
    <p:sldLayoutId id="2147483682" r:id="rId4"/>
    <p:sldLayoutId id="2147483683"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
        <p:nvSpPr>
          <p:cNvPr id="7" name="Short Copyright">
            <a:extLst>
              <a:ext uri="{FF2B5EF4-FFF2-40B4-BE49-F238E27FC236}">
                <a16:creationId xmlns:a16="http://schemas.microsoft.com/office/drawing/2014/main" id="{F7BFBE01-8512-49BF-81D6-10C5E13594C9}"/>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36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a:t>Add long copyright line here</a:t>
            </a:r>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slide" Target="slide5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slide" Target="slide5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slide" Target="slide5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slide" Target="slide5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8.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3.xml"/><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43.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slide" Target="slide5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9F084F0-007F-4AB4-AE51-D099B444BF64}"/>
              </a:ext>
            </a:extLst>
          </p:cNvPr>
          <p:cNvSpPr>
            <a:spLocks noGrp="1"/>
          </p:cNvSpPr>
          <p:nvPr>
            <p:ph type="ctrTitle"/>
          </p:nvPr>
        </p:nvSpPr>
        <p:spPr>
          <a:xfrm>
            <a:off x="777240" y="2985555"/>
            <a:ext cx="6521640" cy="576185"/>
          </a:xfrm>
        </p:spPr>
        <p:txBody>
          <a:bodyPr/>
          <a:lstStyle/>
          <a:p>
            <a:r>
              <a:rPr lang="en-US" sz="2800" dirty="0">
                <a:cs typeface="Myriad Pro"/>
              </a:rPr>
              <a:t>Financial Accounting, </a:t>
            </a:r>
            <a:r>
              <a:rPr lang="en-US" sz="1400" dirty="0">
                <a:cs typeface="Avenir LT Std 35 Light"/>
              </a:rPr>
              <a:t>Sixth Edition</a:t>
            </a:r>
            <a:endParaRPr lang="en-US" dirty="0"/>
          </a:p>
        </p:txBody>
      </p:sp>
      <p:sp>
        <p:nvSpPr>
          <p:cNvPr id="7" name="Subtitle 6">
            <a:extLst>
              <a:ext uri="{FF2B5EF4-FFF2-40B4-BE49-F238E27FC236}">
                <a16:creationId xmlns:a16="http://schemas.microsoft.com/office/drawing/2014/main" id="{3260BC05-B6F2-40EA-A31C-4F7F747CA546}"/>
              </a:ext>
            </a:extLst>
          </p:cNvPr>
          <p:cNvSpPr>
            <a:spLocks noGrp="1"/>
          </p:cNvSpPr>
          <p:nvPr>
            <p:ph type="subTitle" idx="1"/>
          </p:nvPr>
        </p:nvSpPr>
        <p:spPr>
          <a:xfrm>
            <a:off x="782057" y="3647781"/>
            <a:ext cx="5419237" cy="873214"/>
          </a:xfrm>
        </p:spPr>
        <p:txBody>
          <a:bodyPr/>
          <a:lstStyle/>
          <a:p>
            <a:r>
              <a:rPr lang="en-US" sz="2000" dirty="0"/>
              <a:t>APPENDIX D</a:t>
            </a:r>
          </a:p>
          <a:p>
            <a:r>
              <a:rPr lang="en-US" sz="2000" dirty="0"/>
              <a:t>Investments</a:t>
            </a:r>
          </a:p>
        </p:txBody>
      </p:sp>
      <p:sp>
        <p:nvSpPr>
          <p:cNvPr id="8" name="Text Placeholder 7">
            <a:extLst>
              <a:ext uri="{FF2B5EF4-FFF2-40B4-BE49-F238E27FC236}">
                <a16:creationId xmlns:a16="http://schemas.microsoft.com/office/drawing/2014/main" id="{4A546A7B-DC8B-49C3-910D-F4B1078BC95F}"/>
              </a:ext>
            </a:extLst>
          </p:cNvPr>
          <p:cNvSpPr>
            <a:spLocks noGrp="1"/>
          </p:cNvSpPr>
          <p:nvPr>
            <p:ph type="body" sz="quarter" idx="10"/>
          </p:nvPr>
        </p:nvSpPr>
        <p:spPr/>
        <p:txBody>
          <a:bodyPr/>
          <a:lstStyle/>
          <a:p>
            <a:r>
              <a:rPr lang="en-US" dirty="0"/>
              <a:t>Spiceland  •  Thomas  •  Herrmann</a:t>
            </a:r>
          </a:p>
        </p:txBody>
      </p:sp>
      <p:sp>
        <p:nvSpPr>
          <p:cNvPr id="9" name="Content Placeholder 8">
            <a:extLst>
              <a:ext uri="{FF2B5EF4-FFF2-40B4-BE49-F238E27FC236}">
                <a16:creationId xmlns:a16="http://schemas.microsoft.com/office/drawing/2014/main" id="{FD11D79F-1234-44E4-B602-E73B16FA42BA}"/>
              </a:ext>
            </a:extLst>
          </p:cNvPr>
          <p:cNvSpPr>
            <a:spLocks noGrp="1"/>
          </p:cNvSpPr>
          <p:nvPr>
            <p:ph sz="quarter" idx="12"/>
          </p:nvPr>
        </p:nvSpPr>
        <p:spPr>
          <a:xfrm>
            <a:off x="-33249" y="6547511"/>
            <a:ext cx="9260378" cy="230735"/>
          </a:xfrm>
        </p:spPr>
        <p:txBody>
          <a:bodyPr/>
          <a:lstStyle/>
          <a:p>
            <a:r>
              <a:rPr lang="en-US" sz="80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4425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26D1D-6756-418F-ABF0-20EF886562FC}"/>
              </a:ext>
            </a:extLst>
          </p:cNvPr>
          <p:cNvSpPr>
            <a:spLocks noGrp="1"/>
          </p:cNvSpPr>
          <p:nvPr>
            <p:ph type="title"/>
          </p:nvPr>
        </p:nvSpPr>
        <p:spPr/>
        <p:txBody>
          <a:bodyPr>
            <a:normAutofit fontScale="90000"/>
          </a:bodyPr>
          <a:lstStyle/>
          <a:p>
            <a:r>
              <a:rPr lang="en-US" dirty="0">
                <a:solidFill>
                  <a:schemeClr val="tx1"/>
                </a:solidFill>
                <a:cs typeface="Avenir LT Std 65 Medium"/>
              </a:rPr>
              <a:t>Equity Investments with Insignificant Influence</a:t>
            </a:r>
            <a:endParaRPr lang="en-US" sz="1000" b="0" dirty="0">
              <a:solidFill>
                <a:schemeClr val="tx1"/>
              </a:solidFill>
            </a:endParaRPr>
          </a:p>
        </p:txBody>
      </p:sp>
      <p:sp>
        <p:nvSpPr>
          <p:cNvPr id="3" name="Content Placeholder 2">
            <a:extLst>
              <a:ext uri="{FF2B5EF4-FFF2-40B4-BE49-F238E27FC236}">
                <a16:creationId xmlns:a16="http://schemas.microsoft.com/office/drawing/2014/main" id="{5EC8A576-11B7-41D9-9048-E5D10F39B4EE}"/>
              </a:ext>
            </a:extLst>
          </p:cNvPr>
          <p:cNvSpPr>
            <a:spLocks noGrp="1"/>
          </p:cNvSpPr>
          <p:nvPr>
            <p:ph sz="quarter" idx="11"/>
          </p:nvPr>
        </p:nvSpPr>
        <p:spPr>
          <a:xfrm>
            <a:off x="342900" y="1293335"/>
            <a:ext cx="8639352" cy="5023382"/>
          </a:xfrm>
        </p:spPr>
        <p:txBody>
          <a:bodyPr>
            <a:normAutofit/>
          </a:bodyPr>
          <a:lstStyle/>
          <a:p>
            <a:pPr>
              <a:spcBef>
                <a:spcPts val="1000"/>
              </a:spcBef>
              <a:spcAft>
                <a:spcPts val="0"/>
              </a:spcAft>
            </a:pPr>
            <a:r>
              <a:rPr lang="en-US" dirty="0">
                <a:solidFill>
                  <a:schemeClr val="tx1"/>
                </a:solidFill>
                <a:latin typeface="+mj-lt"/>
              </a:rPr>
              <a:t>The critical events over the life of an equity investment in another company, such as shares of common stock, include the following:</a:t>
            </a:r>
          </a:p>
          <a:p>
            <a:pPr marL="457200" lvl="0" indent="-457200" eaLnBrk="0" fontAlgn="base" hangingPunct="0">
              <a:spcBef>
                <a:spcPts val="1000"/>
              </a:spcBef>
              <a:spcAft>
                <a:spcPct val="0"/>
              </a:spcAft>
              <a:buFont typeface="+mj-lt"/>
              <a:buAutoNum type="arabicPeriod"/>
            </a:pPr>
            <a:r>
              <a:rPr lang="en-US" altLang="en-US" dirty="0">
                <a:solidFill>
                  <a:schemeClr val="tx1"/>
                </a:solidFill>
                <a:latin typeface="+mj-lt"/>
              </a:rPr>
              <a:t>Purchasing the equity security.</a:t>
            </a:r>
          </a:p>
          <a:p>
            <a:pPr marL="457200" lvl="0" indent="-457200" eaLnBrk="0" fontAlgn="base" hangingPunct="0">
              <a:spcBef>
                <a:spcPts val="1000"/>
              </a:spcBef>
              <a:spcAft>
                <a:spcPct val="0"/>
              </a:spcAft>
              <a:buFont typeface="+mj-lt"/>
              <a:buAutoNum type="arabicPeriod"/>
            </a:pPr>
            <a:r>
              <a:rPr lang="en-US" altLang="en-US" dirty="0">
                <a:solidFill>
                  <a:schemeClr val="tx1"/>
                </a:solidFill>
                <a:latin typeface="+mj-lt"/>
              </a:rPr>
              <a:t>Receiving dividends (for some equity securities).</a:t>
            </a:r>
          </a:p>
          <a:p>
            <a:pPr marL="457200" lvl="0" indent="-457200" eaLnBrk="0" fontAlgn="base" hangingPunct="0">
              <a:spcBef>
                <a:spcPts val="1000"/>
              </a:spcBef>
              <a:spcAft>
                <a:spcPct val="0"/>
              </a:spcAft>
              <a:buFont typeface="+mj-lt"/>
              <a:buAutoNum type="arabicPeriod"/>
            </a:pPr>
            <a:r>
              <a:rPr lang="en-US" altLang="en-US" dirty="0">
                <a:solidFill>
                  <a:schemeClr val="tx1"/>
                </a:solidFill>
                <a:latin typeface="+mj-lt"/>
              </a:rPr>
              <a:t>Holding the investment during periods in which the investment's fair value changes (</a:t>
            </a:r>
            <a:r>
              <a:rPr lang="en-US" altLang="en-US" i="1" dirty="0">
                <a:solidFill>
                  <a:schemeClr val="tx1"/>
                </a:solidFill>
                <a:latin typeface="+mj-lt"/>
              </a:rPr>
              <a:t>unrealized</a:t>
            </a:r>
            <a:r>
              <a:rPr lang="en-US" altLang="en-US" dirty="0">
                <a:solidFill>
                  <a:schemeClr val="tx1"/>
                </a:solidFill>
                <a:latin typeface="+mj-lt"/>
              </a:rPr>
              <a:t> holding gains and losses).</a:t>
            </a:r>
          </a:p>
          <a:p>
            <a:pPr marL="457200" lvl="0" indent="-457200" eaLnBrk="0" fontAlgn="base" hangingPunct="0">
              <a:spcBef>
                <a:spcPts val="1000"/>
              </a:spcBef>
              <a:spcAft>
                <a:spcPct val="0"/>
              </a:spcAft>
              <a:buFont typeface="+mj-lt"/>
              <a:buAutoNum type="arabicPeriod"/>
            </a:pPr>
            <a:r>
              <a:rPr lang="en-US" altLang="en-US" dirty="0">
                <a:solidFill>
                  <a:schemeClr val="tx1"/>
                </a:solidFill>
                <a:latin typeface="+mj-lt"/>
              </a:rPr>
              <a:t>Selling the investment (</a:t>
            </a:r>
            <a:r>
              <a:rPr lang="en-US" altLang="en-US" i="1" dirty="0">
                <a:solidFill>
                  <a:schemeClr val="tx1"/>
                </a:solidFill>
                <a:latin typeface="+mj-lt"/>
              </a:rPr>
              <a:t>realized</a:t>
            </a:r>
            <a:r>
              <a:rPr lang="en-US" altLang="en-US" dirty="0">
                <a:solidFill>
                  <a:schemeClr val="tx1"/>
                </a:solidFill>
                <a:latin typeface="+mj-lt"/>
              </a:rPr>
              <a:t> gains and losses).</a:t>
            </a:r>
          </a:p>
        </p:txBody>
      </p:sp>
      <p:sp>
        <p:nvSpPr>
          <p:cNvPr id="8" name="Slide Number Placeholder 7">
            <a:extLst>
              <a:ext uri="{FF2B5EF4-FFF2-40B4-BE49-F238E27FC236}">
                <a16:creationId xmlns:a16="http://schemas.microsoft.com/office/drawing/2014/main" id="{653B0A68-E6EA-4D0E-9CDC-C249A745F579}"/>
              </a:ext>
            </a:extLst>
          </p:cNvPr>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27043023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9078B8-DFC6-4716-A9F4-EB42D49890AA}"/>
              </a:ext>
            </a:extLst>
          </p:cNvPr>
          <p:cNvSpPr>
            <a:spLocks noGrp="1"/>
          </p:cNvSpPr>
          <p:nvPr>
            <p:ph type="title"/>
          </p:nvPr>
        </p:nvSpPr>
        <p:spPr/>
        <p:txBody>
          <a:bodyPr>
            <a:normAutofit fontScale="90000"/>
          </a:bodyPr>
          <a:lstStyle/>
          <a:p>
            <a:r>
              <a:rPr lang="en-US" dirty="0">
                <a:solidFill>
                  <a:schemeClr val="tx1"/>
                </a:solidFill>
              </a:rPr>
              <a:t>Purchase Equity Investments &amp; Receive Cash Dividends</a:t>
            </a:r>
          </a:p>
        </p:txBody>
      </p:sp>
      <p:sp>
        <p:nvSpPr>
          <p:cNvPr id="3" name="Content Placeholder 2">
            <a:extLst>
              <a:ext uri="{FF2B5EF4-FFF2-40B4-BE49-F238E27FC236}">
                <a16:creationId xmlns:a16="http://schemas.microsoft.com/office/drawing/2014/main" id="{3C1BD20A-BDC2-4D92-BA88-A26F17B78063}"/>
              </a:ext>
            </a:extLst>
          </p:cNvPr>
          <p:cNvSpPr>
            <a:spLocks noGrp="1"/>
          </p:cNvSpPr>
          <p:nvPr>
            <p:ph sz="quarter" idx="11"/>
          </p:nvPr>
        </p:nvSpPr>
        <p:spPr>
          <a:xfrm>
            <a:off x="342900" y="1276709"/>
            <a:ext cx="8458200" cy="821119"/>
          </a:xfrm>
        </p:spPr>
        <p:txBody>
          <a:bodyPr>
            <a:normAutofit/>
          </a:bodyPr>
          <a:lstStyle/>
          <a:p>
            <a:r>
              <a:rPr lang="en-IN" dirty="0"/>
              <a:t>Nathan’s Sportswear purchases 1,000 shares of Canadian Falcon’s common stock for $30 per share on December 6, 2024.</a:t>
            </a:r>
            <a:endParaRPr lang="en-US" dirty="0"/>
          </a:p>
        </p:txBody>
      </p:sp>
      <p:graphicFrame>
        <p:nvGraphicFramePr>
          <p:cNvPr id="8" name="Table 8">
            <a:extLst>
              <a:ext uri="{FF2B5EF4-FFF2-40B4-BE49-F238E27FC236}">
                <a16:creationId xmlns:a16="http://schemas.microsoft.com/office/drawing/2014/main" id="{1F7A793A-BC20-423C-8B5D-12FC028A7374}"/>
              </a:ext>
            </a:extLst>
          </p:cNvPr>
          <p:cNvGraphicFramePr>
            <a:graphicFrameLocks noGrp="1"/>
          </p:cNvGraphicFramePr>
          <p:nvPr>
            <p:extLst>
              <p:ext uri="{D42A27DB-BD31-4B8C-83A1-F6EECF244321}">
                <p14:modId xmlns:p14="http://schemas.microsoft.com/office/powerpoint/2010/main" val="1436255462"/>
              </p:ext>
            </p:extLst>
          </p:nvPr>
        </p:nvGraphicFramePr>
        <p:xfrm>
          <a:off x="605659" y="2302768"/>
          <a:ext cx="7623941" cy="1584960"/>
        </p:xfrm>
        <a:graphic>
          <a:graphicData uri="http://schemas.openxmlformats.org/drawingml/2006/table">
            <a:tbl>
              <a:tblPr firstRow="1" bandRow="1">
                <a:tableStyleId>{5C22544A-7EE6-4342-B048-85BDC9FD1C3A}</a:tableStyleId>
              </a:tblPr>
              <a:tblGrid>
                <a:gridCol w="5508054">
                  <a:extLst>
                    <a:ext uri="{9D8B030D-6E8A-4147-A177-3AD203B41FA5}">
                      <a16:colId xmlns:a16="http://schemas.microsoft.com/office/drawing/2014/main" val="2264563167"/>
                    </a:ext>
                  </a:extLst>
                </a:gridCol>
                <a:gridCol w="1064853">
                  <a:extLst>
                    <a:ext uri="{9D8B030D-6E8A-4147-A177-3AD203B41FA5}">
                      <a16:colId xmlns:a16="http://schemas.microsoft.com/office/drawing/2014/main" val="2241329328"/>
                    </a:ext>
                  </a:extLst>
                </a:gridCol>
                <a:gridCol w="1051034">
                  <a:extLst>
                    <a:ext uri="{9D8B030D-6E8A-4147-A177-3AD203B41FA5}">
                      <a16:colId xmlns:a16="http://schemas.microsoft.com/office/drawing/2014/main" val="2221409502"/>
                    </a:ext>
                  </a:extLst>
                </a:gridCol>
              </a:tblGrid>
              <a:tr h="209204">
                <a:tc>
                  <a:txBody>
                    <a:bodyPr/>
                    <a:lstStyle/>
                    <a:p>
                      <a:r>
                        <a:rPr lang="en-US" sz="1600" b="0" dirty="0">
                          <a:latin typeface="+mj-lt"/>
                        </a:rPr>
                        <a:t>December 6, 2024</a:t>
                      </a:r>
                    </a:p>
                  </a:txBody>
                  <a:tcPr>
                    <a:solidFill>
                      <a:srgbClr val="C00000"/>
                    </a:solidFill>
                  </a:tcPr>
                </a:tc>
                <a:tc>
                  <a:txBody>
                    <a:bodyPr/>
                    <a:lstStyle/>
                    <a:p>
                      <a:r>
                        <a:rPr lang="en-US" sz="1600" b="0" dirty="0">
                          <a:latin typeface="+mj-lt"/>
                        </a:rPr>
                        <a:t>Debit</a:t>
                      </a:r>
                    </a:p>
                  </a:txBody>
                  <a:tcPr>
                    <a:solidFill>
                      <a:srgbClr val="C00000"/>
                    </a:solidFill>
                  </a:tcPr>
                </a:tc>
                <a:tc>
                  <a:txBody>
                    <a:bodyPr/>
                    <a:lstStyle/>
                    <a:p>
                      <a:r>
                        <a:rPr lang="en-US" sz="1600" b="0" dirty="0">
                          <a:latin typeface="+mj-lt"/>
                        </a:rPr>
                        <a:t>Credit</a:t>
                      </a:r>
                    </a:p>
                  </a:txBody>
                  <a:tcPr>
                    <a:solidFill>
                      <a:srgbClr val="C00000"/>
                    </a:solidFill>
                  </a:tcPr>
                </a:tc>
                <a:extLst>
                  <a:ext uri="{0D108BD9-81ED-4DB2-BD59-A6C34878D82A}">
                    <a16:rowId xmlns:a16="http://schemas.microsoft.com/office/drawing/2014/main" val="2055171296"/>
                  </a:ext>
                </a:extLst>
              </a:tr>
              <a:tr h="180990">
                <a:tc>
                  <a:txBody>
                    <a:bodyPr/>
                    <a:lstStyle/>
                    <a:p>
                      <a:r>
                        <a:rPr lang="en-US" sz="1600" b="1" dirty="0">
                          <a:latin typeface="+mj-lt"/>
                        </a:rPr>
                        <a:t>Investments</a:t>
                      </a:r>
                    </a:p>
                  </a:txBody>
                  <a:tcPr/>
                </a:tc>
                <a:tc>
                  <a:txBody>
                    <a:bodyPr/>
                    <a:lstStyle/>
                    <a:p>
                      <a:r>
                        <a:rPr lang="en-US" sz="1600" b="1" dirty="0">
                          <a:latin typeface="+mj-lt"/>
                        </a:rPr>
                        <a:t>30,000</a:t>
                      </a:r>
                    </a:p>
                  </a:txBody>
                  <a:tcPr/>
                </a:tc>
                <a:tc>
                  <a:txBody>
                    <a:bodyPr/>
                    <a:lstStyle/>
                    <a:p>
                      <a:endParaRPr lang="en-US" sz="1600" b="1">
                        <a:latin typeface="+mj-lt"/>
                      </a:endParaRPr>
                    </a:p>
                  </a:txBody>
                  <a:tcPr/>
                </a:tc>
                <a:extLst>
                  <a:ext uri="{0D108BD9-81ED-4DB2-BD59-A6C34878D82A}">
                    <a16:rowId xmlns:a16="http://schemas.microsoft.com/office/drawing/2014/main" val="994956317"/>
                  </a:ext>
                </a:extLst>
              </a:tr>
              <a:tr h="167502">
                <a:tc>
                  <a:txBody>
                    <a:bodyPr/>
                    <a:lstStyle/>
                    <a:p>
                      <a:r>
                        <a:rPr lang="en-US" sz="1600" b="1" dirty="0">
                          <a:latin typeface="+mj-lt"/>
                        </a:rPr>
                        <a:t>   Cash</a:t>
                      </a:r>
                    </a:p>
                  </a:txBody>
                  <a:tcPr/>
                </a:tc>
                <a:tc>
                  <a:txBody>
                    <a:bodyPr/>
                    <a:lstStyle/>
                    <a:p>
                      <a:endParaRPr lang="en-US" sz="1600" b="1" dirty="0">
                        <a:latin typeface="+mj-lt"/>
                      </a:endParaRPr>
                    </a:p>
                  </a:txBody>
                  <a:tcPr/>
                </a:tc>
                <a:tc>
                  <a:txBody>
                    <a:bodyPr/>
                    <a:lstStyle/>
                    <a:p>
                      <a:r>
                        <a:rPr lang="en-US" sz="1600" b="1" dirty="0">
                          <a:latin typeface="+mj-lt"/>
                        </a:rPr>
                        <a:t>30,000</a:t>
                      </a:r>
                    </a:p>
                  </a:txBody>
                  <a:tcPr/>
                </a:tc>
                <a:extLst>
                  <a:ext uri="{0D108BD9-81ED-4DB2-BD59-A6C34878D82A}">
                    <a16:rowId xmlns:a16="http://schemas.microsoft.com/office/drawing/2014/main" val="3689304350"/>
                  </a:ext>
                </a:extLst>
              </a:tr>
              <a:tr h="277409">
                <a:tc>
                  <a:txBody>
                    <a:bodyPr/>
                    <a:lstStyle/>
                    <a:p>
                      <a:r>
                        <a:rPr lang="en-US" sz="1600" b="0" i="1" dirty="0">
                          <a:latin typeface="+mj-lt"/>
                        </a:rPr>
                        <a:t>(Purchase common stock) </a:t>
                      </a:r>
                    </a:p>
                    <a:p>
                      <a:r>
                        <a:rPr lang="en-US" sz="1600" b="0" i="1" dirty="0">
                          <a:latin typeface="+mj-lt"/>
                        </a:rPr>
                        <a:t>($30,000 = 1,000 shares × $30)</a:t>
                      </a:r>
                    </a:p>
                  </a:txBody>
                  <a:tcPr/>
                </a:tc>
                <a:tc>
                  <a:txBody>
                    <a:bodyPr/>
                    <a:lstStyle/>
                    <a:p>
                      <a:endParaRPr lang="en-US" sz="1600" b="0">
                        <a:latin typeface="+mj-lt"/>
                      </a:endParaRPr>
                    </a:p>
                  </a:txBody>
                  <a:tcPr/>
                </a:tc>
                <a:tc>
                  <a:txBody>
                    <a:bodyPr/>
                    <a:lstStyle/>
                    <a:p>
                      <a:endParaRPr lang="en-US" sz="1600" b="0" dirty="0">
                        <a:latin typeface="+mj-lt"/>
                      </a:endParaRPr>
                    </a:p>
                  </a:txBody>
                  <a:tcPr/>
                </a:tc>
                <a:extLst>
                  <a:ext uri="{0D108BD9-81ED-4DB2-BD59-A6C34878D82A}">
                    <a16:rowId xmlns:a16="http://schemas.microsoft.com/office/drawing/2014/main" val="1066516291"/>
                  </a:ext>
                </a:extLst>
              </a:tr>
            </a:tbl>
          </a:graphicData>
        </a:graphic>
      </p:graphicFrame>
      <p:sp>
        <p:nvSpPr>
          <p:cNvPr id="7" name="Content Placeholder 6">
            <a:extLst>
              <a:ext uri="{FF2B5EF4-FFF2-40B4-BE49-F238E27FC236}">
                <a16:creationId xmlns:a16="http://schemas.microsoft.com/office/drawing/2014/main" id="{66D5B528-3B75-490A-8516-6430338AD30D}"/>
              </a:ext>
            </a:extLst>
          </p:cNvPr>
          <p:cNvSpPr>
            <a:spLocks noGrp="1"/>
          </p:cNvSpPr>
          <p:nvPr>
            <p:ph sz="quarter" idx="14"/>
          </p:nvPr>
        </p:nvSpPr>
        <p:spPr>
          <a:xfrm>
            <a:off x="342900" y="4040046"/>
            <a:ext cx="8458200" cy="733097"/>
          </a:xfrm>
        </p:spPr>
        <p:txBody>
          <a:bodyPr/>
          <a:lstStyle/>
          <a:p>
            <a:r>
              <a:rPr lang="en-US" dirty="0"/>
              <a:t>Nathan’s Sportswear receives cash dividends paid by Canadian Falcon of $0.50 per share on December 15, 2024.</a:t>
            </a:r>
          </a:p>
        </p:txBody>
      </p:sp>
      <p:graphicFrame>
        <p:nvGraphicFramePr>
          <p:cNvPr id="9" name="Table 8">
            <a:extLst>
              <a:ext uri="{FF2B5EF4-FFF2-40B4-BE49-F238E27FC236}">
                <a16:creationId xmlns:a16="http://schemas.microsoft.com/office/drawing/2014/main" id="{C776EA29-BCE6-4E74-80D2-A598CE11B335}"/>
              </a:ext>
            </a:extLst>
          </p:cNvPr>
          <p:cNvGraphicFramePr>
            <a:graphicFrameLocks noGrp="1"/>
          </p:cNvGraphicFramePr>
          <p:nvPr>
            <p:extLst>
              <p:ext uri="{D42A27DB-BD31-4B8C-83A1-F6EECF244321}">
                <p14:modId xmlns:p14="http://schemas.microsoft.com/office/powerpoint/2010/main" val="3515552561"/>
              </p:ext>
            </p:extLst>
          </p:nvPr>
        </p:nvGraphicFramePr>
        <p:xfrm>
          <a:off x="779078" y="4910731"/>
          <a:ext cx="7277101" cy="1584960"/>
        </p:xfrm>
        <a:graphic>
          <a:graphicData uri="http://schemas.openxmlformats.org/drawingml/2006/table">
            <a:tbl>
              <a:tblPr firstRow="1" bandRow="1">
                <a:tableStyleId>{5C22544A-7EE6-4342-B048-85BDC9FD1C3A}</a:tableStyleId>
              </a:tblPr>
              <a:tblGrid>
                <a:gridCol w="5311666">
                  <a:extLst>
                    <a:ext uri="{9D8B030D-6E8A-4147-A177-3AD203B41FA5}">
                      <a16:colId xmlns:a16="http://schemas.microsoft.com/office/drawing/2014/main" val="2264563167"/>
                    </a:ext>
                  </a:extLst>
                </a:gridCol>
                <a:gridCol w="924910">
                  <a:extLst>
                    <a:ext uri="{9D8B030D-6E8A-4147-A177-3AD203B41FA5}">
                      <a16:colId xmlns:a16="http://schemas.microsoft.com/office/drawing/2014/main" val="2241329328"/>
                    </a:ext>
                  </a:extLst>
                </a:gridCol>
                <a:gridCol w="1040525">
                  <a:extLst>
                    <a:ext uri="{9D8B030D-6E8A-4147-A177-3AD203B41FA5}">
                      <a16:colId xmlns:a16="http://schemas.microsoft.com/office/drawing/2014/main" val="2221409502"/>
                    </a:ext>
                  </a:extLst>
                </a:gridCol>
              </a:tblGrid>
              <a:tr h="186070">
                <a:tc>
                  <a:txBody>
                    <a:bodyPr/>
                    <a:lstStyle/>
                    <a:p>
                      <a:r>
                        <a:rPr lang="en-US" sz="1600" b="0" dirty="0">
                          <a:latin typeface="+mj-lt"/>
                        </a:rPr>
                        <a:t>December 6, 2024</a:t>
                      </a:r>
                    </a:p>
                  </a:txBody>
                  <a:tcPr>
                    <a:solidFill>
                      <a:srgbClr val="C00000"/>
                    </a:solidFill>
                  </a:tcPr>
                </a:tc>
                <a:tc>
                  <a:txBody>
                    <a:bodyPr/>
                    <a:lstStyle/>
                    <a:p>
                      <a:r>
                        <a:rPr lang="en-US" sz="1600" b="0" dirty="0">
                          <a:latin typeface="+mj-lt"/>
                        </a:rPr>
                        <a:t>Debit</a:t>
                      </a:r>
                    </a:p>
                  </a:txBody>
                  <a:tcPr>
                    <a:solidFill>
                      <a:srgbClr val="C00000"/>
                    </a:solidFill>
                  </a:tcPr>
                </a:tc>
                <a:tc>
                  <a:txBody>
                    <a:bodyPr/>
                    <a:lstStyle/>
                    <a:p>
                      <a:r>
                        <a:rPr lang="en-US" sz="1600" b="0" dirty="0">
                          <a:latin typeface="+mj-lt"/>
                        </a:rPr>
                        <a:t>Credit</a:t>
                      </a:r>
                    </a:p>
                  </a:txBody>
                  <a:tcPr>
                    <a:solidFill>
                      <a:srgbClr val="C00000"/>
                    </a:solidFill>
                  </a:tcPr>
                </a:tc>
                <a:extLst>
                  <a:ext uri="{0D108BD9-81ED-4DB2-BD59-A6C34878D82A}">
                    <a16:rowId xmlns:a16="http://schemas.microsoft.com/office/drawing/2014/main" val="2055171296"/>
                  </a:ext>
                </a:extLst>
              </a:tr>
              <a:tr h="180990">
                <a:tc>
                  <a:txBody>
                    <a:bodyPr/>
                    <a:lstStyle/>
                    <a:p>
                      <a:r>
                        <a:rPr lang="en-US" sz="1600" b="1" dirty="0">
                          <a:latin typeface="+mj-lt"/>
                        </a:rPr>
                        <a:t>Cash</a:t>
                      </a:r>
                    </a:p>
                  </a:txBody>
                  <a:tcPr/>
                </a:tc>
                <a:tc>
                  <a:txBody>
                    <a:bodyPr/>
                    <a:lstStyle/>
                    <a:p>
                      <a:r>
                        <a:rPr lang="en-US" sz="1600" b="1" dirty="0">
                          <a:latin typeface="+mj-lt"/>
                        </a:rPr>
                        <a:t>500</a:t>
                      </a:r>
                    </a:p>
                  </a:txBody>
                  <a:tcPr/>
                </a:tc>
                <a:tc>
                  <a:txBody>
                    <a:bodyPr/>
                    <a:lstStyle/>
                    <a:p>
                      <a:endParaRPr lang="en-US" sz="1600" b="1" dirty="0">
                        <a:latin typeface="+mj-lt"/>
                      </a:endParaRPr>
                    </a:p>
                  </a:txBody>
                  <a:tcPr/>
                </a:tc>
                <a:extLst>
                  <a:ext uri="{0D108BD9-81ED-4DB2-BD59-A6C34878D82A}">
                    <a16:rowId xmlns:a16="http://schemas.microsoft.com/office/drawing/2014/main" val="994956317"/>
                  </a:ext>
                </a:extLst>
              </a:tr>
              <a:tr h="167502">
                <a:tc>
                  <a:txBody>
                    <a:bodyPr/>
                    <a:lstStyle/>
                    <a:p>
                      <a:r>
                        <a:rPr lang="en-US" sz="1600" b="1" dirty="0">
                          <a:latin typeface="+mj-lt"/>
                        </a:rPr>
                        <a:t>   Dividend Revenue </a:t>
                      </a:r>
                    </a:p>
                  </a:txBody>
                  <a:tcPr/>
                </a:tc>
                <a:tc>
                  <a:txBody>
                    <a:bodyPr/>
                    <a:lstStyle/>
                    <a:p>
                      <a:endParaRPr lang="en-US" sz="1600" b="1" dirty="0">
                        <a:latin typeface="+mj-lt"/>
                      </a:endParaRPr>
                    </a:p>
                  </a:txBody>
                  <a:tcPr/>
                </a:tc>
                <a:tc>
                  <a:txBody>
                    <a:bodyPr/>
                    <a:lstStyle/>
                    <a:p>
                      <a:r>
                        <a:rPr lang="en-US" sz="1600" b="1" dirty="0">
                          <a:latin typeface="+mj-lt"/>
                        </a:rPr>
                        <a:t>500</a:t>
                      </a:r>
                    </a:p>
                  </a:txBody>
                  <a:tcPr/>
                </a:tc>
                <a:extLst>
                  <a:ext uri="{0D108BD9-81ED-4DB2-BD59-A6C34878D82A}">
                    <a16:rowId xmlns:a16="http://schemas.microsoft.com/office/drawing/2014/main" val="3689304350"/>
                  </a:ext>
                </a:extLst>
              </a:tr>
              <a:tr h="277409">
                <a:tc>
                  <a:txBody>
                    <a:bodyPr/>
                    <a:lstStyle/>
                    <a:p>
                      <a:r>
                        <a:rPr lang="en-US" sz="1600" b="0" i="1" dirty="0">
                          <a:latin typeface="+mj-lt"/>
                        </a:rPr>
                        <a:t>(Receive cash dividends) </a:t>
                      </a:r>
                    </a:p>
                    <a:p>
                      <a:r>
                        <a:rPr lang="en-US" sz="1600" b="0" i="1" dirty="0">
                          <a:latin typeface="+mj-lt"/>
                        </a:rPr>
                        <a:t>($500 = 1,000 shares × $0.50)</a:t>
                      </a:r>
                    </a:p>
                  </a:txBody>
                  <a:tcPr/>
                </a:tc>
                <a:tc>
                  <a:txBody>
                    <a:bodyPr/>
                    <a:lstStyle/>
                    <a:p>
                      <a:endParaRPr lang="en-US" sz="1600" b="0">
                        <a:latin typeface="+mj-lt"/>
                      </a:endParaRPr>
                    </a:p>
                  </a:txBody>
                  <a:tcPr/>
                </a:tc>
                <a:tc>
                  <a:txBody>
                    <a:bodyPr/>
                    <a:lstStyle/>
                    <a:p>
                      <a:endParaRPr lang="en-US" sz="1600" b="0" dirty="0">
                        <a:latin typeface="+mj-lt"/>
                      </a:endParaRPr>
                    </a:p>
                  </a:txBody>
                  <a:tcPr/>
                </a:tc>
                <a:extLst>
                  <a:ext uri="{0D108BD9-81ED-4DB2-BD59-A6C34878D82A}">
                    <a16:rowId xmlns:a16="http://schemas.microsoft.com/office/drawing/2014/main" val="1066516291"/>
                  </a:ext>
                </a:extLst>
              </a:tr>
            </a:tbl>
          </a:graphicData>
        </a:graphic>
      </p:graphicFrame>
      <p:sp>
        <p:nvSpPr>
          <p:cNvPr id="6" name="Slide Number Placeholder 5">
            <a:extLst>
              <a:ext uri="{FF2B5EF4-FFF2-40B4-BE49-F238E27FC236}">
                <a16:creationId xmlns:a16="http://schemas.microsoft.com/office/drawing/2014/main" id="{0AF21F20-7AA2-474D-BDF0-0702D7B8F711}"/>
              </a:ext>
            </a:extLst>
          </p:cNvPr>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35465924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3CC33-8BFB-4958-917E-AA047ABC5072}"/>
              </a:ext>
            </a:extLst>
          </p:cNvPr>
          <p:cNvSpPr>
            <a:spLocks noGrp="1"/>
          </p:cNvSpPr>
          <p:nvPr>
            <p:ph type="title"/>
          </p:nvPr>
        </p:nvSpPr>
        <p:spPr/>
        <p:txBody>
          <a:bodyPr>
            <a:normAutofit/>
          </a:bodyPr>
          <a:lstStyle/>
          <a:p>
            <a:r>
              <a:rPr lang="en-US" dirty="0">
                <a:solidFill>
                  <a:schemeClr val="tx1"/>
                </a:solidFill>
              </a:rPr>
              <a:t>Adjust to Fair Value</a:t>
            </a:r>
          </a:p>
        </p:txBody>
      </p:sp>
      <p:sp>
        <p:nvSpPr>
          <p:cNvPr id="3" name="Content Placeholder 2">
            <a:extLst>
              <a:ext uri="{FF2B5EF4-FFF2-40B4-BE49-F238E27FC236}">
                <a16:creationId xmlns:a16="http://schemas.microsoft.com/office/drawing/2014/main" id="{C119253F-8608-4408-953F-F2C0073F7469}"/>
              </a:ext>
            </a:extLst>
          </p:cNvPr>
          <p:cNvSpPr>
            <a:spLocks noGrp="1"/>
          </p:cNvSpPr>
          <p:nvPr>
            <p:ph sz="quarter" idx="11"/>
          </p:nvPr>
        </p:nvSpPr>
        <p:spPr>
          <a:xfrm>
            <a:off x="342900" y="1276710"/>
            <a:ext cx="8458200" cy="821120"/>
          </a:xfrm>
        </p:spPr>
        <p:txBody>
          <a:bodyPr>
            <a:normAutofit/>
          </a:bodyPr>
          <a:lstStyle/>
          <a:p>
            <a:r>
              <a:rPr lang="en-US" sz="2200" dirty="0"/>
              <a:t>At the end of the year, Canadian Falcon’s stock has a current price of $28.</a:t>
            </a:r>
            <a:endParaRPr lang="en-US" sz="2200" b="1" dirty="0"/>
          </a:p>
        </p:txBody>
      </p:sp>
      <p:graphicFrame>
        <p:nvGraphicFramePr>
          <p:cNvPr id="8" name="Table 7">
            <a:extLst>
              <a:ext uri="{FF2B5EF4-FFF2-40B4-BE49-F238E27FC236}">
                <a16:creationId xmlns:a16="http://schemas.microsoft.com/office/drawing/2014/main" id="{F8532B95-3BF1-438E-8D57-420EC8B0B69B}"/>
              </a:ext>
            </a:extLst>
          </p:cNvPr>
          <p:cNvGraphicFramePr>
            <a:graphicFrameLocks noGrp="1"/>
          </p:cNvGraphicFramePr>
          <p:nvPr>
            <p:extLst>
              <p:ext uri="{D42A27DB-BD31-4B8C-83A1-F6EECF244321}">
                <p14:modId xmlns:p14="http://schemas.microsoft.com/office/powerpoint/2010/main" val="1618066710"/>
              </p:ext>
            </p:extLst>
          </p:nvPr>
        </p:nvGraphicFramePr>
        <p:xfrm>
          <a:off x="637190" y="2800720"/>
          <a:ext cx="7277101" cy="1584960"/>
        </p:xfrm>
        <a:graphic>
          <a:graphicData uri="http://schemas.openxmlformats.org/drawingml/2006/table">
            <a:tbl>
              <a:tblPr firstRow="1" bandRow="1">
                <a:tableStyleId>{5C22544A-7EE6-4342-B048-85BDC9FD1C3A}</a:tableStyleId>
              </a:tblPr>
              <a:tblGrid>
                <a:gridCol w="5311666">
                  <a:extLst>
                    <a:ext uri="{9D8B030D-6E8A-4147-A177-3AD203B41FA5}">
                      <a16:colId xmlns:a16="http://schemas.microsoft.com/office/drawing/2014/main" val="2264563167"/>
                    </a:ext>
                  </a:extLst>
                </a:gridCol>
                <a:gridCol w="924910">
                  <a:extLst>
                    <a:ext uri="{9D8B030D-6E8A-4147-A177-3AD203B41FA5}">
                      <a16:colId xmlns:a16="http://schemas.microsoft.com/office/drawing/2014/main" val="2241329328"/>
                    </a:ext>
                  </a:extLst>
                </a:gridCol>
                <a:gridCol w="1040525">
                  <a:extLst>
                    <a:ext uri="{9D8B030D-6E8A-4147-A177-3AD203B41FA5}">
                      <a16:colId xmlns:a16="http://schemas.microsoft.com/office/drawing/2014/main" val="2221409502"/>
                    </a:ext>
                  </a:extLst>
                </a:gridCol>
              </a:tblGrid>
              <a:tr h="209204">
                <a:tc>
                  <a:txBody>
                    <a:bodyPr/>
                    <a:lstStyle/>
                    <a:p>
                      <a:r>
                        <a:rPr lang="en-US" sz="1600" b="0" dirty="0">
                          <a:latin typeface="+mj-lt"/>
                        </a:rPr>
                        <a:t>December 31, 2025 </a:t>
                      </a:r>
                    </a:p>
                  </a:txBody>
                  <a:tcPr>
                    <a:solidFill>
                      <a:srgbClr val="C00000"/>
                    </a:solidFill>
                  </a:tcPr>
                </a:tc>
                <a:tc>
                  <a:txBody>
                    <a:bodyPr/>
                    <a:lstStyle/>
                    <a:p>
                      <a:r>
                        <a:rPr lang="en-US" sz="1600" b="0" dirty="0">
                          <a:latin typeface="+mj-lt"/>
                        </a:rPr>
                        <a:t>Debit</a:t>
                      </a:r>
                    </a:p>
                  </a:txBody>
                  <a:tcPr>
                    <a:solidFill>
                      <a:srgbClr val="C00000"/>
                    </a:solidFill>
                  </a:tcPr>
                </a:tc>
                <a:tc>
                  <a:txBody>
                    <a:bodyPr/>
                    <a:lstStyle/>
                    <a:p>
                      <a:r>
                        <a:rPr lang="en-US" sz="1600" b="0" dirty="0">
                          <a:latin typeface="+mj-lt"/>
                        </a:rPr>
                        <a:t>Credit</a:t>
                      </a:r>
                    </a:p>
                  </a:txBody>
                  <a:tcPr>
                    <a:solidFill>
                      <a:srgbClr val="C00000"/>
                    </a:solidFill>
                  </a:tcPr>
                </a:tc>
                <a:extLst>
                  <a:ext uri="{0D108BD9-81ED-4DB2-BD59-A6C34878D82A}">
                    <a16:rowId xmlns:a16="http://schemas.microsoft.com/office/drawing/2014/main" val="2055171296"/>
                  </a:ext>
                </a:extLst>
              </a:tr>
              <a:tr h="180990">
                <a:tc>
                  <a:txBody>
                    <a:bodyPr/>
                    <a:lstStyle/>
                    <a:p>
                      <a:r>
                        <a:rPr lang="en-US" sz="1600" b="1" dirty="0">
                          <a:latin typeface="+mj-lt"/>
                        </a:rPr>
                        <a:t>Unrealized Holding Loss—Net Income</a:t>
                      </a:r>
                    </a:p>
                  </a:txBody>
                  <a:tcPr/>
                </a:tc>
                <a:tc>
                  <a:txBody>
                    <a:bodyPr/>
                    <a:lstStyle/>
                    <a:p>
                      <a:r>
                        <a:rPr lang="en-US" sz="1600" b="1" dirty="0">
                          <a:latin typeface="+mj-lt"/>
                        </a:rPr>
                        <a:t>2,000</a:t>
                      </a:r>
                    </a:p>
                  </a:txBody>
                  <a:tcPr/>
                </a:tc>
                <a:tc>
                  <a:txBody>
                    <a:bodyPr/>
                    <a:lstStyle/>
                    <a:p>
                      <a:endParaRPr lang="en-US" sz="1600" b="1">
                        <a:latin typeface="+mj-lt"/>
                      </a:endParaRPr>
                    </a:p>
                  </a:txBody>
                  <a:tcPr/>
                </a:tc>
                <a:extLst>
                  <a:ext uri="{0D108BD9-81ED-4DB2-BD59-A6C34878D82A}">
                    <a16:rowId xmlns:a16="http://schemas.microsoft.com/office/drawing/2014/main" val="994956317"/>
                  </a:ext>
                </a:extLst>
              </a:tr>
              <a:tr h="167502">
                <a:tc>
                  <a:txBody>
                    <a:bodyPr/>
                    <a:lstStyle/>
                    <a:p>
                      <a:r>
                        <a:rPr lang="en-US" sz="1600" b="1" dirty="0">
                          <a:latin typeface="+mj-lt"/>
                        </a:rPr>
                        <a:t>   Investments </a:t>
                      </a:r>
                    </a:p>
                  </a:txBody>
                  <a:tcPr/>
                </a:tc>
                <a:tc>
                  <a:txBody>
                    <a:bodyPr/>
                    <a:lstStyle/>
                    <a:p>
                      <a:endParaRPr lang="en-US" sz="1600" b="1" dirty="0">
                        <a:latin typeface="+mj-lt"/>
                      </a:endParaRPr>
                    </a:p>
                  </a:txBody>
                  <a:tcPr/>
                </a:tc>
                <a:tc>
                  <a:txBody>
                    <a:bodyPr/>
                    <a:lstStyle/>
                    <a:p>
                      <a:r>
                        <a:rPr lang="en-US" sz="1600" b="1" dirty="0">
                          <a:latin typeface="+mj-lt"/>
                        </a:rPr>
                        <a:t>2,000</a:t>
                      </a:r>
                    </a:p>
                  </a:txBody>
                  <a:tcPr/>
                </a:tc>
                <a:extLst>
                  <a:ext uri="{0D108BD9-81ED-4DB2-BD59-A6C34878D82A}">
                    <a16:rowId xmlns:a16="http://schemas.microsoft.com/office/drawing/2014/main" val="3689304350"/>
                  </a:ext>
                </a:extLst>
              </a:tr>
              <a:tr h="277409">
                <a:tc>
                  <a:txBody>
                    <a:bodyPr/>
                    <a:lstStyle/>
                    <a:p>
                      <a:r>
                        <a:rPr lang="en-US" sz="1600" b="0" i="1" dirty="0">
                          <a:latin typeface="+mj-lt"/>
                        </a:rPr>
                        <a:t>(Decrease investments to fair value)</a:t>
                      </a:r>
                    </a:p>
                    <a:p>
                      <a:r>
                        <a:rPr lang="en-US" sz="1600" b="0" i="1" dirty="0">
                          <a:latin typeface="+mj-lt"/>
                        </a:rPr>
                        <a:t>($2,000 = 1,000 shares × $2)</a:t>
                      </a:r>
                    </a:p>
                  </a:txBody>
                  <a:tcPr/>
                </a:tc>
                <a:tc>
                  <a:txBody>
                    <a:bodyPr/>
                    <a:lstStyle/>
                    <a:p>
                      <a:endParaRPr lang="en-US" sz="1600" b="0">
                        <a:latin typeface="+mj-lt"/>
                      </a:endParaRPr>
                    </a:p>
                  </a:txBody>
                  <a:tcPr/>
                </a:tc>
                <a:tc>
                  <a:txBody>
                    <a:bodyPr/>
                    <a:lstStyle/>
                    <a:p>
                      <a:endParaRPr lang="en-US" sz="1600" b="0" dirty="0">
                        <a:latin typeface="+mj-lt"/>
                      </a:endParaRPr>
                    </a:p>
                  </a:txBody>
                  <a:tcPr/>
                </a:tc>
                <a:extLst>
                  <a:ext uri="{0D108BD9-81ED-4DB2-BD59-A6C34878D82A}">
                    <a16:rowId xmlns:a16="http://schemas.microsoft.com/office/drawing/2014/main" val="1066516291"/>
                  </a:ext>
                </a:extLst>
              </a:tr>
            </a:tbl>
          </a:graphicData>
        </a:graphic>
      </p:graphicFrame>
      <p:sp>
        <p:nvSpPr>
          <p:cNvPr id="6" name="Slide Number Placeholder 5">
            <a:extLst>
              <a:ext uri="{FF2B5EF4-FFF2-40B4-BE49-F238E27FC236}">
                <a16:creationId xmlns:a16="http://schemas.microsoft.com/office/drawing/2014/main" id="{4E62D29B-28F3-4B1F-88DB-6EE64036400E}"/>
              </a:ext>
            </a:extLst>
          </p:cNvPr>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18246878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6B969-AC40-460B-978F-6E6574D1CE9F}"/>
              </a:ext>
            </a:extLst>
          </p:cNvPr>
          <p:cNvSpPr>
            <a:spLocks noGrp="1"/>
          </p:cNvSpPr>
          <p:nvPr>
            <p:ph type="title"/>
          </p:nvPr>
        </p:nvSpPr>
        <p:spPr/>
        <p:txBody>
          <a:bodyPr>
            <a:normAutofit/>
          </a:bodyPr>
          <a:lstStyle/>
          <a:p>
            <a:r>
              <a:rPr lang="en-US" sz="3200" dirty="0">
                <a:solidFill>
                  <a:schemeClr val="tx1"/>
                </a:solidFill>
                <a:cs typeface="Avenir LT Std 65 Medium"/>
              </a:rPr>
              <a:t>Illustration D–3 </a:t>
            </a:r>
            <a:r>
              <a:rPr lang="en-US" sz="3200" dirty="0">
                <a:solidFill>
                  <a:schemeClr val="tx1"/>
                </a:solidFill>
              </a:rPr>
              <a:t>Income Statement</a:t>
            </a:r>
          </a:p>
        </p:txBody>
      </p:sp>
      <p:pic>
        <p:nvPicPr>
          <p:cNvPr id="5" name="Picture 4" descr="Nathan’s Sportswear Income Statement For the year ended December 31, 2024">
            <a:extLst>
              <a:ext uri="{FF2B5EF4-FFF2-40B4-BE49-F238E27FC236}">
                <a16:creationId xmlns:a16="http://schemas.microsoft.com/office/drawing/2014/main" id="{6A166E92-1CDE-4813-A299-24EEDED16CFF}"/>
              </a:ext>
            </a:extLst>
          </p:cNvPr>
          <p:cNvPicPr>
            <a:picLocks noChangeAspect="1"/>
          </p:cNvPicPr>
          <p:nvPr/>
        </p:nvPicPr>
        <p:blipFill>
          <a:blip r:embed="rId3"/>
          <a:stretch>
            <a:fillRect/>
          </a:stretch>
        </p:blipFill>
        <p:spPr>
          <a:xfrm>
            <a:off x="1042110" y="1924354"/>
            <a:ext cx="7059780" cy="3170195"/>
          </a:xfrm>
          <a:prstGeom prst="rect">
            <a:avLst/>
          </a:prstGeom>
        </p:spPr>
      </p:pic>
      <p:sp>
        <p:nvSpPr>
          <p:cNvPr id="9" name="Text Placeholder 8">
            <a:extLst>
              <a:ext uri="{FF2B5EF4-FFF2-40B4-BE49-F238E27FC236}">
                <a16:creationId xmlns:a16="http://schemas.microsoft.com/office/drawing/2014/main" id="{57C17EAA-17EE-49D3-8FFF-C9DCE0BA3D71}"/>
              </a:ext>
            </a:extLst>
          </p:cNvPr>
          <p:cNvSpPr>
            <a:spLocks noGrp="1"/>
          </p:cNvSpPr>
          <p:nvPr>
            <p:ph type="body" sz="quarter" idx="12"/>
          </p:nvPr>
        </p:nvSpPr>
        <p:spPr>
          <a:xfrm>
            <a:off x="2971268" y="6304598"/>
            <a:ext cx="3201464" cy="230505"/>
          </a:xfrm>
        </p:spPr>
        <p:txBody>
          <a:bodyPr/>
          <a:lstStyle/>
          <a:p>
            <a:r>
              <a:rPr lang="en-US" sz="1200" dirty="0">
                <a:hlinkClick r:id="rId4" action="ppaction://hlinksldjump"/>
              </a:rPr>
              <a:t>Access the text alternative for slide images.</a:t>
            </a:r>
            <a:endParaRPr lang="en-US" sz="1200" dirty="0"/>
          </a:p>
        </p:txBody>
      </p:sp>
      <p:sp>
        <p:nvSpPr>
          <p:cNvPr id="6" name="Slide Number Placeholder 5">
            <a:extLst>
              <a:ext uri="{FF2B5EF4-FFF2-40B4-BE49-F238E27FC236}">
                <a16:creationId xmlns:a16="http://schemas.microsoft.com/office/drawing/2014/main" id="{2D99042E-B113-4DB2-9C13-3483F81147EE}"/>
              </a:ext>
            </a:extLst>
          </p:cNvPr>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26015749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9078B8-DFC6-4716-A9F4-EB42D49890AA}"/>
              </a:ext>
            </a:extLst>
          </p:cNvPr>
          <p:cNvSpPr>
            <a:spLocks noGrp="1"/>
          </p:cNvSpPr>
          <p:nvPr>
            <p:ph type="title"/>
          </p:nvPr>
        </p:nvSpPr>
        <p:spPr/>
        <p:txBody>
          <a:bodyPr>
            <a:normAutofit/>
          </a:bodyPr>
          <a:lstStyle/>
          <a:p>
            <a:r>
              <a:rPr lang="en-US" dirty="0">
                <a:solidFill>
                  <a:schemeClr val="tx1"/>
                </a:solidFill>
              </a:rPr>
              <a:t>Sell Equity Investments</a:t>
            </a:r>
          </a:p>
        </p:txBody>
      </p:sp>
      <p:sp>
        <p:nvSpPr>
          <p:cNvPr id="3" name="Content Placeholder 2">
            <a:extLst>
              <a:ext uri="{FF2B5EF4-FFF2-40B4-BE49-F238E27FC236}">
                <a16:creationId xmlns:a16="http://schemas.microsoft.com/office/drawing/2014/main" id="{3C1BD20A-BDC2-4D92-BA88-A26F17B78063}"/>
              </a:ext>
            </a:extLst>
          </p:cNvPr>
          <p:cNvSpPr>
            <a:spLocks noGrp="1"/>
          </p:cNvSpPr>
          <p:nvPr>
            <p:ph sz="quarter" idx="11"/>
          </p:nvPr>
        </p:nvSpPr>
        <p:spPr>
          <a:xfrm>
            <a:off x="342900" y="1276709"/>
            <a:ext cx="8458200" cy="733097"/>
          </a:xfrm>
        </p:spPr>
        <p:txBody>
          <a:bodyPr>
            <a:normAutofit/>
          </a:bodyPr>
          <a:lstStyle/>
          <a:p>
            <a:r>
              <a:rPr lang="en-US" dirty="0"/>
              <a:t>Nathan’s Sportswear sells 100 shares of Canadian Falcon common stock for $24 per share on January 18, 2025.</a:t>
            </a:r>
          </a:p>
        </p:txBody>
      </p:sp>
      <p:graphicFrame>
        <p:nvGraphicFramePr>
          <p:cNvPr id="8" name="Table 8">
            <a:extLst>
              <a:ext uri="{FF2B5EF4-FFF2-40B4-BE49-F238E27FC236}">
                <a16:creationId xmlns:a16="http://schemas.microsoft.com/office/drawing/2014/main" id="{1F7A793A-BC20-423C-8B5D-12FC028A7374}"/>
              </a:ext>
            </a:extLst>
          </p:cNvPr>
          <p:cNvGraphicFramePr>
            <a:graphicFrameLocks noGrp="1"/>
          </p:cNvGraphicFramePr>
          <p:nvPr>
            <p:extLst>
              <p:ext uri="{D42A27DB-BD31-4B8C-83A1-F6EECF244321}">
                <p14:modId xmlns:p14="http://schemas.microsoft.com/office/powerpoint/2010/main" val="1850228382"/>
              </p:ext>
            </p:extLst>
          </p:nvPr>
        </p:nvGraphicFramePr>
        <p:xfrm>
          <a:off x="605659" y="2057642"/>
          <a:ext cx="7623941" cy="1676400"/>
        </p:xfrm>
        <a:graphic>
          <a:graphicData uri="http://schemas.openxmlformats.org/drawingml/2006/table">
            <a:tbl>
              <a:tblPr firstRow="1" bandRow="1">
                <a:tableStyleId>{5C22544A-7EE6-4342-B048-85BDC9FD1C3A}</a:tableStyleId>
              </a:tblPr>
              <a:tblGrid>
                <a:gridCol w="5508054">
                  <a:extLst>
                    <a:ext uri="{9D8B030D-6E8A-4147-A177-3AD203B41FA5}">
                      <a16:colId xmlns:a16="http://schemas.microsoft.com/office/drawing/2014/main" val="2264563167"/>
                    </a:ext>
                  </a:extLst>
                </a:gridCol>
                <a:gridCol w="1064853">
                  <a:extLst>
                    <a:ext uri="{9D8B030D-6E8A-4147-A177-3AD203B41FA5}">
                      <a16:colId xmlns:a16="http://schemas.microsoft.com/office/drawing/2014/main" val="2241329328"/>
                    </a:ext>
                  </a:extLst>
                </a:gridCol>
                <a:gridCol w="1051034">
                  <a:extLst>
                    <a:ext uri="{9D8B030D-6E8A-4147-A177-3AD203B41FA5}">
                      <a16:colId xmlns:a16="http://schemas.microsoft.com/office/drawing/2014/main" val="2221409502"/>
                    </a:ext>
                  </a:extLst>
                </a:gridCol>
              </a:tblGrid>
              <a:tr h="209204">
                <a:tc>
                  <a:txBody>
                    <a:bodyPr/>
                    <a:lstStyle/>
                    <a:p>
                      <a:r>
                        <a:rPr lang="en-US" sz="1600" b="0" dirty="0">
                          <a:latin typeface="+mj-lt"/>
                        </a:rPr>
                        <a:t>January 18, 2025</a:t>
                      </a:r>
                    </a:p>
                  </a:txBody>
                  <a:tcPr>
                    <a:solidFill>
                      <a:srgbClr val="C00000"/>
                    </a:solidFill>
                  </a:tcPr>
                </a:tc>
                <a:tc>
                  <a:txBody>
                    <a:bodyPr/>
                    <a:lstStyle/>
                    <a:p>
                      <a:r>
                        <a:rPr lang="en-US" sz="1600" b="0" dirty="0">
                          <a:latin typeface="+mj-lt"/>
                        </a:rPr>
                        <a:t>Debit</a:t>
                      </a:r>
                    </a:p>
                  </a:txBody>
                  <a:tcPr>
                    <a:solidFill>
                      <a:srgbClr val="C00000"/>
                    </a:solidFill>
                  </a:tcPr>
                </a:tc>
                <a:tc>
                  <a:txBody>
                    <a:bodyPr/>
                    <a:lstStyle/>
                    <a:p>
                      <a:r>
                        <a:rPr lang="en-US" sz="1600" b="0" dirty="0">
                          <a:latin typeface="+mj-lt"/>
                        </a:rPr>
                        <a:t>Credit</a:t>
                      </a:r>
                    </a:p>
                  </a:txBody>
                  <a:tcPr>
                    <a:solidFill>
                      <a:srgbClr val="C00000"/>
                    </a:solidFill>
                  </a:tcPr>
                </a:tc>
                <a:extLst>
                  <a:ext uri="{0D108BD9-81ED-4DB2-BD59-A6C34878D82A}">
                    <a16:rowId xmlns:a16="http://schemas.microsoft.com/office/drawing/2014/main" val="2055171296"/>
                  </a:ext>
                </a:extLst>
              </a:tr>
              <a:tr h="180990">
                <a:tc>
                  <a:txBody>
                    <a:bodyPr/>
                    <a:lstStyle/>
                    <a:p>
                      <a:r>
                        <a:rPr lang="en-US" sz="1600" b="1" dirty="0">
                          <a:latin typeface="+mj-lt"/>
                        </a:rPr>
                        <a:t>Cash</a:t>
                      </a:r>
                      <a:r>
                        <a:rPr lang="en-US" sz="1600" b="0" dirty="0">
                          <a:latin typeface="+mj-lt"/>
                        </a:rPr>
                        <a:t> </a:t>
                      </a:r>
                      <a:r>
                        <a:rPr lang="en-US" sz="1600" b="0" i="1" dirty="0">
                          <a:latin typeface="+mj-lt"/>
                        </a:rPr>
                        <a:t>(100 shares × $24) </a:t>
                      </a:r>
                      <a:endParaRPr lang="en-US" sz="1600" b="0" dirty="0">
                        <a:latin typeface="+mj-lt"/>
                      </a:endParaRPr>
                    </a:p>
                  </a:txBody>
                  <a:tcPr/>
                </a:tc>
                <a:tc>
                  <a:txBody>
                    <a:bodyPr/>
                    <a:lstStyle/>
                    <a:p>
                      <a:r>
                        <a:rPr lang="en-US" sz="1600" b="1" dirty="0">
                          <a:latin typeface="+mj-lt"/>
                        </a:rPr>
                        <a:t>2,400</a:t>
                      </a:r>
                    </a:p>
                  </a:txBody>
                  <a:tcPr/>
                </a:tc>
                <a:tc>
                  <a:txBody>
                    <a:bodyPr/>
                    <a:lstStyle/>
                    <a:p>
                      <a:endParaRPr lang="en-US" sz="1600" b="1" dirty="0">
                        <a:latin typeface="+mj-lt"/>
                      </a:endParaRPr>
                    </a:p>
                  </a:txBody>
                  <a:tcPr/>
                </a:tc>
                <a:extLst>
                  <a:ext uri="{0D108BD9-81ED-4DB2-BD59-A6C34878D82A}">
                    <a16:rowId xmlns:a16="http://schemas.microsoft.com/office/drawing/2014/main" val="994956317"/>
                  </a:ext>
                </a:extLst>
              </a:tr>
              <a:tr h="167502">
                <a:tc>
                  <a:txBody>
                    <a:bodyPr/>
                    <a:lstStyle/>
                    <a:p>
                      <a:r>
                        <a:rPr lang="en-US" sz="1600" b="1" dirty="0">
                          <a:latin typeface="+mj-lt"/>
                        </a:rPr>
                        <a:t>Loss</a:t>
                      </a:r>
                      <a:r>
                        <a:rPr lang="en-US" sz="1600" b="0" dirty="0">
                          <a:latin typeface="+mj-lt"/>
                        </a:rPr>
                        <a:t> (difference)</a:t>
                      </a:r>
                    </a:p>
                  </a:txBody>
                  <a:tcPr/>
                </a:tc>
                <a:tc>
                  <a:txBody>
                    <a:bodyPr/>
                    <a:lstStyle/>
                    <a:p>
                      <a:r>
                        <a:rPr lang="en-IN" sz="1600" b="1" dirty="0">
                          <a:latin typeface="+mj-lt"/>
                        </a:rPr>
                        <a:t>   400</a:t>
                      </a:r>
                      <a:endParaRPr lang="en-US" sz="1600" b="1" dirty="0">
                        <a:latin typeface="+mj-lt"/>
                      </a:endParaRPr>
                    </a:p>
                  </a:txBody>
                  <a:tcPr/>
                </a:tc>
                <a:tc>
                  <a:txBody>
                    <a:bodyPr/>
                    <a:lstStyle/>
                    <a:p>
                      <a:endParaRPr lang="en-US" sz="1600" b="1" dirty="0">
                        <a:latin typeface="+mj-lt"/>
                      </a:endParaRPr>
                    </a:p>
                  </a:txBody>
                  <a:tcPr/>
                </a:tc>
                <a:extLst>
                  <a:ext uri="{0D108BD9-81ED-4DB2-BD59-A6C34878D82A}">
                    <a16:rowId xmlns:a16="http://schemas.microsoft.com/office/drawing/2014/main" val="3689304350"/>
                  </a:ext>
                </a:extLst>
              </a:tr>
              <a:tr h="277409">
                <a:tc>
                  <a:txBody>
                    <a:bodyPr/>
                    <a:lstStyle/>
                    <a:p>
                      <a:r>
                        <a:rPr lang="en-US" sz="1600" b="1" dirty="0">
                          <a:latin typeface="+mj-lt"/>
                        </a:rPr>
                        <a:t>   Investments </a:t>
                      </a:r>
                      <a:r>
                        <a:rPr lang="en-US" sz="1600" b="0" i="1" dirty="0">
                          <a:latin typeface="+mj-lt"/>
                        </a:rPr>
                        <a:t>(100 shares × $28) </a:t>
                      </a:r>
                    </a:p>
                  </a:txBody>
                  <a:tcPr/>
                </a:tc>
                <a:tc>
                  <a:txBody>
                    <a:bodyPr/>
                    <a:lstStyle/>
                    <a:p>
                      <a:endParaRPr lang="en-US" sz="1600" b="1">
                        <a:latin typeface="+mj-lt"/>
                      </a:endParaRPr>
                    </a:p>
                  </a:txBody>
                  <a:tcPr/>
                </a:tc>
                <a:tc>
                  <a:txBody>
                    <a:bodyPr/>
                    <a:lstStyle/>
                    <a:p>
                      <a:r>
                        <a:rPr lang="en-IN" sz="1600" b="1" dirty="0">
                          <a:latin typeface="+mj-lt"/>
                        </a:rPr>
                        <a:t>2,800</a:t>
                      </a:r>
                      <a:endParaRPr lang="en-US" sz="1600" b="1" dirty="0">
                        <a:latin typeface="+mj-lt"/>
                      </a:endParaRPr>
                    </a:p>
                  </a:txBody>
                  <a:tcPr/>
                </a:tc>
                <a:extLst>
                  <a:ext uri="{0D108BD9-81ED-4DB2-BD59-A6C34878D82A}">
                    <a16:rowId xmlns:a16="http://schemas.microsoft.com/office/drawing/2014/main" val="1066516291"/>
                  </a:ext>
                </a:extLst>
              </a:tr>
              <a:tr h="277409">
                <a:tc>
                  <a:txBody>
                    <a:bodyPr/>
                    <a:lstStyle/>
                    <a:p>
                      <a:r>
                        <a:rPr lang="en-US" sz="1600" b="0" i="1" dirty="0">
                          <a:latin typeface="+mj-lt"/>
                        </a:rPr>
                        <a:t>   (Sell investments below recorded amount)</a:t>
                      </a:r>
                    </a:p>
                  </a:txBody>
                  <a:tcPr/>
                </a:tc>
                <a:tc>
                  <a:txBody>
                    <a:bodyPr/>
                    <a:lstStyle/>
                    <a:p>
                      <a:endParaRPr lang="en-US" sz="1600" b="0">
                        <a:latin typeface="+mj-lt"/>
                      </a:endParaRPr>
                    </a:p>
                  </a:txBody>
                  <a:tcPr/>
                </a:tc>
                <a:tc>
                  <a:txBody>
                    <a:bodyPr/>
                    <a:lstStyle/>
                    <a:p>
                      <a:endParaRPr lang="en-US" sz="1600" b="0" dirty="0">
                        <a:latin typeface="+mj-lt"/>
                      </a:endParaRPr>
                    </a:p>
                  </a:txBody>
                  <a:tcPr/>
                </a:tc>
                <a:extLst>
                  <a:ext uri="{0D108BD9-81ED-4DB2-BD59-A6C34878D82A}">
                    <a16:rowId xmlns:a16="http://schemas.microsoft.com/office/drawing/2014/main" val="2853757164"/>
                  </a:ext>
                </a:extLst>
              </a:tr>
            </a:tbl>
          </a:graphicData>
        </a:graphic>
      </p:graphicFrame>
      <p:sp>
        <p:nvSpPr>
          <p:cNvPr id="7" name="Content Placeholder 6">
            <a:extLst>
              <a:ext uri="{FF2B5EF4-FFF2-40B4-BE49-F238E27FC236}">
                <a16:creationId xmlns:a16="http://schemas.microsoft.com/office/drawing/2014/main" id="{66D5B528-3B75-490A-8516-6430338AD30D}"/>
              </a:ext>
            </a:extLst>
          </p:cNvPr>
          <p:cNvSpPr>
            <a:spLocks noGrp="1"/>
          </p:cNvSpPr>
          <p:nvPr>
            <p:ph sz="quarter" idx="14"/>
          </p:nvPr>
        </p:nvSpPr>
        <p:spPr>
          <a:xfrm>
            <a:off x="342900" y="3923197"/>
            <a:ext cx="8458200" cy="733097"/>
          </a:xfrm>
        </p:spPr>
        <p:txBody>
          <a:bodyPr/>
          <a:lstStyle/>
          <a:p>
            <a:r>
              <a:rPr lang="en-US" dirty="0"/>
              <a:t>Nathan’s Sportswear sells 100 shares of Canadian Falcon common stock for $32 per share on February 26, 2025.</a:t>
            </a:r>
          </a:p>
        </p:txBody>
      </p:sp>
      <p:graphicFrame>
        <p:nvGraphicFramePr>
          <p:cNvPr id="9" name="Table 8">
            <a:extLst>
              <a:ext uri="{FF2B5EF4-FFF2-40B4-BE49-F238E27FC236}">
                <a16:creationId xmlns:a16="http://schemas.microsoft.com/office/drawing/2014/main" id="{C776EA29-BCE6-4E74-80D2-A598CE11B335}"/>
              </a:ext>
            </a:extLst>
          </p:cNvPr>
          <p:cNvGraphicFramePr>
            <a:graphicFrameLocks noGrp="1"/>
          </p:cNvGraphicFramePr>
          <p:nvPr>
            <p:extLst>
              <p:ext uri="{D42A27DB-BD31-4B8C-83A1-F6EECF244321}">
                <p14:modId xmlns:p14="http://schemas.microsoft.com/office/powerpoint/2010/main" val="4255959020"/>
              </p:ext>
            </p:extLst>
          </p:nvPr>
        </p:nvGraphicFramePr>
        <p:xfrm>
          <a:off x="605659" y="4743091"/>
          <a:ext cx="7277101" cy="1676400"/>
        </p:xfrm>
        <a:graphic>
          <a:graphicData uri="http://schemas.openxmlformats.org/drawingml/2006/table">
            <a:tbl>
              <a:tblPr firstRow="1" bandRow="1">
                <a:tableStyleId>{5C22544A-7EE6-4342-B048-85BDC9FD1C3A}</a:tableStyleId>
              </a:tblPr>
              <a:tblGrid>
                <a:gridCol w="5311666">
                  <a:extLst>
                    <a:ext uri="{9D8B030D-6E8A-4147-A177-3AD203B41FA5}">
                      <a16:colId xmlns:a16="http://schemas.microsoft.com/office/drawing/2014/main" val="2264563167"/>
                    </a:ext>
                  </a:extLst>
                </a:gridCol>
                <a:gridCol w="924910">
                  <a:extLst>
                    <a:ext uri="{9D8B030D-6E8A-4147-A177-3AD203B41FA5}">
                      <a16:colId xmlns:a16="http://schemas.microsoft.com/office/drawing/2014/main" val="2241329328"/>
                    </a:ext>
                  </a:extLst>
                </a:gridCol>
                <a:gridCol w="1040525">
                  <a:extLst>
                    <a:ext uri="{9D8B030D-6E8A-4147-A177-3AD203B41FA5}">
                      <a16:colId xmlns:a16="http://schemas.microsoft.com/office/drawing/2014/main" val="2221409502"/>
                    </a:ext>
                  </a:extLst>
                </a:gridCol>
              </a:tblGrid>
              <a:tr h="209204">
                <a:tc>
                  <a:txBody>
                    <a:bodyPr/>
                    <a:lstStyle/>
                    <a:p>
                      <a:r>
                        <a:rPr lang="en-US" sz="1600" b="0" dirty="0">
                          <a:latin typeface="+mj-lt"/>
                        </a:rPr>
                        <a:t>February 26, 2025</a:t>
                      </a:r>
                    </a:p>
                  </a:txBody>
                  <a:tcPr>
                    <a:solidFill>
                      <a:srgbClr val="C00000"/>
                    </a:solidFill>
                  </a:tcPr>
                </a:tc>
                <a:tc>
                  <a:txBody>
                    <a:bodyPr/>
                    <a:lstStyle/>
                    <a:p>
                      <a:r>
                        <a:rPr lang="en-US" sz="1600" b="0" dirty="0">
                          <a:latin typeface="+mj-lt"/>
                        </a:rPr>
                        <a:t>Debit</a:t>
                      </a:r>
                    </a:p>
                  </a:txBody>
                  <a:tcPr>
                    <a:solidFill>
                      <a:srgbClr val="C00000"/>
                    </a:solidFill>
                  </a:tcPr>
                </a:tc>
                <a:tc>
                  <a:txBody>
                    <a:bodyPr/>
                    <a:lstStyle/>
                    <a:p>
                      <a:r>
                        <a:rPr lang="en-US" sz="1600" b="0" dirty="0">
                          <a:latin typeface="+mj-lt"/>
                        </a:rPr>
                        <a:t>Credit</a:t>
                      </a:r>
                    </a:p>
                  </a:txBody>
                  <a:tcPr>
                    <a:solidFill>
                      <a:srgbClr val="C00000"/>
                    </a:solidFill>
                  </a:tcPr>
                </a:tc>
                <a:extLst>
                  <a:ext uri="{0D108BD9-81ED-4DB2-BD59-A6C34878D82A}">
                    <a16:rowId xmlns:a16="http://schemas.microsoft.com/office/drawing/2014/main" val="2055171296"/>
                  </a:ext>
                </a:extLst>
              </a:tr>
              <a:tr h="180990">
                <a:tc>
                  <a:txBody>
                    <a:bodyPr/>
                    <a:lstStyle/>
                    <a:p>
                      <a:r>
                        <a:rPr lang="en-US" sz="1600" b="1" dirty="0">
                          <a:latin typeface="+mj-lt"/>
                        </a:rPr>
                        <a:t>Cash</a:t>
                      </a:r>
                      <a:r>
                        <a:rPr lang="en-US" sz="1600" b="0" dirty="0">
                          <a:latin typeface="+mj-lt"/>
                        </a:rPr>
                        <a:t> </a:t>
                      </a:r>
                      <a:r>
                        <a:rPr lang="en-US" sz="1600" b="0" i="1" dirty="0">
                          <a:latin typeface="+mj-lt"/>
                        </a:rPr>
                        <a:t>(100 shares × $32)</a:t>
                      </a:r>
                      <a:endParaRPr lang="en-US" sz="1600" b="0" dirty="0">
                        <a:latin typeface="+mj-lt"/>
                      </a:endParaRPr>
                    </a:p>
                  </a:txBody>
                  <a:tcPr/>
                </a:tc>
                <a:tc>
                  <a:txBody>
                    <a:bodyPr/>
                    <a:lstStyle/>
                    <a:p>
                      <a:r>
                        <a:rPr lang="en-US" sz="1600" b="1" dirty="0">
                          <a:latin typeface="+mj-lt"/>
                        </a:rPr>
                        <a:t>3,200</a:t>
                      </a:r>
                    </a:p>
                  </a:txBody>
                  <a:tcPr/>
                </a:tc>
                <a:tc>
                  <a:txBody>
                    <a:bodyPr/>
                    <a:lstStyle/>
                    <a:p>
                      <a:endParaRPr lang="en-US" sz="1600" b="1" dirty="0">
                        <a:latin typeface="+mj-lt"/>
                      </a:endParaRPr>
                    </a:p>
                  </a:txBody>
                  <a:tcPr/>
                </a:tc>
                <a:extLst>
                  <a:ext uri="{0D108BD9-81ED-4DB2-BD59-A6C34878D82A}">
                    <a16:rowId xmlns:a16="http://schemas.microsoft.com/office/drawing/2014/main" val="994956317"/>
                  </a:ext>
                </a:extLst>
              </a:tr>
              <a:tr h="167502">
                <a:tc>
                  <a:txBody>
                    <a:bodyPr/>
                    <a:lstStyle/>
                    <a:p>
                      <a:r>
                        <a:rPr lang="en-US" sz="1600" b="0" dirty="0">
                          <a:latin typeface="+mj-lt"/>
                        </a:rPr>
                        <a:t>   </a:t>
                      </a:r>
                      <a:r>
                        <a:rPr lang="en-US" sz="1600" b="1" dirty="0">
                          <a:latin typeface="+mj-lt"/>
                        </a:rPr>
                        <a:t>Investments</a:t>
                      </a:r>
                      <a:r>
                        <a:rPr lang="en-US" sz="1600" b="0" dirty="0">
                          <a:latin typeface="+mj-lt"/>
                        </a:rPr>
                        <a:t> </a:t>
                      </a:r>
                      <a:r>
                        <a:rPr lang="en-US" sz="1600" b="0" i="1" dirty="0">
                          <a:latin typeface="+mj-lt"/>
                        </a:rPr>
                        <a:t>(10 shares × $28)</a:t>
                      </a:r>
                      <a:r>
                        <a:rPr lang="en-US" sz="1600" b="0" dirty="0">
                          <a:latin typeface="+mj-lt"/>
                        </a:rPr>
                        <a:t> </a:t>
                      </a:r>
                    </a:p>
                  </a:txBody>
                  <a:tcPr/>
                </a:tc>
                <a:tc>
                  <a:txBody>
                    <a:bodyPr/>
                    <a:lstStyle/>
                    <a:p>
                      <a:endParaRPr lang="en-US" sz="1600" b="1">
                        <a:latin typeface="+mj-lt"/>
                      </a:endParaRPr>
                    </a:p>
                  </a:txBody>
                  <a:tcPr/>
                </a:tc>
                <a:tc>
                  <a:txBody>
                    <a:bodyPr/>
                    <a:lstStyle/>
                    <a:p>
                      <a:r>
                        <a:rPr lang="en-US" sz="1600" b="1" dirty="0">
                          <a:latin typeface="+mj-lt"/>
                        </a:rPr>
                        <a:t>2,800</a:t>
                      </a:r>
                    </a:p>
                  </a:txBody>
                  <a:tcPr/>
                </a:tc>
                <a:extLst>
                  <a:ext uri="{0D108BD9-81ED-4DB2-BD59-A6C34878D82A}">
                    <a16:rowId xmlns:a16="http://schemas.microsoft.com/office/drawing/2014/main" val="3689304350"/>
                  </a:ext>
                </a:extLst>
              </a:tr>
              <a:tr h="277409">
                <a:tc>
                  <a:txBody>
                    <a:bodyPr/>
                    <a:lstStyle/>
                    <a:p>
                      <a:r>
                        <a:rPr lang="en-US" sz="1600" b="1" dirty="0">
                          <a:latin typeface="+mj-lt"/>
                        </a:rPr>
                        <a:t>Gain</a:t>
                      </a:r>
                      <a:r>
                        <a:rPr lang="en-US" sz="1600" b="0" dirty="0">
                          <a:latin typeface="+mj-lt"/>
                        </a:rPr>
                        <a:t> (difference)</a:t>
                      </a:r>
                      <a:endParaRPr lang="en-US" sz="1600" b="0" i="1" dirty="0">
                        <a:latin typeface="+mj-lt"/>
                      </a:endParaRPr>
                    </a:p>
                  </a:txBody>
                  <a:tcPr/>
                </a:tc>
                <a:tc>
                  <a:txBody>
                    <a:bodyPr/>
                    <a:lstStyle/>
                    <a:p>
                      <a:endParaRPr lang="en-US" sz="1600" b="1">
                        <a:latin typeface="+mj-lt"/>
                      </a:endParaRPr>
                    </a:p>
                  </a:txBody>
                  <a:tcPr/>
                </a:tc>
                <a:tc>
                  <a:txBody>
                    <a:bodyPr/>
                    <a:lstStyle/>
                    <a:p>
                      <a:r>
                        <a:rPr lang="en-IN" sz="1600" b="1" dirty="0">
                          <a:latin typeface="+mj-lt"/>
                        </a:rPr>
                        <a:t>   400</a:t>
                      </a:r>
                      <a:endParaRPr lang="en-US" sz="1600" b="1" dirty="0">
                        <a:latin typeface="+mj-lt"/>
                      </a:endParaRPr>
                    </a:p>
                  </a:txBody>
                  <a:tcPr/>
                </a:tc>
                <a:extLst>
                  <a:ext uri="{0D108BD9-81ED-4DB2-BD59-A6C34878D82A}">
                    <a16:rowId xmlns:a16="http://schemas.microsoft.com/office/drawing/2014/main" val="1066516291"/>
                  </a:ext>
                </a:extLst>
              </a:tr>
              <a:tr h="277409">
                <a:tc>
                  <a:txBody>
                    <a:bodyPr/>
                    <a:lstStyle/>
                    <a:p>
                      <a:r>
                        <a:rPr lang="en-IN" sz="1600" b="0" i="1" dirty="0">
                          <a:latin typeface="+mj-lt"/>
                        </a:rPr>
                        <a:t>   </a:t>
                      </a:r>
                      <a:r>
                        <a:rPr lang="en-US" sz="1600" b="0" i="1" dirty="0">
                          <a:latin typeface="+mj-lt"/>
                        </a:rPr>
                        <a:t>(Sell investments above recorded amount)</a:t>
                      </a:r>
                    </a:p>
                  </a:txBody>
                  <a:tcPr/>
                </a:tc>
                <a:tc>
                  <a:txBody>
                    <a:bodyPr/>
                    <a:lstStyle/>
                    <a:p>
                      <a:endParaRPr lang="en-US" sz="1600" b="0">
                        <a:latin typeface="+mj-lt"/>
                      </a:endParaRPr>
                    </a:p>
                  </a:txBody>
                  <a:tcPr/>
                </a:tc>
                <a:tc>
                  <a:txBody>
                    <a:bodyPr/>
                    <a:lstStyle/>
                    <a:p>
                      <a:endParaRPr lang="en-US" sz="1600" b="0" dirty="0">
                        <a:latin typeface="+mj-lt"/>
                      </a:endParaRPr>
                    </a:p>
                  </a:txBody>
                  <a:tcPr/>
                </a:tc>
                <a:extLst>
                  <a:ext uri="{0D108BD9-81ED-4DB2-BD59-A6C34878D82A}">
                    <a16:rowId xmlns:a16="http://schemas.microsoft.com/office/drawing/2014/main" val="394851506"/>
                  </a:ext>
                </a:extLst>
              </a:tr>
            </a:tbl>
          </a:graphicData>
        </a:graphic>
      </p:graphicFrame>
      <p:sp>
        <p:nvSpPr>
          <p:cNvPr id="6" name="Slide Number Placeholder 5">
            <a:extLst>
              <a:ext uri="{FF2B5EF4-FFF2-40B4-BE49-F238E27FC236}">
                <a16:creationId xmlns:a16="http://schemas.microsoft.com/office/drawing/2014/main" id="{0AF21F20-7AA2-474D-BDF0-0702D7B8F711}"/>
              </a:ext>
            </a:extLst>
          </p:cNvPr>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11504929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D62C4-280F-45FA-AB8B-9BC7A04ABD89}"/>
              </a:ext>
            </a:extLst>
          </p:cNvPr>
          <p:cNvSpPr>
            <a:spLocks noGrp="1"/>
          </p:cNvSpPr>
          <p:nvPr>
            <p:ph type="title"/>
          </p:nvPr>
        </p:nvSpPr>
        <p:spPr/>
        <p:txBody>
          <a:bodyPr>
            <a:normAutofit/>
          </a:bodyPr>
          <a:lstStyle/>
          <a:p>
            <a:r>
              <a:rPr lang="en-US" dirty="0">
                <a:solidFill>
                  <a:schemeClr val="tx1"/>
                </a:solidFill>
              </a:rPr>
              <a:t>Key Point </a:t>
            </a:r>
            <a:r>
              <a:rPr lang="en-US" sz="1000" b="0" dirty="0">
                <a:solidFill>
                  <a:schemeClr val="tx1"/>
                </a:solidFill>
              </a:rPr>
              <a:t>2</a:t>
            </a:r>
          </a:p>
        </p:txBody>
      </p:sp>
      <p:sp>
        <p:nvSpPr>
          <p:cNvPr id="3" name="Content Placeholder 2">
            <a:extLst>
              <a:ext uri="{FF2B5EF4-FFF2-40B4-BE49-F238E27FC236}">
                <a16:creationId xmlns:a16="http://schemas.microsoft.com/office/drawing/2014/main" id="{F72DEB01-D6C1-4469-8282-7DE5FFACF2C3}"/>
              </a:ext>
            </a:extLst>
          </p:cNvPr>
          <p:cNvSpPr>
            <a:spLocks noGrp="1"/>
          </p:cNvSpPr>
          <p:nvPr>
            <p:ph sz="quarter" idx="11"/>
          </p:nvPr>
        </p:nvSpPr>
        <p:spPr/>
        <p:txBody>
          <a:bodyPr>
            <a:normAutofit/>
          </a:bodyPr>
          <a:lstStyle/>
          <a:p>
            <a:pPr>
              <a:spcBef>
                <a:spcPts val="1000"/>
              </a:spcBef>
              <a:spcAft>
                <a:spcPts val="0"/>
              </a:spcAft>
            </a:pPr>
            <a:r>
              <a:rPr lang="en-US" sz="2400" dirty="0">
                <a:solidFill>
                  <a:schemeClr val="tx1"/>
                </a:solidFill>
              </a:rPr>
              <a:t>We report investments at fair value when a company has an insignificant influence over another company in which it invests, often indicated by an ownership interest of less than 20%. </a:t>
            </a:r>
          </a:p>
          <a:p>
            <a:pPr>
              <a:spcBef>
                <a:spcPts val="1000"/>
              </a:spcBef>
              <a:spcAft>
                <a:spcPts val="0"/>
              </a:spcAft>
            </a:pPr>
            <a:r>
              <a:rPr lang="en-US" sz="2400" dirty="0">
                <a:solidFill>
                  <a:schemeClr val="tx1"/>
                </a:solidFill>
              </a:rPr>
              <a:t>Unrealized holding gains and losses are included in net income.</a:t>
            </a:r>
          </a:p>
        </p:txBody>
      </p:sp>
      <p:sp>
        <p:nvSpPr>
          <p:cNvPr id="6" name="Slide Number Placeholder 5">
            <a:extLst>
              <a:ext uri="{FF2B5EF4-FFF2-40B4-BE49-F238E27FC236}">
                <a16:creationId xmlns:a16="http://schemas.microsoft.com/office/drawing/2014/main" id="{35E67530-C452-42BE-8E30-D7F06987445D}"/>
              </a:ext>
            </a:extLst>
          </p:cNvPr>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20470904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3A7D8-A14B-4064-93BE-96E5AF9BD350}"/>
              </a:ext>
            </a:extLst>
          </p:cNvPr>
          <p:cNvSpPr>
            <a:spLocks noGrp="1"/>
          </p:cNvSpPr>
          <p:nvPr>
            <p:ph type="title"/>
          </p:nvPr>
        </p:nvSpPr>
        <p:spPr/>
        <p:txBody>
          <a:bodyPr>
            <a:normAutofit/>
          </a:bodyPr>
          <a:lstStyle/>
          <a:p>
            <a:r>
              <a:rPr lang="en-US" dirty="0"/>
              <a:t>Concept Check D–2 </a:t>
            </a:r>
            <a:r>
              <a:rPr lang="en-US" sz="1000" b="0" dirty="0"/>
              <a:t>1</a:t>
            </a:r>
            <a:endParaRPr lang="en-US" sz="1000" b="0" dirty="0">
              <a:solidFill>
                <a:schemeClr val="tx1"/>
              </a:solidFill>
            </a:endParaRPr>
          </a:p>
        </p:txBody>
      </p:sp>
      <p:sp>
        <p:nvSpPr>
          <p:cNvPr id="3" name="Content Placeholder 2">
            <a:extLst>
              <a:ext uri="{FF2B5EF4-FFF2-40B4-BE49-F238E27FC236}">
                <a16:creationId xmlns:a16="http://schemas.microsoft.com/office/drawing/2014/main" id="{2776589C-FAE8-49B7-AAF1-2D05CBD0D1BE}"/>
              </a:ext>
            </a:extLst>
          </p:cNvPr>
          <p:cNvSpPr>
            <a:spLocks noGrp="1"/>
          </p:cNvSpPr>
          <p:nvPr>
            <p:ph sz="quarter" idx="11"/>
          </p:nvPr>
        </p:nvSpPr>
        <p:spPr>
          <a:xfrm>
            <a:off x="342900" y="1276710"/>
            <a:ext cx="8458200" cy="3516008"/>
          </a:xfrm>
        </p:spPr>
        <p:txBody>
          <a:bodyPr>
            <a:normAutofit/>
          </a:bodyPr>
          <a:lstStyle/>
          <a:p>
            <a:r>
              <a:rPr lang="en-US" sz="2200" dirty="0"/>
              <a:t>Shaq Co. invests in Magic Co. by purchasing 200 shares of common stock. Magic has a total of 10,000 shares outstanding. If Magic pays dividends of $1 per share, the entry to record the receipt of the dividends on Shaq’s side would include:</a:t>
            </a:r>
          </a:p>
          <a:p>
            <a:r>
              <a:rPr lang="en-US" sz="2200" b="1" dirty="0"/>
              <a:t>a. </a:t>
            </a:r>
            <a:r>
              <a:rPr lang="en-US" sz="2200" dirty="0"/>
              <a:t>A debit to the investment account of $200</a:t>
            </a:r>
          </a:p>
          <a:p>
            <a:r>
              <a:rPr lang="en-US" sz="2200" b="1" dirty="0"/>
              <a:t>b. </a:t>
            </a:r>
            <a:r>
              <a:rPr lang="en-US" sz="2200" dirty="0"/>
              <a:t>A credit to the investment account of $200</a:t>
            </a:r>
          </a:p>
          <a:p>
            <a:r>
              <a:rPr lang="en-US" sz="2200" b="1" dirty="0"/>
              <a:t>c. </a:t>
            </a:r>
            <a:r>
              <a:rPr lang="en-US" sz="2200" dirty="0"/>
              <a:t>A debit to the dividend revenue account of $200</a:t>
            </a:r>
          </a:p>
          <a:p>
            <a:r>
              <a:rPr lang="en-US" sz="2200" b="1" dirty="0"/>
              <a:t>d. </a:t>
            </a:r>
            <a:r>
              <a:rPr lang="en-US" sz="2200" dirty="0"/>
              <a:t>A credit to the dividend revenue account of $200</a:t>
            </a:r>
          </a:p>
        </p:txBody>
      </p:sp>
      <p:sp>
        <p:nvSpPr>
          <p:cNvPr id="6" name="Slide Number Placeholder 5">
            <a:extLst>
              <a:ext uri="{FF2B5EF4-FFF2-40B4-BE49-F238E27FC236}">
                <a16:creationId xmlns:a16="http://schemas.microsoft.com/office/drawing/2014/main" id="{01E63979-2E0F-4E5F-AC8C-3E1EF242D22F}"/>
              </a:ext>
            </a:extLst>
          </p:cNvPr>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15401622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3A7D8-A14B-4064-93BE-96E5AF9BD350}"/>
              </a:ext>
            </a:extLst>
          </p:cNvPr>
          <p:cNvSpPr>
            <a:spLocks noGrp="1"/>
          </p:cNvSpPr>
          <p:nvPr>
            <p:ph type="title"/>
          </p:nvPr>
        </p:nvSpPr>
        <p:spPr/>
        <p:txBody>
          <a:bodyPr>
            <a:normAutofit/>
          </a:bodyPr>
          <a:lstStyle/>
          <a:p>
            <a:r>
              <a:rPr lang="en-US" dirty="0"/>
              <a:t>Concept Check D–2 </a:t>
            </a:r>
            <a:r>
              <a:rPr lang="en-US" sz="1000" b="0" dirty="0"/>
              <a:t>2</a:t>
            </a:r>
            <a:endParaRPr lang="en-US" sz="1000" b="0" dirty="0">
              <a:solidFill>
                <a:schemeClr val="tx1"/>
              </a:solidFill>
            </a:endParaRPr>
          </a:p>
        </p:txBody>
      </p:sp>
      <p:sp>
        <p:nvSpPr>
          <p:cNvPr id="3" name="Content Placeholder 2">
            <a:extLst>
              <a:ext uri="{FF2B5EF4-FFF2-40B4-BE49-F238E27FC236}">
                <a16:creationId xmlns:a16="http://schemas.microsoft.com/office/drawing/2014/main" id="{2776589C-FAE8-49B7-AAF1-2D05CBD0D1BE}"/>
              </a:ext>
            </a:extLst>
          </p:cNvPr>
          <p:cNvSpPr>
            <a:spLocks noGrp="1"/>
          </p:cNvSpPr>
          <p:nvPr>
            <p:ph sz="quarter" idx="11"/>
          </p:nvPr>
        </p:nvSpPr>
        <p:spPr>
          <a:xfrm>
            <a:off x="342900" y="1276710"/>
            <a:ext cx="8458200" cy="3736724"/>
          </a:xfrm>
        </p:spPr>
        <p:txBody>
          <a:bodyPr>
            <a:normAutofit/>
          </a:bodyPr>
          <a:lstStyle/>
          <a:p>
            <a:r>
              <a:rPr lang="en-US" sz="2200" dirty="0"/>
              <a:t>Shaq Co. invests in Magic Co. by purchasing 200 shares of common stock. Magic has a total of 10,000 shares outstanding. If Magic pays dividends of $1 per share, the entry to record the receipt of the dividends on Shaq’s side would include:</a:t>
            </a:r>
          </a:p>
          <a:p>
            <a:r>
              <a:rPr lang="en-US" sz="2200" b="1" dirty="0"/>
              <a:t>a. </a:t>
            </a:r>
            <a:r>
              <a:rPr lang="en-US" sz="2200" dirty="0"/>
              <a:t>A debit to the investment account of $200</a:t>
            </a:r>
          </a:p>
          <a:p>
            <a:r>
              <a:rPr lang="en-US" sz="2200" b="1" dirty="0"/>
              <a:t>b. </a:t>
            </a:r>
            <a:r>
              <a:rPr lang="en-US" sz="2200" dirty="0"/>
              <a:t>A credit to the investment account of $200</a:t>
            </a:r>
          </a:p>
          <a:p>
            <a:r>
              <a:rPr lang="en-US" sz="2200" b="1" dirty="0"/>
              <a:t>c. </a:t>
            </a:r>
            <a:r>
              <a:rPr lang="en-US" sz="2200" dirty="0"/>
              <a:t>A debit to the dividend revenue account of $200</a:t>
            </a:r>
          </a:p>
          <a:p>
            <a:r>
              <a:rPr lang="en-US" sz="2200" b="1" dirty="0"/>
              <a:t>Answer: d. </a:t>
            </a:r>
            <a:r>
              <a:rPr lang="en-US" sz="2200" dirty="0"/>
              <a:t>A credit to the dividend revenue account of $200</a:t>
            </a:r>
          </a:p>
        </p:txBody>
      </p:sp>
      <p:sp>
        <p:nvSpPr>
          <p:cNvPr id="7" name="Content Placeholder 6">
            <a:extLst>
              <a:ext uri="{FF2B5EF4-FFF2-40B4-BE49-F238E27FC236}">
                <a16:creationId xmlns:a16="http://schemas.microsoft.com/office/drawing/2014/main" id="{454CC6D6-59D1-4A56-8B69-7BCC394520D1}"/>
              </a:ext>
            </a:extLst>
          </p:cNvPr>
          <p:cNvSpPr>
            <a:spLocks noGrp="1"/>
          </p:cNvSpPr>
          <p:nvPr>
            <p:ph sz="quarter" idx="14"/>
          </p:nvPr>
        </p:nvSpPr>
        <p:spPr>
          <a:xfrm>
            <a:off x="342900" y="5231140"/>
            <a:ext cx="8458200" cy="1111469"/>
          </a:xfrm>
        </p:spPr>
        <p:txBody>
          <a:bodyPr/>
          <a:lstStyle/>
          <a:p>
            <a:r>
              <a:rPr lang="en-US" dirty="0"/>
              <a:t>The entry to record the receipt of the cash dividends, assuming an insignificant influence, would include a debit to Cash and a credit to Dividend Revenue of $200, computed as 200 shares × $1 per share.</a:t>
            </a:r>
          </a:p>
        </p:txBody>
      </p:sp>
      <p:sp>
        <p:nvSpPr>
          <p:cNvPr id="6" name="Slide Number Placeholder 5">
            <a:extLst>
              <a:ext uri="{FF2B5EF4-FFF2-40B4-BE49-F238E27FC236}">
                <a16:creationId xmlns:a16="http://schemas.microsoft.com/office/drawing/2014/main" id="{01E63979-2E0F-4E5F-AC8C-3E1EF242D22F}"/>
              </a:ext>
            </a:extLst>
          </p:cNvPr>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14261394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AFA97-BAA3-4701-B4A4-DAA205A450CD}"/>
              </a:ext>
            </a:extLst>
          </p:cNvPr>
          <p:cNvSpPr>
            <a:spLocks noGrp="1"/>
          </p:cNvSpPr>
          <p:nvPr>
            <p:ph type="title"/>
          </p:nvPr>
        </p:nvSpPr>
        <p:spPr/>
        <p:txBody>
          <a:bodyPr/>
          <a:lstStyle/>
          <a:p>
            <a:r>
              <a:rPr lang="en-US" dirty="0">
                <a:solidFill>
                  <a:schemeClr val="tx1"/>
                </a:solidFill>
                <a:cs typeface="Avenir LT Std 45 Book"/>
              </a:rPr>
              <a:t>Learning Objective 3</a:t>
            </a:r>
            <a:endParaRPr lang="en-US" sz="1000" b="0" dirty="0">
              <a:solidFill>
                <a:schemeClr val="tx1"/>
              </a:solidFill>
            </a:endParaRPr>
          </a:p>
        </p:txBody>
      </p:sp>
      <p:sp>
        <p:nvSpPr>
          <p:cNvPr id="3" name="Content Placeholder 2">
            <a:extLst>
              <a:ext uri="{FF2B5EF4-FFF2-40B4-BE49-F238E27FC236}">
                <a16:creationId xmlns:a16="http://schemas.microsoft.com/office/drawing/2014/main" id="{30E71DD5-9400-47CE-A1E2-36AB15A3A1E0}"/>
              </a:ext>
            </a:extLst>
          </p:cNvPr>
          <p:cNvSpPr>
            <a:spLocks noGrp="1"/>
          </p:cNvSpPr>
          <p:nvPr>
            <p:ph sz="quarter" idx="11"/>
          </p:nvPr>
        </p:nvSpPr>
        <p:spPr/>
        <p:txBody>
          <a:bodyPr>
            <a:normAutofit/>
          </a:bodyPr>
          <a:lstStyle/>
          <a:p>
            <a:pPr marL="1166813" indent="-1166813"/>
            <a:r>
              <a:rPr lang="en-US" sz="2400" b="1" dirty="0">
                <a:solidFill>
                  <a:schemeClr val="tx1"/>
                </a:solidFill>
                <a:cs typeface="Avenir LT Std 55 Roman"/>
              </a:rPr>
              <a:t>L</a:t>
            </a:r>
            <a:r>
              <a:rPr lang="en-US" sz="100" b="1" dirty="0">
                <a:solidFill>
                  <a:schemeClr val="tx1"/>
                </a:solidFill>
                <a:cs typeface="Avenir LT Std 55 Roman"/>
              </a:rPr>
              <a:t> </a:t>
            </a:r>
            <a:r>
              <a:rPr lang="en-US" sz="2400" b="1" dirty="0">
                <a:solidFill>
                  <a:schemeClr val="tx1"/>
                </a:solidFill>
                <a:cs typeface="Avenir LT Std 55 Roman"/>
              </a:rPr>
              <a:t>O D–3 </a:t>
            </a:r>
            <a:r>
              <a:rPr lang="en-US" sz="2400" dirty="0">
                <a:solidFill>
                  <a:schemeClr val="tx1"/>
                </a:solidFill>
              </a:rPr>
              <a:t>Account for investments in equity securities when the investor has </a:t>
            </a:r>
            <a:r>
              <a:rPr lang="en-US" sz="2400" i="1" dirty="0">
                <a:solidFill>
                  <a:schemeClr val="tx1"/>
                </a:solidFill>
              </a:rPr>
              <a:t>significant</a:t>
            </a:r>
            <a:r>
              <a:rPr lang="en-US" sz="2400" dirty="0">
                <a:solidFill>
                  <a:schemeClr val="tx1"/>
                </a:solidFill>
              </a:rPr>
              <a:t> influence.</a:t>
            </a:r>
          </a:p>
        </p:txBody>
      </p:sp>
      <p:sp>
        <p:nvSpPr>
          <p:cNvPr id="6" name="Slide Number Placeholder 5">
            <a:extLst>
              <a:ext uri="{FF2B5EF4-FFF2-40B4-BE49-F238E27FC236}">
                <a16:creationId xmlns:a16="http://schemas.microsoft.com/office/drawing/2014/main" id="{F0DC0F55-0D3A-44C2-9A89-4DE19EBA7693}"/>
              </a:ext>
            </a:extLst>
          </p:cNvPr>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13668244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normAutofit fontScale="90000"/>
          </a:bodyPr>
          <a:lstStyle/>
          <a:p>
            <a:r>
              <a:rPr lang="en-US" dirty="0">
                <a:solidFill>
                  <a:schemeClr val="tx1"/>
                </a:solidFill>
                <a:cs typeface="Avenir LT Std 65 Medium"/>
              </a:rPr>
              <a:t>Equity Investments with Significant Influence</a:t>
            </a:r>
            <a:endParaRPr lang="en-US" sz="1000" b="0" dirty="0">
              <a:solidFill>
                <a:schemeClr val="tx1"/>
              </a:solidFill>
            </a:endParaRPr>
          </a:p>
        </p:txBody>
      </p:sp>
      <p:sp>
        <p:nvSpPr>
          <p:cNvPr id="3" name="Content Placeholder 2">
            <a:extLst>
              <a:ext uri="{FF2B5EF4-FFF2-40B4-BE49-F238E27FC236}">
                <a16:creationId xmlns:a16="http://schemas.microsoft.com/office/drawing/2014/main" id="{4FFBC044-F005-4F8E-807E-AF844CE3876F}"/>
              </a:ext>
            </a:extLst>
          </p:cNvPr>
          <p:cNvSpPr>
            <a:spLocks noGrp="1"/>
          </p:cNvSpPr>
          <p:nvPr>
            <p:ph sz="quarter" idx="11"/>
          </p:nvPr>
        </p:nvSpPr>
        <p:spPr>
          <a:xfrm>
            <a:off x="342900" y="1276709"/>
            <a:ext cx="8458200" cy="4735208"/>
          </a:xfrm>
        </p:spPr>
        <p:txBody>
          <a:bodyPr/>
          <a:lstStyle/>
          <a:p>
            <a:pPr>
              <a:spcBef>
                <a:spcPts val="1000"/>
              </a:spcBef>
              <a:spcAft>
                <a:spcPts val="0"/>
              </a:spcAft>
            </a:pPr>
            <a:r>
              <a:rPr lang="en-US" sz="2400" dirty="0">
                <a:solidFill>
                  <a:schemeClr val="tx1"/>
                </a:solidFill>
              </a:rPr>
              <a:t>When the investor owns between 20% and 50% of the common stock, it is presumed that the investing company exercises significant influence.</a:t>
            </a:r>
          </a:p>
          <a:p>
            <a:pPr>
              <a:spcBef>
                <a:spcPts val="1000"/>
              </a:spcBef>
              <a:spcAft>
                <a:spcPts val="0"/>
              </a:spcAft>
            </a:pPr>
            <a:r>
              <a:rPr lang="en-US" sz="2400" dirty="0">
                <a:solidFill>
                  <a:schemeClr val="tx1"/>
                </a:solidFill>
              </a:rPr>
              <a:t>Use the </a:t>
            </a:r>
            <a:r>
              <a:rPr lang="en-US" sz="2400" b="1" dirty="0">
                <a:solidFill>
                  <a:schemeClr val="tx1"/>
                </a:solidFill>
              </a:rPr>
              <a:t>equity method.</a:t>
            </a:r>
            <a:endParaRPr lang="en-US" sz="2400" dirty="0">
              <a:solidFill>
                <a:schemeClr val="tx1"/>
              </a:solidFill>
            </a:endParaRPr>
          </a:p>
          <a:p>
            <a:pPr marL="291600" lvl="1" indent="-291600">
              <a:spcBef>
                <a:spcPts val="1000"/>
              </a:spcBef>
              <a:spcAft>
                <a:spcPts val="0"/>
              </a:spcAft>
            </a:pPr>
            <a:r>
              <a:rPr lang="en-US" sz="2200" dirty="0">
                <a:solidFill>
                  <a:schemeClr val="tx1"/>
                </a:solidFill>
              </a:rPr>
              <a:t>Under the equity method, the investor accounts for the investment as if the investee is a part of the investor company.</a:t>
            </a:r>
          </a:p>
        </p:txBody>
      </p:sp>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3799926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solidFill>
                  <a:schemeClr val="tx1"/>
                </a:solidFill>
                <a:cs typeface="Avenir LT Std 45 Book"/>
              </a:rPr>
              <a:t>Learning Objective 1</a:t>
            </a:r>
            <a:endParaRPr lang="en-US" sz="3600" dirty="0">
              <a:solidFill>
                <a:schemeClr val="tx1"/>
              </a:solidFill>
            </a:endParaRP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659723"/>
          </a:xfrm>
        </p:spPr>
        <p:txBody>
          <a:bodyPr>
            <a:normAutofit/>
          </a:bodyPr>
          <a:lstStyle/>
          <a:p>
            <a:pPr marL="1314450" indent="-1314450"/>
            <a:r>
              <a:rPr lang="en-US" sz="2400" b="1" dirty="0">
                <a:solidFill>
                  <a:schemeClr val="tx1"/>
                </a:solidFill>
                <a:cs typeface="Avenir LT Std 55 Roman"/>
              </a:rPr>
              <a:t>L</a:t>
            </a:r>
            <a:r>
              <a:rPr lang="en-US" sz="100" b="1" dirty="0">
                <a:solidFill>
                  <a:schemeClr val="tx1"/>
                </a:solidFill>
                <a:cs typeface="Avenir LT Std 55 Roman"/>
              </a:rPr>
              <a:t> </a:t>
            </a:r>
            <a:r>
              <a:rPr lang="en-US" sz="2400" b="1" dirty="0">
                <a:solidFill>
                  <a:schemeClr val="tx1"/>
                </a:solidFill>
                <a:cs typeface="Avenir LT Std 55 Roman"/>
              </a:rPr>
              <a:t>O D–1 </a:t>
            </a:r>
            <a:r>
              <a:rPr lang="en-US" sz="2400" dirty="0">
                <a:solidFill>
                  <a:schemeClr val="tx1"/>
                </a:solidFill>
              </a:rPr>
              <a:t>Explain why companies invest in other companies.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286999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lstStyle/>
          <a:p>
            <a:r>
              <a:rPr lang="en-US" dirty="0">
                <a:solidFill>
                  <a:schemeClr val="tx1"/>
                </a:solidFill>
                <a:cs typeface="Avenir LT Std 65 Medium"/>
              </a:rPr>
              <a:t>Purchase Equity Investments</a:t>
            </a:r>
            <a:endParaRPr lang="en-US" sz="1000" b="0" dirty="0">
              <a:solidFill>
                <a:schemeClr val="tx1"/>
              </a:solidFill>
            </a:endParaRPr>
          </a:p>
        </p:txBody>
      </p:sp>
      <p:sp>
        <p:nvSpPr>
          <p:cNvPr id="3" name="Content Placeholder 2">
            <a:extLst>
              <a:ext uri="{FF2B5EF4-FFF2-40B4-BE49-F238E27FC236}">
                <a16:creationId xmlns:a16="http://schemas.microsoft.com/office/drawing/2014/main" id="{4FFBC044-F005-4F8E-807E-AF844CE3876F}"/>
              </a:ext>
            </a:extLst>
          </p:cNvPr>
          <p:cNvSpPr>
            <a:spLocks noGrp="1"/>
          </p:cNvSpPr>
          <p:nvPr>
            <p:ph sz="quarter" idx="11"/>
          </p:nvPr>
        </p:nvSpPr>
        <p:spPr>
          <a:xfrm>
            <a:off x="342900" y="1276710"/>
            <a:ext cx="8458200" cy="1242826"/>
          </a:xfrm>
        </p:spPr>
        <p:txBody>
          <a:bodyPr/>
          <a:lstStyle/>
          <a:p>
            <a:r>
              <a:rPr lang="en-US" dirty="0"/>
              <a:t>On January 2, 2025, Nathan’s Sportswear purchases 5,000 shares of International Outfitter’s common stock for $30 per share. International Outfitter’s total number of shares outstanding is 20,000.</a:t>
            </a:r>
            <a:r>
              <a:rPr lang="en-IN" dirty="0"/>
              <a:t> </a:t>
            </a:r>
            <a:endParaRPr lang="en-US" dirty="0"/>
          </a:p>
        </p:txBody>
      </p:sp>
      <p:graphicFrame>
        <p:nvGraphicFramePr>
          <p:cNvPr id="6" name="Table 8">
            <a:extLst>
              <a:ext uri="{FF2B5EF4-FFF2-40B4-BE49-F238E27FC236}">
                <a16:creationId xmlns:a16="http://schemas.microsoft.com/office/drawing/2014/main" id="{ACF5F1D0-14E2-45E1-AE58-F0E792474E17}"/>
              </a:ext>
            </a:extLst>
          </p:cNvPr>
          <p:cNvGraphicFramePr>
            <a:graphicFrameLocks noGrp="1"/>
          </p:cNvGraphicFramePr>
          <p:nvPr>
            <p:extLst>
              <p:ext uri="{D42A27DB-BD31-4B8C-83A1-F6EECF244321}">
                <p14:modId xmlns:p14="http://schemas.microsoft.com/office/powerpoint/2010/main" val="595277368"/>
              </p:ext>
            </p:extLst>
          </p:nvPr>
        </p:nvGraphicFramePr>
        <p:xfrm>
          <a:off x="458514" y="2753505"/>
          <a:ext cx="8202010" cy="1584960"/>
        </p:xfrm>
        <a:graphic>
          <a:graphicData uri="http://schemas.openxmlformats.org/drawingml/2006/table">
            <a:tbl>
              <a:tblPr firstRow="1" bandRow="1">
                <a:tableStyleId>{5C22544A-7EE6-4342-B048-85BDC9FD1C3A}</a:tableStyleId>
              </a:tblPr>
              <a:tblGrid>
                <a:gridCol w="5868714">
                  <a:extLst>
                    <a:ext uri="{9D8B030D-6E8A-4147-A177-3AD203B41FA5}">
                      <a16:colId xmlns:a16="http://schemas.microsoft.com/office/drawing/2014/main" val="2264563167"/>
                    </a:ext>
                  </a:extLst>
                </a:gridCol>
                <a:gridCol w="1187669">
                  <a:extLst>
                    <a:ext uri="{9D8B030D-6E8A-4147-A177-3AD203B41FA5}">
                      <a16:colId xmlns:a16="http://schemas.microsoft.com/office/drawing/2014/main" val="2241329328"/>
                    </a:ext>
                  </a:extLst>
                </a:gridCol>
                <a:gridCol w="1145627">
                  <a:extLst>
                    <a:ext uri="{9D8B030D-6E8A-4147-A177-3AD203B41FA5}">
                      <a16:colId xmlns:a16="http://schemas.microsoft.com/office/drawing/2014/main" val="2221409502"/>
                    </a:ext>
                  </a:extLst>
                </a:gridCol>
              </a:tblGrid>
              <a:tr h="209204">
                <a:tc>
                  <a:txBody>
                    <a:bodyPr/>
                    <a:lstStyle/>
                    <a:p>
                      <a:r>
                        <a:rPr lang="en-US" sz="1600" b="0" dirty="0">
                          <a:solidFill>
                            <a:schemeClr val="bg1"/>
                          </a:solidFill>
                          <a:latin typeface="+mj-lt"/>
                        </a:rPr>
                        <a:t>January 2, 2025</a:t>
                      </a:r>
                    </a:p>
                  </a:txBody>
                  <a:tcPr>
                    <a:solidFill>
                      <a:srgbClr val="C00000"/>
                    </a:solidFill>
                  </a:tcPr>
                </a:tc>
                <a:tc>
                  <a:txBody>
                    <a:bodyPr/>
                    <a:lstStyle/>
                    <a:p>
                      <a:r>
                        <a:rPr lang="en-US" sz="1600" b="0" dirty="0">
                          <a:solidFill>
                            <a:schemeClr val="bg1"/>
                          </a:solidFill>
                          <a:latin typeface="+mj-lt"/>
                        </a:rPr>
                        <a:t>Debit</a:t>
                      </a:r>
                    </a:p>
                  </a:txBody>
                  <a:tcPr>
                    <a:solidFill>
                      <a:srgbClr val="C00000"/>
                    </a:solidFill>
                  </a:tcPr>
                </a:tc>
                <a:tc>
                  <a:txBody>
                    <a:bodyPr/>
                    <a:lstStyle/>
                    <a:p>
                      <a:r>
                        <a:rPr lang="en-US" sz="1600" b="0" dirty="0">
                          <a:solidFill>
                            <a:schemeClr val="bg1"/>
                          </a:solidFill>
                          <a:latin typeface="+mj-lt"/>
                        </a:rPr>
                        <a:t>Credit</a:t>
                      </a:r>
                    </a:p>
                  </a:txBody>
                  <a:tcPr>
                    <a:solidFill>
                      <a:srgbClr val="C00000"/>
                    </a:solidFill>
                  </a:tcPr>
                </a:tc>
                <a:extLst>
                  <a:ext uri="{0D108BD9-81ED-4DB2-BD59-A6C34878D82A}">
                    <a16:rowId xmlns:a16="http://schemas.microsoft.com/office/drawing/2014/main" val="2055171296"/>
                  </a:ext>
                </a:extLst>
              </a:tr>
              <a:tr h="180990">
                <a:tc>
                  <a:txBody>
                    <a:bodyPr/>
                    <a:lstStyle/>
                    <a:p>
                      <a:r>
                        <a:rPr lang="en-US" sz="1600" b="1" dirty="0">
                          <a:solidFill>
                            <a:schemeClr val="tx1"/>
                          </a:solidFill>
                          <a:latin typeface="+mj-lt"/>
                        </a:rPr>
                        <a:t>Investments</a:t>
                      </a:r>
                      <a:r>
                        <a:rPr lang="en-US" sz="1600" b="1" i="1" dirty="0">
                          <a:solidFill>
                            <a:schemeClr val="tx1"/>
                          </a:solidFill>
                          <a:latin typeface="+mj-lt"/>
                        </a:rPr>
                        <a:t> </a:t>
                      </a:r>
                      <a:endParaRPr lang="en-US" sz="1600" b="1" dirty="0">
                        <a:solidFill>
                          <a:schemeClr val="tx1"/>
                        </a:solidFill>
                        <a:latin typeface="+mj-lt"/>
                      </a:endParaRPr>
                    </a:p>
                  </a:txBody>
                  <a:tcPr/>
                </a:tc>
                <a:tc>
                  <a:txBody>
                    <a:bodyPr/>
                    <a:lstStyle/>
                    <a:p>
                      <a:r>
                        <a:rPr lang="en-US" sz="1600" b="1" dirty="0">
                          <a:solidFill>
                            <a:schemeClr val="tx1"/>
                          </a:solidFill>
                          <a:latin typeface="+mj-lt"/>
                        </a:rPr>
                        <a:t>150,000</a:t>
                      </a:r>
                    </a:p>
                  </a:txBody>
                  <a:tcPr/>
                </a:tc>
                <a:tc>
                  <a:txBody>
                    <a:bodyPr/>
                    <a:lstStyle/>
                    <a:p>
                      <a:endParaRPr lang="en-US" sz="1600" b="1" dirty="0">
                        <a:solidFill>
                          <a:schemeClr val="tx1"/>
                        </a:solidFill>
                        <a:latin typeface="+mj-lt"/>
                      </a:endParaRPr>
                    </a:p>
                  </a:txBody>
                  <a:tcPr/>
                </a:tc>
                <a:extLst>
                  <a:ext uri="{0D108BD9-81ED-4DB2-BD59-A6C34878D82A}">
                    <a16:rowId xmlns:a16="http://schemas.microsoft.com/office/drawing/2014/main" val="994956317"/>
                  </a:ext>
                </a:extLst>
              </a:tr>
              <a:tr h="167502">
                <a:tc>
                  <a:txBody>
                    <a:bodyPr/>
                    <a:lstStyle/>
                    <a:p>
                      <a:r>
                        <a:rPr lang="en-US" sz="1600" b="1" dirty="0">
                          <a:solidFill>
                            <a:schemeClr val="tx1"/>
                          </a:solidFill>
                          <a:latin typeface="+mj-lt"/>
                        </a:rPr>
                        <a:t>    Cash</a:t>
                      </a:r>
                    </a:p>
                  </a:txBody>
                  <a:tcPr/>
                </a:tc>
                <a:tc>
                  <a:txBody>
                    <a:bodyPr/>
                    <a:lstStyle/>
                    <a:p>
                      <a:r>
                        <a:rPr lang="en-IN" sz="1600" b="1" dirty="0">
                          <a:solidFill>
                            <a:schemeClr val="tx1"/>
                          </a:solidFill>
                          <a:latin typeface="+mj-lt"/>
                        </a:rPr>
                        <a:t>  </a:t>
                      </a:r>
                      <a:endParaRPr lang="en-US" sz="1600" b="1" dirty="0">
                        <a:solidFill>
                          <a:schemeClr val="tx1"/>
                        </a:solidFill>
                        <a:latin typeface="+mj-lt"/>
                      </a:endParaRPr>
                    </a:p>
                  </a:txBody>
                  <a:tcPr/>
                </a:tc>
                <a:tc>
                  <a:txBody>
                    <a:bodyPr/>
                    <a:lstStyle/>
                    <a:p>
                      <a:r>
                        <a:rPr lang="en-US" sz="1600" b="1" dirty="0">
                          <a:solidFill>
                            <a:schemeClr val="tx1"/>
                          </a:solidFill>
                          <a:latin typeface="+mj-lt"/>
                        </a:rPr>
                        <a:t>150,000</a:t>
                      </a:r>
                    </a:p>
                  </a:txBody>
                  <a:tcPr/>
                </a:tc>
                <a:extLst>
                  <a:ext uri="{0D108BD9-81ED-4DB2-BD59-A6C34878D82A}">
                    <a16:rowId xmlns:a16="http://schemas.microsoft.com/office/drawing/2014/main" val="3689304350"/>
                  </a:ext>
                </a:extLst>
              </a:tr>
              <a:tr h="277409">
                <a:tc>
                  <a:txBody>
                    <a:bodyPr/>
                    <a:lstStyle/>
                    <a:p>
                      <a:r>
                        <a:rPr lang="en-US" sz="1600" b="0" i="1" dirty="0">
                          <a:solidFill>
                            <a:schemeClr val="tx1"/>
                          </a:solidFill>
                          <a:latin typeface="+mj-lt"/>
                        </a:rPr>
                        <a:t>   (Purchase common stock)</a:t>
                      </a:r>
                    </a:p>
                    <a:p>
                      <a:r>
                        <a:rPr lang="en-US" sz="1600" b="0" i="1" dirty="0">
                          <a:solidFill>
                            <a:schemeClr val="tx1"/>
                          </a:solidFill>
                          <a:latin typeface="+mj-lt"/>
                        </a:rPr>
                        <a:t>    </a:t>
                      </a:r>
                      <a:r>
                        <a:rPr lang="en-US" sz="1600" b="0" dirty="0">
                          <a:solidFill>
                            <a:schemeClr val="tx1"/>
                          </a:solidFill>
                          <a:latin typeface="+mj-lt"/>
                        </a:rPr>
                        <a:t>($150,000 = 5,000 shares x $30)</a:t>
                      </a:r>
                      <a:endParaRPr lang="en-US" sz="1600" b="0" i="1" dirty="0">
                        <a:solidFill>
                          <a:schemeClr val="tx1"/>
                        </a:solidFill>
                        <a:latin typeface="+mj-lt"/>
                      </a:endParaRPr>
                    </a:p>
                  </a:txBody>
                  <a:tcPr/>
                </a:tc>
                <a:tc>
                  <a:txBody>
                    <a:bodyPr/>
                    <a:lstStyle/>
                    <a:p>
                      <a:endParaRPr lang="en-US" sz="1600" b="0">
                        <a:solidFill>
                          <a:schemeClr val="tx1"/>
                        </a:solidFill>
                        <a:latin typeface="+mj-lt"/>
                      </a:endParaRPr>
                    </a:p>
                  </a:txBody>
                  <a:tcPr/>
                </a:tc>
                <a:tc>
                  <a:txBody>
                    <a:bodyPr/>
                    <a:lstStyle/>
                    <a:p>
                      <a:endParaRPr lang="en-US" sz="1600" b="0" dirty="0">
                        <a:solidFill>
                          <a:schemeClr val="tx1"/>
                        </a:solidFill>
                        <a:latin typeface="+mj-lt"/>
                      </a:endParaRPr>
                    </a:p>
                  </a:txBody>
                  <a:tcPr/>
                </a:tc>
                <a:extLst>
                  <a:ext uri="{0D108BD9-81ED-4DB2-BD59-A6C34878D82A}">
                    <a16:rowId xmlns:a16="http://schemas.microsoft.com/office/drawing/2014/main" val="2853757164"/>
                  </a:ext>
                </a:extLst>
              </a:tr>
            </a:tbl>
          </a:graphicData>
        </a:graphic>
      </p:graphicFrame>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29240774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lstStyle/>
          <a:p>
            <a:r>
              <a:rPr lang="en-US" dirty="0">
                <a:solidFill>
                  <a:schemeClr val="tx1"/>
                </a:solidFill>
                <a:cs typeface="Avenir LT Std 65 Medium"/>
              </a:rPr>
              <a:t>Recognize Equity Income</a:t>
            </a:r>
            <a:endParaRPr lang="en-US" sz="1000" b="0" dirty="0">
              <a:solidFill>
                <a:schemeClr val="tx1"/>
              </a:solidFill>
            </a:endParaRPr>
          </a:p>
        </p:txBody>
      </p:sp>
      <p:sp>
        <p:nvSpPr>
          <p:cNvPr id="3" name="Content Placeholder 2">
            <a:extLst>
              <a:ext uri="{FF2B5EF4-FFF2-40B4-BE49-F238E27FC236}">
                <a16:creationId xmlns:a16="http://schemas.microsoft.com/office/drawing/2014/main" id="{4FFBC044-F005-4F8E-807E-AF844CE3876F}"/>
              </a:ext>
            </a:extLst>
          </p:cNvPr>
          <p:cNvSpPr>
            <a:spLocks noGrp="1"/>
          </p:cNvSpPr>
          <p:nvPr>
            <p:ph sz="quarter" idx="11"/>
          </p:nvPr>
        </p:nvSpPr>
        <p:spPr>
          <a:xfrm>
            <a:off x="342900" y="1276709"/>
            <a:ext cx="8458200" cy="1294213"/>
          </a:xfrm>
        </p:spPr>
        <p:txBody>
          <a:bodyPr>
            <a:normAutofit lnSpcReduction="10000"/>
          </a:bodyPr>
          <a:lstStyle/>
          <a:p>
            <a:r>
              <a:rPr lang="en-US" dirty="0"/>
              <a:t>On December 31, 2025, International Outfitter reports net income of $30,000 for the year. Nathan’s Sportswear records $7,500 of equity income, which represents its 25% ownership share of International Outfitter’s net income.</a:t>
            </a:r>
          </a:p>
        </p:txBody>
      </p:sp>
      <p:graphicFrame>
        <p:nvGraphicFramePr>
          <p:cNvPr id="5" name="Table 8">
            <a:extLst>
              <a:ext uri="{FF2B5EF4-FFF2-40B4-BE49-F238E27FC236}">
                <a16:creationId xmlns:a16="http://schemas.microsoft.com/office/drawing/2014/main" id="{57D2CA54-4222-46C4-AE07-5431019E04A3}"/>
              </a:ext>
            </a:extLst>
          </p:cNvPr>
          <p:cNvGraphicFramePr>
            <a:graphicFrameLocks noGrp="1"/>
          </p:cNvGraphicFramePr>
          <p:nvPr>
            <p:extLst>
              <p:ext uri="{D42A27DB-BD31-4B8C-83A1-F6EECF244321}">
                <p14:modId xmlns:p14="http://schemas.microsoft.com/office/powerpoint/2010/main" val="143469447"/>
              </p:ext>
            </p:extLst>
          </p:nvPr>
        </p:nvGraphicFramePr>
        <p:xfrm>
          <a:off x="458514" y="2753505"/>
          <a:ext cx="8202010" cy="1584960"/>
        </p:xfrm>
        <a:graphic>
          <a:graphicData uri="http://schemas.openxmlformats.org/drawingml/2006/table">
            <a:tbl>
              <a:tblPr firstRow="1" bandRow="1">
                <a:tableStyleId>{5C22544A-7EE6-4342-B048-85BDC9FD1C3A}</a:tableStyleId>
              </a:tblPr>
              <a:tblGrid>
                <a:gridCol w="5868714">
                  <a:extLst>
                    <a:ext uri="{9D8B030D-6E8A-4147-A177-3AD203B41FA5}">
                      <a16:colId xmlns:a16="http://schemas.microsoft.com/office/drawing/2014/main" val="2264563167"/>
                    </a:ext>
                  </a:extLst>
                </a:gridCol>
                <a:gridCol w="1187669">
                  <a:extLst>
                    <a:ext uri="{9D8B030D-6E8A-4147-A177-3AD203B41FA5}">
                      <a16:colId xmlns:a16="http://schemas.microsoft.com/office/drawing/2014/main" val="2241329328"/>
                    </a:ext>
                  </a:extLst>
                </a:gridCol>
                <a:gridCol w="1145627">
                  <a:extLst>
                    <a:ext uri="{9D8B030D-6E8A-4147-A177-3AD203B41FA5}">
                      <a16:colId xmlns:a16="http://schemas.microsoft.com/office/drawing/2014/main" val="2221409502"/>
                    </a:ext>
                  </a:extLst>
                </a:gridCol>
              </a:tblGrid>
              <a:tr h="209204">
                <a:tc>
                  <a:txBody>
                    <a:bodyPr/>
                    <a:lstStyle/>
                    <a:p>
                      <a:r>
                        <a:rPr lang="en-US" sz="1600" b="0" dirty="0">
                          <a:latin typeface="+mj-lt"/>
                        </a:rPr>
                        <a:t>December 31, 2025</a:t>
                      </a:r>
                      <a:endParaRPr lang="en-US" sz="1600" b="0" dirty="0">
                        <a:solidFill>
                          <a:schemeClr val="bg1"/>
                        </a:solidFill>
                        <a:latin typeface="+mj-lt"/>
                      </a:endParaRPr>
                    </a:p>
                  </a:txBody>
                  <a:tcPr>
                    <a:solidFill>
                      <a:srgbClr val="C00000"/>
                    </a:solidFill>
                  </a:tcPr>
                </a:tc>
                <a:tc>
                  <a:txBody>
                    <a:bodyPr/>
                    <a:lstStyle/>
                    <a:p>
                      <a:r>
                        <a:rPr lang="en-US" sz="1600" b="0" dirty="0">
                          <a:solidFill>
                            <a:schemeClr val="bg1"/>
                          </a:solidFill>
                          <a:latin typeface="+mj-lt"/>
                        </a:rPr>
                        <a:t>Debit</a:t>
                      </a:r>
                    </a:p>
                  </a:txBody>
                  <a:tcPr>
                    <a:solidFill>
                      <a:srgbClr val="C00000"/>
                    </a:solidFill>
                  </a:tcPr>
                </a:tc>
                <a:tc>
                  <a:txBody>
                    <a:bodyPr/>
                    <a:lstStyle/>
                    <a:p>
                      <a:r>
                        <a:rPr lang="en-US" sz="1600" b="0" dirty="0">
                          <a:solidFill>
                            <a:schemeClr val="bg1"/>
                          </a:solidFill>
                          <a:latin typeface="+mj-lt"/>
                        </a:rPr>
                        <a:t>Credit</a:t>
                      </a:r>
                    </a:p>
                  </a:txBody>
                  <a:tcPr>
                    <a:solidFill>
                      <a:srgbClr val="C00000"/>
                    </a:solidFill>
                  </a:tcPr>
                </a:tc>
                <a:extLst>
                  <a:ext uri="{0D108BD9-81ED-4DB2-BD59-A6C34878D82A}">
                    <a16:rowId xmlns:a16="http://schemas.microsoft.com/office/drawing/2014/main" val="2055171296"/>
                  </a:ext>
                </a:extLst>
              </a:tr>
              <a:tr h="180990">
                <a:tc>
                  <a:txBody>
                    <a:bodyPr/>
                    <a:lstStyle/>
                    <a:p>
                      <a:r>
                        <a:rPr lang="en-US" sz="1600" b="1" dirty="0">
                          <a:solidFill>
                            <a:schemeClr val="tx1"/>
                          </a:solidFill>
                          <a:latin typeface="+mj-lt"/>
                        </a:rPr>
                        <a:t>Investments</a:t>
                      </a:r>
                      <a:r>
                        <a:rPr lang="en-US" sz="1600" b="1" i="1" dirty="0">
                          <a:solidFill>
                            <a:schemeClr val="tx1"/>
                          </a:solidFill>
                          <a:latin typeface="+mj-lt"/>
                        </a:rPr>
                        <a:t> </a:t>
                      </a:r>
                      <a:endParaRPr lang="en-US" sz="1600" b="1" dirty="0">
                        <a:solidFill>
                          <a:schemeClr val="tx1"/>
                        </a:solidFill>
                        <a:latin typeface="+mj-lt"/>
                      </a:endParaRPr>
                    </a:p>
                  </a:txBody>
                  <a:tcPr/>
                </a:tc>
                <a:tc>
                  <a:txBody>
                    <a:bodyPr/>
                    <a:lstStyle/>
                    <a:p>
                      <a:r>
                        <a:rPr lang="en-US" sz="1600" b="1" dirty="0">
                          <a:solidFill>
                            <a:schemeClr val="tx1"/>
                          </a:solidFill>
                          <a:latin typeface="+mj-lt"/>
                        </a:rPr>
                        <a:t>7,500</a:t>
                      </a:r>
                    </a:p>
                  </a:txBody>
                  <a:tcPr/>
                </a:tc>
                <a:tc>
                  <a:txBody>
                    <a:bodyPr/>
                    <a:lstStyle/>
                    <a:p>
                      <a:endParaRPr lang="en-US" sz="1600" b="1" dirty="0">
                        <a:solidFill>
                          <a:schemeClr val="tx1"/>
                        </a:solidFill>
                        <a:latin typeface="+mj-lt"/>
                      </a:endParaRPr>
                    </a:p>
                  </a:txBody>
                  <a:tcPr/>
                </a:tc>
                <a:extLst>
                  <a:ext uri="{0D108BD9-81ED-4DB2-BD59-A6C34878D82A}">
                    <a16:rowId xmlns:a16="http://schemas.microsoft.com/office/drawing/2014/main" val="994956317"/>
                  </a:ext>
                </a:extLst>
              </a:tr>
              <a:tr h="167502">
                <a:tc>
                  <a:txBody>
                    <a:bodyPr/>
                    <a:lstStyle/>
                    <a:p>
                      <a:r>
                        <a:rPr lang="en-US" sz="1600" b="1" dirty="0">
                          <a:solidFill>
                            <a:schemeClr val="tx1"/>
                          </a:solidFill>
                          <a:latin typeface="+mj-lt"/>
                        </a:rPr>
                        <a:t>    </a:t>
                      </a:r>
                      <a:r>
                        <a:rPr lang="en-US" sz="1600" b="1" dirty="0">
                          <a:latin typeface="+mj-lt"/>
                        </a:rPr>
                        <a:t>Equity Income</a:t>
                      </a:r>
                      <a:endParaRPr lang="en-US" sz="1600" b="1" dirty="0">
                        <a:solidFill>
                          <a:schemeClr val="tx1"/>
                        </a:solidFill>
                        <a:latin typeface="+mj-lt"/>
                      </a:endParaRPr>
                    </a:p>
                  </a:txBody>
                  <a:tcPr/>
                </a:tc>
                <a:tc>
                  <a:txBody>
                    <a:bodyPr/>
                    <a:lstStyle/>
                    <a:p>
                      <a:r>
                        <a:rPr lang="en-IN" sz="1600" b="1" dirty="0">
                          <a:solidFill>
                            <a:schemeClr val="tx1"/>
                          </a:solidFill>
                          <a:latin typeface="+mj-lt"/>
                        </a:rPr>
                        <a:t>  </a:t>
                      </a:r>
                      <a:endParaRPr lang="en-US" sz="1600" b="1" dirty="0">
                        <a:solidFill>
                          <a:schemeClr val="tx1"/>
                        </a:solidFill>
                        <a:latin typeface="+mj-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tx1"/>
                          </a:solidFill>
                          <a:latin typeface="+mj-lt"/>
                          <a:ea typeface="+mn-ea"/>
                          <a:cs typeface="+mn-cs"/>
                        </a:rPr>
                        <a:t>7,500</a:t>
                      </a:r>
                    </a:p>
                  </a:txBody>
                  <a:tcPr/>
                </a:tc>
                <a:extLst>
                  <a:ext uri="{0D108BD9-81ED-4DB2-BD59-A6C34878D82A}">
                    <a16:rowId xmlns:a16="http://schemas.microsoft.com/office/drawing/2014/main" val="3689304350"/>
                  </a:ext>
                </a:extLst>
              </a:tr>
              <a:tr h="277409">
                <a:tc>
                  <a:txBody>
                    <a:bodyPr/>
                    <a:lstStyle/>
                    <a:p>
                      <a:r>
                        <a:rPr lang="en-US" sz="1600" b="0" i="1" dirty="0">
                          <a:solidFill>
                            <a:schemeClr val="tx1"/>
                          </a:solidFill>
                          <a:latin typeface="+mj-lt"/>
                        </a:rPr>
                        <a:t>   </a:t>
                      </a:r>
                      <a:r>
                        <a:rPr lang="en-US" sz="1600" b="0" i="1" dirty="0">
                          <a:latin typeface="+mj-lt"/>
                        </a:rPr>
                        <a:t>(Earn equity income) </a:t>
                      </a:r>
                    </a:p>
                    <a:p>
                      <a:r>
                        <a:rPr lang="en-US" sz="1600" b="0" i="1" dirty="0">
                          <a:latin typeface="+mj-lt"/>
                        </a:rPr>
                        <a:t>   ($7,500 = $30,000 × 25% ownership)</a:t>
                      </a:r>
                    </a:p>
                  </a:txBody>
                  <a:tcPr/>
                </a:tc>
                <a:tc>
                  <a:txBody>
                    <a:bodyPr/>
                    <a:lstStyle/>
                    <a:p>
                      <a:endParaRPr lang="en-US" sz="1600" b="0" dirty="0">
                        <a:solidFill>
                          <a:schemeClr val="tx1"/>
                        </a:solidFill>
                        <a:latin typeface="+mj-lt"/>
                      </a:endParaRPr>
                    </a:p>
                  </a:txBody>
                  <a:tcPr/>
                </a:tc>
                <a:tc>
                  <a:txBody>
                    <a:bodyPr/>
                    <a:lstStyle/>
                    <a:p>
                      <a:endParaRPr lang="en-US" sz="1600" b="0" dirty="0">
                        <a:solidFill>
                          <a:schemeClr val="tx1"/>
                        </a:solidFill>
                        <a:latin typeface="+mj-lt"/>
                      </a:endParaRPr>
                    </a:p>
                  </a:txBody>
                  <a:tcPr/>
                </a:tc>
                <a:extLst>
                  <a:ext uri="{0D108BD9-81ED-4DB2-BD59-A6C34878D82A}">
                    <a16:rowId xmlns:a16="http://schemas.microsoft.com/office/drawing/2014/main" val="2853757164"/>
                  </a:ext>
                </a:extLst>
              </a:tr>
            </a:tbl>
          </a:graphicData>
        </a:graphic>
      </p:graphicFrame>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1675567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lstStyle/>
          <a:p>
            <a:r>
              <a:rPr lang="en-US" dirty="0">
                <a:solidFill>
                  <a:schemeClr val="tx1"/>
                </a:solidFill>
                <a:cs typeface="Avenir LT Std 65 Medium"/>
              </a:rPr>
              <a:t>Receive Cash Dividends</a:t>
            </a:r>
            <a:endParaRPr lang="en-US" sz="1000" b="0" dirty="0">
              <a:solidFill>
                <a:schemeClr val="tx1"/>
              </a:solidFill>
            </a:endParaRPr>
          </a:p>
        </p:txBody>
      </p:sp>
      <p:sp>
        <p:nvSpPr>
          <p:cNvPr id="3" name="Content Placeholder 2">
            <a:extLst>
              <a:ext uri="{FF2B5EF4-FFF2-40B4-BE49-F238E27FC236}">
                <a16:creationId xmlns:a16="http://schemas.microsoft.com/office/drawing/2014/main" id="{4FFBC044-F005-4F8E-807E-AF844CE3876F}"/>
              </a:ext>
            </a:extLst>
          </p:cNvPr>
          <p:cNvSpPr>
            <a:spLocks noGrp="1"/>
          </p:cNvSpPr>
          <p:nvPr>
            <p:ph sz="quarter" idx="11"/>
          </p:nvPr>
        </p:nvSpPr>
        <p:spPr>
          <a:xfrm>
            <a:off x="342900" y="1276710"/>
            <a:ext cx="8458200" cy="1130160"/>
          </a:xfrm>
        </p:spPr>
        <p:txBody>
          <a:bodyPr>
            <a:normAutofit/>
          </a:bodyPr>
          <a:lstStyle/>
          <a:p>
            <a:r>
              <a:rPr lang="en-US" dirty="0"/>
              <a:t>International Outfitter pays total dividends of $10,000 to all shareholders on December 31, 2025, and Nathan’s Sportswear receives its 25% ownership share equal to $2,500.</a:t>
            </a:r>
          </a:p>
        </p:txBody>
      </p:sp>
      <p:graphicFrame>
        <p:nvGraphicFramePr>
          <p:cNvPr id="9" name="Table 8">
            <a:extLst>
              <a:ext uri="{FF2B5EF4-FFF2-40B4-BE49-F238E27FC236}">
                <a16:creationId xmlns:a16="http://schemas.microsoft.com/office/drawing/2014/main" id="{C9C55692-DA54-43ED-AE75-8DBEE5104139}"/>
              </a:ext>
            </a:extLst>
          </p:cNvPr>
          <p:cNvGraphicFramePr>
            <a:graphicFrameLocks noGrp="1"/>
          </p:cNvGraphicFramePr>
          <p:nvPr>
            <p:extLst>
              <p:ext uri="{D42A27DB-BD31-4B8C-83A1-F6EECF244321}">
                <p14:modId xmlns:p14="http://schemas.microsoft.com/office/powerpoint/2010/main" val="3912947345"/>
              </p:ext>
            </p:extLst>
          </p:nvPr>
        </p:nvGraphicFramePr>
        <p:xfrm>
          <a:off x="565588" y="2758440"/>
          <a:ext cx="8012824" cy="1584960"/>
        </p:xfrm>
        <a:graphic>
          <a:graphicData uri="http://schemas.openxmlformats.org/drawingml/2006/table">
            <a:tbl>
              <a:tblPr firstRow="1" bandRow="1">
                <a:tableStyleId>{5C22544A-7EE6-4342-B048-85BDC9FD1C3A}</a:tableStyleId>
              </a:tblPr>
              <a:tblGrid>
                <a:gridCol w="6173514">
                  <a:extLst>
                    <a:ext uri="{9D8B030D-6E8A-4147-A177-3AD203B41FA5}">
                      <a16:colId xmlns:a16="http://schemas.microsoft.com/office/drawing/2014/main" val="2264563167"/>
                    </a:ext>
                  </a:extLst>
                </a:gridCol>
                <a:gridCol w="882869">
                  <a:extLst>
                    <a:ext uri="{9D8B030D-6E8A-4147-A177-3AD203B41FA5}">
                      <a16:colId xmlns:a16="http://schemas.microsoft.com/office/drawing/2014/main" val="2241329328"/>
                    </a:ext>
                  </a:extLst>
                </a:gridCol>
                <a:gridCol w="956441">
                  <a:extLst>
                    <a:ext uri="{9D8B030D-6E8A-4147-A177-3AD203B41FA5}">
                      <a16:colId xmlns:a16="http://schemas.microsoft.com/office/drawing/2014/main" val="2221409502"/>
                    </a:ext>
                  </a:extLst>
                </a:gridCol>
              </a:tblGrid>
              <a:tr h="209204">
                <a:tc>
                  <a:txBody>
                    <a:bodyPr/>
                    <a:lstStyle/>
                    <a:p>
                      <a:r>
                        <a:rPr lang="en-US" sz="1600" b="0" dirty="0">
                          <a:latin typeface="+mj-lt"/>
                        </a:rPr>
                        <a:t>December 31, 2025</a:t>
                      </a:r>
                      <a:endParaRPr lang="en-US" sz="1600" b="0" dirty="0">
                        <a:solidFill>
                          <a:schemeClr val="bg1"/>
                        </a:solidFill>
                        <a:latin typeface="+mj-lt"/>
                      </a:endParaRPr>
                    </a:p>
                  </a:txBody>
                  <a:tcPr>
                    <a:solidFill>
                      <a:srgbClr val="C00000"/>
                    </a:solidFill>
                  </a:tcPr>
                </a:tc>
                <a:tc>
                  <a:txBody>
                    <a:bodyPr/>
                    <a:lstStyle/>
                    <a:p>
                      <a:r>
                        <a:rPr lang="en-US" sz="1600" b="0" dirty="0">
                          <a:solidFill>
                            <a:schemeClr val="bg1"/>
                          </a:solidFill>
                          <a:latin typeface="+mj-lt"/>
                        </a:rPr>
                        <a:t>Debit</a:t>
                      </a:r>
                    </a:p>
                  </a:txBody>
                  <a:tcPr>
                    <a:solidFill>
                      <a:srgbClr val="C00000"/>
                    </a:solidFill>
                  </a:tcPr>
                </a:tc>
                <a:tc>
                  <a:txBody>
                    <a:bodyPr/>
                    <a:lstStyle/>
                    <a:p>
                      <a:r>
                        <a:rPr lang="en-US" sz="1600" b="0" dirty="0">
                          <a:solidFill>
                            <a:schemeClr val="bg1"/>
                          </a:solidFill>
                          <a:latin typeface="+mj-lt"/>
                        </a:rPr>
                        <a:t>Credit</a:t>
                      </a:r>
                    </a:p>
                  </a:txBody>
                  <a:tcPr>
                    <a:solidFill>
                      <a:srgbClr val="C00000"/>
                    </a:solidFill>
                  </a:tcPr>
                </a:tc>
                <a:extLst>
                  <a:ext uri="{0D108BD9-81ED-4DB2-BD59-A6C34878D82A}">
                    <a16:rowId xmlns:a16="http://schemas.microsoft.com/office/drawing/2014/main" val="2055171296"/>
                  </a:ext>
                </a:extLst>
              </a:tr>
              <a:tr h="180990">
                <a:tc>
                  <a:txBody>
                    <a:bodyPr/>
                    <a:lstStyle/>
                    <a:p>
                      <a:r>
                        <a:rPr lang="en-US" sz="1600" b="1" dirty="0">
                          <a:latin typeface="+mj-lt"/>
                        </a:rPr>
                        <a:t>Cash</a:t>
                      </a:r>
                      <a:r>
                        <a:rPr lang="en-US" sz="1600" b="1" i="1" dirty="0">
                          <a:solidFill>
                            <a:schemeClr val="tx1"/>
                          </a:solidFill>
                          <a:latin typeface="+mj-lt"/>
                        </a:rPr>
                        <a:t> </a:t>
                      </a:r>
                      <a:endParaRPr lang="en-US" sz="1600" b="1" dirty="0">
                        <a:solidFill>
                          <a:schemeClr val="tx1"/>
                        </a:solidFill>
                        <a:latin typeface="+mj-lt"/>
                      </a:endParaRPr>
                    </a:p>
                  </a:txBody>
                  <a:tcPr/>
                </a:tc>
                <a:tc>
                  <a:txBody>
                    <a:bodyPr/>
                    <a:lstStyle/>
                    <a:p>
                      <a:r>
                        <a:rPr lang="en-US" sz="1600" b="1" dirty="0">
                          <a:solidFill>
                            <a:schemeClr val="tx1"/>
                          </a:solidFill>
                          <a:latin typeface="+mj-lt"/>
                        </a:rPr>
                        <a:t>2,500</a:t>
                      </a:r>
                    </a:p>
                  </a:txBody>
                  <a:tcPr/>
                </a:tc>
                <a:tc>
                  <a:txBody>
                    <a:bodyPr/>
                    <a:lstStyle/>
                    <a:p>
                      <a:endParaRPr lang="en-US" sz="1600" b="1" dirty="0">
                        <a:solidFill>
                          <a:schemeClr val="tx1"/>
                        </a:solidFill>
                        <a:latin typeface="+mj-lt"/>
                      </a:endParaRPr>
                    </a:p>
                  </a:txBody>
                  <a:tcPr/>
                </a:tc>
                <a:extLst>
                  <a:ext uri="{0D108BD9-81ED-4DB2-BD59-A6C34878D82A}">
                    <a16:rowId xmlns:a16="http://schemas.microsoft.com/office/drawing/2014/main" val="994956317"/>
                  </a:ext>
                </a:extLst>
              </a:tr>
              <a:tr h="167502">
                <a:tc>
                  <a:txBody>
                    <a:bodyPr/>
                    <a:lstStyle/>
                    <a:p>
                      <a:r>
                        <a:rPr lang="en-US" sz="1600" b="1" dirty="0">
                          <a:solidFill>
                            <a:schemeClr val="tx1"/>
                          </a:solidFill>
                          <a:latin typeface="+mj-lt"/>
                        </a:rPr>
                        <a:t>    </a:t>
                      </a:r>
                      <a:r>
                        <a:rPr lang="en-US" sz="1600" b="1" dirty="0">
                          <a:latin typeface="+mj-lt"/>
                        </a:rPr>
                        <a:t>Investments</a:t>
                      </a:r>
                      <a:endParaRPr lang="en-US" sz="1600" b="1" dirty="0">
                        <a:solidFill>
                          <a:schemeClr val="tx1"/>
                        </a:solidFill>
                        <a:latin typeface="+mj-lt"/>
                      </a:endParaRPr>
                    </a:p>
                  </a:txBody>
                  <a:tcPr/>
                </a:tc>
                <a:tc>
                  <a:txBody>
                    <a:bodyPr/>
                    <a:lstStyle/>
                    <a:p>
                      <a:r>
                        <a:rPr lang="en-IN" sz="1600" b="1" dirty="0">
                          <a:solidFill>
                            <a:schemeClr val="tx1"/>
                          </a:solidFill>
                          <a:latin typeface="+mj-lt"/>
                        </a:rPr>
                        <a:t>  </a:t>
                      </a:r>
                      <a:endParaRPr lang="en-US" sz="1600" b="1" dirty="0">
                        <a:solidFill>
                          <a:schemeClr val="tx1"/>
                        </a:solidFill>
                        <a:latin typeface="+mj-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tx1"/>
                          </a:solidFill>
                          <a:latin typeface="+mj-lt"/>
                          <a:ea typeface="+mn-ea"/>
                          <a:cs typeface="+mn-cs"/>
                        </a:rPr>
                        <a:t>2,500</a:t>
                      </a:r>
                    </a:p>
                  </a:txBody>
                  <a:tcPr/>
                </a:tc>
                <a:extLst>
                  <a:ext uri="{0D108BD9-81ED-4DB2-BD59-A6C34878D82A}">
                    <a16:rowId xmlns:a16="http://schemas.microsoft.com/office/drawing/2014/main" val="3689304350"/>
                  </a:ext>
                </a:extLst>
              </a:tr>
              <a:tr h="277409">
                <a:tc>
                  <a:txBody>
                    <a:bodyPr/>
                    <a:lstStyle/>
                    <a:p>
                      <a:r>
                        <a:rPr lang="en-US" sz="1600" b="0" i="1" dirty="0">
                          <a:solidFill>
                            <a:schemeClr val="tx1"/>
                          </a:solidFill>
                          <a:latin typeface="+mj-lt"/>
                        </a:rPr>
                        <a:t>   </a:t>
                      </a:r>
                      <a:r>
                        <a:rPr lang="en-US" sz="1600" b="0" i="1" dirty="0">
                          <a:latin typeface="+mj-lt"/>
                        </a:rPr>
                        <a:t>(Receive cash dividends)</a:t>
                      </a:r>
                    </a:p>
                    <a:p>
                      <a:r>
                        <a:rPr lang="en-US" sz="1600" b="0" i="1" dirty="0">
                          <a:latin typeface="+mj-lt"/>
                        </a:rPr>
                        <a:t>   ($2,500 = $10,000 × 25% ownership)</a:t>
                      </a:r>
                    </a:p>
                  </a:txBody>
                  <a:tcPr/>
                </a:tc>
                <a:tc>
                  <a:txBody>
                    <a:bodyPr/>
                    <a:lstStyle/>
                    <a:p>
                      <a:endParaRPr lang="en-US" sz="1600" b="0" dirty="0">
                        <a:solidFill>
                          <a:schemeClr val="tx1"/>
                        </a:solidFill>
                        <a:latin typeface="+mj-lt"/>
                      </a:endParaRPr>
                    </a:p>
                  </a:txBody>
                  <a:tcPr/>
                </a:tc>
                <a:tc>
                  <a:txBody>
                    <a:bodyPr/>
                    <a:lstStyle/>
                    <a:p>
                      <a:endParaRPr lang="en-US" sz="1600" b="0" dirty="0">
                        <a:solidFill>
                          <a:schemeClr val="tx1"/>
                        </a:solidFill>
                        <a:latin typeface="+mj-lt"/>
                      </a:endParaRPr>
                    </a:p>
                  </a:txBody>
                  <a:tcPr/>
                </a:tc>
                <a:extLst>
                  <a:ext uri="{0D108BD9-81ED-4DB2-BD59-A6C34878D82A}">
                    <a16:rowId xmlns:a16="http://schemas.microsoft.com/office/drawing/2014/main" val="2853757164"/>
                  </a:ext>
                </a:extLst>
              </a:tr>
            </a:tbl>
          </a:graphicData>
        </a:graphic>
      </p:graphicFrame>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30421934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F4F7A-F98B-48CB-B816-CDCDA4AF7819}"/>
              </a:ext>
            </a:extLst>
          </p:cNvPr>
          <p:cNvSpPr>
            <a:spLocks noGrp="1"/>
          </p:cNvSpPr>
          <p:nvPr>
            <p:ph type="title"/>
          </p:nvPr>
        </p:nvSpPr>
        <p:spPr/>
        <p:txBody>
          <a:bodyPr>
            <a:normAutofit fontScale="90000"/>
          </a:bodyPr>
          <a:lstStyle/>
          <a:p>
            <a:r>
              <a:rPr lang="en-US" dirty="0">
                <a:solidFill>
                  <a:schemeClr val="tx1"/>
                </a:solidFill>
                <a:cs typeface="Avenir LT Std 65 Medium"/>
              </a:rPr>
              <a:t>Investments and Equity Income Accounts after Posting the Three Transactions</a:t>
            </a:r>
            <a:endParaRPr lang="en-US" dirty="0">
              <a:solidFill>
                <a:schemeClr val="tx1"/>
              </a:solidFill>
            </a:endParaRPr>
          </a:p>
        </p:txBody>
      </p:sp>
      <p:graphicFrame>
        <p:nvGraphicFramePr>
          <p:cNvPr id="15" name="Table 14">
            <a:extLst>
              <a:ext uri="{FF2B5EF4-FFF2-40B4-BE49-F238E27FC236}">
                <a16:creationId xmlns:a16="http://schemas.microsoft.com/office/drawing/2014/main" id="{FB85F780-1B32-486F-B35C-5BF8FE0667A3}"/>
              </a:ext>
            </a:extLst>
          </p:cNvPr>
          <p:cNvGraphicFramePr>
            <a:graphicFrameLocks noGrp="1"/>
          </p:cNvGraphicFramePr>
          <p:nvPr>
            <p:extLst>
              <p:ext uri="{D42A27DB-BD31-4B8C-83A1-F6EECF244321}">
                <p14:modId xmlns:p14="http://schemas.microsoft.com/office/powerpoint/2010/main" val="3093579890"/>
              </p:ext>
            </p:extLst>
          </p:nvPr>
        </p:nvGraphicFramePr>
        <p:xfrm>
          <a:off x="1562101" y="1885047"/>
          <a:ext cx="6283215" cy="1341120"/>
        </p:xfrm>
        <a:graphic>
          <a:graphicData uri="http://schemas.openxmlformats.org/drawingml/2006/table">
            <a:tbl>
              <a:tblPr firstRow="1" bandRow="1">
                <a:tableStyleId>{5C22544A-7EE6-4342-B048-85BDC9FD1C3A}</a:tableStyleId>
              </a:tblPr>
              <a:tblGrid>
                <a:gridCol w="1911505">
                  <a:extLst>
                    <a:ext uri="{9D8B030D-6E8A-4147-A177-3AD203B41FA5}">
                      <a16:colId xmlns:a16="http://schemas.microsoft.com/office/drawing/2014/main" val="3231713722"/>
                    </a:ext>
                  </a:extLst>
                </a:gridCol>
                <a:gridCol w="1565448">
                  <a:extLst>
                    <a:ext uri="{9D8B030D-6E8A-4147-A177-3AD203B41FA5}">
                      <a16:colId xmlns:a16="http://schemas.microsoft.com/office/drawing/2014/main" val="2264563167"/>
                    </a:ext>
                  </a:extLst>
                </a:gridCol>
                <a:gridCol w="862330">
                  <a:extLst>
                    <a:ext uri="{9D8B030D-6E8A-4147-A177-3AD203B41FA5}">
                      <a16:colId xmlns:a16="http://schemas.microsoft.com/office/drawing/2014/main" val="2241329328"/>
                    </a:ext>
                  </a:extLst>
                </a:gridCol>
                <a:gridCol w="1943932">
                  <a:extLst>
                    <a:ext uri="{9D8B030D-6E8A-4147-A177-3AD203B41FA5}">
                      <a16:colId xmlns:a16="http://schemas.microsoft.com/office/drawing/2014/main" val="2221409502"/>
                    </a:ext>
                  </a:extLst>
                </a:gridCol>
              </a:tblGrid>
              <a:tr h="209204">
                <a:tc>
                  <a:txBody>
                    <a:bodyPr/>
                    <a:lstStyle/>
                    <a:p>
                      <a:endParaRPr lang="en-US" sz="1600" b="1" dirty="0">
                        <a:solidFill>
                          <a:schemeClr val="tx1"/>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600" b="1" dirty="0">
                          <a:solidFill>
                            <a:schemeClr val="tx1"/>
                          </a:solidFill>
                          <a:latin typeface="+mj-lt"/>
                        </a:rPr>
                        <a:t>Investments</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600" b="0" dirty="0">
                        <a:solidFill>
                          <a:schemeClr val="tx1"/>
                        </a:solidFill>
                        <a:latin typeface="+mj-lt"/>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600" b="0" dirty="0">
                        <a:solidFill>
                          <a:schemeClr val="tx1"/>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55171296"/>
                  </a:ext>
                </a:extLst>
              </a:tr>
              <a:tr h="18099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mj-lt"/>
                        </a:rPr>
                        <a:t>Initial investment</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mj-lt"/>
                        </a:rPr>
                        <a:t>          150,000</a:t>
                      </a:r>
                      <a:r>
                        <a:rPr lang="en-US" sz="1600" b="0" i="1" dirty="0">
                          <a:solidFill>
                            <a:schemeClr val="tx1"/>
                          </a:solidFill>
                          <a:latin typeface="+mj-lt"/>
                        </a:rPr>
                        <a:t> </a:t>
                      </a:r>
                      <a:endParaRPr lang="en-US" sz="1600" b="0" dirty="0">
                        <a:solidFill>
                          <a:schemeClr val="tx1"/>
                        </a:solidFill>
                        <a:latin typeface="+mj-lt"/>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endParaRPr lang="en-US" sz="1600" b="0" dirty="0">
                        <a:solidFill>
                          <a:schemeClr val="tx1"/>
                        </a:solidFill>
                        <a:latin typeface="+mj-lt"/>
                      </a:endParaRP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endParaRPr lang="en-US" sz="1600" b="0" dirty="0">
                        <a:solidFill>
                          <a:schemeClr val="tx1"/>
                        </a:solidFill>
                        <a:latin typeface="+mj-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94956317"/>
                  </a:ext>
                </a:extLst>
              </a:tr>
              <a:tr h="16750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mj-lt"/>
                        </a:rPr>
                        <a:t>25% of net income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mj-lt"/>
                        </a:rPr>
                        <a:t>              </a:t>
                      </a:r>
                      <a:r>
                        <a:rPr lang="en-US" sz="1600" dirty="0">
                          <a:solidFill>
                            <a:schemeClr val="tx1"/>
                          </a:solidFill>
                          <a:latin typeface="+mj-lt"/>
                        </a:rPr>
                        <a:t>7,500</a:t>
                      </a: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b="0" dirty="0">
                          <a:solidFill>
                            <a:schemeClr val="tx1"/>
                          </a:solidFill>
                          <a:latin typeface="+mj-lt"/>
                        </a:rPr>
                        <a:t>  </a:t>
                      </a:r>
                      <a:r>
                        <a:rPr lang="en-US" sz="1600" dirty="0">
                          <a:solidFill>
                            <a:schemeClr val="tx1"/>
                          </a:solidFill>
                          <a:latin typeface="+mj-lt"/>
                        </a:rPr>
                        <a:t>2,500</a:t>
                      </a:r>
                    </a:p>
                  </a:txBody>
                  <a:tcP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mj-lt"/>
                        </a:rPr>
                        <a:t>25% of dividends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89304350"/>
                  </a:ext>
                </a:extLst>
              </a:tr>
              <a:tr h="2774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1" dirty="0">
                          <a:solidFill>
                            <a:schemeClr val="tx1"/>
                          </a:solidFill>
                          <a:latin typeface="+mj-lt"/>
                        </a:rPr>
                        <a:t>   </a:t>
                      </a:r>
                      <a:r>
                        <a:rPr lang="en-US" sz="1600" u="dbl" baseline="0" dirty="0">
                          <a:solidFill>
                            <a:schemeClr val="tx1"/>
                          </a:solidFill>
                          <a:latin typeface="+mj-lt"/>
                        </a:rPr>
                        <a:t>Bal. 155,000</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endParaRPr lang="en-US" sz="1600" b="0" dirty="0">
                        <a:solidFill>
                          <a:schemeClr val="tx1"/>
                        </a:solidFill>
                        <a:latin typeface="+mj-lt"/>
                      </a:endParaRP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endParaRPr lang="en-US" sz="1600" b="0"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53757164"/>
                  </a:ext>
                </a:extLst>
              </a:tr>
            </a:tbl>
          </a:graphicData>
        </a:graphic>
      </p:graphicFrame>
      <p:graphicFrame>
        <p:nvGraphicFramePr>
          <p:cNvPr id="16" name="Table 15">
            <a:extLst>
              <a:ext uri="{FF2B5EF4-FFF2-40B4-BE49-F238E27FC236}">
                <a16:creationId xmlns:a16="http://schemas.microsoft.com/office/drawing/2014/main" id="{7F6D3B03-E183-4DAE-9C58-780F7FFC0A92}"/>
              </a:ext>
            </a:extLst>
          </p:cNvPr>
          <p:cNvGraphicFramePr>
            <a:graphicFrameLocks noGrp="1"/>
          </p:cNvGraphicFramePr>
          <p:nvPr>
            <p:extLst>
              <p:ext uri="{D42A27DB-BD31-4B8C-83A1-F6EECF244321}">
                <p14:modId xmlns:p14="http://schemas.microsoft.com/office/powerpoint/2010/main" val="324096282"/>
              </p:ext>
            </p:extLst>
          </p:nvPr>
        </p:nvGraphicFramePr>
        <p:xfrm>
          <a:off x="2150350" y="4147111"/>
          <a:ext cx="4843299" cy="1005840"/>
        </p:xfrm>
        <a:graphic>
          <a:graphicData uri="http://schemas.openxmlformats.org/drawingml/2006/table">
            <a:tbl>
              <a:tblPr firstRow="1" bandRow="1">
                <a:tableStyleId>{5C22544A-7EE6-4342-B048-85BDC9FD1C3A}</a:tableStyleId>
              </a:tblPr>
              <a:tblGrid>
                <a:gridCol w="1670553">
                  <a:extLst>
                    <a:ext uri="{9D8B030D-6E8A-4147-A177-3AD203B41FA5}">
                      <a16:colId xmlns:a16="http://schemas.microsoft.com/office/drawing/2014/main" val="2264563167"/>
                    </a:ext>
                  </a:extLst>
                </a:gridCol>
                <a:gridCol w="1177158">
                  <a:extLst>
                    <a:ext uri="{9D8B030D-6E8A-4147-A177-3AD203B41FA5}">
                      <a16:colId xmlns:a16="http://schemas.microsoft.com/office/drawing/2014/main" val="2241329328"/>
                    </a:ext>
                  </a:extLst>
                </a:gridCol>
                <a:gridCol w="1995588">
                  <a:extLst>
                    <a:ext uri="{9D8B030D-6E8A-4147-A177-3AD203B41FA5}">
                      <a16:colId xmlns:a16="http://schemas.microsoft.com/office/drawing/2014/main" val="2221409502"/>
                    </a:ext>
                  </a:extLst>
                </a:gridCol>
              </a:tblGrid>
              <a:tr h="209204">
                <a:tc>
                  <a:txBody>
                    <a:bodyPr/>
                    <a:lstStyle/>
                    <a:p>
                      <a:r>
                        <a:rPr lang="en-US" sz="1600" b="1" dirty="0">
                          <a:solidFill>
                            <a:schemeClr val="tx1"/>
                          </a:solidFill>
                          <a:latin typeface="+mj-lt"/>
                        </a:rPr>
                        <a:t>Equity Income</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600" b="0" dirty="0">
                        <a:solidFill>
                          <a:schemeClr val="tx1"/>
                        </a:solidFill>
                        <a:latin typeface="+mj-lt"/>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600" b="0" dirty="0">
                        <a:solidFill>
                          <a:schemeClr val="tx1"/>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55171296"/>
                  </a:ext>
                </a:extLst>
              </a:tr>
              <a:tr h="18099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mj-lt"/>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600" b="0" dirty="0">
                          <a:solidFill>
                            <a:schemeClr val="tx1"/>
                          </a:solidFill>
                          <a:latin typeface="+mj-lt"/>
                        </a:rPr>
                        <a:t>7500</a:t>
                      </a:r>
                      <a:endParaRPr lang="en-US" sz="1600" b="0" dirty="0">
                        <a:solidFill>
                          <a:schemeClr val="tx1"/>
                        </a:solidFill>
                        <a:latin typeface="+mj-lt"/>
                      </a:endParaRP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mj-lt"/>
                        </a:rPr>
                        <a:t>25% of net income</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94956317"/>
                  </a:ext>
                </a:extLst>
              </a:tr>
              <a:tr h="16750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latin typeface="+mj-lt"/>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u="dbl" kern="1200" baseline="0" dirty="0">
                          <a:solidFill>
                            <a:schemeClr val="tx1"/>
                          </a:solidFill>
                          <a:latin typeface="+mj-lt"/>
                          <a:ea typeface="+mn-ea"/>
                          <a:cs typeface="+mn-cs"/>
                        </a:rPr>
                        <a:t>Bal.7500</a:t>
                      </a:r>
                      <a:endParaRPr lang="en-US" sz="1600" b="0" kern="1200" baseline="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89304350"/>
                  </a:ext>
                </a:extLst>
              </a:tr>
            </a:tbl>
          </a:graphicData>
        </a:graphic>
      </p:graphicFrame>
      <p:sp>
        <p:nvSpPr>
          <p:cNvPr id="6" name="Slide Number Placeholder 5">
            <a:extLst>
              <a:ext uri="{FF2B5EF4-FFF2-40B4-BE49-F238E27FC236}">
                <a16:creationId xmlns:a16="http://schemas.microsoft.com/office/drawing/2014/main" id="{394D42B4-C387-44CD-B39B-F59415EFAFEB}"/>
              </a:ext>
            </a:extLst>
          </p:cNvPr>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10309977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F309C-08F1-43EF-AE8F-E8E79090D99C}"/>
              </a:ext>
            </a:extLst>
          </p:cNvPr>
          <p:cNvSpPr>
            <a:spLocks noGrp="1"/>
          </p:cNvSpPr>
          <p:nvPr>
            <p:ph type="title"/>
          </p:nvPr>
        </p:nvSpPr>
        <p:spPr/>
        <p:txBody>
          <a:bodyPr>
            <a:normAutofit/>
          </a:bodyPr>
          <a:lstStyle/>
          <a:p>
            <a:r>
              <a:rPr lang="en-US" dirty="0">
                <a:solidFill>
                  <a:schemeClr val="tx1"/>
                </a:solidFill>
                <a:cs typeface="Avenir LT Std 65 Medium"/>
              </a:rPr>
              <a:t>Key Point </a:t>
            </a:r>
            <a:r>
              <a:rPr lang="en-US" sz="1000" b="0" dirty="0">
                <a:solidFill>
                  <a:schemeClr val="tx1"/>
                </a:solidFill>
                <a:cs typeface="Avenir LT Std 65 Medium"/>
              </a:rPr>
              <a:t>3</a:t>
            </a:r>
            <a:endParaRPr lang="en-US" sz="1000" b="0" dirty="0">
              <a:solidFill>
                <a:schemeClr val="tx1"/>
              </a:solidFill>
            </a:endParaRPr>
          </a:p>
        </p:txBody>
      </p:sp>
      <p:sp>
        <p:nvSpPr>
          <p:cNvPr id="3" name="Content Placeholder 2">
            <a:extLst>
              <a:ext uri="{FF2B5EF4-FFF2-40B4-BE49-F238E27FC236}">
                <a16:creationId xmlns:a16="http://schemas.microsoft.com/office/drawing/2014/main" id="{084F05DF-F235-46DB-AB01-DC051C3E2B4E}"/>
              </a:ext>
            </a:extLst>
          </p:cNvPr>
          <p:cNvSpPr>
            <a:spLocks noGrp="1"/>
          </p:cNvSpPr>
          <p:nvPr>
            <p:ph sz="quarter" idx="11"/>
          </p:nvPr>
        </p:nvSpPr>
        <p:spPr/>
        <p:txBody>
          <a:bodyPr>
            <a:normAutofit/>
          </a:bodyPr>
          <a:lstStyle/>
          <a:p>
            <a:pPr>
              <a:spcBef>
                <a:spcPts val="1000"/>
              </a:spcBef>
              <a:spcAft>
                <a:spcPts val="0"/>
              </a:spcAft>
            </a:pPr>
            <a:r>
              <a:rPr lang="en-US" sz="2400" dirty="0">
                <a:solidFill>
                  <a:schemeClr val="tx1"/>
                </a:solidFill>
              </a:rPr>
              <a:t>We initially record equity investments at cost. </a:t>
            </a:r>
          </a:p>
          <a:p>
            <a:pPr>
              <a:spcBef>
                <a:spcPts val="1000"/>
              </a:spcBef>
              <a:spcAft>
                <a:spcPts val="0"/>
              </a:spcAft>
            </a:pPr>
            <a:r>
              <a:rPr lang="en-US" sz="2400" dirty="0">
                <a:solidFill>
                  <a:schemeClr val="tx1"/>
                </a:solidFill>
              </a:rPr>
              <a:t>Under the equity method, the balance of the Investments account increases for the investor’s share of the investee’s net income and decreases for the investor’s share of the investee’s cash dividends.</a:t>
            </a:r>
          </a:p>
          <a:p>
            <a:pPr>
              <a:spcBef>
                <a:spcPts val="1000"/>
              </a:spcBef>
              <a:spcAft>
                <a:spcPts val="0"/>
              </a:spcAft>
            </a:pPr>
            <a:r>
              <a:rPr lang="en-US" sz="2400" dirty="0">
                <a:solidFill>
                  <a:schemeClr val="tx1"/>
                </a:solidFill>
              </a:rPr>
              <a:t>Equity Income reflects the investor’s share of the investee’s net income.</a:t>
            </a:r>
          </a:p>
        </p:txBody>
      </p:sp>
      <p:sp>
        <p:nvSpPr>
          <p:cNvPr id="6" name="Slide Number Placeholder 5">
            <a:extLst>
              <a:ext uri="{FF2B5EF4-FFF2-40B4-BE49-F238E27FC236}">
                <a16:creationId xmlns:a16="http://schemas.microsoft.com/office/drawing/2014/main" id="{E21CE1E8-E252-492B-AB82-17241A74E160}"/>
              </a:ext>
            </a:extLst>
          </p:cNvPr>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25987776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3E3E7D-9F9E-4ECB-8AC8-F1D84B7DB404}"/>
              </a:ext>
            </a:extLst>
          </p:cNvPr>
          <p:cNvSpPr>
            <a:spLocks noGrp="1"/>
          </p:cNvSpPr>
          <p:nvPr>
            <p:ph type="title"/>
          </p:nvPr>
        </p:nvSpPr>
        <p:spPr/>
        <p:txBody>
          <a:bodyPr>
            <a:noAutofit/>
          </a:bodyPr>
          <a:lstStyle/>
          <a:p>
            <a:r>
              <a:rPr lang="en-US" sz="3200" dirty="0"/>
              <a:t>Concept Check D–3 </a:t>
            </a:r>
            <a:r>
              <a:rPr lang="en-US" sz="1000" b="0" dirty="0"/>
              <a:t>1</a:t>
            </a:r>
            <a:endParaRPr lang="en-US" sz="1000" b="0" dirty="0">
              <a:solidFill>
                <a:schemeClr val="tx1"/>
              </a:solidFill>
            </a:endParaRPr>
          </a:p>
        </p:txBody>
      </p:sp>
      <p:sp>
        <p:nvSpPr>
          <p:cNvPr id="3" name="Content Placeholder 2">
            <a:extLst>
              <a:ext uri="{FF2B5EF4-FFF2-40B4-BE49-F238E27FC236}">
                <a16:creationId xmlns:a16="http://schemas.microsoft.com/office/drawing/2014/main" id="{797B782E-5056-4352-8114-EC4ED40A3721}"/>
              </a:ext>
            </a:extLst>
          </p:cNvPr>
          <p:cNvSpPr>
            <a:spLocks noGrp="1"/>
          </p:cNvSpPr>
          <p:nvPr>
            <p:ph sz="quarter" idx="11"/>
          </p:nvPr>
        </p:nvSpPr>
        <p:spPr>
          <a:xfrm>
            <a:off x="342900" y="1276709"/>
            <a:ext cx="8458200" cy="3568560"/>
          </a:xfrm>
        </p:spPr>
        <p:txBody>
          <a:bodyPr>
            <a:normAutofit/>
          </a:bodyPr>
          <a:lstStyle/>
          <a:p>
            <a:r>
              <a:rPr lang="en-US" dirty="0"/>
              <a:t>Shaq Co. invests in Magic Co. by purchasing 3,000 shares, which represents a 30% investment. If Magic pays dividends of $1 per share, the entry to record the receipt of the dividends on Shaq’s side would include:</a:t>
            </a:r>
          </a:p>
          <a:p>
            <a:r>
              <a:rPr lang="en-US" b="1" dirty="0"/>
              <a:t>a. </a:t>
            </a:r>
            <a:r>
              <a:rPr lang="en-US" dirty="0"/>
              <a:t>A debit to the Investments account of $3,000</a:t>
            </a:r>
          </a:p>
          <a:p>
            <a:r>
              <a:rPr lang="en-US" b="1" dirty="0"/>
              <a:t>b. </a:t>
            </a:r>
            <a:r>
              <a:rPr lang="en-US" dirty="0"/>
              <a:t>A credit to the Investments account of $3,000</a:t>
            </a:r>
          </a:p>
          <a:p>
            <a:r>
              <a:rPr lang="en-US" b="1" dirty="0"/>
              <a:t>c. </a:t>
            </a:r>
            <a:r>
              <a:rPr lang="en-US" dirty="0"/>
              <a:t>A debit to the Dividend Revenue account of $3,000</a:t>
            </a:r>
          </a:p>
          <a:p>
            <a:r>
              <a:rPr lang="en-US" b="1" dirty="0"/>
              <a:t>d. </a:t>
            </a:r>
            <a:r>
              <a:rPr lang="en-US" dirty="0"/>
              <a:t>A credit to the Dividend Revenue account of $3,000</a:t>
            </a:r>
          </a:p>
        </p:txBody>
      </p:sp>
      <p:sp>
        <p:nvSpPr>
          <p:cNvPr id="6" name="Slide Number Placeholder 5">
            <a:extLst>
              <a:ext uri="{FF2B5EF4-FFF2-40B4-BE49-F238E27FC236}">
                <a16:creationId xmlns:a16="http://schemas.microsoft.com/office/drawing/2014/main" id="{BA6DFC01-50A1-4150-9274-12B8B494A34D}"/>
              </a:ext>
            </a:extLst>
          </p:cNvPr>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28662701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3E3E7D-9F9E-4ECB-8AC8-F1D84B7DB404}"/>
              </a:ext>
            </a:extLst>
          </p:cNvPr>
          <p:cNvSpPr>
            <a:spLocks noGrp="1"/>
          </p:cNvSpPr>
          <p:nvPr>
            <p:ph type="title"/>
          </p:nvPr>
        </p:nvSpPr>
        <p:spPr/>
        <p:txBody>
          <a:bodyPr>
            <a:noAutofit/>
          </a:bodyPr>
          <a:lstStyle/>
          <a:p>
            <a:r>
              <a:rPr lang="en-US" sz="3200" dirty="0"/>
              <a:t>Concept Check D–3 </a:t>
            </a:r>
            <a:r>
              <a:rPr lang="en-US" sz="1000" b="0" dirty="0"/>
              <a:t>2</a:t>
            </a:r>
            <a:endParaRPr lang="en-US" sz="1000" b="0" dirty="0">
              <a:solidFill>
                <a:schemeClr val="tx1"/>
              </a:solidFill>
            </a:endParaRPr>
          </a:p>
        </p:txBody>
      </p:sp>
      <p:sp>
        <p:nvSpPr>
          <p:cNvPr id="3" name="Content Placeholder 2">
            <a:extLst>
              <a:ext uri="{FF2B5EF4-FFF2-40B4-BE49-F238E27FC236}">
                <a16:creationId xmlns:a16="http://schemas.microsoft.com/office/drawing/2014/main" id="{797B782E-5056-4352-8114-EC4ED40A3721}"/>
              </a:ext>
            </a:extLst>
          </p:cNvPr>
          <p:cNvSpPr>
            <a:spLocks noGrp="1"/>
          </p:cNvSpPr>
          <p:nvPr>
            <p:ph sz="quarter" idx="11"/>
          </p:nvPr>
        </p:nvSpPr>
        <p:spPr>
          <a:xfrm>
            <a:off x="342900" y="1276709"/>
            <a:ext cx="8458200" cy="3106105"/>
          </a:xfrm>
        </p:spPr>
        <p:txBody>
          <a:bodyPr>
            <a:normAutofit/>
          </a:bodyPr>
          <a:lstStyle/>
          <a:p>
            <a:r>
              <a:rPr lang="en-US" dirty="0"/>
              <a:t>Shaq Co. invests in Magic Co. by purchasing 3,000 shares, which represents a 30% investment. If Magic pays dividends of $1 per share, the entry to record the receipt of the dividends on Shaq’s side would include:</a:t>
            </a:r>
          </a:p>
          <a:p>
            <a:r>
              <a:rPr lang="en-US" b="1" dirty="0"/>
              <a:t>a. </a:t>
            </a:r>
            <a:r>
              <a:rPr lang="en-US" dirty="0"/>
              <a:t>A debit to the Investments account of $3,000</a:t>
            </a:r>
          </a:p>
          <a:p>
            <a:r>
              <a:rPr lang="en-US" b="1" dirty="0"/>
              <a:t>Answer: b. </a:t>
            </a:r>
            <a:r>
              <a:rPr lang="en-US" dirty="0"/>
              <a:t>A credit to the Investments account of $3,000</a:t>
            </a:r>
          </a:p>
          <a:p>
            <a:r>
              <a:rPr lang="en-US" b="1" dirty="0"/>
              <a:t>c.</a:t>
            </a:r>
            <a:r>
              <a:rPr lang="en-US" dirty="0"/>
              <a:t> A debit to the Dividend Revenue account of $3,000</a:t>
            </a:r>
          </a:p>
          <a:p>
            <a:r>
              <a:rPr lang="en-US" b="1" dirty="0"/>
              <a:t>d.</a:t>
            </a:r>
            <a:r>
              <a:rPr lang="en-US" dirty="0"/>
              <a:t> A credit to the Dividend Revenue account of $3,000</a:t>
            </a:r>
          </a:p>
        </p:txBody>
      </p:sp>
      <p:sp>
        <p:nvSpPr>
          <p:cNvPr id="8" name="Content Placeholder 7">
            <a:extLst>
              <a:ext uri="{FF2B5EF4-FFF2-40B4-BE49-F238E27FC236}">
                <a16:creationId xmlns:a16="http://schemas.microsoft.com/office/drawing/2014/main" id="{9B15BDDC-5DD9-4A48-AF23-02126C027082}"/>
              </a:ext>
            </a:extLst>
          </p:cNvPr>
          <p:cNvSpPr>
            <a:spLocks noGrp="1"/>
          </p:cNvSpPr>
          <p:nvPr>
            <p:ph sz="quarter" idx="14"/>
          </p:nvPr>
        </p:nvSpPr>
        <p:spPr>
          <a:xfrm>
            <a:off x="342900" y="4604858"/>
            <a:ext cx="8458200" cy="1742091"/>
          </a:xfrm>
        </p:spPr>
        <p:txBody>
          <a:bodyPr/>
          <a:lstStyle/>
          <a:p>
            <a:r>
              <a:rPr lang="en-US" dirty="0"/>
              <a:t>The equity method is used when significant influence exists, which is typically defined as greater than 20% ownership. Under the equity method, the balance of the Investments account will decrease for the investor’s share of the investee’s cash dividends. (Cash would be debited and the Investments account would be credited.)</a:t>
            </a:r>
          </a:p>
        </p:txBody>
      </p:sp>
      <p:sp>
        <p:nvSpPr>
          <p:cNvPr id="6" name="Slide Number Placeholder 5">
            <a:extLst>
              <a:ext uri="{FF2B5EF4-FFF2-40B4-BE49-F238E27FC236}">
                <a16:creationId xmlns:a16="http://schemas.microsoft.com/office/drawing/2014/main" id="{BA6DFC01-50A1-4150-9274-12B8B494A34D}"/>
              </a:ext>
            </a:extLst>
          </p:cNvPr>
          <p:cNvSpPr>
            <a:spLocks noGrp="1"/>
          </p:cNvSpPr>
          <p:nvPr>
            <p:ph type="sldNum" sz="quarter" idx="10"/>
          </p:nvPr>
        </p:nvSpPr>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21664492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4A6A2-A44C-4FBE-B925-881AA8383BEF}"/>
              </a:ext>
            </a:extLst>
          </p:cNvPr>
          <p:cNvSpPr>
            <a:spLocks noGrp="1"/>
          </p:cNvSpPr>
          <p:nvPr>
            <p:ph type="title"/>
          </p:nvPr>
        </p:nvSpPr>
        <p:spPr/>
        <p:txBody>
          <a:bodyPr>
            <a:normAutofit/>
          </a:bodyPr>
          <a:lstStyle/>
          <a:p>
            <a:r>
              <a:rPr lang="en-US" dirty="0"/>
              <a:t>Concept Check D–4 </a:t>
            </a:r>
            <a:r>
              <a:rPr lang="en-US" sz="1000" b="0" dirty="0"/>
              <a:t>1</a:t>
            </a:r>
            <a:endParaRPr lang="en-US" sz="1000" b="0" dirty="0">
              <a:solidFill>
                <a:schemeClr val="tx1"/>
              </a:solidFill>
            </a:endParaRPr>
          </a:p>
        </p:txBody>
      </p:sp>
      <p:sp>
        <p:nvSpPr>
          <p:cNvPr id="3" name="Content Placeholder 2">
            <a:extLst>
              <a:ext uri="{FF2B5EF4-FFF2-40B4-BE49-F238E27FC236}">
                <a16:creationId xmlns:a16="http://schemas.microsoft.com/office/drawing/2014/main" id="{E90B7E27-2F58-42DC-9754-3B57D52A27FF}"/>
              </a:ext>
            </a:extLst>
          </p:cNvPr>
          <p:cNvSpPr>
            <a:spLocks noGrp="1"/>
          </p:cNvSpPr>
          <p:nvPr>
            <p:ph sz="quarter" idx="11"/>
          </p:nvPr>
        </p:nvSpPr>
        <p:spPr>
          <a:xfrm>
            <a:off x="342900" y="1276709"/>
            <a:ext cx="8458200" cy="2748753"/>
          </a:xfrm>
        </p:spPr>
        <p:txBody>
          <a:bodyPr/>
          <a:lstStyle/>
          <a:p>
            <a:r>
              <a:rPr lang="en-US" dirty="0"/>
              <a:t>Shaq Co. invests in Magic Co. by purchasing 3,000 shares, which represents a 30% investment. If Magic reports net income of $100,000, Shaq would record:</a:t>
            </a:r>
          </a:p>
          <a:p>
            <a:r>
              <a:rPr lang="en-US" b="1" dirty="0"/>
              <a:t>a. </a:t>
            </a:r>
            <a:r>
              <a:rPr lang="en-US" dirty="0"/>
              <a:t>A credit to the Investments account of $30,000</a:t>
            </a:r>
          </a:p>
          <a:p>
            <a:r>
              <a:rPr lang="en-US" b="1" dirty="0"/>
              <a:t>b. </a:t>
            </a:r>
            <a:r>
              <a:rPr lang="en-US" dirty="0"/>
              <a:t>A debit to the Investments account of $30,000</a:t>
            </a:r>
          </a:p>
          <a:p>
            <a:r>
              <a:rPr lang="en-US" b="1" dirty="0"/>
              <a:t>c. </a:t>
            </a:r>
            <a:r>
              <a:rPr lang="en-US" dirty="0"/>
              <a:t>A debit to the Equity Income account of $30,000</a:t>
            </a:r>
          </a:p>
          <a:p>
            <a:r>
              <a:rPr lang="en-US" b="1" dirty="0"/>
              <a:t>d. </a:t>
            </a:r>
            <a:r>
              <a:rPr lang="en-US" dirty="0"/>
              <a:t>A credit to the Dividend Revenue account of $30,000</a:t>
            </a:r>
          </a:p>
        </p:txBody>
      </p:sp>
      <p:sp>
        <p:nvSpPr>
          <p:cNvPr id="6" name="Slide Number Placeholder 5">
            <a:extLst>
              <a:ext uri="{FF2B5EF4-FFF2-40B4-BE49-F238E27FC236}">
                <a16:creationId xmlns:a16="http://schemas.microsoft.com/office/drawing/2014/main" id="{AB1B68C0-0598-49CA-9512-E22E59322BF3}"/>
              </a:ext>
            </a:extLst>
          </p:cNvPr>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12980391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4A6A2-A44C-4FBE-B925-881AA8383BEF}"/>
              </a:ext>
            </a:extLst>
          </p:cNvPr>
          <p:cNvSpPr>
            <a:spLocks noGrp="1"/>
          </p:cNvSpPr>
          <p:nvPr>
            <p:ph type="title"/>
          </p:nvPr>
        </p:nvSpPr>
        <p:spPr/>
        <p:txBody>
          <a:bodyPr>
            <a:normAutofit/>
          </a:bodyPr>
          <a:lstStyle/>
          <a:p>
            <a:r>
              <a:rPr lang="en-US" dirty="0"/>
              <a:t>Concept Check D–4 </a:t>
            </a:r>
            <a:r>
              <a:rPr lang="en-US" sz="1000" b="0" dirty="0"/>
              <a:t>2</a:t>
            </a:r>
            <a:endParaRPr lang="en-US" sz="1000" b="0" dirty="0">
              <a:solidFill>
                <a:schemeClr val="tx1"/>
              </a:solidFill>
            </a:endParaRPr>
          </a:p>
        </p:txBody>
      </p:sp>
      <p:sp>
        <p:nvSpPr>
          <p:cNvPr id="3" name="Content Placeholder 2">
            <a:extLst>
              <a:ext uri="{FF2B5EF4-FFF2-40B4-BE49-F238E27FC236}">
                <a16:creationId xmlns:a16="http://schemas.microsoft.com/office/drawing/2014/main" id="{E90B7E27-2F58-42DC-9754-3B57D52A27FF}"/>
              </a:ext>
            </a:extLst>
          </p:cNvPr>
          <p:cNvSpPr>
            <a:spLocks noGrp="1"/>
          </p:cNvSpPr>
          <p:nvPr>
            <p:ph sz="quarter" idx="11"/>
          </p:nvPr>
        </p:nvSpPr>
        <p:spPr>
          <a:xfrm>
            <a:off x="342900" y="1276709"/>
            <a:ext cx="8458200" cy="2748753"/>
          </a:xfrm>
        </p:spPr>
        <p:txBody>
          <a:bodyPr/>
          <a:lstStyle/>
          <a:p>
            <a:r>
              <a:rPr lang="en-US" dirty="0"/>
              <a:t>Shaq Co. invests in Magic Co. by purchasing 3,000 shares, which represents a 30% investment. If Magic reports net income of $100,000, Shaq would record:</a:t>
            </a:r>
          </a:p>
          <a:p>
            <a:r>
              <a:rPr lang="en-US" b="1" dirty="0"/>
              <a:t>a. </a:t>
            </a:r>
            <a:r>
              <a:rPr lang="en-US" dirty="0"/>
              <a:t>A credit to the Investments account of $30,000</a:t>
            </a:r>
          </a:p>
          <a:p>
            <a:r>
              <a:rPr lang="en-US" b="1" dirty="0"/>
              <a:t>Answer: b. </a:t>
            </a:r>
            <a:r>
              <a:rPr lang="en-US" dirty="0"/>
              <a:t>A debit to the Investments account of $30,000</a:t>
            </a:r>
          </a:p>
          <a:p>
            <a:r>
              <a:rPr lang="en-US" b="1" dirty="0"/>
              <a:t>c. </a:t>
            </a:r>
            <a:r>
              <a:rPr lang="en-US" dirty="0"/>
              <a:t>A debit to the Equity Income account of $30,000</a:t>
            </a:r>
          </a:p>
          <a:p>
            <a:r>
              <a:rPr lang="en-US" b="1" dirty="0"/>
              <a:t>d. </a:t>
            </a:r>
            <a:r>
              <a:rPr lang="en-US" dirty="0"/>
              <a:t>A credit to the Dividend Revenue account of $30,000</a:t>
            </a:r>
          </a:p>
        </p:txBody>
      </p:sp>
      <p:sp>
        <p:nvSpPr>
          <p:cNvPr id="8" name="Content Placeholder 7">
            <a:extLst>
              <a:ext uri="{FF2B5EF4-FFF2-40B4-BE49-F238E27FC236}">
                <a16:creationId xmlns:a16="http://schemas.microsoft.com/office/drawing/2014/main" id="{47C7ADFC-3443-4F8A-B45A-454B07290BF2}"/>
              </a:ext>
            </a:extLst>
          </p:cNvPr>
          <p:cNvSpPr>
            <a:spLocks noGrp="1"/>
          </p:cNvSpPr>
          <p:nvPr>
            <p:ph sz="quarter" idx="14"/>
          </p:nvPr>
        </p:nvSpPr>
        <p:spPr>
          <a:xfrm>
            <a:off x="342900" y="4247506"/>
            <a:ext cx="8639352" cy="2107325"/>
          </a:xfrm>
        </p:spPr>
        <p:txBody>
          <a:bodyPr>
            <a:normAutofit/>
          </a:bodyPr>
          <a:lstStyle/>
          <a:p>
            <a:pPr>
              <a:spcBef>
                <a:spcPts val="1000"/>
              </a:spcBef>
              <a:spcAft>
                <a:spcPts val="0"/>
              </a:spcAft>
            </a:pPr>
            <a:r>
              <a:rPr lang="en-US" sz="1800" dirty="0"/>
              <a:t>The equity method is used when significant influence exists, which is typically defined as greater than 20% ownership. Under the equity method, the balance of the Investments account will increase for the investor’s share of net income and will decrease for the investor’s share of the investee’s cash dividends. In this case, the investor’s share of the investee’s net income is $30,000 (= $100,000 × 30%). (The Investments account would be debited $30,000 and the Equity Income account would be credited $30,000.)</a:t>
            </a:r>
          </a:p>
        </p:txBody>
      </p:sp>
      <p:sp>
        <p:nvSpPr>
          <p:cNvPr id="6" name="Slide Number Placeholder 5">
            <a:extLst>
              <a:ext uri="{FF2B5EF4-FFF2-40B4-BE49-F238E27FC236}">
                <a16:creationId xmlns:a16="http://schemas.microsoft.com/office/drawing/2014/main" id="{AB1B68C0-0598-49CA-9512-E22E59322BF3}"/>
              </a:ext>
            </a:extLst>
          </p:cNvPr>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19944035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8FEA8-1F18-452D-9B94-F619F7AC488C}"/>
              </a:ext>
            </a:extLst>
          </p:cNvPr>
          <p:cNvSpPr>
            <a:spLocks noGrp="1"/>
          </p:cNvSpPr>
          <p:nvPr>
            <p:ph type="title"/>
          </p:nvPr>
        </p:nvSpPr>
        <p:spPr/>
        <p:txBody>
          <a:bodyPr>
            <a:normAutofit/>
          </a:bodyPr>
          <a:lstStyle/>
          <a:p>
            <a:r>
              <a:rPr lang="en-US" dirty="0">
                <a:solidFill>
                  <a:schemeClr val="tx1"/>
                </a:solidFill>
                <a:cs typeface="Avenir LT Std 45 Book"/>
              </a:rPr>
              <a:t>Learning Objective 4</a:t>
            </a:r>
            <a:endParaRPr lang="en-US" dirty="0">
              <a:solidFill>
                <a:schemeClr val="tx1"/>
              </a:solidFill>
            </a:endParaRPr>
          </a:p>
        </p:txBody>
      </p:sp>
      <p:sp>
        <p:nvSpPr>
          <p:cNvPr id="3" name="Content Placeholder 2">
            <a:extLst>
              <a:ext uri="{FF2B5EF4-FFF2-40B4-BE49-F238E27FC236}">
                <a16:creationId xmlns:a16="http://schemas.microsoft.com/office/drawing/2014/main" id="{9E1F05D0-EC10-42A8-8927-4749449B3887}"/>
              </a:ext>
            </a:extLst>
          </p:cNvPr>
          <p:cNvSpPr>
            <a:spLocks noGrp="1"/>
          </p:cNvSpPr>
          <p:nvPr>
            <p:ph sz="quarter" idx="11"/>
          </p:nvPr>
        </p:nvSpPr>
        <p:spPr/>
        <p:txBody>
          <a:bodyPr>
            <a:normAutofit/>
          </a:bodyPr>
          <a:lstStyle/>
          <a:p>
            <a:r>
              <a:rPr lang="en-US" sz="2400" b="1" dirty="0">
                <a:solidFill>
                  <a:schemeClr val="tx1"/>
                </a:solidFill>
                <a:cs typeface="Avenir LT Std 55 Roman"/>
              </a:rPr>
              <a:t>L</a:t>
            </a:r>
            <a:r>
              <a:rPr lang="en-US" sz="200" b="1" dirty="0">
                <a:solidFill>
                  <a:schemeClr val="tx1"/>
                </a:solidFill>
                <a:cs typeface="Avenir LT Std 55 Roman"/>
              </a:rPr>
              <a:t> </a:t>
            </a:r>
            <a:r>
              <a:rPr lang="en-US" sz="2400" b="1" dirty="0">
                <a:solidFill>
                  <a:schemeClr val="tx1"/>
                </a:solidFill>
                <a:cs typeface="Avenir LT Std 55 Roman"/>
              </a:rPr>
              <a:t>O D–4 </a:t>
            </a:r>
            <a:r>
              <a:rPr lang="en-US" sz="2400" dirty="0">
                <a:solidFill>
                  <a:schemeClr val="tx1"/>
                </a:solidFill>
              </a:rPr>
              <a:t>Account for investments in equity securities when the investor has </a:t>
            </a:r>
            <a:r>
              <a:rPr lang="en-US" sz="2400" i="1" dirty="0">
                <a:solidFill>
                  <a:schemeClr val="tx1"/>
                </a:solidFill>
              </a:rPr>
              <a:t>controlling</a:t>
            </a:r>
            <a:r>
              <a:rPr lang="en-US" sz="2400" dirty="0">
                <a:solidFill>
                  <a:schemeClr val="tx1"/>
                </a:solidFill>
              </a:rPr>
              <a:t> influence.</a:t>
            </a:r>
          </a:p>
        </p:txBody>
      </p:sp>
      <p:sp>
        <p:nvSpPr>
          <p:cNvPr id="6" name="Slide Number Placeholder 5">
            <a:extLst>
              <a:ext uri="{FF2B5EF4-FFF2-40B4-BE49-F238E27FC236}">
                <a16:creationId xmlns:a16="http://schemas.microsoft.com/office/drawing/2014/main" id="{6933688B-0AAF-430C-B041-5D55D97D7E68}"/>
              </a:ext>
            </a:extLst>
          </p:cNvPr>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10988602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A0611-73E7-4A2E-87A8-2930C4E8BBFB}"/>
              </a:ext>
            </a:extLst>
          </p:cNvPr>
          <p:cNvSpPr>
            <a:spLocks noGrp="1"/>
          </p:cNvSpPr>
          <p:nvPr>
            <p:ph type="title"/>
          </p:nvPr>
        </p:nvSpPr>
        <p:spPr>
          <a:xfrm>
            <a:off x="342900" y="233546"/>
            <a:ext cx="8639352" cy="821119"/>
          </a:xfrm>
        </p:spPr>
        <p:txBody>
          <a:bodyPr>
            <a:noAutofit/>
          </a:bodyPr>
          <a:lstStyle/>
          <a:p>
            <a:r>
              <a:rPr lang="en-US" sz="3200" dirty="0">
                <a:solidFill>
                  <a:schemeClr val="tx1"/>
                </a:solidFill>
                <a:cs typeface="Avenir LT Std 65 Medium"/>
              </a:rPr>
              <a:t>Illustration D–1 Why Companies Invest in Other Companies</a:t>
            </a:r>
            <a:endParaRPr lang="en-US" sz="3200" dirty="0">
              <a:solidFill>
                <a:schemeClr val="tx1"/>
              </a:solidFill>
            </a:endParaRPr>
          </a:p>
        </p:txBody>
      </p:sp>
      <p:pic>
        <p:nvPicPr>
          <p:cNvPr id="3" name="Picture 2" descr="Companies invest in other companies for a variety of reasons.">
            <a:extLst>
              <a:ext uri="{FF2B5EF4-FFF2-40B4-BE49-F238E27FC236}">
                <a16:creationId xmlns:a16="http://schemas.microsoft.com/office/drawing/2014/main" id="{5AED7D6B-FB6E-4641-86F8-FB81D73C7739}"/>
              </a:ext>
            </a:extLst>
          </p:cNvPr>
          <p:cNvPicPr>
            <a:picLocks noChangeAspect="1"/>
          </p:cNvPicPr>
          <p:nvPr/>
        </p:nvPicPr>
        <p:blipFill>
          <a:blip r:embed="rId3"/>
          <a:stretch>
            <a:fillRect/>
          </a:stretch>
        </p:blipFill>
        <p:spPr>
          <a:xfrm>
            <a:off x="736455" y="2278536"/>
            <a:ext cx="7376799" cy="2469094"/>
          </a:xfrm>
          <a:prstGeom prst="rect">
            <a:avLst/>
          </a:prstGeom>
        </p:spPr>
      </p:pic>
      <p:sp>
        <p:nvSpPr>
          <p:cNvPr id="4" name="Text Placeholder 3">
            <a:extLst>
              <a:ext uri="{FF2B5EF4-FFF2-40B4-BE49-F238E27FC236}">
                <a16:creationId xmlns:a16="http://schemas.microsoft.com/office/drawing/2014/main" id="{9523F1B1-0F57-452C-B79B-8D603E43E8A3}"/>
              </a:ext>
            </a:extLst>
          </p:cNvPr>
          <p:cNvSpPr>
            <a:spLocks noGrp="1"/>
          </p:cNvSpPr>
          <p:nvPr>
            <p:ph type="body" sz="quarter" idx="12"/>
          </p:nvPr>
        </p:nvSpPr>
        <p:spPr>
          <a:xfrm>
            <a:off x="3030471" y="6278091"/>
            <a:ext cx="3264209" cy="230506"/>
          </a:xfrm>
        </p:spPr>
        <p:txBody>
          <a:bodyPr/>
          <a:lstStyle/>
          <a:p>
            <a:r>
              <a:rPr lang="en-US" sz="1200" dirty="0">
                <a:hlinkClick r:id="rId4" action="ppaction://hlinksldjump"/>
              </a:rPr>
              <a:t>Access the text alternative for slide images.</a:t>
            </a:r>
          </a:p>
        </p:txBody>
      </p:sp>
      <p:sp>
        <p:nvSpPr>
          <p:cNvPr id="6" name="Slide Number Placeholder 5">
            <a:extLst>
              <a:ext uri="{FF2B5EF4-FFF2-40B4-BE49-F238E27FC236}">
                <a16:creationId xmlns:a16="http://schemas.microsoft.com/office/drawing/2014/main" id="{F36C7E86-8CA3-4904-83BD-F8188D003F64}"/>
              </a:ext>
            </a:extLst>
          </p:cNvPr>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25899608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5A3B8-6EEA-4FA8-ACAB-3A087698A9BE}"/>
              </a:ext>
            </a:extLst>
          </p:cNvPr>
          <p:cNvSpPr>
            <a:spLocks noGrp="1"/>
          </p:cNvSpPr>
          <p:nvPr>
            <p:ph type="title"/>
          </p:nvPr>
        </p:nvSpPr>
        <p:spPr/>
        <p:txBody>
          <a:bodyPr>
            <a:normAutofit fontScale="90000"/>
          </a:bodyPr>
          <a:lstStyle/>
          <a:p>
            <a:r>
              <a:rPr lang="en-US" dirty="0">
                <a:solidFill>
                  <a:schemeClr val="tx1"/>
                </a:solidFill>
                <a:cs typeface="Avenir LT Std 65 Medium"/>
              </a:rPr>
              <a:t>Equity Investments with Controlling Influence</a:t>
            </a:r>
            <a:endParaRPr lang="en-US" dirty="0">
              <a:solidFill>
                <a:schemeClr val="tx1"/>
              </a:solidFill>
            </a:endParaRPr>
          </a:p>
        </p:txBody>
      </p:sp>
      <p:sp>
        <p:nvSpPr>
          <p:cNvPr id="3" name="Content Placeholder 2">
            <a:extLst>
              <a:ext uri="{FF2B5EF4-FFF2-40B4-BE49-F238E27FC236}">
                <a16:creationId xmlns:a16="http://schemas.microsoft.com/office/drawing/2014/main" id="{F59125C4-C9C7-4F8E-BFC7-B1D51A9F636F}"/>
              </a:ext>
            </a:extLst>
          </p:cNvPr>
          <p:cNvSpPr>
            <a:spLocks noGrp="1"/>
          </p:cNvSpPr>
          <p:nvPr>
            <p:ph sz="quarter" idx="11"/>
          </p:nvPr>
        </p:nvSpPr>
        <p:spPr/>
        <p:txBody>
          <a:bodyPr>
            <a:normAutofit/>
          </a:bodyPr>
          <a:lstStyle/>
          <a:p>
            <a:pPr>
              <a:spcBef>
                <a:spcPts val="1000"/>
              </a:spcBef>
              <a:spcAft>
                <a:spcPts val="0"/>
              </a:spcAft>
            </a:pPr>
            <a:r>
              <a:rPr lang="en-US" sz="2200" dirty="0">
                <a:solidFill>
                  <a:schemeClr val="tx1"/>
                </a:solidFill>
              </a:rPr>
              <a:t>Assumes a controlling influence (&gt; 50% ownership of voting stock).</a:t>
            </a:r>
          </a:p>
          <a:p>
            <a:pPr>
              <a:spcBef>
                <a:spcPts val="1000"/>
              </a:spcBef>
              <a:spcAft>
                <a:spcPts val="0"/>
              </a:spcAft>
            </a:pPr>
            <a:r>
              <a:rPr lang="en-US" sz="2200" dirty="0">
                <a:solidFill>
                  <a:schemeClr val="tx1"/>
                </a:solidFill>
              </a:rPr>
              <a:t>Prepare </a:t>
            </a:r>
            <a:r>
              <a:rPr lang="en-US" sz="2200" b="1" dirty="0">
                <a:solidFill>
                  <a:schemeClr val="tx1"/>
                </a:solidFill>
              </a:rPr>
              <a:t>consolidated financial statements.</a:t>
            </a:r>
          </a:p>
          <a:p>
            <a:pPr marL="291600" lvl="1" indent="-291600">
              <a:spcBef>
                <a:spcPts val="1000"/>
              </a:spcBef>
              <a:spcAft>
                <a:spcPts val="0"/>
              </a:spcAft>
            </a:pPr>
            <a:r>
              <a:rPr lang="en-US" sz="2200" dirty="0">
                <a:solidFill>
                  <a:schemeClr val="tx1"/>
                </a:solidFill>
              </a:rPr>
              <a:t>Used when a company purchases more than 50% of the voting stock.</a:t>
            </a:r>
          </a:p>
          <a:p>
            <a:pPr marL="291600" lvl="1" indent="-291600">
              <a:spcBef>
                <a:spcPts val="1000"/>
              </a:spcBef>
              <a:spcAft>
                <a:spcPts val="0"/>
              </a:spcAft>
            </a:pPr>
            <a:r>
              <a:rPr lang="en-US" sz="2200" dirty="0">
                <a:solidFill>
                  <a:schemeClr val="tx1"/>
                </a:solidFill>
              </a:rPr>
              <a:t>Combine the parent’s and subsidiary’s financial statements as if the two companies were a single reporting company.</a:t>
            </a:r>
          </a:p>
        </p:txBody>
      </p:sp>
      <p:sp>
        <p:nvSpPr>
          <p:cNvPr id="6" name="Slide Number Placeholder 5">
            <a:extLst>
              <a:ext uri="{FF2B5EF4-FFF2-40B4-BE49-F238E27FC236}">
                <a16:creationId xmlns:a16="http://schemas.microsoft.com/office/drawing/2014/main" id="{CBE6267A-194D-407D-9CE5-4CAD96EAAD1B}"/>
              </a:ext>
            </a:extLst>
          </p:cNvPr>
          <p:cNvSpPr>
            <a:spLocks noGrp="1"/>
          </p:cNvSpPr>
          <p:nvPr>
            <p:ph type="sldNum" sz="quarter" idx="10"/>
          </p:nvPr>
        </p:nvSpPr>
        <p:spPr/>
        <p:txBody>
          <a:bodyPr/>
          <a:lstStyle/>
          <a:p>
            <a:fld id="{68151E55-6873-49E2-B8D5-2F265E6F1973}" type="slidenum">
              <a:rPr lang="en-US" smtClean="0"/>
              <a:t>30</a:t>
            </a:fld>
            <a:endParaRPr lang="en-US" dirty="0"/>
          </a:p>
        </p:txBody>
      </p:sp>
    </p:spTree>
    <p:extLst>
      <p:ext uri="{BB962C8B-B14F-4D97-AF65-F5344CB8AC3E}">
        <p14:creationId xmlns:p14="http://schemas.microsoft.com/office/powerpoint/2010/main" val="25757538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FFC21-7382-48E7-B0AC-419CC2B3186A}"/>
              </a:ext>
            </a:extLst>
          </p:cNvPr>
          <p:cNvSpPr>
            <a:spLocks noGrp="1"/>
          </p:cNvSpPr>
          <p:nvPr>
            <p:ph type="title"/>
          </p:nvPr>
        </p:nvSpPr>
        <p:spPr/>
        <p:txBody>
          <a:bodyPr>
            <a:normAutofit/>
          </a:bodyPr>
          <a:lstStyle/>
          <a:p>
            <a:r>
              <a:rPr lang="en-US" sz="3200" dirty="0">
                <a:solidFill>
                  <a:schemeClr val="tx1"/>
                </a:solidFill>
                <a:cs typeface="Avenir LT Std 65 Medium"/>
              </a:rPr>
              <a:t>Illustration D–4 Consolidation Method</a:t>
            </a:r>
            <a:endParaRPr lang="en-US" sz="3200" dirty="0">
              <a:solidFill>
                <a:schemeClr val="tx1"/>
              </a:solidFill>
            </a:endParaRPr>
          </a:p>
        </p:txBody>
      </p:sp>
      <p:pic>
        <p:nvPicPr>
          <p:cNvPr id="3" name="Picture 2" descr="concept of consolidation">
            <a:extLst>
              <a:ext uri="{FF2B5EF4-FFF2-40B4-BE49-F238E27FC236}">
                <a16:creationId xmlns:a16="http://schemas.microsoft.com/office/drawing/2014/main" id="{6958E8F3-535B-459F-AFA2-D3849684EA12}"/>
              </a:ext>
            </a:extLst>
          </p:cNvPr>
          <p:cNvPicPr>
            <a:picLocks noChangeAspect="1"/>
          </p:cNvPicPr>
          <p:nvPr/>
        </p:nvPicPr>
        <p:blipFill>
          <a:blip r:embed="rId3"/>
          <a:stretch>
            <a:fillRect/>
          </a:stretch>
        </p:blipFill>
        <p:spPr>
          <a:xfrm>
            <a:off x="335794" y="1584713"/>
            <a:ext cx="8528685" cy="4075748"/>
          </a:xfrm>
          <a:prstGeom prst="rect">
            <a:avLst/>
          </a:prstGeom>
        </p:spPr>
      </p:pic>
      <p:sp>
        <p:nvSpPr>
          <p:cNvPr id="4" name="Text Placeholder 3">
            <a:extLst>
              <a:ext uri="{FF2B5EF4-FFF2-40B4-BE49-F238E27FC236}">
                <a16:creationId xmlns:a16="http://schemas.microsoft.com/office/drawing/2014/main" id="{5F01CDC3-9D06-4274-AE0A-65BEB20CD3C2}"/>
              </a:ext>
            </a:extLst>
          </p:cNvPr>
          <p:cNvSpPr>
            <a:spLocks noGrp="1"/>
          </p:cNvSpPr>
          <p:nvPr>
            <p:ph type="body" sz="quarter" idx="12"/>
          </p:nvPr>
        </p:nvSpPr>
        <p:spPr>
          <a:xfrm>
            <a:off x="2981459" y="6190511"/>
            <a:ext cx="3181082" cy="275431"/>
          </a:xfrm>
        </p:spPr>
        <p:txBody>
          <a:bodyPr/>
          <a:lstStyle/>
          <a:p>
            <a:r>
              <a:rPr lang="en-US" sz="1200" dirty="0">
                <a:hlinkClick r:id="rId4" action="ppaction://hlinksldjump"/>
              </a:rPr>
              <a:t>Access the text alternative for slide images.</a:t>
            </a:r>
          </a:p>
        </p:txBody>
      </p:sp>
      <p:sp>
        <p:nvSpPr>
          <p:cNvPr id="6" name="Slide Number Placeholder 5">
            <a:extLst>
              <a:ext uri="{FF2B5EF4-FFF2-40B4-BE49-F238E27FC236}">
                <a16:creationId xmlns:a16="http://schemas.microsoft.com/office/drawing/2014/main" id="{B5AF06CD-F3A6-4224-B42F-F8DCA02D6259}"/>
              </a:ext>
            </a:extLst>
          </p:cNvPr>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38952280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28ED8-3F02-42AC-8173-A855B71F4FE4}"/>
              </a:ext>
            </a:extLst>
          </p:cNvPr>
          <p:cNvSpPr>
            <a:spLocks noGrp="1"/>
          </p:cNvSpPr>
          <p:nvPr>
            <p:ph type="title"/>
          </p:nvPr>
        </p:nvSpPr>
        <p:spPr/>
        <p:txBody>
          <a:bodyPr/>
          <a:lstStyle/>
          <a:p>
            <a:r>
              <a:rPr lang="en-US" dirty="0">
                <a:solidFill>
                  <a:schemeClr val="tx1"/>
                </a:solidFill>
                <a:cs typeface="Avenir LT Std 65 Medium"/>
              </a:rPr>
              <a:t>Key Point </a:t>
            </a:r>
            <a:r>
              <a:rPr lang="en-US" sz="1000" b="0" dirty="0">
                <a:solidFill>
                  <a:schemeClr val="tx1"/>
                </a:solidFill>
                <a:cs typeface="Avenir LT Std 65 Medium"/>
              </a:rPr>
              <a:t>4</a:t>
            </a:r>
            <a:endParaRPr lang="en-US" sz="1000" b="0" dirty="0">
              <a:solidFill>
                <a:schemeClr val="tx1"/>
              </a:solidFill>
            </a:endParaRPr>
          </a:p>
        </p:txBody>
      </p:sp>
      <p:sp>
        <p:nvSpPr>
          <p:cNvPr id="9" name="Content Placeholder 8">
            <a:extLst>
              <a:ext uri="{FF2B5EF4-FFF2-40B4-BE49-F238E27FC236}">
                <a16:creationId xmlns:a16="http://schemas.microsoft.com/office/drawing/2014/main" id="{B77D1451-60FD-4286-9218-B2AA4F2CB2F3}"/>
              </a:ext>
            </a:extLst>
          </p:cNvPr>
          <p:cNvSpPr>
            <a:spLocks noGrp="1"/>
          </p:cNvSpPr>
          <p:nvPr>
            <p:ph sz="quarter" idx="11"/>
          </p:nvPr>
        </p:nvSpPr>
        <p:spPr/>
        <p:txBody>
          <a:bodyPr>
            <a:normAutofit/>
          </a:bodyPr>
          <a:lstStyle/>
          <a:p>
            <a:pPr>
              <a:spcBef>
                <a:spcPts val="1000"/>
              </a:spcBef>
              <a:spcAft>
                <a:spcPts val="0"/>
              </a:spcAft>
            </a:pPr>
            <a:r>
              <a:rPr lang="en-US" sz="2400" dirty="0">
                <a:solidFill>
                  <a:schemeClr val="tx1"/>
                </a:solidFill>
              </a:rPr>
              <a:t>Investments involving one company (parent) purchasing more than 50% of the voting stock of another company (subsidiary) require the parent company to prepare consolidated financial statements. </a:t>
            </a:r>
          </a:p>
          <a:p>
            <a:pPr>
              <a:spcBef>
                <a:spcPts val="1000"/>
              </a:spcBef>
              <a:spcAft>
                <a:spcPts val="0"/>
              </a:spcAft>
            </a:pPr>
            <a:r>
              <a:rPr lang="en-US" sz="2400" dirty="0">
                <a:solidFill>
                  <a:schemeClr val="tx1"/>
                </a:solidFill>
              </a:rPr>
              <a:t>These statements combine the parent’s and subsidiary’s financial statements as if the two companies were a single reporting company.</a:t>
            </a:r>
          </a:p>
        </p:txBody>
      </p:sp>
      <p:sp>
        <p:nvSpPr>
          <p:cNvPr id="6" name="Slide Number Placeholder 5">
            <a:extLst>
              <a:ext uri="{FF2B5EF4-FFF2-40B4-BE49-F238E27FC236}">
                <a16:creationId xmlns:a16="http://schemas.microsoft.com/office/drawing/2014/main" id="{8F03F90E-699D-4D25-A7DB-F2F207957FE0}"/>
              </a:ext>
            </a:extLst>
          </p:cNvPr>
          <p:cNvSpPr>
            <a:spLocks noGrp="1"/>
          </p:cNvSpPr>
          <p:nvPr>
            <p:ph type="sldNum" sz="quarter" idx="10"/>
          </p:nvPr>
        </p:nvSpPr>
        <p:spPr/>
        <p:txBody>
          <a:bodyPr/>
          <a:lstStyle/>
          <a:p>
            <a:fld id="{68151E55-6873-49E2-B8D5-2F265E6F1973}" type="slidenum">
              <a:rPr lang="en-US" smtClean="0"/>
              <a:t>32</a:t>
            </a:fld>
            <a:endParaRPr lang="en-US" dirty="0"/>
          </a:p>
        </p:txBody>
      </p:sp>
    </p:spTree>
    <p:extLst>
      <p:ext uri="{BB962C8B-B14F-4D97-AF65-F5344CB8AC3E}">
        <p14:creationId xmlns:p14="http://schemas.microsoft.com/office/powerpoint/2010/main" val="21148539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BE2CC-8006-4455-AC21-A508F32C8AC8}"/>
              </a:ext>
            </a:extLst>
          </p:cNvPr>
          <p:cNvSpPr>
            <a:spLocks noGrp="1"/>
          </p:cNvSpPr>
          <p:nvPr>
            <p:ph type="title"/>
          </p:nvPr>
        </p:nvSpPr>
        <p:spPr/>
        <p:txBody>
          <a:bodyPr>
            <a:normAutofit/>
          </a:bodyPr>
          <a:lstStyle/>
          <a:p>
            <a:r>
              <a:rPr lang="en-US" dirty="0"/>
              <a:t>Concept Check D–5 </a:t>
            </a:r>
            <a:r>
              <a:rPr lang="en-US" sz="1000" b="0" dirty="0"/>
              <a:t>1</a:t>
            </a:r>
            <a:endParaRPr lang="en-US" sz="1000" b="0" dirty="0">
              <a:solidFill>
                <a:schemeClr val="tx1"/>
              </a:solidFill>
            </a:endParaRPr>
          </a:p>
        </p:txBody>
      </p:sp>
      <p:sp>
        <p:nvSpPr>
          <p:cNvPr id="12" name="Content Placeholder 11">
            <a:extLst>
              <a:ext uri="{FF2B5EF4-FFF2-40B4-BE49-F238E27FC236}">
                <a16:creationId xmlns:a16="http://schemas.microsoft.com/office/drawing/2014/main" id="{B4B21743-46CD-456E-BCD7-F5FCC23CE044}"/>
              </a:ext>
            </a:extLst>
          </p:cNvPr>
          <p:cNvSpPr>
            <a:spLocks noGrp="1"/>
          </p:cNvSpPr>
          <p:nvPr>
            <p:ph sz="quarter" idx="11"/>
          </p:nvPr>
        </p:nvSpPr>
        <p:spPr>
          <a:xfrm>
            <a:off x="342900" y="1276709"/>
            <a:ext cx="8458200" cy="3673663"/>
          </a:xfrm>
        </p:spPr>
        <p:txBody>
          <a:bodyPr>
            <a:normAutofit/>
          </a:bodyPr>
          <a:lstStyle/>
          <a:p>
            <a:pPr>
              <a:spcBef>
                <a:spcPts val="1000"/>
              </a:spcBef>
              <a:spcAft>
                <a:spcPts val="0"/>
              </a:spcAft>
            </a:pPr>
            <a:r>
              <a:rPr lang="en-US" dirty="0"/>
              <a:t>On January 1, Zebra Company purchased 10,000 shares (100%) of Tiger Company’s voting stock for $14 per share. Throughout the year, both companies continue to operate as separate businesses. At year-end, Zebra’s cash account is $5,000 and Tiger’s Cash account is $3,000. At year-end, when preparing its financial statements, Zebra would report a cash balance of:</a:t>
            </a:r>
          </a:p>
          <a:p>
            <a:pPr>
              <a:spcBef>
                <a:spcPts val="1000"/>
              </a:spcBef>
              <a:spcAft>
                <a:spcPts val="0"/>
              </a:spcAft>
            </a:pPr>
            <a:r>
              <a:rPr lang="en-US" b="1" dirty="0"/>
              <a:t>a. </a:t>
            </a:r>
            <a:r>
              <a:rPr lang="en-US" dirty="0"/>
              <a:t>$5,000</a:t>
            </a:r>
          </a:p>
          <a:p>
            <a:pPr>
              <a:spcBef>
                <a:spcPts val="1000"/>
              </a:spcBef>
              <a:spcAft>
                <a:spcPts val="0"/>
              </a:spcAft>
            </a:pPr>
            <a:r>
              <a:rPr lang="en-US" b="1" dirty="0"/>
              <a:t>b. </a:t>
            </a:r>
            <a:r>
              <a:rPr lang="en-US" dirty="0"/>
              <a:t>$3,000</a:t>
            </a:r>
          </a:p>
          <a:p>
            <a:pPr>
              <a:spcBef>
                <a:spcPts val="1000"/>
              </a:spcBef>
              <a:spcAft>
                <a:spcPts val="0"/>
              </a:spcAft>
            </a:pPr>
            <a:r>
              <a:rPr lang="en-US" b="1" dirty="0"/>
              <a:t>c. </a:t>
            </a:r>
            <a:r>
              <a:rPr lang="en-US" dirty="0"/>
              <a:t>$8,000</a:t>
            </a:r>
          </a:p>
          <a:p>
            <a:pPr>
              <a:spcBef>
                <a:spcPts val="1000"/>
              </a:spcBef>
              <a:spcAft>
                <a:spcPts val="0"/>
              </a:spcAft>
            </a:pPr>
            <a:r>
              <a:rPr lang="en-US" b="1" dirty="0"/>
              <a:t>d. </a:t>
            </a:r>
            <a:r>
              <a:rPr lang="en-US" dirty="0"/>
              <a:t>$14,000</a:t>
            </a:r>
          </a:p>
        </p:txBody>
      </p:sp>
      <p:sp>
        <p:nvSpPr>
          <p:cNvPr id="6" name="Slide Number Placeholder 5">
            <a:extLst>
              <a:ext uri="{FF2B5EF4-FFF2-40B4-BE49-F238E27FC236}">
                <a16:creationId xmlns:a16="http://schemas.microsoft.com/office/drawing/2014/main" id="{749D8A08-BEEC-4AFD-BE14-170315E2173F}"/>
              </a:ext>
            </a:extLst>
          </p:cNvPr>
          <p:cNvSpPr>
            <a:spLocks noGrp="1"/>
          </p:cNvSpPr>
          <p:nvPr>
            <p:ph type="sldNum" sz="quarter" idx="10"/>
          </p:nvPr>
        </p:nvSpPr>
        <p:spPr/>
        <p:txBody>
          <a:bodyPr/>
          <a:lstStyle/>
          <a:p>
            <a:fld id="{68151E55-6873-49E2-B8D5-2F265E6F1973}" type="slidenum">
              <a:rPr lang="en-US" smtClean="0"/>
              <a:t>33</a:t>
            </a:fld>
            <a:endParaRPr lang="en-US" dirty="0"/>
          </a:p>
        </p:txBody>
      </p:sp>
    </p:spTree>
    <p:extLst>
      <p:ext uri="{BB962C8B-B14F-4D97-AF65-F5344CB8AC3E}">
        <p14:creationId xmlns:p14="http://schemas.microsoft.com/office/powerpoint/2010/main" val="9443264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BE2CC-8006-4455-AC21-A508F32C8AC8}"/>
              </a:ext>
            </a:extLst>
          </p:cNvPr>
          <p:cNvSpPr>
            <a:spLocks noGrp="1"/>
          </p:cNvSpPr>
          <p:nvPr>
            <p:ph type="title"/>
          </p:nvPr>
        </p:nvSpPr>
        <p:spPr/>
        <p:txBody>
          <a:bodyPr>
            <a:normAutofit/>
          </a:bodyPr>
          <a:lstStyle/>
          <a:p>
            <a:r>
              <a:rPr lang="en-US" dirty="0"/>
              <a:t>Concept Check D–5 </a:t>
            </a:r>
            <a:r>
              <a:rPr lang="en-US" sz="1000" b="0" dirty="0"/>
              <a:t>2</a:t>
            </a:r>
            <a:endParaRPr lang="en-US" sz="1000" b="0" dirty="0">
              <a:solidFill>
                <a:schemeClr val="tx1"/>
              </a:solidFill>
            </a:endParaRPr>
          </a:p>
        </p:txBody>
      </p:sp>
      <p:sp>
        <p:nvSpPr>
          <p:cNvPr id="12" name="Content Placeholder 11">
            <a:extLst>
              <a:ext uri="{FF2B5EF4-FFF2-40B4-BE49-F238E27FC236}">
                <a16:creationId xmlns:a16="http://schemas.microsoft.com/office/drawing/2014/main" id="{B4B21743-46CD-456E-BCD7-F5FCC23CE044}"/>
              </a:ext>
            </a:extLst>
          </p:cNvPr>
          <p:cNvSpPr>
            <a:spLocks noGrp="1"/>
          </p:cNvSpPr>
          <p:nvPr>
            <p:ph sz="quarter" idx="11"/>
          </p:nvPr>
        </p:nvSpPr>
        <p:spPr>
          <a:xfrm>
            <a:off x="342900" y="1276709"/>
            <a:ext cx="8458200" cy="3673663"/>
          </a:xfrm>
        </p:spPr>
        <p:txBody>
          <a:bodyPr>
            <a:normAutofit/>
          </a:bodyPr>
          <a:lstStyle/>
          <a:p>
            <a:pPr>
              <a:spcAft>
                <a:spcPts val="0"/>
              </a:spcAft>
            </a:pPr>
            <a:r>
              <a:rPr lang="en-US" dirty="0"/>
              <a:t>On January 1, Zebra Company purchased 10,000 shares (100%) of Tiger Company’s voting stock for $14 per share. Throughout the year, both companies continue to operate as separate businesses. At year-end, Zebra’s cash account is $5,000 and Tiger’s Cash account is $3,000. At year-end, when preparing its financial statements, Zebra would report a cash balance of:</a:t>
            </a:r>
          </a:p>
          <a:p>
            <a:pPr>
              <a:spcBef>
                <a:spcPts val="1000"/>
              </a:spcBef>
              <a:spcAft>
                <a:spcPts val="0"/>
              </a:spcAft>
            </a:pPr>
            <a:r>
              <a:rPr lang="en-US" b="1" dirty="0"/>
              <a:t>a. </a:t>
            </a:r>
            <a:r>
              <a:rPr lang="en-US" dirty="0"/>
              <a:t>$5,000</a:t>
            </a:r>
          </a:p>
          <a:p>
            <a:pPr>
              <a:spcBef>
                <a:spcPts val="1000"/>
              </a:spcBef>
              <a:spcAft>
                <a:spcPts val="0"/>
              </a:spcAft>
            </a:pPr>
            <a:r>
              <a:rPr lang="en-US" b="1" dirty="0"/>
              <a:t>b. </a:t>
            </a:r>
            <a:r>
              <a:rPr lang="en-US" dirty="0"/>
              <a:t>$3,000</a:t>
            </a:r>
          </a:p>
          <a:p>
            <a:pPr>
              <a:spcBef>
                <a:spcPts val="1000"/>
              </a:spcBef>
              <a:spcAft>
                <a:spcPts val="0"/>
              </a:spcAft>
            </a:pPr>
            <a:r>
              <a:rPr lang="en-US" b="1" dirty="0"/>
              <a:t>Answer: c.</a:t>
            </a:r>
            <a:r>
              <a:rPr lang="en-US" dirty="0"/>
              <a:t> $8,000</a:t>
            </a:r>
          </a:p>
          <a:p>
            <a:pPr>
              <a:spcBef>
                <a:spcPts val="1000"/>
              </a:spcBef>
              <a:spcAft>
                <a:spcPts val="0"/>
              </a:spcAft>
            </a:pPr>
            <a:r>
              <a:rPr lang="en-US" b="1" dirty="0"/>
              <a:t>d. </a:t>
            </a:r>
            <a:r>
              <a:rPr lang="en-US" dirty="0"/>
              <a:t>$14,000</a:t>
            </a:r>
          </a:p>
        </p:txBody>
      </p:sp>
      <p:sp>
        <p:nvSpPr>
          <p:cNvPr id="15" name="Content Placeholder 14">
            <a:extLst>
              <a:ext uri="{FF2B5EF4-FFF2-40B4-BE49-F238E27FC236}">
                <a16:creationId xmlns:a16="http://schemas.microsoft.com/office/drawing/2014/main" id="{94C91486-799F-4CC4-829A-2D251F70423B}"/>
              </a:ext>
            </a:extLst>
          </p:cNvPr>
          <p:cNvSpPr>
            <a:spLocks noGrp="1"/>
          </p:cNvSpPr>
          <p:nvPr>
            <p:ph sz="quarter" idx="14"/>
          </p:nvPr>
        </p:nvSpPr>
        <p:spPr>
          <a:xfrm>
            <a:off x="342900" y="5172416"/>
            <a:ext cx="8717017" cy="1261242"/>
          </a:xfrm>
        </p:spPr>
        <p:txBody>
          <a:bodyPr>
            <a:noAutofit/>
          </a:bodyPr>
          <a:lstStyle/>
          <a:p>
            <a:pPr>
              <a:spcBef>
                <a:spcPts val="1000"/>
              </a:spcBef>
              <a:spcAft>
                <a:spcPts val="0"/>
              </a:spcAft>
            </a:pPr>
            <a:r>
              <a:rPr lang="en-US" sz="1800" dirty="0"/>
              <a:t>We account for investments involving the purchase of more than 50% of the voting stock of another company using the consolidation method. Under the consolidation method, the parent company prepares consolidated financial statements, in which the companies are combined as if they were a single company.</a:t>
            </a:r>
          </a:p>
        </p:txBody>
      </p:sp>
      <p:sp>
        <p:nvSpPr>
          <p:cNvPr id="6" name="Slide Number Placeholder 5">
            <a:extLst>
              <a:ext uri="{FF2B5EF4-FFF2-40B4-BE49-F238E27FC236}">
                <a16:creationId xmlns:a16="http://schemas.microsoft.com/office/drawing/2014/main" id="{749D8A08-BEEC-4AFD-BE14-170315E2173F}"/>
              </a:ext>
            </a:extLst>
          </p:cNvPr>
          <p:cNvSpPr>
            <a:spLocks noGrp="1"/>
          </p:cNvSpPr>
          <p:nvPr>
            <p:ph type="sldNum" sz="quarter" idx="10"/>
          </p:nvPr>
        </p:nvSpPr>
        <p:spPr/>
        <p:txBody>
          <a:bodyPr/>
          <a:lstStyle/>
          <a:p>
            <a:fld id="{68151E55-6873-49E2-B8D5-2F265E6F1973}" type="slidenum">
              <a:rPr lang="en-US" smtClean="0"/>
              <a:t>34</a:t>
            </a:fld>
            <a:endParaRPr lang="en-US" dirty="0"/>
          </a:p>
        </p:txBody>
      </p:sp>
    </p:spTree>
    <p:extLst>
      <p:ext uri="{BB962C8B-B14F-4D97-AF65-F5344CB8AC3E}">
        <p14:creationId xmlns:p14="http://schemas.microsoft.com/office/powerpoint/2010/main" val="37561008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7ABE8-7BEE-4278-8681-856BC474BAA2}"/>
              </a:ext>
            </a:extLst>
          </p:cNvPr>
          <p:cNvSpPr>
            <a:spLocks noGrp="1"/>
          </p:cNvSpPr>
          <p:nvPr>
            <p:ph type="title"/>
          </p:nvPr>
        </p:nvSpPr>
        <p:spPr/>
        <p:txBody>
          <a:bodyPr/>
          <a:lstStyle/>
          <a:p>
            <a:r>
              <a:rPr lang="en-US" dirty="0">
                <a:solidFill>
                  <a:schemeClr val="tx1"/>
                </a:solidFill>
                <a:cs typeface="Avenir LT Std 45 Book"/>
              </a:rPr>
              <a:t>PART B</a:t>
            </a:r>
          </a:p>
        </p:txBody>
      </p:sp>
      <p:sp>
        <p:nvSpPr>
          <p:cNvPr id="3" name="Content Placeholder 2">
            <a:extLst>
              <a:ext uri="{FF2B5EF4-FFF2-40B4-BE49-F238E27FC236}">
                <a16:creationId xmlns:a16="http://schemas.microsoft.com/office/drawing/2014/main" id="{F3192C61-28E6-4EAE-A91F-730A9653B0BD}"/>
              </a:ext>
            </a:extLst>
          </p:cNvPr>
          <p:cNvSpPr>
            <a:spLocks noGrp="1"/>
          </p:cNvSpPr>
          <p:nvPr>
            <p:ph sz="quarter" idx="11"/>
          </p:nvPr>
        </p:nvSpPr>
        <p:spPr/>
        <p:txBody>
          <a:bodyPr>
            <a:normAutofit/>
          </a:bodyPr>
          <a:lstStyle/>
          <a:p>
            <a:r>
              <a:rPr lang="en-US" sz="2400" dirty="0">
                <a:solidFill>
                  <a:schemeClr val="tx1"/>
                </a:solidFill>
              </a:rPr>
              <a:t>DEBT INVESTMENTS</a:t>
            </a:r>
          </a:p>
        </p:txBody>
      </p:sp>
      <p:sp>
        <p:nvSpPr>
          <p:cNvPr id="8" name="Slide Number Placeholder 7">
            <a:extLst>
              <a:ext uri="{FF2B5EF4-FFF2-40B4-BE49-F238E27FC236}">
                <a16:creationId xmlns:a16="http://schemas.microsoft.com/office/drawing/2014/main" id="{27EE13CF-16C7-4BBA-BCEE-919A4ECD077B}"/>
              </a:ext>
            </a:extLst>
          </p:cNvPr>
          <p:cNvSpPr>
            <a:spLocks noGrp="1"/>
          </p:cNvSpPr>
          <p:nvPr>
            <p:ph type="sldNum" sz="quarter" idx="10"/>
          </p:nvPr>
        </p:nvSpPr>
        <p:spPr/>
        <p:txBody>
          <a:bodyPr/>
          <a:lstStyle/>
          <a:p>
            <a:fld id="{68151E55-6873-49E2-B8D5-2F265E6F1973}" type="slidenum">
              <a:rPr lang="en-US" smtClean="0"/>
              <a:t>35</a:t>
            </a:fld>
            <a:endParaRPr lang="en-US" dirty="0"/>
          </a:p>
        </p:txBody>
      </p:sp>
    </p:spTree>
    <p:extLst>
      <p:ext uri="{BB962C8B-B14F-4D97-AF65-F5344CB8AC3E}">
        <p14:creationId xmlns:p14="http://schemas.microsoft.com/office/powerpoint/2010/main" val="38479966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7ABE8-7BEE-4278-8681-856BC474BAA2}"/>
              </a:ext>
            </a:extLst>
          </p:cNvPr>
          <p:cNvSpPr>
            <a:spLocks noGrp="1"/>
          </p:cNvSpPr>
          <p:nvPr>
            <p:ph type="title"/>
          </p:nvPr>
        </p:nvSpPr>
        <p:spPr/>
        <p:txBody>
          <a:bodyPr/>
          <a:lstStyle/>
          <a:p>
            <a:r>
              <a:rPr lang="en-US" dirty="0">
                <a:solidFill>
                  <a:schemeClr val="tx1"/>
                </a:solidFill>
                <a:cs typeface="Avenir LT Std 45 Book"/>
              </a:rPr>
              <a:t>Learning Objective 5</a:t>
            </a:r>
            <a:endParaRPr lang="en-US" sz="1000" b="0" dirty="0">
              <a:solidFill>
                <a:schemeClr val="tx1"/>
              </a:solidFill>
            </a:endParaRPr>
          </a:p>
        </p:txBody>
      </p:sp>
      <p:sp>
        <p:nvSpPr>
          <p:cNvPr id="3" name="Content Placeholder 2">
            <a:extLst>
              <a:ext uri="{FF2B5EF4-FFF2-40B4-BE49-F238E27FC236}">
                <a16:creationId xmlns:a16="http://schemas.microsoft.com/office/drawing/2014/main" id="{F3192C61-28E6-4EAE-A91F-730A9653B0BD}"/>
              </a:ext>
            </a:extLst>
          </p:cNvPr>
          <p:cNvSpPr>
            <a:spLocks noGrp="1"/>
          </p:cNvSpPr>
          <p:nvPr>
            <p:ph sz="quarter" idx="11"/>
          </p:nvPr>
        </p:nvSpPr>
        <p:spPr>
          <a:xfrm>
            <a:off x="342900" y="1276710"/>
            <a:ext cx="8458200" cy="520560"/>
          </a:xfrm>
        </p:spPr>
        <p:txBody>
          <a:bodyPr>
            <a:normAutofit/>
          </a:bodyPr>
          <a:lstStyle/>
          <a:p>
            <a:pPr marL="1255713" indent="-1255713"/>
            <a:r>
              <a:rPr lang="en-US" sz="2200" b="1" dirty="0">
                <a:solidFill>
                  <a:schemeClr val="tx1"/>
                </a:solidFill>
                <a:cs typeface="Avenir LT Std 55 Roman"/>
              </a:rPr>
              <a:t>L</a:t>
            </a:r>
            <a:r>
              <a:rPr lang="en-US" sz="100" b="1" dirty="0">
                <a:solidFill>
                  <a:schemeClr val="tx1"/>
                </a:solidFill>
                <a:cs typeface="Avenir LT Std 55 Roman"/>
              </a:rPr>
              <a:t> </a:t>
            </a:r>
            <a:r>
              <a:rPr lang="en-US" sz="2200" b="1" dirty="0">
                <a:solidFill>
                  <a:schemeClr val="tx1"/>
                </a:solidFill>
                <a:cs typeface="Avenir LT Std 55 Roman"/>
              </a:rPr>
              <a:t>O D–5 </a:t>
            </a:r>
            <a:r>
              <a:rPr lang="en-US" sz="2200" dirty="0">
                <a:solidFill>
                  <a:schemeClr val="tx1"/>
                </a:solidFill>
              </a:rPr>
              <a:t>Account for investments in debt securities.</a:t>
            </a:r>
          </a:p>
        </p:txBody>
      </p:sp>
      <p:sp>
        <p:nvSpPr>
          <p:cNvPr id="8" name="Slide Number Placeholder 7">
            <a:extLst>
              <a:ext uri="{FF2B5EF4-FFF2-40B4-BE49-F238E27FC236}">
                <a16:creationId xmlns:a16="http://schemas.microsoft.com/office/drawing/2014/main" id="{27EE13CF-16C7-4BBA-BCEE-919A4ECD077B}"/>
              </a:ext>
            </a:extLst>
          </p:cNvPr>
          <p:cNvSpPr>
            <a:spLocks noGrp="1"/>
          </p:cNvSpPr>
          <p:nvPr>
            <p:ph type="sldNum" sz="quarter" idx="10"/>
          </p:nvPr>
        </p:nvSpPr>
        <p:spPr/>
        <p:txBody>
          <a:bodyPr/>
          <a:lstStyle/>
          <a:p>
            <a:fld id="{68151E55-6873-49E2-B8D5-2F265E6F1973}" type="slidenum">
              <a:rPr lang="en-US" smtClean="0"/>
              <a:t>36</a:t>
            </a:fld>
            <a:endParaRPr lang="en-US" dirty="0"/>
          </a:p>
        </p:txBody>
      </p:sp>
    </p:spTree>
    <p:extLst>
      <p:ext uri="{BB962C8B-B14F-4D97-AF65-F5344CB8AC3E}">
        <p14:creationId xmlns:p14="http://schemas.microsoft.com/office/powerpoint/2010/main" val="26031006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AC2F7-79AE-4CEA-8D04-B15BA5C62787}"/>
              </a:ext>
            </a:extLst>
          </p:cNvPr>
          <p:cNvSpPr>
            <a:spLocks noGrp="1"/>
          </p:cNvSpPr>
          <p:nvPr>
            <p:ph type="title"/>
          </p:nvPr>
        </p:nvSpPr>
        <p:spPr/>
        <p:txBody>
          <a:bodyPr>
            <a:noAutofit/>
          </a:bodyPr>
          <a:lstStyle/>
          <a:p>
            <a:r>
              <a:rPr lang="en-US" sz="3200" dirty="0">
                <a:solidFill>
                  <a:schemeClr val="tx1"/>
                </a:solidFill>
                <a:cs typeface="Avenir LT Std 65 Medium"/>
              </a:rPr>
              <a:t>Debt Investments</a:t>
            </a:r>
            <a:endParaRPr lang="en-US" sz="3000" dirty="0">
              <a:solidFill>
                <a:schemeClr val="tx1"/>
              </a:solidFill>
            </a:endParaRPr>
          </a:p>
        </p:txBody>
      </p:sp>
      <p:sp>
        <p:nvSpPr>
          <p:cNvPr id="12" name="Content Placeholder 11">
            <a:extLst>
              <a:ext uri="{FF2B5EF4-FFF2-40B4-BE49-F238E27FC236}">
                <a16:creationId xmlns:a16="http://schemas.microsoft.com/office/drawing/2014/main" id="{06892330-96D6-431D-8B2F-D7FB313EE314}"/>
              </a:ext>
            </a:extLst>
          </p:cNvPr>
          <p:cNvSpPr>
            <a:spLocks noGrp="1"/>
          </p:cNvSpPr>
          <p:nvPr>
            <p:ph sz="quarter" idx="11"/>
          </p:nvPr>
        </p:nvSpPr>
        <p:spPr/>
        <p:txBody>
          <a:bodyPr/>
          <a:lstStyle/>
          <a:p>
            <a:pPr>
              <a:spcBef>
                <a:spcPts val="1000"/>
              </a:spcBef>
              <a:spcAft>
                <a:spcPts val="0"/>
              </a:spcAft>
            </a:pPr>
            <a:r>
              <a:rPr lang="en-US" dirty="0">
                <a:solidFill>
                  <a:schemeClr val="tx1"/>
                </a:solidFill>
                <a:latin typeface="+mj-lt"/>
              </a:rPr>
              <a:t>The critical events over the life of a debt investment in another company, such as a bond, include the following:</a:t>
            </a:r>
          </a:p>
          <a:p>
            <a:pPr marL="457200" lvl="0" indent="-457200" eaLnBrk="0" fontAlgn="base" hangingPunct="0">
              <a:spcBef>
                <a:spcPts val="1000"/>
              </a:spcBef>
              <a:spcAft>
                <a:spcPct val="0"/>
              </a:spcAft>
              <a:buFont typeface="+mj-lt"/>
              <a:buAutoNum type="arabicPeriod"/>
            </a:pPr>
            <a:r>
              <a:rPr lang="en-US" altLang="en-US" dirty="0">
                <a:solidFill>
                  <a:schemeClr val="tx1"/>
                </a:solidFill>
                <a:latin typeface="+mj-lt"/>
                <a:cs typeface="Arial" panose="020B0604020202020204" pitchFamily="34" charset="0"/>
              </a:rPr>
              <a:t>Purchasing the debt security.</a:t>
            </a:r>
          </a:p>
          <a:p>
            <a:pPr marL="457200" lvl="0" indent="-457200" eaLnBrk="0" fontAlgn="base" hangingPunct="0">
              <a:spcBef>
                <a:spcPts val="1000"/>
              </a:spcBef>
              <a:spcAft>
                <a:spcPct val="0"/>
              </a:spcAft>
              <a:buFont typeface="+mj-lt"/>
              <a:buAutoNum type="arabicPeriod"/>
            </a:pPr>
            <a:r>
              <a:rPr lang="en-US" dirty="0">
                <a:solidFill>
                  <a:schemeClr val="tx1"/>
                </a:solidFill>
                <a:latin typeface="+mj-lt"/>
                <a:cs typeface="Arial" panose="020B0604020202020204" pitchFamily="34" charset="0"/>
              </a:rPr>
              <a:t>Receiving interest (for some debt securities).</a:t>
            </a:r>
            <a:endParaRPr lang="en-US" altLang="en-US" dirty="0">
              <a:solidFill>
                <a:schemeClr val="tx1"/>
              </a:solidFill>
              <a:latin typeface="+mj-lt"/>
              <a:cs typeface="Arial" panose="020B0604020202020204" pitchFamily="34" charset="0"/>
            </a:endParaRPr>
          </a:p>
          <a:p>
            <a:pPr marL="457200" lvl="0" indent="-457200" eaLnBrk="0" fontAlgn="base" hangingPunct="0">
              <a:spcBef>
                <a:spcPts val="1000"/>
              </a:spcBef>
              <a:spcAft>
                <a:spcPct val="0"/>
              </a:spcAft>
              <a:buFont typeface="+mj-lt"/>
              <a:buAutoNum type="arabicPeriod"/>
            </a:pPr>
            <a:r>
              <a:rPr lang="en-US" dirty="0">
                <a:solidFill>
                  <a:schemeClr val="tx1"/>
                </a:solidFill>
                <a:latin typeface="+mj-lt"/>
                <a:cs typeface="Arial" panose="020B0604020202020204" pitchFamily="34" charset="0"/>
              </a:rPr>
              <a:t>Holding the investment during periods in which the investment's fair value changes (</a:t>
            </a:r>
            <a:r>
              <a:rPr lang="en-US" i="1" dirty="0">
                <a:solidFill>
                  <a:schemeClr val="tx1"/>
                </a:solidFill>
                <a:latin typeface="+mj-lt"/>
                <a:cs typeface="Arial" panose="020B0604020202020204" pitchFamily="34" charset="0"/>
              </a:rPr>
              <a:t>unrealized</a:t>
            </a:r>
            <a:r>
              <a:rPr lang="en-US" dirty="0">
                <a:solidFill>
                  <a:schemeClr val="tx1"/>
                </a:solidFill>
                <a:latin typeface="+mj-lt"/>
                <a:cs typeface="Arial" panose="020B0604020202020204" pitchFamily="34" charset="0"/>
              </a:rPr>
              <a:t> holding gains and losses).</a:t>
            </a:r>
            <a:endParaRPr lang="en-US" altLang="en-US" dirty="0">
              <a:solidFill>
                <a:schemeClr val="tx1"/>
              </a:solidFill>
              <a:latin typeface="+mj-lt"/>
              <a:cs typeface="Arial" panose="020B0604020202020204" pitchFamily="34" charset="0"/>
            </a:endParaRPr>
          </a:p>
          <a:p>
            <a:pPr marL="457200" lvl="0" indent="-457200" eaLnBrk="0" fontAlgn="base" hangingPunct="0">
              <a:spcBef>
                <a:spcPts val="1000"/>
              </a:spcBef>
              <a:spcAft>
                <a:spcPct val="0"/>
              </a:spcAft>
              <a:buFont typeface="+mj-lt"/>
              <a:buAutoNum type="arabicPeriod"/>
            </a:pPr>
            <a:r>
              <a:rPr lang="en-US" dirty="0">
                <a:solidFill>
                  <a:schemeClr val="tx1"/>
                </a:solidFill>
                <a:latin typeface="+mj-lt"/>
                <a:cs typeface="Arial" panose="020B0604020202020204" pitchFamily="34" charset="0"/>
              </a:rPr>
              <a:t>Either selling the investment before maturity (</a:t>
            </a:r>
            <a:r>
              <a:rPr lang="en-US" i="1" dirty="0">
                <a:solidFill>
                  <a:schemeClr val="tx1"/>
                </a:solidFill>
                <a:latin typeface="+mj-lt"/>
                <a:cs typeface="Arial" panose="020B0604020202020204" pitchFamily="34" charset="0"/>
              </a:rPr>
              <a:t>realized</a:t>
            </a:r>
            <a:r>
              <a:rPr lang="en-US" dirty="0">
                <a:solidFill>
                  <a:schemeClr val="tx1"/>
                </a:solidFill>
                <a:latin typeface="+mj-lt"/>
                <a:cs typeface="Arial" panose="020B0604020202020204" pitchFamily="34" charset="0"/>
              </a:rPr>
              <a:t> gains and losses) or receiving principal payment at maturity.</a:t>
            </a:r>
            <a:endParaRPr lang="en-US" altLang="en-US" dirty="0">
              <a:solidFill>
                <a:schemeClr val="tx1"/>
              </a:solidFill>
              <a:latin typeface="+mj-lt"/>
              <a:cs typeface="Arial" panose="020B0604020202020204" pitchFamily="34" charset="0"/>
            </a:endParaRPr>
          </a:p>
        </p:txBody>
      </p:sp>
      <p:sp>
        <p:nvSpPr>
          <p:cNvPr id="6" name="Slide Number Placeholder 5">
            <a:extLst>
              <a:ext uri="{FF2B5EF4-FFF2-40B4-BE49-F238E27FC236}">
                <a16:creationId xmlns:a16="http://schemas.microsoft.com/office/drawing/2014/main" id="{1777294A-4EFC-48A8-A9D9-F4D4FDBAD37F}"/>
              </a:ext>
            </a:extLst>
          </p:cNvPr>
          <p:cNvSpPr>
            <a:spLocks noGrp="1"/>
          </p:cNvSpPr>
          <p:nvPr>
            <p:ph type="sldNum" sz="quarter" idx="10"/>
          </p:nvPr>
        </p:nvSpPr>
        <p:spPr/>
        <p:txBody>
          <a:bodyPr/>
          <a:lstStyle/>
          <a:p>
            <a:fld id="{68151E55-6873-49E2-B8D5-2F265E6F1973}" type="slidenum">
              <a:rPr lang="en-US" smtClean="0"/>
              <a:t>37</a:t>
            </a:fld>
            <a:endParaRPr lang="en-US" dirty="0"/>
          </a:p>
        </p:txBody>
      </p:sp>
    </p:spTree>
    <p:extLst>
      <p:ext uri="{BB962C8B-B14F-4D97-AF65-F5344CB8AC3E}">
        <p14:creationId xmlns:p14="http://schemas.microsoft.com/office/powerpoint/2010/main" val="17146714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AB4E9-5279-4179-A33D-6E0D311D8202}"/>
              </a:ext>
            </a:extLst>
          </p:cNvPr>
          <p:cNvSpPr>
            <a:spLocks noGrp="1"/>
          </p:cNvSpPr>
          <p:nvPr>
            <p:ph type="title"/>
          </p:nvPr>
        </p:nvSpPr>
        <p:spPr/>
        <p:txBody>
          <a:bodyPr/>
          <a:lstStyle/>
          <a:p>
            <a:r>
              <a:rPr lang="en-US" dirty="0">
                <a:solidFill>
                  <a:schemeClr val="tx1"/>
                </a:solidFill>
                <a:cs typeface="Avenir LT Std 65 Medium"/>
              </a:rPr>
              <a:t>Purchase Debt Investments </a:t>
            </a:r>
            <a:r>
              <a:rPr lang="en-US" sz="1000" b="0" dirty="0">
                <a:solidFill>
                  <a:schemeClr val="tx1"/>
                </a:solidFill>
                <a:cs typeface="Avenir LT Std 65 Medium"/>
              </a:rPr>
              <a:t>1</a:t>
            </a:r>
            <a:endParaRPr lang="en-US" sz="1000" b="0" dirty="0">
              <a:solidFill>
                <a:schemeClr val="tx1"/>
              </a:solidFill>
            </a:endParaRPr>
          </a:p>
        </p:txBody>
      </p:sp>
      <p:sp>
        <p:nvSpPr>
          <p:cNvPr id="3" name="Content Placeholder 2">
            <a:extLst>
              <a:ext uri="{FF2B5EF4-FFF2-40B4-BE49-F238E27FC236}">
                <a16:creationId xmlns:a16="http://schemas.microsoft.com/office/drawing/2014/main" id="{7936E276-4661-4F33-ACAF-CE8F2816E5F8}"/>
              </a:ext>
            </a:extLst>
          </p:cNvPr>
          <p:cNvSpPr>
            <a:spLocks noGrp="1"/>
          </p:cNvSpPr>
          <p:nvPr>
            <p:ph sz="quarter" idx="11"/>
          </p:nvPr>
        </p:nvSpPr>
        <p:spPr>
          <a:xfrm>
            <a:off x="342900" y="1276709"/>
            <a:ext cx="8458200" cy="1109139"/>
          </a:xfrm>
        </p:spPr>
        <p:txBody>
          <a:bodyPr/>
          <a:lstStyle/>
          <a:p>
            <a:r>
              <a:rPr lang="en-US" dirty="0"/>
              <a:t>On January 1, 2024, Nathan’s Sportswear purchases $100,000 of 7%, 10-year bonds for $100,000 with interest receivable paid semiannually on June 30 and December 31 each year. The bonds were issued at par.</a:t>
            </a:r>
          </a:p>
        </p:txBody>
      </p:sp>
      <p:graphicFrame>
        <p:nvGraphicFramePr>
          <p:cNvPr id="5" name="Table 4">
            <a:extLst>
              <a:ext uri="{FF2B5EF4-FFF2-40B4-BE49-F238E27FC236}">
                <a16:creationId xmlns:a16="http://schemas.microsoft.com/office/drawing/2014/main" id="{C34A2FD7-02DB-4F6B-A3CD-1E57C555D047}"/>
              </a:ext>
            </a:extLst>
          </p:cNvPr>
          <p:cNvGraphicFramePr>
            <a:graphicFrameLocks noGrp="1"/>
          </p:cNvGraphicFramePr>
          <p:nvPr>
            <p:extLst>
              <p:ext uri="{D42A27DB-BD31-4B8C-83A1-F6EECF244321}">
                <p14:modId xmlns:p14="http://schemas.microsoft.com/office/powerpoint/2010/main" val="2257689854"/>
              </p:ext>
            </p:extLst>
          </p:nvPr>
        </p:nvGraphicFramePr>
        <p:xfrm>
          <a:off x="1209368" y="3037308"/>
          <a:ext cx="5222963" cy="1514044"/>
        </p:xfrm>
        <a:graphic>
          <a:graphicData uri="http://schemas.openxmlformats.org/drawingml/2006/table">
            <a:tbl>
              <a:tblPr firstRow="1" bandRow="1">
                <a:tableStyleId>{5C22544A-7EE6-4342-B048-85BDC9FD1C3A}</a:tableStyleId>
              </a:tblPr>
              <a:tblGrid>
                <a:gridCol w="2831051">
                  <a:extLst>
                    <a:ext uri="{9D8B030D-6E8A-4147-A177-3AD203B41FA5}">
                      <a16:colId xmlns:a16="http://schemas.microsoft.com/office/drawing/2014/main" val="2264563167"/>
                    </a:ext>
                  </a:extLst>
                </a:gridCol>
                <a:gridCol w="1034962">
                  <a:extLst>
                    <a:ext uri="{9D8B030D-6E8A-4147-A177-3AD203B41FA5}">
                      <a16:colId xmlns:a16="http://schemas.microsoft.com/office/drawing/2014/main" val="2241329328"/>
                    </a:ext>
                  </a:extLst>
                </a:gridCol>
                <a:gridCol w="1356950">
                  <a:extLst>
                    <a:ext uri="{9D8B030D-6E8A-4147-A177-3AD203B41FA5}">
                      <a16:colId xmlns:a16="http://schemas.microsoft.com/office/drawing/2014/main" val="2221409502"/>
                    </a:ext>
                  </a:extLst>
                </a:gridCol>
              </a:tblGrid>
              <a:tr h="302073">
                <a:tc>
                  <a:txBody>
                    <a:bodyPr/>
                    <a:lstStyle/>
                    <a:p>
                      <a:r>
                        <a:rPr lang="en-US" sz="1800" b="0" dirty="0">
                          <a:solidFill>
                            <a:schemeClr val="bg1"/>
                          </a:solidFill>
                          <a:latin typeface="+mn-lt"/>
                        </a:rPr>
                        <a:t>January 1, 2024</a:t>
                      </a:r>
                    </a:p>
                  </a:txBody>
                  <a:tcPr>
                    <a:solidFill>
                      <a:srgbClr val="C00000"/>
                    </a:solidFill>
                  </a:tcPr>
                </a:tc>
                <a:tc>
                  <a:txBody>
                    <a:bodyPr/>
                    <a:lstStyle/>
                    <a:p>
                      <a:r>
                        <a:rPr lang="en-US" sz="1800" b="0" dirty="0">
                          <a:solidFill>
                            <a:schemeClr val="bg1"/>
                          </a:solidFill>
                          <a:latin typeface="+mn-lt"/>
                        </a:rPr>
                        <a:t>Debit</a:t>
                      </a:r>
                    </a:p>
                  </a:txBody>
                  <a:tcPr>
                    <a:solidFill>
                      <a:srgbClr val="C00000"/>
                    </a:solidFill>
                  </a:tcPr>
                </a:tc>
                <a:tc>
                  <a:txBody>
                    <a:bodyPr/>
                    <a:lstStyle/>
                    <a:p>
                      <a:r>
                        <a:rPr lang="en-US" sz="1800" b="0" dirty="0">
                          <a:solidFill>
                            <a:schemeClr val="bg1"/>
                          </a:solidFill>
                          <a:latin typeface="+mn-lt"/>
                        </a:rPr>
                        <a:t>Credit</a:t>
                      </a:r>
                    </a:p>
                  </a:txBody>
                  <a:tcPr>
                    <a:solidFill>
                      <a:srgbClr val="C00000"/>
                    </a:solidFill>
                  </a:tcPr>
                </a:tc>
                <a:extLst>
                  <a:ext uri="{0D108BD9-81ED-4DB2-BD59-A6C34878D82A}">
                    <a16:rowId xmlns:a16="http://schemas.microsoft.com/office/drawing/2014/main" val="2055171296"/>
                  </a:ext>
                </a:extLst>
              </a:tr>
              <a:tr h="416764">
                <a:tc>
                  <a:txBody>
                    <a:bodyPr/>
                    <a:lstStyle/>
                    <a:p>
                      <a:r>
                        <a:rPr lang="en-US" sz="1800" b="1" dirty="0">
                          <a:solidFill>
                            <a:schemeClr val="tx1"/>
                          </a:solidFill>
                          <a:latin typeface="+mn-lt"/>
                        </a:rPr>
                        <a:t>Investments</a:t>
                      </a:r>
                    </a:p>
                  </a:txBody>
                  <a:tcPr/>
                </a:tc>
                <a:tc>
                  <a:txBody>
                    <a:bodyPr/>
                    <a:lstStyle/>
                    <a:p>
                      <a:r>
                        <a:rPr lang="en-US" sz="1800" b="1" dirty="0">
                          <a:latin typeface="+mn-lt"/>
                        </a:rPr>
                        <a:t>100,000</a:t>
                      </a:r>
                      <a:endParaRPr lang="en-US" sz="1800" b="1" dirty="0">
                        <a:solidFill>
                          <a:schemeClr val="tx1"/>
                        </a:solidFill>
                        <a:latin typeface="+mn-lt"/>
                      </a:endParaRPr>
                    </a:p>
                  </a:txBody>
                  <a:tcPr/>
                </a:tc>
                <a:tc>
                  <a:txBody>
                    <a:bodyPr/>
                    <a:lstStyle/>
                    <a:p>
                      <a:endParaRPr lang="en-US" sz="1800" b="1" dirty="0">
                        <a:solidFill>
                          <a:schemeClr val="tx1"/>
                        </a:solidFill>
                        <a:latin typeface="+mn-lt"/>
                      </a:endParaRPr>
                    </a:p>
                  </a:txBody>
                  <a:tcPr/>
                </a:tc>
                <a:extLst>
                  <a:ext uri="{0D108BD9-81ED-4DB2-BD59-A6C34878D82A}">
                    <a16:rowId xmlns:a16="http://schemas.microsoft.com/office/drawing/2014/main" val="994956317"/>
                  </a:ext>
                </a:extLst>
              </a:tr>
              <a:tr h="302073">
                <a:tc>
                  <a:txBody>
                    <a:bodyPr/>
                    <a:lstStyle/>
                    <a:p>
                      <a:r>
                        <a:rPr lang="en-US" sz="1800" b="1" dirty="0">
                          <a:solidFill>
                            <a:schemeClr val="tx1"/>
                          </a:solidFill>
                          <a:latin typeface="+mn-lt"/>
                        </a:rPr>
                        <a:t>     Cash </a:t>
                      </a:r>
                    </a:p>
                  </a:txBody>
                  <a:tcPr/>
                </a:tc>
                <a:tc>
                  <a:txBody>
                    <a:bodyPr/>
                    <a:lstStyle/>
                    <a:p>
                      <a:r>
                        <a:rPr lang="en-IN" sz="1800" b="1" dirty="0">
                          <a:solidFill>
                            <a:schemeClr val="tx1"/>
                          </a:solidFill>
                          <a:latin typeface="+mn-lt"/>
                        </a:rPr>
                        <a:t>  </a:t>
                      </a:r>
                      <a:endParaRPr lang="en-US" sz="1800" b="1" dirty="0">
                        <a:solidFill>
                          <a:schemeClr val="tx1"/>
                        </a:solidFill>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latin typeface="+mn-lt"/>
                        </a:rPr>
                        <a:t>100,000</a:t>
                      </a:r>
                      <a:endParaRPr lang="en-US" sz="1800" b="1" kern="1200" dirty="0">
                        <a:solidFill>
                          <a:schemeClr val="tx1"/>
                        </a:solidFill>
                        <a:latin typeface="+mn-lt"/>
                        <a:ea typeface="+mn-ea"/>
                        <a:cs typeface="+mn-cs"/>
                      </a:endParaRPr>
                    </a:p>
                  </a:txBody>
                  <a:tcPr/>
                </a:tc>
                <a:extLst>
                  <a:ext uri="{0D108BD9-81ED-4DB2-BD59-A6C34878D82A}">
                    <a16:rowId xmlns:a16="http://schemas.microsoft.com/office/drawing/2014/main" val="3689304350"/>
                  </a:ext>
                </a:extLst>
              </a:tr>
              <a:tr h="302073">
                <a:tc>
                  <a:txBody>
                    <a:bodyPr/>
                    <a:lstStyle/>
                    <a:p>
                      <a:r>
                        <a:rPr lang="en-US" sz="1800" b="0" i="1" dirty="0">
                          <a:solidFill>
                            <a:schemeClr val="tx1"/>
                          </a:solidFill>
                          <a:latin typeface="+mn-lt"/>
                        </a:rPr>
                        <a:t>   (Purchase bonds)</a:t>
                      </a:r>
                    </a:p>
                  </a:txBody>
                  <a:tcPr/>
                </a:tc>
                <a:tc>
                  <a:txBody>
                    <a:bodyPr/>
                    <a:lstStyle/>
                    <a:p>
                      <a:endParaRPr lang="en-US" sz="1800" b="0" dirty="0">
                        <a:solidFill>
                          <a:schemeClr val="tx1"/>
                        </a:solidFill>
                        <a:latin typeface="+mn-lt"/>
                      </a:endParaRPr>
                    </a:p>
                  </a:txBody>
                  <a:tcPr/>
                </a:tc>
                <a:tc>
                  <a:txBody>
                    <a:bodyPr/>
                    <a:lstStyle/>
                    <a:p>
                      <a:endParaRPr lang="en-US" sz="1800" b="0" dirty="0">
                        <a:solidFill>
                          <a:schemeClr val="tx1"/>
                        </a:solidFill>
                        <a:latin typeface="+mn-lt"/>
                      </a:endParaRPr>
                    </a:p>
                  </a:txBody>
                  <a:tcPr/>
                </a:tc>
                <a:extLst>
                  <a:ext uri="{0D108BD9-81ED-4DB2-BD59-A6C34878D82A}">
                    <a16:rowId xmlns:a16="http://schemas.microsoft.com/office/drawing/2014/main" val="2853757164"/>
                  </a:ext>
                </a:extLst>
              </a:tr>
            </a:tbl>
          </a:graphicData>
        </a:graphic>
      </p:graphicFrame>
      <p:sp>
        <p:nvSpPr>
          <p:cNvPr id="8" name="Slide Number Placeholder 7">
            <a:extLst>
              <a:ext uri="{FF2B5EF4-FFF2-40B4-BE49-F238E27FC236}">
                <a16:creationId xmlns:a16="http://schemas.microsoft.com/office/drawing/2014/main" id="{D58BCE86-674B-43D4-9BA9-BF689AD08BBA}"/>
              </a:ext>
            </a:extLst>
          </p:cNvPr>
          <p:cNvSpPr>
            <a:spLocks noGrp="1"/>
          </p:cNvSpPr>
          <p:nvPr>
            <p:ph type="sldNum" sz="quarter" idx="10"/>
          </p:nvPr>
        </p:nvSpPr>
        <p:spPr/>
        <p:txBody>
          <a:bodyPr/>
          <a:lstStyle/>
          <a:p>
            <a:fld id="{68151E55-6873-49E2-B8D5-2F265E6F1973}" type="slidenum">
              <a:rPr lang="en-US" smtClean="0"/>
              <a:t>38</a:t>
            </a:fld>
            <a:endParaRPr lang="en-US" dirty="0"/>
          </a:p>
        </p:txBody>
      </p:sp>
    </p:spTree>
    <p:extLst>
      <p:ext uri="{BB962C8B-B14F-4D97-AF65-F5344CB8AC3E}">
        <p14:creationId xmlns:p14="http://schemas.microsoft.com/office/powerpoint/2010/main" val="24255725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AB4E9-5279-4179-A33D-6E0D311D8202}"/>
              </a:ext>
            </a:extLst>
          </p:cNvPr>
          <p:cNvSpPr>
            <a:spLocks noGrp="1"/>
          </p:cNvSpPr>
          <p:nvPr>
            <p:ph type="title"/>
          </p:nvPr>
        </p:nvSpPr>
        <p:spPr/>
        <p:txBody>
          <a:bodyPr/>
          <a:lstStyle/>
          <a:p>
            <a:r>
              <a:rPr lang="en-US" dirty="0">
                <a:solidFill>
                  <a:schemeClr val="tx1"/>
                </a:solidFill>
                <a:cs typeface="Avenir LT Std 65 Medium"/>
              </a:rPr>
              <a:t>Earn Interest Revenue </a:t>
            </a:r>
            <a:r>
              <a:rPr lang="en-US" sz="1000" b="0" dirty="0">
                <a:solidFill>
                  <a:schemeClr val="tx1"/>
                </a:solidFill>
                <a:cs typeface="Avenir LT Std 65 Medium"/>
              </a:rPr>
              <a:t>1</a:t>
            </a:r>
            <a:endParaRPr lang="en-US" sz="1000" b="0" dirty="0">
              <a:solidFill>
                <a:schemeClr val="tx1"/>
              </a:solidFill>
            </a:endParaRPr>
          </a:p>
        </p:txBody>
      </p:sp>
      <p:sp>
        <p:nvSpPr>
          <p:cNvPr id="3" name="Content Placeholder 2">
            <a:extLst>
              <a:ext uri="{FF2B5EF4-FFF2-40B4-BE49-F238E27FC236}">
                <a16:creationId xmlns:a16="http://schemas.microsoft.com/office/drawing/2014/main" id="{7936E276-4661-4F33-ACAF-CE8F2816E5F8}"/>
              </a:ext>
            </a:extLst>
          </p:cNvPr>
          <p:cNvSpPr>
            <a:spLocks noGrp="1"/>
          </p:cNvSpPr>
          <p:nvPr>
            <p:ph sz="quarter" idx="11"/>
          </p:nvPr>
        </p:nvSpPr>
        <p:spPr>
          <a:xfrm>
            <a:off x="342900" y="1276709"/>
            <a:ext cx="8458200" cy="499539"/>
          </a:xfrm>
        </p:spPr>
        <p:txBody>
          <a:bodyPr/>
          <a:lstStyle/>
          <a:p>
            <a:r>
              <a:rPr lang="en-US" dirty="0"/>
              <a:t>Record interest received on June 30, 2024.</a:t>
            </a:r>
          </a:p>
        </p:txBody>
      </p:sp>
      <p:graphicFrame>
        <p:nvGraphicFramePr>
          <p:cNvPr id="9" name="Table 8">
            <a:extLst>
              <a:ext uri="{FF2B5EF4-FFF2-40B4-BE49-F238E27FC236}">
                <a16:creationId xmlns:a16="http://schemas.microsoft.com/office/drawing/2014/main" id="{FC444B09-4EA7-4E00-89D8-09316C688539}"/>
              </a:ext>
            </a:extLst>
          </p:cNvPr>
          <p:cNvGraphicFramePr>
            <a:graphicFrameLocks noGrp="1"/>
          </p:cNvGraphicFramePr>
          <p:nvPr>
            <p:extLst>
              <p:ext uri="{D42A27DB-BD31-4B8C-83A1-F6EECF244321}">
                <p14:modId xmlns:p14="http://schemas.microsoft.com/office/powerpoint/2010/main" val="679050163"/>
              </p:ext>
            </p:extLst>
          </p:nvPr>
        </p:nvGraphicFramePr>
        <p:xfrm>
          <a:off x="958645" y="2580968"/>
          <a:ext cx="6041245" cy="1839392"/>
        </p:xfrm>
        <a:graphic>
          <a:graphicData uri="http://schemas.openxmlformats.org/drawingml/2006/table">
            <a:tbl>
              <a:tblPr firstRow="1" bandRow="1">
                <a:tableStyleId>{5C22544A-7EE6-4342-B048-85BDC9FD1C3A}</a:tableStyleId>
              </a:tblPr>
              <a:tblGrid>
                <a:gridCol w="4129549">
                  <a:extLst>
                    <a:ext uri="{9D8B030D-6E8A-4147-A177-3AD203B41FA5}">
                      <a16:colId xmlns:a16="http://schemas.microsoft.com/office/drawing/2014/main" val="2264563167"/>
                    </a:ext>
                  </a:extLst>
                </a:gridCol>
                <a:gridCol w="958645">
                  <a:extLst>
                    <a:ext uri="{9D8B030D-6E8A-4147-A177-3AD203B41FA5}">
                      <a16:colId xmlns:a16="http://schemas.microsoft.com/office/drawing/2014/main" val="2241329328"/>
                    </a:ext>
                  </a:extLst>
                </a:gridCol>
                <a:gridCol w="953051">
                  <a:extLst>
                    <a:ext uri="{9D8B030D-6E8A-4147-A177-3AD203B41FA5}">
                      <a16:colId xmlns:a16="http://schemas.microsoft.com/office/drawing/2014/main" val="2221409502"/>
                    </a:ext>
                  </a:extLst>
                </a:gridCol>
              </a:tblGrid>
              <a:tr h="317803">
                <a:tc>
                  <a:txBody>
                    <a:bodyPr/>
                    <a:lstStyle/>
                    <a:p>
                      <a:r>
                        <a:rPr lang="en-US" sz="1600" dirty="0">
                          <a:latin typeface="+mn-lt"/>
                        </a:rPr>
                        <a:t>June 30, 2024</a:t>
                      </a:r>
                      <a:endParaRPr lang="en-US" sz="1600" b="0" dirty="0">
                        <a:solidFill>
                          <a:schemeClr val="bg1"/>
                        </a:solidFill>
                        <a:latin typeface="+mn-lt"/>
                      </a:endParaRPr>
                    </a:p>
                  </a:txBody>
                  <a:tcPr>
                    <a:solidFill>
                      <a:srgbClr val="C00000"/>
                    </a:solidFill>
                  </a:tcPr>
                </a:tc>
                <a:tc>
                  <a:txBody>
                    <a:bodyPr/>
                    <a:lstStyle/>
                    <a:p>
                      <a:r>
                        <a:rPr lang="en-US" sz="1600" b="0" dirty="0">
                          <a:solidFill>
                            <a:schemeClr val="bg1"/>
                          </a:solidFill>
                          <a:latin typeface="+mn-lt"/>
                        </a:rPr>
                        <a:t>Debit</a:t>
                      </a:r>
                    </a:p>
                  </a:txBody>
                  <a:tcPr>
                    <a:solidFill>
                      <a:srgbClr val="C00000"/>
                    </a:solidFill>
                  </a:tcPr>
                </a:tc>
                <a:tc>
                  <a:txBody>
                    <a:bodyPr/>
                    <a:lstStyle/>
                    <a:p>
                      <a:r>
                        <a:rPr lang="en-US" sz="1600" b="0" dirty="0">
                          <a:solidFill>
                            <a:schemeClr val="bg1"/>
                          </a:solidFill>
                          <a:latin typeface="+mn-lt"/>
                        </a:rPr>
                        <a:t>Credit</a:t>
                      </a:r>
                    </a:p>
                  </a:txBody>
                  <a:tcPr>
                    <a:solidFill>
                      <a:srgbClr val="C00000"/>
                    </a:solidFill>
                  </a:tcPr>
                </a:tc>
                <a:extLst>
                  <a:ext uri="{0D108BD9-81ED-4DB2-BD59-A6C34878D82A}">
                    <a16:rowId xmlns:a16="http://schemas.microsoft.com/office/drawing/2014/main" val="2055171296"/>
                  </a:ext>
                </a:extLst>
              </a:tr>
              <a:tr h="473152">
                <a:tc>
                  <a:txBody>
                    <a:bodyPr/>
                    <a:lstStyle/>
                    <a:p>
                      <a:r>
                        <a:rPr lang="en-US" sz="1600" b="1" dirty="0">
                          <a:latin typeface="+mn-lt"/>
                        </a:rPr>
                        <a:t>Cash </a:t>
                      </a:r>
                      <a:r>
                        <a:rPr lang="en-US" sz="1600" dirty="0">
                          <a:latin typeface="+mn-lt"/>
                        </a:rPr>
                        <a:t>(= $100,000 × 7% × ½) </a:t>
                      </a:r>
                      <a:endParaRPr lang="en-US" sz="1600" b="0" dirty="0">
                        <a:solidFill>
                          <a:schemeClr val="tx1"/>
                        </a:solidFill>
                        <a:latin typeface="+mn-lt"/>
                      </a:endParaRPr>
                    </a:p>
                  </a:txBody>
                  <a:tcPr/>
                </a:tc>
                <a:tc>
                  <a:txBody>
                    <a:bodyPr/>
                    <a:lstStyle/>
                    <a:p>
                      <a:r>
                        <a:rPr lang="en-US" sz="1600" b="1" dirty="0">
                          <a:latin typeface="+mn-lt"/>
                        </a:rPr>
                        <a:t>3,500</a:t>
                      </a:r>
                      <a:endParaRPr lang="en-US" sz="1600" b="0" dirty="0">
                        <a:solidFill>
                          <a:schemeClr val="tx1"/>
                        </a:solidFill>
                        <a:latin typeface="+mn-lt"/>
                      </a:endParaRPr>
                    </a:p>
                  </a:txBody>
                  <a:tcPr/>
                </a:tc>
                <a:tc>
                  <a:txBody>
                    <a:bodyPr/>
                    <a:lstStyle/>
                    <a:p>
                      <a:endParaRPr lang="en-US" sz="1600" b="0" dirty="0">
                        <a:solidFill>
                          <a:schemeClr val="tx1"/>
                        </a:solidFill>
                        <a:latin typeface="+mn-lt"/>
                      </a:endParaRPr>
                    </a:p>
                  </a:txBody>
                  <a:tcPr/>
                </a:tc>
                <a:extLst>
                  <a:ext uri="{0D108BD9-81ED-4DB2-BD59-A6C34878D82A}">
                    <a16:rowId xmlns:a16="http://schemas.microsoft.com/office/drawing/2014/main" val="994956317"/>
                  </a:ext>
                </a:extLst>
              </a:tr>
              <a:tr h="479869">
                <a:tc>
                  <a:txBody>
                    <a:bodyPr/>
                    <a:lstStyle/>
                    <a:p>
                      <a:r>
                        <a:rPr lang="en-US" sz="1600" b="1" dirty="0">
                          <a:latin typeface="+mn-lt"/>
                        </a:rPr>
                        <a:t>Interest Revenue </a:t>
                      </a:r>
                      <a:endParaRPr lang="en-US" sz="1600" b="0" dirty="0">
                        <a:solidFill>
                          <a:schemeClr val="tx1"/>
                        </a:solidFill>
                        <a:latin typeface="+mn-lt"/>
                      </a:endParaRPr>
                    </a:p>
                  </a:txBody>
                  <a:tcPr/>
                </a:tc>
                <a:tc>
                  <a:txBody>
                    <a:bodyPr/>
                    <a:lstStyle/>
                    <a:p>
                      <a:r>
                        <a:rPr lang="en-IN" sz="1600" b="0" dirty="0">
                          <a:solidFill>
                            <a:schemeClr val="tx1"/>
                          </a:solidFill>
                          <a:latin typeface="+mn-lt"/>
                        </a:rPr>
                        <a:t>  </a:t>
                      </a:r>
                      <a:endParaRPr lang="en-US" sz="1600" b="0" dirty="0">
                        <a:solidFill>
                          <a:schemeClr val="tx1"/>
                        </a:solidFill>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latin typeface="+mn-lt"/>
                        </a:rPr>
                        <a:t>3,500</a:t>
                      </a:r>
                      <a:endParaRPr lang="en-US" sz="1600" b="0" kern="1200" dirty="0">
                        <a:solidFill>
                          <a:schemeClr val="tx1"/>
                        </a:solidFill>
                        <a:latin typeface="+mn-lt"/>
                        <a:ea typeface="+mn-ea"/>
                        <a:cs typeface="+mn-cs"/>
                      </a:endParaRPr>
                    </a:p>
                  </a:txBody>
                  <a:tcPr/>
                </a:tc>
                <a:extLst>
                  <a:ext uri="{0D108BD9-81ED-4DB2-BD59-A6C34878D82A}">
                    <a16:rowId xmlns:a16="http://schemas.microsoft.com/office/drawing/2014/main" val="3689304350"/>
                  </a:ext>
                </a:extLst>
              </a:tr>
              <a:tr h="5510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1" dirty="0">
                          <a:solidFill>
                            <a:schemeClr val="tx1"/>
                          </a:solidFill>
                          <a:latin typeface="+mn-lt"/>
                        </a:rPr>
                        <a:t>   </a:t>
                      </a:r>
                      <a:r>
                        <a:rPr lang="en-US" sz="1600" i="1" dirty="0">
                          <a:latin typeface="+mn-lt"/>
                        </a:rPr>
                        <a:t>(Receive semiannual interest revenue)</a:t>
                      </a:r>
                    </a:p>
                  </a:txBody>
                  <a:tcPr/>
                </a:tc>
                <a:tc>
                  <a:txBody>
                    <a:bodyPr/>
                    <a:lstStyle/>
                    <a:p>
                      <a:endParaRPr lang="en-US" sz="1600" b="0" dirty="0">
                        <a:solidFill>
                          <a:schemeClr val="tx1"/>
                        </a:solidFill>
                        <a:latin typeface="+mn-lt"/>
                      </a:endParaRPr>
                    </a:p>
                  </a:txBody>
                  <a:tcPr/>
                </a:tc>
                <a:tc>
                  <a:txBody>
                    <a:bodyPr/>
                    <a:lstStyle/>
                    <a:p>
                      <a:endParaRPr lang="en-US" sz="1600" b="0" dirty="0">
                        <a:solidFill>
                          <a:schemeClr val="tx1"/>
                        </a:solidFill>
                        <a:latin typeface="+mn-lt"/>
                      </a:endParaRPr>
                    </a:p>
                  </a:txBody>
                  <a:tcPr/>
                </a:tc>
                <a:extLst>
                  <a:ext uri="{0D108BD9-81ED-4DB2-BD59-A6C34878D82A}">
                    <a16:rowId xmlns:a16="http://schemas.microsoft.com/office/drawing/2014/main" val="2853757164"/>
                  </a:ext>
                </a:extLst>
              </a:tr>
            </a:tbl>
          </a:graphicData>
        </a:graphic>
      </p:graphicFrame>
      <p:sp>
        <p:nvSpPr>
          <p:cNvPr id="8" name="Slide Number Placeholder 7">
            <a:extLst>
              <a:ext uri="{FF2B5EF4-FFF2-40B4-BE49-F238E27FC236}">
                <a16:creationId xmlns:a16="http://schemas.microsoft.com/office/drawing/2014/main" id="{D58BCE86-674B-43D4-9BA9-BF689AD08BBA}"/>
              </a:ext>
            </a:extLst>
          </p:cNvPr>
          <p:cNvSpPr>
            <a:spLocks noGrp="1"/>
          </p:cNvSpPr>
          <p:nvPr>
            <p:ph type="sldNum" sz="quarter" idx="10"/>
          </p:nvPr>
        </p:nvSpPr>
        <p:spPr/>
        <p:txBody>
          <a:bodyPr/>
          <a:lstStyle/>
          <a:p>
            <a:fld id="{68151E55-6873-49E2-B8D5-2F265E6F1973}" type="slidenum">
              <a:rPr lang="en-US" smtClean="0"/>
              <a:t>39</a:t>
            </a:fld>
            <a:endParaRPr lang="en-US" dirty="0"/>
          </a:p>
        </p:txBody>
      </p:sp>
    </p:spTree>
    <p:extLst>
      <p:ext uri="{BB962C8B-B14F-4D97-AF65-F5344CB8AC3E}">
        <p14:creationId xmlns:p14="http://schemas.microsoft.com/office/powerpoint/2010/main" val="622306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B3AE19-F7DE-4BFD-853F-9AA21B1405A5}"/>
              </a:ext>
            </a:extLst>
          </p:cNvPr>
          <p:cNvSpPr>
            <a:spLocks noGrp="1"/>
          </p:cNvSpPr>
          <p:nvPr>
            <p:ph type="title"/>
          </p:nvPr>
        </p:nvSpPr>
        <p:spPr/>
        <p:txBody>
          <a:bodyPr>
            <a:normAutofit/>
          </a:bodyPr>
          <a:lstStyle/>
          <a:p>
            <a:r>
              <a:rPr lang="en-US" dirty="0">
                <a:solidFill>
                  <a:schemeClr val="tx1"/>
                </a:solidFill>
                <a:cs typeface="Avenir LT Std 65 Medium"/>
              </a:rPr>
              <a:t>Key Point </a:t>
            </a:r>
            <a:r>
              <a:rPr lang="en-US" sz="1000" b="0" dirty="0">
                <a:solidFill>
                  <a:schemeClr val="tx1"/>
                </a:solidFill>
                <a:cs typeface="Avenir LT Std 65 Medium"/>
              </a:rPr>
              <a:t>1</a:t>
            </a:r>
            <a:endParaRPr lang="en-US" sz="1000" b="0" dirty="0">
              <a:solidFill>
                <a:schemeClr val="tx1"/>
              </a:solidFill>
            </a:endParaRPr>
          </a:p>
        </p:txBody>
      </p:sp>
      <p:sp>
        <p:nvSpPr>
          <p:cNvPr id="3" name="Content Placeholder 2">
            <a:extLst>
              <a:ext uri="{FF2B5EF4-FFF2-40B4-BE49-F238E27FC236}">
                <a16:creationId xmlns:a16="http://schemas.microsoft.com/office/drawing/2014/main" id="{77642946-5FA0-4F48-976C-23176C2F4FAD}"/>
              </a:ext>
            </a:extLst>
          </p:cNvPr>
          <p:cNvSpPr>
            <a:spLocks noGrp="1"/>
          </p:cNvSpPr>
          <p:nvPr>
            <p:ph sz="quarter" idx="11"/>
          </p:nvPr>
        </p:nvSpPr>
        <p:spPr>
          <a:xfrm>
            <a:off x="342900" y="1276709"/>
            <a:ext cx="8458200" cy="4963317"/>
          </a:xfrm>
        </p:spPr>
        <p:txBody>
          <a:bodyPr>
            <a:normAutofit/>
          </a:bodyPr>
          <a:lstStyle/>
          <a:p>
            <a:pPr>
              <a:spcBef>
                <a:spcPts val="1000"/>
              </a:spcBef>
              <a:spcAft>
                <a:spcPts val="0"/>
              </a:spcAft>
            </a:pPr>
            <a:r>
              <a:rPr lang="en-US" sz="2400" dirty="0">
                <a:solidFill>
                  <a:schemeClr val="tx1"/>
                </a:solidFill>
              </a:rPr>
              <a:t>Companies invest in other companies primarily to receive dividends, earn interest, and gain from the increase in the value of their investment.</a:t>
            </a:r>
          </a:p>
          <a:p>
            <a:pPr>
              <a:spcBef>
                <a:spcPts val="1000"/>
              </a:spcBef>
              <a:spcAft>
                <a:spcPts val="0"/>
              </a:spcAft>
            </a:pPr>
            <a:r>
              <a:rPr lang="en-US" sz="2400" dirty="0">
                <a:solidFill>
                  <a:schemeClr val="tx1"/>
                </a:solidFill>
              </a:rPr>
              <a:t>Companies in seasonal industries often invest excess funds generated during the busy season and draw on these funds in the slow season. </a:t>
            </a:r>
          </a:p>
          <a:p>
            <a:pPr>
              <a:spcBef>
                <a:spcPts val="1000"/>
              </a:spcBef>
              <a:spcAft>
                <a:spcPts val="0"/>
              </a:spcAft>
            </a:pPr>
            <a:r>
              <a:rPr lang="en-US" sz="2400" dirty="0">
                <a:solidFill>
                  <a:schemeClr val="tx1"/>
                </a:solidFill>
              </a:rPr>
              <a:t>Many companies also make investments for strategic purposes to develop closer business ties, increase market share, or expand into new industries.</a:t>
            </a:r>
          </a:p>
        </p:txBody>
      </p:sp>
      <p:sp>
        <p:nvSpPr>
          <p:cNvPr id="6" name="Slide Number Placeholder 5">
            <a:extLst>
              <a:ext uri="{FF2B5EF4-FFF2-40B4-BE49-F238E27FC236}">
                <a16:creationId xmlns:a16="http://schemas.microsoft.com/office/drawing/2014/main" id="{1544C148-87C7-4D0C-A081-74C79AE5089F}"/>
              </a:ext>
            </a:extLst>
          </p:cNvPr>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32429013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BD4D4-E614-4421-8A9F-942228428D0E}"/>
              </a:ext>
            </a:extLst>
          </p:cNvPr>
          <p:cNvSpPr>
            <a:spLocks noGrp="1"/>
          </p:cNvSpPr>
          <p:nvPr>
            <p:ph type="title"/>
          </p:nvPr>
        </p:nvSpPr>
        <p:spPr/>
        <p:txBody>
          <a:bodyPr>
            <a:normAutofit/>
          </a:bodyPr>
          <a:lstStyle/>
          <a:p>
            <a:r>
              <a:rPr lang="en-US" dirty="0">
                <a:solidFill>
                  <a:schemeClr val="tx1"/>
                </a:solidFill>
                <a:cs typeface="Avenir LT Std 65 Medium"/>
              </a:rPr>
              <a:t>Key Point </a:t>
            </a:r>
            <a:r>
              <a:rPr lang="en-US" sz="1000" b="0" dirty="0">
                <a:solidFill>
                  <a:schemeClr val="tx1"/>
                </a:solidFill>
                <a:cs typeface="Avenir LT Std 65 Medium"/>
              </a:rPr>
              <a:t>5</a:t>
            </a:r>
            <a:endParaRPr lang="en-US" sz="1000" b="0" dirty="0">
              <a:solidFill>
                <a:schemeClr val="tx1"/>
              </a:solidFill>
            </a:endParaRPr>
          </a:p>
        </p:txBody>
      </p:sp>
      <p:sp>
        <p:nvSpPr>
          <p:cNvPr id="3" name="Content Placeholder 2">
            <a:extLst>
              <a:ext uri="{FF2B5EF4-FFF2-40B4-BE49-F238E27FC236}">
                <a16:creationId xmlns:a16="http://schemas.microsoft.com/office/drawing/2014/main" id="{D34C6526-E2E1-4875-A98A-CAAFC5EFCF77}"/>
              </a:ext>
            </a:extLst>
          </p:cNvPr>
          <p:cNvSpPr>
            <a:spLocks noGrp="1"/>
          </p:cNvSpPr>
          <p:nvPr>
            <p:ph sz="quarter" idx="11"/>
          </p:nvPr>
        </p:nvSpPr>
        <p:spPr/>
        <p:txBody>
          <a:bodyPr>
            <a:normAutofit/>
          </a:bodyPr>
          <a:lstStyle/>
          <a:p>
            <a:pPr>
              <a:spcBef>
                <a:spcPts val="1000"/>
              </a:spcBef>
              <a:spcAft>
                <a:spcPts val="0"/>
              </a:spcAft>
            </a:pPr>
            <a:r>
              <a:rPr lang="en-US" sz="2400" dirty="0">
                <a:solidFill>
                  <a:schemeClr val="tx1"/>
                </a:solidFill>
              </a:rPr>
              <a:t>Bond investments are the “flip side” of bonds payable. </a:t>
            </a:r>
          </a:p>
          <a:p>
            <a:pPr>
              <a:spcBef>
                <a:spcPts val="1000"/>
              </a:spcBef>
              <a:spcAft>
                <a:spcPts val="0"/>
              </a:spcAft>
            </a:pPr>
            <a:r>
              <a:rPr lang="en-US" sz="2400" dirty="0">
                <a:solidFill>
                  <a:schemeClr val="tx1"/>
                </a:solidFill>
              </a:rPr>
              <a:t>Bond investments are long-term assets that earn interest revenue, while bonds payable are long-term liabilities that incur interest expense.</a:t>
            </a:r>
          </a:p>
        </p:txBody>
      </p:sp>
      <p:sp>
        <p:nvSpPr>
          <p:cNvPr id="6" name="Slide Number Placeholder 5">
            <a:extLst>
              <a:ext uri="{FF2B5EF4-FFF2-40B4-BE49-F238E27FC236}">
                <a16:creationId xmlns:a16="http://schemas.microsoft.com/office/drawing/2014/main" id="{F9F7D2DE-D1B7-46C2-B854-CE88C0C4D56A}"/>
              </a:ext>
            </a:extLst>
          </p:cNvPr>
          <p:cNvSpPr>
            <a:spLocks noGrp="1"/>
          </p:cNvSpPr>
          <p:nvPr>
            <p:ph type="sldNum" sz="quarter" idx="10"/>
          </p:nvPr>
        </p:nvSpPr>
        <p:spPr/>
        <p:txBody>
          <a:bodyPr/>
          <a:lstStyle/>
          <a:p>
            <a:fld id="{68151E55-6873-49E2-B8D5-2F265E6F1973}" type="slidenum">
              <a:rPr lang="en-US" smtClean="0"/>
              <a:t>40</a:t>
            </a:fld>
            <a:endParaRPr lang="en-US" dirty="0"/>
          </a:p>
        </p:txBody>
      </p:sp>
    </p:spTree>
    <p:extLst>
      <p:ext uri="{BB962C8B-B14F-4D97-AF65-F5344CB8AC3E}">
        <p14:creationId xmlns:p14="http://schemas.microsoft.com/office/powerpoint/2010/main" val="3026025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B4FD1-A999-41C0-8429-565F7F0B279F}"/>
              </a:ext>
            </a:extLst>
          </p:cNvPr>
          <p:cNvSpPr>
            <a:spLocks noGrp="1"/>
          </p:cNvSpPr>
          <p:nvPr>
            <p:ph type="title"/>
          </p:nvPr>
        </p:nvSpPr>
        <p:spPr/>
        <p:txBody>
          <a:bodyPr>
            <a:normAutofit fontScale="90000"/>
          </a:bodyPr>
          <a:lstStyle/>
          <a:p>
            <a:r>
              <a:rPr lang="en-US" dirty="0">
                <a:solidFill>
                  <a:schemeClr val="tx1"/>
                </a:solidFill>
                <a:cs typeface="Avenir LT Std 65 Medium"/>
              </a:rPr>
              <a:t>Three Classifications of Debt Investments</a:t>
            </a:r>
            <a:endParaRPr lang="en-US" sz="1000" b="0" dirty="0">
              <a:solidFill>
                <a:schemeClr val="tx1"/>
              </a:solidFill>
            </a:endParaRPr>
          </a:p>
        </p:txBody>
      </p:sp>
      <p:sp>
        <p:nvSpPr>
          <p:cNvPr id="11" name="Content Placeholder 10">
            <a:extLst>
              <a:ext uri="{FF2B5EF4-FFF2-40B4-BE49-F238E27FC236}">
                <a16:creationId xmlns:a16="http://schemas.microsoft.com/office/drawing/2014/main" id="{26710376-FEC4-4744-9D9A-D16AE5BB916A}"/>
              </a:ext>
            </a:extLst>
          </p:cNvPr>
          <p:cNvSpPr>
            <a:spLocks noGrp="1"/>
          </p:cNvSpPr>
          <p:nvPr>
            <p:ph sz="quarter" idx="11"/>
          </p:nvPr>
        </p:nvSpPr>
        <p:spPr>
          <a:xfrm>
            <a:off x="342900" y="1276709"/>
            <a:ext cx="8458200" cy="4987457"/>
          </a:xfrm>
        </p:spPr>
        <p:txBody>
          <a:bodyPr>
            <a:noAutofit/>
          </a:bodyPr>
          <a:lstStyle/>
          <a:p>
            <a:r>
              <a:rPr lang="en-US" sz="1800" dirty="0">
                <a:solidFill>
                  <a:schemeClr val="tx1"/>
                </a:solidFill>
              </a:rPr>
              <a:t>Debt investments are classified as:</a:t>
            </a:r>
          </a:p>
          <a:p>
            <a:pPr marL="291600" lvl="1" indent="-291600">
              <a:spcBef>
                <a:spcPts val="1000"/>
              </a:spcBef>
              <a:spcAft>
                <a:spcPts val="0"/>
              </a:spcAft>
            </a:pPr>
            <a:r>
              <a:rPr lang="en-US" sz="1800" dirty="0">
                <a:solidFill>
                  <a:schemeClr val="tx1"/>
                </a:solidFill>
              </a:rPr>
              <a:t>Held-to-maturity securities:</a:t>
            </a:r>
          </a:p>
          <a:p>
            <a:pPr marL="622800" lvl="2" indent="-320400">
              <a:spcBef>
                <a:spcPts val="1000"/>
              </a:spcBef>
              <a:spcAft>
                <a:spcPts val="0"/>
              </a:spcAft>
            </a:pPr>
            <a:r>
              <a:rPr lang="en-US" dirty="0">
                <a:solidFill>
                  <a:schemeClr val="tx1"/>
                </a:solidFill>
              </a:rPr>
              <a:t>Do not report at fair value.</a:t>
            </a:r>
          </a:p>
          <a:p>
            <a:pPr marL="622800" lvl="2" indent="-320400">
              <a:spcBef>
                <a:spcPts val="1000"/>
              </a:spcBef>
              <a:spcAft>
                <a:spcPts val="0"/>
              </a:spcAft>
            </a:pPr>
            <a:r>
              <a:rPr lang="en-US" dirty="0">
                <a:solidFill>
                  <a:schemeClr val="tx1"/>
                </a:solidFill>
              </a:rPr>
              <a:t>Do not recognize unrealized gains and losses.</a:t>
            </a:r>
          </a:p>
          <a:p>
            <a:pPr marL="622800" lvl="2" indent="-320400">
              <a:spcBef>
                <a:spcPts val="1000"/>
              </a:spcBef>
              <a:spcAft>
                <a:spcPts val="0"/>
              </a:spcAft>
            </a:pPr>
            <a:r>
              <a:rPr lang="en-US" dirty="0">
                <a:solidFill>
                  <a:schemeClr val="tx1"/>
                </a:solidFill>
              </a:rPr>
              <a:t>Carried at historical cost (or at amortized cost if the bonds were issued at a discount or premium).</a:t>
            </a:r>
          </a:p>
          <a:p>
            <a:pPr marL="291600" lvl="1" indent="-291600">
              <a:spcBef>
                <a:spcPts val="1000"/>
              </a:spcBef>
              <a:spcAft>
                <a:spcPts val="0"/>
              </a:spcAft>
            </a:pPr>
            <a:r>
              <a:rPr lang="en-US" sz="1800" dirty="0">
                <a:solidFill>
                  <a:schemeClr val="tx1"/>
                </a:solidFill>
              </a:rPr>
              <a:t>Trading securities:</a:t>
            </a:r>
          </a:p>
          <a:p>
            <a:pPr marL="622800" lvl="2" indent="-320400">
              <a:spcBef>
                <a:spcPts val="1000"/>
              </a:spcBef>
              <a:spcAft>
                <a:spcPts val="0"/>
              </a:spcAft>
            </a:pPr>
            <a:r>
              <a:rPr lang="en-US" dirty="0">
                <a:solidFill>
                  <a:schemeClr val="tx1"/>
                </a:solidFill>
              </a:rPr>
              <a:t>Report at fair value.</a:t>
            </a:r>
          </a:p>
          <a:p>
            <a:pPr marL="622800" lvl="2" indent="-320400">
              <a:spcBef>
                <a:spcPts val="1000"/>
              </a:spcBef>
              <a:spcAft>
                <a:spcPts val="0"/>
              </a:spcAft>
            </a:pPr>
            <a:r>
              <a:rPr lang="en-US" dirty="0">
                <a:solidFill>
                  <a:schemeClr val="tx1"/>
                </a:solidFill>
              </a:rPr>
              <a:t>Report unrealized gains and losses in net income.</a:t>
            </a:r>
          </a:p>
          <a:p>
            <a:pPr marL="291600" lvl="1" indent="-291600">
              <a:spcBef>
                <a:spcPts val="1000"/>
              </a:spcBef>
              <a:spcAft>
                <a:spcPts val="0"/>
              </a:spcAft>
            </a:pPr>
            <a:r>
              <a:rPr lang="en-US" sz="1800" dirty="0">
                <a:solidFill>
                  <a:schemeClr val="tx1"/>
                </a:solidFill>
              </a:rPr>
              <a:t>Available-for-sale securities:</a:t>
            </a:r>
          </a:p>
          <a:p>
            <a:pPr marL="622800" lvl="2" indent="-320400">
              <a:spcBef>
                <a:spcPts val="1000"/>
              </a:spcBef>
              <a:spcAft>
                <a:spcPts val="0"/>
              </a:spcAft>
            </a:pPr>
            <a:r>
              <a:rPr lang="en-US" dirty="0">
                <a:solidFill>
                  <a:schemeClr val="tx1"/>
                </a:solidFill>
              </a:rPr>
              <a:t>Report at fair value.</a:t>
            </a:r>
          </a:p>
          <a:p>
            <a:pPr marL="622800" lvl="2" indent="-320400">
              <a:spcBef>
                <a:spcPts val="1000"/>
              </a:spcBef>
              <a:spcAft>
                <a:spcPts val="0"/>
              </a:spcAft>
            </a:pPr>
            <a:r>
              <a:rPr lang="en-US" dirty="0">
                <a:solidFill>
                  <a:schemeClr val="tx1"/>
                </a:solidFill>
              </a:rPr>
              <a:t>Report unrealized gains and losses in other comprehensive income.</a:t>
            </a:r>
          </a:p>
        </p:txBody>
      </p:sp>
      <p:sp>
        <p:nvSpPr>
          <p:cNvPr id="6" name="Slide Number Placeholder 5">
            <a:extLst>
              <a:ext uri="{FF2B5EF4-FFF2-40B4-BE49-F238E27FC236}">
                <a16:creationId xmlns:a16="http://schemas.microsoft.com/office/drawing/2014/main" id="{8EB727AF-F5BC-4DA8-B758-14C46779674E}"/>
              </a:ext>
            </a:extLst>
          </p:cNvPr>
          <p:cNvSpPr>
            <a:spLocks noGrp="1"/>
          </p:cNvSpPr>
          <p:nvPr>
            <p:ph type="sldNum" sz="quarter" idx="10"/>
          </p:nvPr>
        </p:nvSpPr>
        <p:spPr/>
        <p:txBody>
          <a:bodyPr/>
          <a:lstStyle/>
          <a:p>
            <a:fld id="{68151E55-6873-49E2-B8D5-2F265E6F1973}" type="slidenum">
              <a:rPr lang="en-US" smtClean="0"/>
              <a:t>41</a:t>
            </a:fld>
            <a:endParaRPr lang="en-US" dirty="0"/>
          </a:p>
        </p:txBody>
      </p:sp>
    </p:spTree>
    <p:extLst>
      <p:ext uri="{BB962C8B-B14F-4D97-AF65-F5344CB8AC3E}">
        <p14:creationId xmlns:p14="http://schemas.microsoft.com/office/powerpoint/2010/main" val="26457697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90D0C-5A6C-4952-A43B-5FA089AF23FD}"/>
              </a:ext>
            </a:extLst>
          </p:cNvPr>
          <p:cNvSpPr>
            <a:spLocks noGrp="1"/>
          </p:cNvSpPr>
          <p:nvPr>
            <p:ph type="title"/>
          </p:nvPr>
        </p:nvSpPr>
        <p:spPr/>
        <p:txBody>
          <a:bodyPr>
            <a:noAutofit/>
          </a:bodyPr>
          <a:lstStyle/>
          <a:p>
            <a:r>
              <a:rPr lang="en-US" sz="3200" dirty="0">
                <a:solidFill>
                  <a:schemeClr val="tx1"/>
                </a:solidFill>
              </a:rPr>
              <a:t>Adjust to Fair Value: Available-for-</a:t>
            </a:r>
            <a:br>
              <a:rPr lang="en-US" sz="3200" dirty="0">
                <a:solidFill>
                  <a:schemeClr val="tx1"/>
                </a:solidFill>
              </a:rPr>
            </a:br>
            <a:r>
              <a:rPr lang="en-US" sz="3200" dirty="0">
                <a:solidFill>
                  <a:schemeClr val="tx1"/>
                </a:solidFill>
              </a:rPr>
              <a:t>Sale Securities</a:t>
            </a:r>
            <a:endParaRPr lang="en-US" sz="3000" dirty="0">
              <a:solidFill>
                <a:schemeClr val="tx1"/>
              </a:solidFill>
            </a:endParaRPr>
          </a:p>
        </p:txBody>
      </p:sp>
      <p:sp>
        <p:nvSpPr>
          <p:cNvPr id="3" name="Content Placeholder 2">
            <a:extLst>
              <a:ext uri="{FF2B5EF4-FFF2-40B4-BE49-F238E27FC236}">
                <a16:creationId xmlns:a16="http://schemas.microsoft.com/office/drawing/2014/main" id="{75F6F0E8-C703-45C9-B60E-053823301481}"/>
              </a:ext>
            </a:extLst>
          </p:cNvPr>
          <p:cNvSpPr>
            <a:spLocks noGrp="1"/>
          </p:cNvSpPr>
          <p:nvPr>
            <p:ph sz="quarter" idx="11"/>
          </p:nvPr>
        </p:nvSpPr>
        <p:spPr>
          <a:xfrm>
            <a:off x="342900" y="1288755"/>
            <a:ext cx="8458200" cy="1067098"/>
          </a:xfrm>
        </p:spPr>
        <p:txBody>
          <a:bodyPr/>
          <a:lstStyle/>
          <a:p>
            <a:r>
              <a:rPr lang="en-US" dirty="0"/>
              <a:t>Suppose interest rates fall during the year, and the bond’s fair value increases to $101,035. This means the Investments account needs a fair value adjustment of $1,035 (= $101,035 − $100,000).</a:t>
            </a:r>
            <a:endParaRPr lang="en-US" b="1" dirty="0"/>
          </a:p>
        </p:txBody>
      </p:sp>
      <p:graphicFrame>
        <p:nvGraphicFramePr>
          <p:cNvPr id="10" name="Table 9">
            <a:extLst>
              <a:ext uri="{FF2B5EF4-FFF2-40B4-BE49-F238E27FC236}">
                <a16:creationId xmlns:a16="http://schemas.microsoft.com/office/drawing/2014/main" id="{07BA0357-B453-4004-AE40-EBC3F82B2F37}"/>
              </a:ext>
            </a:extLst>
          </p:cNvPr>
          <p:cNvGraphicFramePr>
            <a:graphicFrameLocks noGrp="1"/>
          </p:cNvGraphicFramePr>
          <p:nvPr>
            <p:extLst>
              <p:ext uri="{D42A27DB-BD31-4B8C-83A1-F6EECF244321}">
                <p14:modId xmlns:p14="http://schemas.microsoft.com/office/powerpoint/2010/main" val="272014675"/>
              </p:ext>
            </p:extLst>
          </p:nvPr>
        </p:nvGraphicFramePr>
        <p:xfrm>
          <a:off x="513037" y="2843135"/>
          <a:ext cx="7800646" cy="1440830"/>
        </p:xfrm>
        <a:graphic>
          <a:graphicData uri="http://schemas.openxmlformats.org/drawingml/2006/table">
            <a:tbl>
              <a:tblPr firstRow="1" bandRow="1">
                <a:tableStyleId>{5C22544A-7EE6-4342-B048-85BDC9FD1C3A}</a:tableStyleId>
              </a:tblPr>
              <a:tblGrid>
                <a:gridCol w="6076950">
                  <a:extLst>
                    <a:ext uri="{9D8B030D-6E8A-4147-A177-3AD203B41FA5}">
                      <a16:colId xmlns:a16="http://schemas.microsoft.com/office/drawing/2014/main" val="2264563167"/>
                    </a:ext>
                  </a:extLst>
                </a:gridCol>
                <a:gridCol w="746234">
                  <a:extLst>
                    <a:ext uri="{9D8B030D-6E8A-4147-A177-3AD203B41FA5}">
                      <a16:colId xmlns:a16="http://schemas.microsoft.com/office/drawing/2014/main" val="2241329328"/>
                    </a:ext>
                  </a:extLst>
                </a:gridCol>
                <a:gridCol w="977462">
                  <a:extLst>
                    <a:ext uri="{9D8B030D-6E8A-4147-A177-3AD203B41FA5}">
                      <a16:colId xmlns:a16="http://schemas.microsoft.com/office/drawing/2014/main" val="2221409502"/>
                    </a:ext>
                  </a:extLst>
                </a:gridCol>
              </a:tblGrid>
              <a:tr h="140361">
                <a:tc>
                  <a:txBody>
                    <a:bodyPr/>
                    <a:lstStyle/>
                    <a:p>
                      <a:r>
                        <a:rPr lang="en-US" sz="1400" dirty="0">
                          <a:latin typeface="+mn-lt"/>
                        </a:rPr>
                        <a:t>December 31, 2024</a:t>
                      </a:r>
                      <a:endParaRPr lang="en-US" sz="1400" b="0" dirty="0">
                        <a:solidFill>
                          <a:schemeClr val="bg1"/>
                        </a:solidFill>
                        <a:latin typeface="+mn-lt"/>
                      </a:endParaRPr>
                    </a:p>
                  </a:txBody>
                  <a:tcPr>
                    <a:solidFill>
                      <a:srgbClr val="C00000"/>
                    </a:solidFill>
                  </a:tcPr>
                </a:tc>
                <a:tc>
                  <a:txBody>
                    <a:bodyPr/>
                    <a:lstStyle/>
                    <a:p>
                      <a:r>
                        <a:rPr lang="en-US" sz="1400" b="0" dirty="0">
                          <a:solidFill>
                            <a:schemeClr val="bg1"/>
                          </a:solidFill>
                          <a:latin typeface="+mn-lt"/>
                        </a:rPr>
                        <a:t>Debit</a:t>
                      </a:r>
                    </a:p>
                  </a:txBody>
                  <a:tcPr>
                    <a:solidFill>
                      <a:srgbClr val="C00000"/>
                    </a:solidFill>
                  </a:tcPr>
                </a:tc>
                <a:tc>
                  <a:txBody>
                    <a:bodyPr/>
                    <a:lstStyle/>
                    <a:p>
                      <a:r>
                        <a:rPr lang="en-US" sz="1400" b="0" dirty="0">
                          <a:solidFill>
                            <a:schemeClr val="bg1"/>
                          </a:solidFill>
                          <a:latin typeface="+mn-lt"/>
                        </a:rPr>
                        <a:t>Credit</a:t>
                      </a:r>
                    </a:p>
                  </a:txBody>
                  <a:tcPr>
                    <a:solidFill>
                      <a:srgbClr val="C00000"/>
                    </a:solidFill>
                  </a:tcPr>
                </a:tc>
                <a:extLst>
                  <a:ext uri="{0D108BD9-81ED-4DB2-BD59-A6C34878D82A}">
                    <a16:rowId xmlns:a16="http://schemas.microsoft.com/office/drawing/2014/main" val="2055171296"/>
                  </a:ext>
                </a:extLst>
              </a:tr>
              <a:tr h="180990">
                <a:tc>
                  <a:txBody>
                    <a:bodyPr/>
                    <a:lstStyle/>
                    <a:p>
                      <a:r>
                        <a:rPr lang="en-US" sz="1400" b="1" dirty="0">
                          <a:latin typeface="+mn-lt"/>
                        </a:rPr>
                        <a:t>Investments</a:t>
                      </a:r>
                      <a:r>
                        <a:rPr lang="en-US" sz="1400" i="1" dirty="0">
                          <a:latin typeface="+mn-lt"/>
                        </a:rPr>
                        <a:t> </a:t>
                      </a:r>
                      <a:endParaRPr lang="en-US" sz="1400" b="0" dirty="0">
                        <a:solidFill>
                          <a:schemeClr val="tx1"/>
                        </a:solidFill>
                        <a:latin typeface="+mn-lt"/>
                      </a:endParaRPr>
                    </a:p>
                  </a:txBody>
                  <a:tcPr/>
                </a:tc>
                <a:tc>
                  <a:txBody>
                    <a:bodyPr/>
                    <a:lstStyle/>
                    <a:p>
                      <a:r>
                        <a:rPr lang="en-US" sz="1400" b="1" dirty="0">
                          <a:latin typeface="+mn-lt"/>
                        </a:rPr>
                        <a:t>1,035</a:t>
                      </a:r>
                      <a:endParaRPr lang="en-US" sz="1400" b="0" dirty="0">
                        <a:solidFill>
                          <a:schemeClr val="tx1"/>
                        </a:solidFill>
                        <a:latin typeface="+mn-lt"/>
                      </a:endParaRPr>
                    </a:p>
                  </a:txBody>
                  <a:tcPr/>
                </a:tc>
                <a:tc>
                  <a:txBody>
                    <a:bodyPr/>
                    <a:lstStyle/>
                    <a:p>
                      <a:endParaRPr lang="en-US" sz="1400" b="0" dirty="0">
                        <a:solidFill>
                          <a:schemeClr val="tx1"/>
                        </a:solidFill>
                        <a:latin typeface="+mn-lt"/>
                      </a:endParaRPr>
                    </a:p>
                  </a:txBody>
                  <a:tcPr/>
                </a:tc>
                <a:extLst>
                  <a:ext uri="{0D108BD9-81ED-4DB2-BD59-A6C34878D82A}">
                    <a16:rowId xmlns:a16="http://schemas.microsoft.com/office/drawing/2014/main" val="994956317"/>
                  </a:ext>
                </a:extLst>
              </a:tr>
              <a:tr h="313070">
                <a:tc>
                  <a:txBody>
                    <a:bodyPr/>
                    <a:lstStyle/>
                    <a:p>
                      <a:r>
                        <a:rPr lang="en-US" sz="1400" b="0" dirty="0">
                          <a:solidFill>
                            <a:schemeClr val="tx1"/>
                          </a:solidFill>
                          <a:latin typeface="+mn-lt"/>
                        </a:rPr>
                        <a:t>     </a:t>
                      </a:r>
                      <a:r>
                        <a:rPr lang="en-US" sz="1400" b="1" dirty="0">
                          <a:latin typeface="+mn-lt"/>
                        </a:rPr>
                        <a:t>Unrealized Holding Gain—Other Comprehensive Income </a:t>
                      </a:r>
                      <a:endParaRPr lang="en-US" sz="1400" b="0" dirty="0">
                        <a:solidFill>
                          <a:schemeClr val="tx1"/>
                        </a:solidFill>
                        <a:latin typeface="+mn-lt"/>
                      </a:endParaRPr>
                    </a:p>
                  </a:txBody>
                  <a:tcPr/>
                </a:tc>
                <a:tc>
                  <a:txBody>
                    <a:bodyPr/>
                    <a:lstStyle/>
                    <a:p>
                      <a:r>
                        <a:rPr lang="en-IN" sz="1400" b="0" dirty="0">
                          <a:solidFill>
                            <a:schemeClr val="tx1"/>
                          </a:solidFill>
                          <a:latin typeface="+mn-lt"/>
                        </a:rPr>
                        <a:t>  </a:t>
                      </a:r>
                      <a:endParaRPr lang="en-US" sz="1400" b="0" dirty="0">
                        <a:solidFill>
                          <a:schemeClr val="tx1"/>
                        </a:solidFill>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latin typeface="+mn-lt"/>
                        </a:rPr>
                        <a:t>1,035</a:t>
                      </a:r>
                      <a:endParaRPr lang="en-US" sz="1400" b="0" kern="1200" dirty="0">
                        <a:solidFill>
                          <a:schemeClr val="tx1"/>
                        </a:solidFill>
                        <a:latin typeface="+mn-lt"/>
                        <a:ea typeface="+mn-ea"/>
                        <a:cs typeface="+mn-cs"/>
                      </a:endParaRPr>
                    </a:p>
                  </a:txBody>
                  <a:tcPr/>
                </a:tc>
                <a:extLst>
                  <a:ext uri="{0D108BD9-81ED-4DB2-BD59-A6C34878D82A}">
                    <a16:rowId xmlns:a16="http://schemas.microsoft.com/office/drawing/2014/main" val="3689304350"/>
                  </a:ext>
                </a:extLst>
              </a:tr>
              <a:tr h="277409">
                <a:tc>
                  <a:txBody>
                    <a:bodyPr/>
                    <a:lstStyle/>
                    <a:p>
                      <a:r>
                        <a:rPr lang="en-US" sz="1400" b="0" i="1" dirty="0">
                          <a:solidFill>
                            <a:schemeClr val="tx1"/>
                          </a:solidFill>
                          <a:latin typeface="+mn-lt"/>
                        </a:rPr>
                        <a:t>   </a:t>
                      </a:r>
                      <a:r>
                        <a:rPr lang="en-US" sz="1400" i="1" dirty="0">
                          <a:latin typeface="+mn-lt"/>
                        </a:rPr>
                        <a:t>(Increase debt investments to fair value) </a:t>
                      </a:r>
                    </a:p>
                    <a:p>
                      <a:r>
                        <a:rPr lang="en-US" sz="1400" i="1" dirty="0">
                          <a:latin typeface="+mn-lt"/>
                        </a:rPr>
                        <a:t>   (</a:t>
                      </a:r>
                      <a:r>
                        <a:rPr lang="en-US" sz="1400" dirty="0">
                          <a:latin typeface="+mn-lt"/>
                        </a:rPr>
                        <a:t>$1,035 = $101,035 − $100,000</a:t>
                      </a:r>
                      <a:r>
                        <a:rPr lang="en-US" sz="1400" i="1" dirty="0">
                          <a:latin typeface="+mn-lt"/>
                        </a:rPr>
                        <a:t>)</a:t>
                      </a:r>
                    </a:p>
                  </a:txBody>
                  <a:tcPr/>
                </a:tc>
                <a:tc>
                  <a:txBody>
                    <a:bodyPr/>
                    <a:lstStyle/>
                    <a:p>
                      <a:endParaRPr lang="en-US" sz="1400" b="0" dirty="0">
                        <a:solidFill>
                          <a:schemeClr val="tx1"/>
                        </a:solidFill>
                        <a:latin typeface="+mn-lt"/>
                      </a:endParaRPr>
                    </a:p>
                  </a:txBody>
                  <a:tcPr/>
                </a:tc>
                <a:tc>
                  <a:txBody>
                    <a:bodyPr/>
                    <a:lstStyle/>
                    <a:p>
                      <a:endParaRPr lang="en-US" sz="1400" b="0" dirty="0">
                        <a:solidFill>
                          <a:schemeClr val="tx1"/>
                        </a:solidFill>
                        <a:latin typeface="+mn-lt"/>
                      </a:endParaRPr>
                    </a:p>
                  </a:txBody>
                  <a:tcPr/>
                </a:tc>
                <a:extLst>
                  <a:ext uri="{0D108BD9-81ED-4DB2-BD59-A6C34878D82A}">
                    <a16:rowId xmlns:a16="http://schemas.microsoft.com/office/drawing/2014/main" val="2853757164"/>
                  </a:ext>
                </a:extLst>
              </a:tr>
            </a:tbl>
          </a:graphicData>
        </a:graphic>
      </p:graphicFrame>
      <p:sp>
        <p:nvSpPr>
          <p:cNvPr id="8" name="Content Placeholder 7">
            <a:extLst>
              <a:ext uri="{FF2B5EF4-FFF2-40B4-BE49-F238E27FC236}">
                <a16:creationId xmlns:a16="http://schemas.microsoft.com/office/drawing/2014/main" id="{4B918A5E-9393-4D81-9AC3-B70212830728}"/>
              </a:ext>
            </a:extLst>
          </p:cNvPr>
          <p:cNvSpPr>
            <a:spLocks noGrp="1"/>
          </p:cNvSpPr>
          <p:nvPr>
            <p:ph sz="quarter" idx="14"/>
          </p:nvPr>
        </p:nvSpPr>
        <p:spPr>
          <a:xfrm>
            <a:off x="342900" y="5473560"/>
            <a:ext cx="8639352" cy="443764"/>
          </a:xfrm>
        </p:spPr>
        <p:txBody>
          <a:bodyPr/>
          <a:lstStyle/>
          <a:p>
            <a:r>
              <a:rPr lang="en-US" b="1" dirty="0"/>
              <a:t>Comprehensive income = Net income + Other comprehensive income</a:t>
            </a:r>
          </a:p>
        </p:txBody>
      </p:sp>
      <p:sp>
        <p:nvSpPr>
          <p:cNvPr id="6" name="Slide Number Placeholder 5">
            <a:extLst>
              <a:ext uri="{FF2B5EF4-FFF2-40B4-BE49-F238E27FC236}">
                <a16:creationId xmlns:a16="http://schemas.microsoft.com/office/drawing/2014/main" id="{D58AFDDF-C405-4264-9E7A-8D1850C9A4CB}"/>
              </a:ext>
            </a:extLst>
          </p:cNvPr>
          <p:cNvSpPr>
            <a:spLocks noGrp="1"/>
          </p:cNvSpPr>
          <p:nvPr>
            <p:ph type="sldNum" sz="quarter" idx="10"/>
          </p:nvPr>
        </p:nvSpPr>
        <p:spPr/>
        <p:txBody>
          <a:bodyPr/>
          <a:lstStyle/>
          <a:p>
            <a:fld id="{68151E55-6873-49E2-B8D5-2F265E6F1973}" type="slidenum">
              <a:rPr lang="en-US" smtClean="0"/>
              <a:t>42</a:t>
            </a:fld>
            <a:endParaRPr lang="en-US" dirty="0"/>
          </a:p>
        </p:txBody>
      </p:sp>
    </p:spTree>
    <p:extLst>
      <p:ext uri="{BB962C8B-B14F-4D97-AF65-F5344CB8AC3E}">
        <p14:creationId xmlns:p14="http://schemas.microsoft.com/office/powerpoint/2010/main" val="27117960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215C5-48E7-4EEC-9035-3B75909DECB3}"/>
              </a:ext>
            </a:extLst>
          </p:cNvPr>
          <p:cNvSpPr>
            <a:spLocks noGrp="1"/>
          </p:cNvSpPr>
          <p:nvPr>
            <p:ph type="title"/>
          </p:nvPr>
        </p:nvSpPr>
        <p:spPr/>
        <p:txBody>
          <a:bodyPr>
            <a:noAutofit/>
          </a:bodyPr>
          <a:lstStyle/>
          <a:p>
            <a:r>
              <a:rPr lang="en-US" sz="3200" dirty="0">
                <a:solidFill>
                  <a:schemeClr val="tx1"/>
                </a:solidFill>
                <a:cs typeface="Avenir LT Std 65 Medium"/>
              </a:rPr>
              <a:t>Illustration D–5 </a:t>
            </a:r>
            <a:r>
              <a:rPr lang="en-US" sz="3200" dirty="0">
                <a:solidFill>
                  <a:schemeClr val="tx1"/>
                </a:solidFill>
              </a:rPr>
              <a:t>Income Statement and Statement of Comprehensive Income</a:t>
            </a:r>
          </a:p>
        </p:txBody>
      </p:sp>
      <p:pic>
        <p:nvPicPr>
          <p:cNvPr id="11" name="Picture 10" descr="Nathan’s Sportswear Income Statement and Statement of Comprehensive Income For the year ended December 31, 2024">
            <a:extLst>
              <a:ext uri="{FF2B5EF4-FFF2-40B4-BE49-F238E27FC236}">
                <a16:creationId xmlns:a16="http://schemas.microsoft.com/office/drawing/2014/main" id="{5FB5EFF9-9724-4149-8007-8A3D99ACF680}"/>
              </a:ext>
            </a:extLst>
          </p:cNvPr>
          <p:cNvPicPr>
            <a:picLocks noChangeAspect="1"/>
          </p:cNvPicPr>
          <p:nvPr/>
        </p:nvPicPr>
        <p:blipFill>
          <a:blip r:embed="rId3"/>
          <a:stretch>
            <a:fillRect/>
          </a:stretch>
        </p:blipFill>
        <p:spPr>
          <a:xfrm>
            <a:off x="654394" y="1656787"/>
            <a:ext cx="8327858" cy="3901778"/>
          </a:xfrm>
          <a:prstGeom prst="rect">
            <a:avLst/>
          </a:prstGeom>
        </p:spPr>
      </p:pic>
      <p:sp>
        <p:nvSpPr>
          <p:cNvPr id="8" name="Text Placeholder 7">
            <a:extLst>
              <a:ext uri="{FF2B5EF4-FFF2-40B4-BE49-F238E27FC236}">
                <a16:creationId xmlns:a16="http://schemas.microsoft.com/office/drawing/2014/main" id="{8EB6CFC8-FB27-4E01-B58F-5F94ADF2793D}"/>
              </a:ext>
            </a:extLst>
          </p:cNvPr>
          <p:cNvSpPr>
            <a:spLocks noGrp="1"/>
          </p:cNvSpPr>
          <p:nvPr>
            <p:ph type="body" sz="quarter" idx="12"/>
          </p:nvPr>
        </p:nvSpPr>
        <p:spPr>
          <a:xfrm>
            <a:off x="2971268" y="6304598"/>
            <a:ext cx="3201464" cy="230505"/>
          </a:xfrm>
        </p:spPr>
        <p:txBody>
          <a:bodyPr/>
          <a:lstStyle/>
          <a:p>
            <a:r>
              <a:rPr lang="en-US" sz="1200" dirty="0">
                <a:hlinkClick r:id="rId4" action="ppaction://hlinksldjump"/>
              </a:rPr>
              <a:t>Access the text alternative for slide images.</a:t>
            </a:r>
            <a:endParaRPr lang="en-US" sz="1200" dirty="0"/>
          </a:p>
        </p:txBody>
      </p:sp>
      <p:sp>
        <p:nvSpPr>
          <p:cNvPr id="6" name="Slide Number Placeholder 5">
            <a:extLst>
              <a:ext uri="{FF2B5EF4-FFF2-40B4-BE49-F238E27FC236}">
                <a16:creationId xmlns:a16="http://schemas.microsoft.com/office/drawing/2014/main" id="{0ADA0524-3488-4C05-AE41-1F305C82E310}"/>
              </a:ext>
            </a:extLst>
          </p:cNvPr>
          <p:cNvSpPr>
            <a:spLocks noGrp="1"/>
          </p:cNvSpPr>
          <p:nvPr>
            <p:ph type="sldNum" sz="quarter" idx="10"/>
          </p:nvPr>
        </p:nvSpPr>
        <p:spPr/>
        <p:txBody>
          <a:bodyPr/>
          <a:lstStyle/>
          <a:p>
            <a:fld id="{68151E55-6873-49E2-B8D5-2F265E6F1973}" type="slidenum">
              <a:rPr lang="en-US" smtClean="0"/>
              <a:t>43</a:t>
            </a:fld>
            <a:endParaRPr lang="en-US" dirty="0"/>
          </a:p>
        </p:txBody>
      </p:sp>
    </p:spTree>
    <p:extLst>
      <p:ext uri="{BB962C8B-B14F-4D97-AF65-F5344CB8AC3E}">
        <p14:creationId xmlns:p14="http://schemas.microsoft.com/office/powerpoint/2010/main" val="37176685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5ABD7D-ACB1-450E-B860-D5FC9278FAAA}"/>
              </a:ext>
            </a:extLst>
          </p:cNvPr>
          <p:cNvSpPr>
            <a:spLocks noGrp="1"/>
          </p:cNvSpPr>
          <p:nvPr>
            <p:ph type="title"/>
          </p:nvPr>
        </p:nvSpPr>
        <p:spPr/>
        <p:txBody>
          <a:bodyPr>
            <a:normAutofit fontScale="90000"/>
          </a:bodyPr>
          <a:lstStyle/>
          <a:p>
            <a:r>
              <a:rPr lang="en-US" dirty="0">
                <a:solidFill>
                  <a:schemeClr val="tx1"/>
                </a:solidFill>
                <a:cs typeface="Avenir LT Std 65 Medium"/>
              </a:rPr>
              <a:t>Sell Debt Investments: Prior to Maturity</a:t>
            </a:r>
            <a:endParaRPr lang="en-US" dirty="0">
              <a:solidFill>
                <a:schemeClr val="tx1"/>
              </a:solidFill>
            </a:endParaRPr>
          </a:p>
        </p:txBody>
      </p:sp>
      <p:sp>
        <p:nvSpPr>
          <p:cNvPr id="10" name="Content Placeholder 9">
            <a:extLst>
              <a:ext uri="{FF2B5EF4-FFF2-40B4-BE49-F238E27FC236}">
                <a16:creationId xmlns:a16="http://schemas.microsoft.com/office/drawing/2014/main" id="{FEC6F488-CE52-467A-931B-3BC1611498C1}"/>
              </a:ext>
            </a:extLst>
          </p:cNvPr>
          <p:cNvSpPr>
            <a:spLocks noGrp="1"/>
          </p:cNvSpPr>
          <p:nvPr>
            <p:ph sz="quarter" idx="11"/>
          </p:nvPr>
        </p:nvSpPr>
        <p:spPr>
          <a:xfrm>
            <a:off x="342900" y="1276709"/>
            <a:ext cx="8458200" cy="821119"/>
          </a:xfrm>
        </p:spPr>
        <p:txBody>
          <a:bodyPr>
            <a:normAutofit/>
          </a:bodyPr>
          <a:lstStyle/>
          <a:p>
            <a:r>
              <a:rPr lang="en-US" sz="2200" dirty="0"/>
              <a:t>In the following year on July 1, 2025, Nathan’s Sportswear sells the bonds for $102,000.</a:t>
            </a:r>
          </a:p>
        </p:txBody>
      </p:sp>
      <p:graphicFrame>
        <p:nvGraphicFramePr>
          <p:cNvPr id="16" name="Table 15">
            <a:extLst>
              <a:ext uri="{FF2B5EF4-FFF2-40B4-BE49-F238E27FC236}">
                <a16:creationId xmlns:a16="http://schemas.microsoft.com/office/drawing/2014/main" id="{F898BDD0-D1BD-433A-9C73-B3F30EF9E0C3}"/>
              </a:ext>
            </a:extLst>
          </p:cNvPr>
          <p:cNvGraphicFramePr>
            <a:graphicFrameLocks noGrp="1"/>
          </p:cNvGraphicFramePr>
          <p:nvPr>
            <p:extLst>
              <p:ext uri="{D42A27DB-BD31-4B8C-83A1-F6EECF244321}">
                <p14:modId xmlns:p14="http://schemas.microsoft.com/office/powerpoint/2010/main" val="3574119419"/>
              </p:ext>
            </p:extLst>
          </p:nvPr>
        </p:nvGraphicFramePr>
        <p:xfrm>
          <a:off x="342900" y="2394289"/>
          <a:ext cx="7970783" cy="1828800"/>
        </p:xfrm>
        <a:graphic>
          <a:graphicData uri="http://schemas.openxmlformats.org/drawingml/2006/table">
            <a:tbl>
              <a:tblPr firstRow="1" bandRow="1">
                <a:tableStyleId>{5C22544A-7EE6-4342-B048-85BDC9FD1C3A}</a:tableStyleId>
              </a:tblPr>
              <a:tblGrid>
                <a:gridCol w="6136586">
                  <a:extLst>
                    <a:ext uri="{9D8B030D-6E8A-4147-A177-3AD203B41FA5}">
                      <a16:colId xmlns:a16="http://schemas.microsoft.com/office/drawing/2014/main" val="2264563167"/>
                    </a:ext>
                  </a:extLst>
                </a:gridCol>
                <a:gridCol w="903890">
                  <a:extLst>
                    <a:ext uri="{9D8B030D-6E8A-4147-A177-3AD203B41FA5}">
                      <a16:colId xmlns:a16="http://schemas.microsoft.com/office/drawing/2014/main" val="2241329328"/>
                    </a:ext>
                  </a:extLst>
                </a:gridCol>
                <a:gridCol w="930307">
                  <a:extLst>
                    <a:ext uri="{9D8B030D-6E8A-4147-A177-3AD203B41FA5}">
                      <a16:colId xmlns:a16="http://schemas.microsoft.com/office/drawing/2014/main" val="2221409502"/>
                    </a:ext>
                  </a:extLst>
                </a:gridCol>
              </a:tblGrid>
              <a:tr h="140361">
                <a:tc>
                  <a:txBody>
                    <a:bodyPr/>
                    <a:lstStyle/>
                    <a:p>
                      <a:r>
                        <a:rPr lang="en-US" sz="1400" b="0" dirty="0">
                          <a:latin typeface="+mj-lt"/>
                        </a:rPr>
                        <a:t>July 1, 2025</a:t>
                      </a:r>
                      <a:endParaRPr lang="en-US" sz="1400" b="0" dirty="0">
                        <a:solidFill>
                          <a:schemeClr val="bg1"/>
                        </a:solidFill>
                        <a:latin typeface="+mj-lt"/>
                      </a:endParaRPr>
                    </a:p>
                  </a:txBody>
                  <a:tcPr>
                    <a:solidFill>
                      <a:srgbClr val="C00000"/>
                    </a:solidFill>
                  </a:tcPr>
                </a:tc>
                <a:tc>
                  <a:txBody>
                    <a:bodyPr/>
                    <a:lstStyle/>
                    <a:p>
                      <a:r>
                        <a:rPr lang="en-US" sz="1400" b="0" dirty="0">
                          <a:solidFill>
                            <a:schemeClr val="bg1"/>
                          </a:solidFill>
                          <a:latin typeface="+mj-lt"/>
                        </a:rPr>
                        <a:t>Debit</a:t>
                      </a:r>
                    </a:p>
                  </a:txBody>
                  <a:tcPr>
                    <a:solidFill>
                      <a:srgbClr val="C00000"/>
                    </a:solidFill>
                  </a:tcPr>
                </a:tc>
                <a:tc>
                  <a:txBody>
                    <a:bodyPr/>
                    <a:lstStyle/>
                    <a:p>
                      <a:r>
                        <a:rPr lang="en-US" sz="1400" b="0" dirty="0">
                          <a:solidFill>
                            <a:schemeClr val="bg1"/>
                          </a:solidFill>
                          <a:latin typeface="+mj-lt"/>
                        </a:rPr>
                        <a:t>Credit</a:t>
                      </a:r>
                    </a:p>
                  </a:txBody>
                  <a:tcPr>
                    <a:solidFill>
                      <a:srgbClr val="C00000"/>
                    </a:solidFill>
                  </a:tcPr>
                </a:tc>
                <a:extLst>
                  <a:ext uri="{0D108BD9-81ED-4DB2-BD59-A6C34878D82A}">
                    <a16:rowId xmlns:a16="http://schemas.microsoft.com/office/drawing/2014/main" val="2055171296"/>
                  </a:ext>
                </a:extLst>
              </a:tr>
              <a:tr h="0">
                <a:tc>
                  <a:txBody>
                    <a:bodyPr/>
                    <a:lstStyle/>
                    <a:p>
                      <a:r>
                        <a:rPr lang="en-US" sz="1400" b="1" dirty="0">
                          <a:latin typeface="+mj-lt"/>
                        </a:rPr>
                        <a:t>Cash </a:t>
                      </a:r>
                      <a:endParaRPr lang="en-US" sz="1400" b="1" dirty="0">
                        <a:solidFill>
                          <a:schemeClr val="tx1"/>
                        </a:solidFill>
                        <a:latin typeface="+mj-lt"/>
                      </a:endParaRPr>
                    </a:p>
                  </a:txBody>
                  <a:tcPr/>
                </a:tc>
                <a:tc>
                  <a:txBody>
                    <a:bodyPr/>
                    <a:lstStyle/>
                    <a:p>
                      <a:r>
                        <a:rPr lang="en-US" sz="1400" b="1" dirty="0">
                          <a:latin typeface="+mj-lt"/>
                        </a:rPr>
                        <a:t>102,000</a:t>
                      </a:r>
                      <a:endParaRPr lang="en-US" sz="1400" b="1" dirty="0">
                        <a:solidFill>
                          <a:schemeClr val="tx1"/>
                        </a:solidFill>
                        <a:latin typeface="+mj-lt"/>
                      </a:endParaRPr>
                    </a:p>
                  </a:txBody>
                  <a:tcPr/>
                </a:tc>
                <a:tc>
                  <a:txBody>
                    <a:bodyPr/>
                    <a:lstStyle/>
                    <a:p>
                      <a:endParaRPr lang="en-US" sz="1400" b="0" dirty="0">
                        <a:solidFill>
                          <a:schemeClr val="tx1"/>
                        </a:solidFill>
                        <a:latin typeface="+mj-lt"/>
                      </a:endParaRPr>
                    </a:p>
                  </a:txBody>
                  <a:tcPr/>
                </a:tc>
                <a:extLst>
                  <a:ext uri="{0D108BD9-81ED-4DB2-BD59-A6C34878D82A}">
                    <a16:rowId xmlns:a16="http://schemas.microsoft.com/office/drawing/2014/main" val="994956317"/>
                  </a:ext>
                </a:extLst>
              </a:tr>
              <a:tr h="243356">
                <a:tc>
                  <a:txBody>
                    <a:bodyPr/>
                    <a:lstStyle/>
                    <a:p>
                      <a:r>
                        <a:rPr lang="en-US" sz="1400" b="0" dirty="0">
                          <a:solidFill>
                            <a:schemeClr val="tx1"/>
                          </a:solidFill>
                          <a:latin typeface="+mj-lt"/>
                        </a:rPr>
                        <a:t>     </a:t>
                      </a:r>
                      <a:r>
                        <a:rPr lang="en-US" sz="1400" b="1" dirty="0">
                          <a:latin typeface="+mj-lt"/>
                        </a:rPr>
                        <a:t>Unrealized Holding Gain-Other Comprehensive Income </a:t>
                      </a:r>
                      <a:r>
                        <a:rPr lang="en-US" sz="1400" b="0" dirty="0">
                          <a:latin typeface="+mj-lt"/>
                        </a:rPr>
                        <a:t>(from 2024)</a:t>
                      </a:r>
                      <a:r>
                        <a:rPr lang="en-US" sz="1400" b="0" dirty="0">
                          <a:solidFill>
                            <a:schemeClr val="tx1"/>
                          </a:solidFill>
                          <a:latin typeface="+mj-lt"/>
                        </a:rPr>
                        <a:t> </a:t>
                      </a:r>
                    </a:p>
                  </a:txBody>
                  <a:tcPr/>
                </a:tc>
                <a:tc>
                  <a:txBody>
                    <a:bodyPr/>
                    <a:lstStyle/>
                    <a:p>
                      <a:r>
                        <a:rPr lang="en-IN" sz="1400" b="1" dirty="0">
                          <a:solidFill>
                            <a:schemeClr val="tx1"/>
                          </a:solidFill>
                          <a:latin typeface="+mj-lt"/>
                        </a:rPr>
                        <a:t>    </a:t>
                      </a:r>
                      <a:r>
                        <a:rPr lang="en-US" sz="1400" b="1" dirty="0">
                          <a:latin typeface="+mj-lt"/>
                        </a:rPr>
                        <a:t>1,035</a:t>
                      </a:r>
                      <a:endParaRPr lang="en-US" sz="1400" b="1" dirty="0">
                        <a:solidFill>
                          <a:schemeClr val="tx1"/>
                        </a:solidFill>
                        <a:latin typeface="+mj-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1" kern="1200" dirty="0">
                        <a:solidFill>
                          <a:schemeClr val="tx1"/>
                        </a:solidFill>
                        <a:latin typeface="+mj-lt"/>
                        <a:ea typeface="+mn-ea"/>
                        <a:cs typeface="+mn-cs"/>
                      </a:endParaRPr>
                    </a:p>
                  </a:txBody>
                  <a:tcPr/>
                </a:tc>
                <a:extLst>
                  <a:ext uri="{0D108BD9-81ED-4DB2-BD59-A6C34878D82A}">
                    <a16:rowId xmlns:a16="http://schemas.microsoft.com/office/drawing/2014/main" val="3689304350"/>
                  </a:ext>
                </a:extLst>
              </a:tr>
              <a:tr h="166090">
                <a:tc>
                  <a:txBody>
                    <a:bodyPr/>
                    <a:lstStyle/>
                    <a:p>
                      <a:r>
                        <a:rPr lang="en-US" sz="1400" b="0" i="1" dirty="0">
                          <a:solidFill>
                            <a:schemeClr val="tx1"/>
                          </a:solidFill>
                          <a:latin typeface="+mj-lt"/>
                        </a:rPr>
                        <a:t>     </a:t>
                      </a:r>
                      <a:r>
                        <a:rPr lang="en-US" sz="1400" b="1" dirty="0">
                          <a:latin typeface="+mj-lt"/>
                        </a:rPr>
                        <a:t>Investments</a:t>
                      </a:r>
                      <a:r>
                        <a:rPr lang="en-US" sz="1400" b="0" dirty="0">
                          <a:latin typeface="+mj-lt"/>
                        </a:rPr>
                        <a:t> (see calculation below) </a:t>
                      </a:r>
                      <a:endParaRPr lang="en-US" sz="1400" b="0" i="1" dirty="0">
                        <a:solidFill>
                          <a:schemeClr val="tx1"/>
                        </a:solidFill>
                        <a:latin typeface="+mj-lt"/>
                      </a:endParaRPr>
                    </a:p>
                  </a:txBody>
                  <a:tcPr/>
                </a:tc>
                <a:tc>
                  <a:txBody>
                    <a:bodyPr/>
                    <a:lstStyle/>
                    <a:p>
                      <a:endParaRPr lang="en-US" sz="1400" b="1" dirty="0">
                        <a:solidFill>
                          <a:schemeClr val="tx1"/>
                        </a:solidFill>
                        <a:latin typeface="+mj-lt"/>
                      </a:endParaRPr>
                    </a:p>
                  </a:txBody>
                  <a:tcPr/>
                </a:tc>
                <a:tc>
                  <a:txBody>
                    <a:bodyPr/>
                    <a:lstStyle/>
                    <a:p>
                      <a:r>
                        <a:rPr lang="en-US" sz="1400" b="1" dirty="0">
                          <a:latin typeface="+mj-lt"/>
                        </a:rPr>
                        <a:t>101,035</a:t>
                      </a:r>
                      <a:endParaRPr lang="en-US" sz="1400" b="1" dirty="0">
                        <a:solidFill>
                          <a:schemeClr val="tx1"/>
                        </a:solidFill>
                        <a:latin typeface="+mj-lt"/>
                      </a:endParaRPr>
                    </a:p>
                  </a:txBody>
                  <a:tcPr/>
                </a:tc>
                <a:extLst>
                  <a:ext uri="{0D108BD9-81ED-4DB2-BD59-A6C34878D82A}">
                    <a16:rowId xmlns:a16="http://schemas.microsoft.com/office/drawing/2014/main" val="2853757164"/>
                  </a:ext>
                </a:extLst>
              </a:tr>
              <a:tr h="145069">
                <a:tc>
                  <a:txBody>
                    <a:bodyPr/>
                    <a:lstStyle/>
                    <a:p>
                      <a:r>
                        <a:rPr lang="en-IN" sz="1400" b="1" i="1" dirty="0">
                          <a:solidFill>
                            <a:schemeClr val="tx1"/>
                          </a:solidFill>
                          <a:latin typeface="+mj-lt"/>
                        </a:rPr>
                        <a:t>     </a:t>
                      </a:r>
                      <a:r>
                        <a:rPr lang="en-US" sz="1400" b="1" dirty="0">
                          <a:latin typeface="+mj-lt"/>
                        </a:rPr>
                        <a:t>Gain </a:t>
                      </a:r>
                      <a:r>
                        <a:rPr lang="en-US" sz="1400" b="0" dirty="0">
                          <a:latin typeface="+mj-lt"/>
                        </a:rPr>
                        <a:t>(difference)</a:t>
                      </a:r>
                      <a:endParaRPr lang="en-US" sz="1400" b="0" i="1" dirty="0">
                        <a:solidFill>
                          <a:schemeClr val="tx1"/>
                        </a:solidFill>
                        <a:latin typeface="+mj-lt"/>
                      </a:endParaRPr>
                    </a:p>
                  </a:txBody>
                  <a:tcPr/>
                </a:tc>
                <a:tc>
                  <a:txBody>
                    <a:bodyPr/>
                    <a:lstStyle/>
                    <a:p>
                      <a:endParaRPr lang="en-US" sz="1400" b="1" dirty="0">
                        <a:solidFill>
                          <a:schemeClr val="tx1"/>
                        </a:solidFill>
                        <a:latin typeface="+mj-lt"/>
                      </a:endParaRPr>
                    </a:p>
                  </a:txBody>
                  <a:tcPr/>
                </a:tc>
                <a:tc>
                  <a:txBody>
                    <a:bodyPr/>
                    <a:lstStyle/>
                    <a:p>
                      <a:r>
                        <a:rPr lang="en-IN" sz="1400" b="1" dirty="0">
                          <a:solidFill>
                            <a:schemeClr val="tx1"/>
                          </a:solidFill>
                          <a:latin typeface="+mj-lt"/>
                        </a:rPr>
                        <a:t>    </a:t>
                      </a:r>
                      <a:r>
                        <a:rPr lang="en-US" sz="1400" b="1" dirty="0">
                          <a:latin typeface="+mj-lt"/>
                        </a:rPr>
                        <a:t>2,000</a:t>
                      </a:r>
                      <a:endParaRPr lang="en-US" sz="1400" b="1" dirty="0">
                        <a:solidFill>
                          <a:schemeClr val="tx1"/>
                        </a:solidFill>
                        <a:latin typeface="+mj-lt"/>
                      </a:endParaRPr>
                    </a:p>
                  </a:txBody>
                  <a:tcPr/>
                </a:tc>
                <a:extLst>
                  <a:ext uri="{0D108BD9-81ED-4DB2-BD59-A6C34878D82A}">
                    <a16:rowId xmlns:a16="http://schemas.microsoft.com/office/drawing/2014/main" val="2675190391"/>
                  </a:ext>
                </a:extLst>
              </a:tr>
              <a:tr h="1555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400" b="0" i="1" dirty="0">
                          <a:solidFill>
                            <a:schemeClr val="tx1"/>
                          </a:solidFill>
                          <a:latin typeface="+mj-lt"/>
                        </a:rPr>
                        <a:t>     </a:t>
                      </a:r>
                      <a:r>
                        <a:rPr lang="en-US" sz="1400" b="0" i="1" dirty="0">
                          <a:latin typeface="+mj-lt"/>
                        </a:rPr>
                        <a:t>(Sell bonds before maturity)</a:t>
                      </a:r>
                    </a:p>
                  </a:txBody>
                  <a:tcPr/>
                </a:tc>
                <a:tc>
                  <a:txBody>
                    <a:bodyPr/>
                    <a:lstStyle/>
                    <a:p>
                      <a:endParaRPr lang="en-US" sz="1400" b="1" dirty="0">
                        <a:solidFill>
                          <a:schemeClr val="tx1"/>
                        </a:solidFill>
                        <a:latin typeface="+mj-lt"/>
                      </a:endParaRPr>
                    </a:p>
                  </a:txBody>
                  <a:tcPr/>
                </a:tc>
                <a:tc>
                  <a:txBody>
                    <a:bodyPr/>
                    <a:lstStyle/>
                    <a:p>
                      <a:endParaRPr lang="en-US" sz="1400" b="1" dirty="0">
                        <a:solidFill>
                          <a:schemeClr val="tx1"/>
                        </a:solidFill>
                        <a:latin typeface="+mj-lt"/>
                      </a:endParaRPr>
                    </a:p>
                  </a:txBody>
                  <a:tcPr/>
                </a:tc>
                <a:extLst>
                  <a:ext uri="{0D108BD9-81ED-4DB2-BD59-A6C34878D82A}">
                    <a16:rowId xmlns:a16="http://schemas.microsoft.com/office/drawing/2014/main" val="2895419133"/>
                  </a:ext>
                </a:extLst>
              </a:tr>
            </a:tbl>
          </a:graphicData>
        </a:graphic>
      </p:graphicFrame>
      <p:sp>
        <p:nvSpPr>
          <p:cNvPr id="12" name="Content Placeholder 11">
            <a:extLst>
              <a:ext uri="{FF2B5EF4-FFF2-40B4-BE49-F238E27FC236}">
                <a16:creationId xmlns:a16="http://schemas.microsoft.com/office/drawing/2014/main" id="{C50207FE-B52D-4C6F-9B38-96696C5B6FE3}"/>
              </a:ext>
            </a:extLst>
          </p:cNvPr>
          <p:cNvSpPr>
            <a:spLocks noGrp="1"/>
          </p:cNvSpPr>
          <p:nvPr>
            <p:ph sz="quarter" idx="14"/>
          </p:nvPr>
        </p:nvSpPr>
        <p:spPr>
          <a:xfrm>
            <a:off x="342900" y="4559702"/>
            <a:ext cx="5553403" cy="416773"/>
          </a:xfrm>
        </p:spPr>
        <p:txBody>
          <a:bodyPr/>
          <a:lstStyle/>
          <a:p>
            <a:r>
              <a:rPr lang="en-US" u="sng" dirty="0"/>
              <a:t>Investments account balance at time of sale:</a:t>
            </a:r>
          </a:p>
        </p:txBody>
      </p:sp>
      <p:graphicFrame>
        <p:nvGraphicFramePr>
          <p:cNvPr id="15" name="Table 14">
            <a:extLst>
              <a:ext uri="{FF2B5EF4-FFF2-40B4-BE49-F238E27FC236}">
                <a16:creationId xmlns:a16="http://schemas.microsoft.com/office/drawing/2014/main" id="{C8AF4244-49E5-4364-9101-3EF52EE75848}"/>
              </a:ext>
            </a:extLst>
          </p:cNvPr>
          <p:cNvGraphicFramePr>
            <a:graphicFrameLocks noGrp="1"/>
          </p:cNvGraphicFramePr>
          <p:nvPr>
            <p:extLst>
              <p:ext uri="{D42A27DB-BD31-4B8C-83A1-F6EECF244321}">
                <p14:modId xmlns:p14="http://schemas.microsoft.com/office/powerpoint/2010/main" val="520547532"/>
              </p:ext>
            </p:extLst>
          </p:nvPr>
        </p:nvGraphicFramePr>
        <p:xfrm>
          <a:off x="887753" y="5313088"/>
          <a:ext cx="6648165" cy="1005840"/>
        </p:xfrm>
        <a:graphic>
          <a:graphicData uri="http://schemas.openxmlformats.org/drawingml/2006/table">
            <a:tbl>
              <a:tblPr firstRow="1"/>
              <a:tblGrid>
                <a:gridCol w="1468185">
                  <a:extLst>
                    <a:ext uri="{9D8B030D-6E8A-4147-A177-3AD203B41FA5}">
                      <a16:colId xmlns:a16="http://schemas.microsoft.com/office/drawing/2014/main" val="20000"/>
                    </a:ext>
                  </a:extLst>
                </a:gridCol>
                <a:gridCol w="5179980">
                  <a:extLst>
                    <a:ext uri="{9D8B030D-6E8A-4147-A177-3AD203B41FA5}">
                      <a16:colId xmlns:a16="http://schemas.microsoft.com/office/drawing/2014/main" val="20001"/>
                    </a:ext>
                  </a:extLst>
                </a:gridCol>
              </a:tblGrid>
              <a:tr h="0">
                <a:tc>
                  <a:txBody>
                    <a:bodyPr/>
                    <a:lstStyle/>
                    <a:p>
                      <a:pPr algn="r"/>
                      <a:r>
                        <a:rPr lang="en-US" sz="1600" dirty="0"/>
                        <a:t>$100,000</a:t>
                      </a:r>
                    </a:p>
                  </a:txBody>
                  <a:tcPr anchor="ctr">
                    <a:lnL>
                      <a:noFill/>
                    </a:lnL>
                    <a:lnR>
                      <a:noFill/>
                    </a:lnR>
                    <a:lnT w="12700" cap="flat" cmpd="sng" algn="ctr">
                      <a:noFill/>
                      <a:prstDash val="solid"/>
                      <a:round/>
                      <a:headEnd type="none" w="med" len="med"/>
                      <a:tailEnd type="none" w="med" len="med"/>
                    </a:lnT>
                    <a:lnB>
                      <a:noFill/>
                    </a:lnB>
                  </a:tcPr>
                </a:tc>
                <a:tc>
                  <a:txBody>
                    <a:bodyPr/>
                    <a:lstStyle/>
                    <a:p>
                      <a:r>
                        <a:rPr lang="en-US" sz="1600" dirty="0"/>
                        <a:t>Purchase at par on January 1, 2024</a:t>
                      </a:r>
                    </a:p>
                  </a:txBody>
                  <a:tcPr anchor="ctr">
                    <a:lnL>
                      <a:noFill/>
                    </a:lnL>
                    <a:lnR>
                      <a:noFill/>
                    </a:lnR>
                    <a:lnT w="12700" cap="flat" cmpd="sng" algn="ctr">
                      <a:noFill/>
                      <a:prstDash val="solid"/>
                      <a:round/>
                      <a:headEnd type="none" w="med" len="med"/>
                      <a:tailEnd type="none" w="med" len="med"/>
                    </a:lnT>
                    <a:lnB>
                      <a:noFill/>
                    </a:lnB>
                  </a:tcPr>
                </a:tc>
                <a:extLst>
                  <a:ext uri="{0D108BD9-81ED-4DB2-BD59-A6C34878D82A}">
                    <a16:rowId xmlns:a16="http://schemas.microsoft.com/office/drawing/2014/main" val="10000"/>
                  </a:ext>
                </a:extLst>
              </a:tr>
              <a:tr h="0">
                <a:tc>
                  <a:txBody>
                    <a:bodyPr/>
                    <a:lstStyle/>
                    <a:p>
                      <a:pPr algn="r"/>
                      <a:r>
                        <a:rPr lang="en-US" sz="1600" dirty="0"/>
                        <a:t>+    1,035</a:t>
                      </a:r>
                    </a:p>
                  </a:txBody>
                  <a:tcPr anchor="ctr">
                    <a:lnL>
                      <a:noFill/>
                    </a:lnL>
                    <a:lnR>
                      <a:noFill/>
                    </a:lnR>
                    <a:lnT>
                      <a:noFill/>
                    </a:lnT>
                    <a:lnB w="12700" cap="flat" cmpd="sng" algn="ctr">
                      <a:solidFill>
                        <a:schemeClr val="tx1"/>
                      </a:solidFill>
                      <a:prstDash val="solid"/>
                      <a:round/>
                      <a:headEnd type="none" w="med" len="med"/>
                      <a:tailEnd type="none" w="med" len="med"/>
                    </a:lnB>
                  </a:tcPr>
                </a:tc>
                <a:tc>
                  <a:txBody>
                    <a:bodyPr/>
                    <a:lstStyle/>
                    <a:p>
                      <a:r>
                        <a:rPr lang="en-US" sz="1600" dirty="0"/>
                        <a:t>Unrealized holding gain at December 31, 2024</a:t>
                      </a:r>
                    </a:p>
                  </a:txBody>
                  <a:tcPr anchor="ctr">
                    <a:lnL>
                      <a:noFill/>
                    </a:lnL>
                    <a:lnR>
                      <a:noFill/>
                    </a:lnR>
                    <a:lnT>
                      <a:noFill/>
                    </a:lnT>
                    <a:lnB>
                      <a:noFill/>
                    </a:lnB>
                  </a:tcPr>
                </a:tc>
                <a:extLst>
                  <a:ext uri="{0D108BD9-81ED-4DB2-BD59-A6C34878D82A}">
                    <a16:rowId xmlns:a16="http://schemas.microsoft.com/office/drawing/2014/main" val="10001"/>
                  </a:ext>
                </a:extLst>
              </a:tr>
              <a:tr h="0">
                <a:tc>
                  <a:txBody>
                    <a:bodyPr/>
                    <a:lstStyle/>
                    <a:p>
                      <a:pPr algn="r"/>
                      <a:r>
                        <a:rPr lang="en-US" sz="1600" dirty="0"/>
                        <a:t>$101,035</a:t>
                      </a:r>
                    </a:p>
                  </a:txBody>
                  <a:tcPr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US" sz="1600" dirty="0"/>
                        <a:t>Carrying value at the end of time of sale (fair value)</a:t>
                      </a:r>
                    </a:p>
                  </a:txBody>
                  <a:tcPr anchor="ctr">
                    <a:lnL>
                      <a:noFill/>
                    </a:lnL>
                    <a:lnR>
                      <a:noFill/>
                    </a:lnR>
                    <a:lnT>
                      <a:noFill/>
                    </a:lnT>
                    <a:lnB>
                      <a:noFill/>
                    </a:lnB>
                  </a:tcPr>
                </a:tc>
                <a:extLst>
                  <a:ext uri="{0D108BD9-81ED-4DB2-BD59-A6C34878D82A}">
                    <a16:rowId xmlns:a16="http://schemas.microsoft.com/office/drawing/2014/main" val="10002"/>
                  </a:ext>
                </a:extLst>
              </a:tr>
            </a:tbl>
          </a:graphicData>
        </a:graphic>
      </p:graphicFrame>
      <p:sp>
        <p:nvSpPr>
          <p:cNvPr id="6" name="Slide Number Placeholder 5">
            <a:extLst>
              <a:ext uri="{FF2B5EF4-FFF2-40B4-BE49-F238E27FC236}">
                <a16:creationId xmlns:a16="http://schemas.microsoft.com/office/drawing/2014/main" id="{3DF0E93A-8115-4E41-9A68-74F2FDFC1DF4}"/>
              </a:ext>
            </a:extLst>
          </p:cNvPr>
          <p:cNvSpPr>
            <a:spLocks noGrp="1"/>
          </p:cNvSpPr>
          <p:nvPr>
            <p:ph type="sldNum" sz="quarter" idx="10"/>
          </p:nvPr>
        </p:nvSpPr>
        <p:spPr/>
        <p:txBody>
          <a:bodyPr/>
          <a:lstStyle/>
          <a:p>
            <a:fld id="{68151E55-6873-49E2-B8D5-2F265E6F1973}" type="slidenum">
              <a:rPr lang="en-US" smtClean="0"/>
              <a:t>44</a:t>
            </a:fld>
            <a:endParaRPr lang="en-US" dirty="0"/>
          </a:p>
        </p:txBody>
      </p:sp>
    </p:spTree>
    <p:extLst>
      <p:ext uri="{BB962C8B-B14F-4D97-AF65-F5344CB8AC3E}">
        <p14:creationId xmlns:p14="http://schemas.microsoft.com/office/powerpoint/2010/main" val="3686065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3A38F-222A-4B17-BD54-5B7B693B27BF}"/>
              </a:ext>
            </a:extLst>
          </p:cNvPr>
          <p:cNvSpPr>
            <a:spLocks noGrp="1"/>
          </p:cNvSpPr>
          <p:nvPr>
            <p:ph type="title"/>
          </p:nvPr>
        </p:nvSpPr>
        <p:spPr/>
        <p:txBody>
          <a:bodyPr>
            <a:normAutofit/>
          </a:bodyPr>
          <a:lstStyle/>
          <a:p>
            <a:r>
              <a:rPr lang="en-US" sz="3200" dirty="0">
                <a:solidFill>
                  <a:schemeClr val="tx1"/>
                </a:solidFill>
                <a:cs typeface="Avenir LT Std 65 Medium"/>
              </a:rPr>
              <a:t>Key Point </a:t>
            </a:r>
            <a:r>
              <a:rPr lang="en-US" sz="1000" b="0" dirty="0">
                <a:solidFill>
                  <a:schemeClr val="tx1"/>
                </a:solidFill>
                <a:cs typeface="Avenir LT Std 65 Medium"/>
              </a:rPr>
              <a:t>6</a:t>
            </a:r>
            <a:endParaRPr lang="en-US" sz="1000" b="0" dirty="0">
              <a:solidFill>
                <a:schemeClr val="tx1"/>
              </a:solidFill>
            </a:endParaRPr>
          </a:p>
        </p:txBody>
      </p:sp>
      <p:sp>
        <p:nvSpPr>
          <p:cNvPr id="3" name="Content Placeholder 2">
            <a:extLst>
              <a:ext uri="{FF2B5EF4-FFF2-40B4-BE49-F238E27FC236}">
                <a16:creationId xmlns:a16="http://schemas.microsoft.com/office/drawing/2014/main" id="{26600836-5ED8-463A-AE0B-28E9651162FE}"/>
              </a:ext>
            </a:extLst>
          </p:cNvPr>
          <p:cNvSpPr>
            <a:spLocks noGrp="1"/>
          </p:cNvSpPr>
          <p:nvPr>
            <p:ph sz="quarter" idx="11"/>
          </p:nvPr>
        </p:nvSpPr>
        <p:spPr>
          <a:xfrm>
            <a:off x="342900" y="1276710"/>
            <a:ext cx="8458200" cy="4808780"/>
          </a:xfrm>
        </p:spPr>
        <p:txBody>
          <a:bodyPr>
            <a:normAutofit/>
          </a:bodyPr>
          <a:lstStyle/>
          <a:p>
            <a:pPr>
              <a:spcBef>
                <a:spcPts val="1000"/>
              </a:spcBef>
              <a:spcAft>
                <a:spcPts val="0"/>
              </a:spcAft>
            </a:pPr>
            <a:r>
              <a:rPr lang="en-US" sz="2400" dirty="0">
                <a:solidFill>
                  <a:schemeClr val="tx1"/>
                </a:solidFill>
              </a:rPr>
              <a:t>For debt investments, trading securities and available-for-sale securities are reported at fair value, while held-to-maturity securities are carried at historical cost (or at amortized cost if the bonds were issued at a discount or premium). </a:t>
            </a:r>
          </a:p>
          <a:p>
            <a:pPr>
              <a:spcBef>
                <a:spcPts val="1000"/>
              </a:spcBef>
              <a:spcAft>
                <a:spcPts val="0"/>
              </a:spcAft>
            </a:pPr>
            <a:r>
              <a:rPr lang="en-US" sz="2400" dirty="0">
                <a:solidFill>
                  <a:schemeClr val="tx1"/>
                </a:solidFill>
              </a:rPr>
              <a:t>Unrealized holding gains and losses from fair value changes are reported as part of net income for trading securities and as part of other comprehensive income for available-for-sale securities.</a:t>
            </a:r>
          </a:p>
        </p:txBody>
      </p:sp>
      <p:sp>
        <p:nvSpPr>
          <p:cNvPr id="8" name="Slide Number Placeholder 7">
            <a:extLst>
              <a:ext uri="{FF2B5EF4-FFF2-40B4-BE49-F238E27FC236}">
                <a16:creationId xmlns:a16="http://schemas.microsoft.com/office/drawing/2014/main" id="{BA786D87-97B2-40FF-8165-C13801E315D9}"/>
              </a:ext>
            </a:extLst>
          </p:cNvPr>
          <p:cNvSpPr>
            <a:spLocks noGrp="1"/>
          </p:cNvSpPr>
          <p:nvPr>
            <p:ph type="sldNum" sz="quarter" idx="10"/>
          </p:nvPr>
        </p:nvSpPr>
        <p:spPr/>
        <p:txBody>
          <a:bodyPr/>
          <a:lstStyle/>
          <a:p>
            <a:fld id="{68151E55-6873-49E2-B8D5-2F265E6F1973}" type="slidenum">
              <a:rPr lang="en-US" smtClean="0"/>
              <a:t>45</a:t>
            </a:fld>
            <a:endParaRPr lang="en-US" dirty="0"/>
          </a:p>
        </p:txBody>
      </p:sp>
    </p:spTree>
    <p:extLst>
      <p:ext uri="{BB962C8B-B14F-4D97-AF65-F5344CB8AC3E}">
        <p14:creationId xmlns:p14="http://schemas.microsoft.com/office/powerpoint/2010/main" val="2877152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3A38F-222A-4B17-BD54-5B7B693B27BF}"/>
              </a:ext>
            </a:extLst>
          </p:cNvPr>
          <p:cNvSpPr>
            <a:spLocks noGrp="1"/>
          </p:cNvSpPr>
          <p:nvPr>
            <p:ph type="title"/>
          </p:nvPr>
        </p:nvSpPr>
        <p:spPr/>
        <p:txBody>
          <a:bodyPr>
            <a:normAutofit fontScale="90000"/>
          </a:bodyPr>
          <a:lstStyle/>
          <a:p>
            <a:r>
              <a:rPr lang="en-US" dirty="0">
                <a:solidFill>
                  <a:schemeClr val="tx1"/>
                </a:solidFill>
                <a:cs typeface="Avenir LT Std 65 Medium"/>
              </a:rPr>
              <a:t>Sell Debt Investments: Held to Maturity</a:t>
            </a:r>
            <a:endParaRPr lang="en-US" sz="1000" b="0" dirty="0">
              <a:solidFill>
                <a:schemeClr val="tx1"/>
              </a:solidFill>
            </a:endParaRPr>
          </a:p>
        </p:txBody>
      </p:sp>
      <p:sp>
        <p:nvSpPr>
          <p:cNvPr id="3" name="Content Placeholder 2">
            <a:extLst>
              <a:ext uri="{FF2B5EF4-FFF2-40B4-BE49-F238E27FC236}">
                <a16:creationId xmlns:a16="http://schemas.microsoft.com/office/drawing/2014/main" id="{26600836-5ED8-463A-AE0B-28E9651162FE}"/>
              </a:ext>
            </a:extLst>
          </p:cNvPr>
          <p:cNvSpPr>
            <a:spLocks noGrp="1"/>
          </p:cNvSpPr>
          <p:nvPr>
            <p:ph sz="quarter" idx="11"/>
          </p:nvPr>
        </p:nvSpPr>
        <p:spPr>
          <a:xfrm>
            <a:off x="342900" y="1276710"/>
            <a:ext cx="8458200" cy="1056587"/>
          </a:xfrm>
        </p:spPr>
        <p:txBody>
          <a:bodyPr/>
          <a:lstStyle/>
          <a:p>
            <a:r>
              <a:rPr lang="en-US" dirty="0"/>
              <a:t>If Nathan's Sportswear decides to hold the bond for 10 years until maturity, the carrying value of the investment will exactly equal the amount of the principal payment.</a:t>
            </a:r>
          </a:p>
        </p:txBody>
      </p:sp>
      <p:graphicFrame>
        <p:nvGraphicFramePr>
          <p:cNvPr id="7" name="Table 6">
            <a:extLst>
              <a:ext uri="{FF2B5EF4-FFF2-40B4-BE49-F238E27FC236}">
                <a16:creationId xmlns:a16="http://schemas.microsoft.com/office/drawing/2014/main" id="{D2B6C6D3-823A-44E9-9A3B-95EA8816A6CC}"/>
              </a:ext>
            </a:extLst>
          </p:cNvPr>
          <p:cNvGraphicFramePr>
            <a:graphicFrameLocks noGrp="1"/>
          </p:cNvGraphicFramePr>
          <p:nvPr>
            <p:extLst>
              <p:ext uri="{D42A27DB-BD31-4B8C-83A1-F6EECF244321}">
                <p14:modId xmlns:p14="http://schemas.microsoft.com/office/powerpoint/2010/main" val="1125162784"/>
              </p:ext>
            </p:extLst>
          </p:nvPr>
        </p:nvGraphicFramePr>
        <p:xfrm>
          <a:off x="1353864" y="2976385"/>
          <a:ext cx="4994384" cy="1227470"/>
        </p:xfrm>
        <a:graphic>
          <a:graphicData uri="http://schemas.openxmlformats.org/drawingml/2006/table">
            <a:tbl>
              <a:tblPr firstRow="1" bandRow="1">
                <a:tableStyleId>{5C22544A-7EE6-4342-B048-85BDC9FD1C3A}</a:tableStyleId>
              </a:tblPr>
              <a:tblGrid>
                <a:gridCol w="3007929">
                  <a:extLst>
                    <a:ext uri="{9D8B030D-6E8A-4147-A177-3AD203B41FA5}">
                      <a16:colId xmlns:a16="http://schemas.microsoft.com/office/drawing/2014/main" val="2264563167"/>
                    </a:ext>
                  </a:extLst>
                </a:gridCol>
                <a:gridCol w="851337">
                  <a:extLst>
                    <a:ext uri="{9D8B030D-6E8A-4147-A177-3AD203B41FA5}">
                      <a16:colId xmlns:a16="http://schemas.microsoft.com/office/drawing/2014/main" val="2241329328"/>
                    </a:ext>
                  </a:extLst>
                </a:gridCol>
                <a:gridCol w="1135118">
                  <a:extLst>
                    <a:ext uri="{9D8B030D-6E8A-4147-A177-3AD203B41FA5}">
                      <a16:colId xmlns:a16="http://schemas.microsoft.com/office/drawing/2014/main" val="2221409502"/>
                    </a:ext>
                  </a:extLst>
                </a:gridCol>
              </a:tblGrid>
              <a:tr h="211976">
                <a:tc>
                  <a:txBody>
                    <a:bodyPr/>
                    <a:lstStyle/>
                    <a:p>
                      <a:r>
                        <a:rPr lang="en-US" sz="1400" b="0" dirty="0">
                          <a:latin typeface="+mj-lt"/>
                        </a:rPr>
                        <a:t>December 30, 2033</a:t>
                      </a:r>
                      <a:endParaRPr lang="en-US" sz="1400" b="0" dirty="0">
                        <a:solidFill>
                          <a:schemeClr val="bg1"/>
                        </a:solidFill>
                        <a:latin typeface="+mj-lt"/>
                      </a:endParaRPr>
                    </a:p>
                  </a:txBody>
                  <a:tcPr>
                    <a:solidFill>
                      <a:srgbClr val="C00000"/>
                    </a:solidFill>
                  </a:tcPr>
                </a:tc>
                <a:tc>
                  <a:txBody>
                    <a:bodyPr/>
                    <a:lstStyle/>
                    <a:p>
                      <a:r>
                        <a:rPr lang="en-US" sz="1400" b="0" dirty="0">
                          <a:solidFill>
                            <a:schemeClr val="bg1"/>
                          </a:solidFill>
                          <a:latin typeface="+mj-lt"/>
                        </a:rPr>
                        <a:t>Debit</a:t>
                      </a:r>
                    </a:p>
                  </a:txBody>
                  <a:tcPr>
                    <a:solidFill>
                      <a:srgbClr val="C00000"/>
                    </a:solidFill>
                  </a:tcPr>
                </a:tc>
                <a:tc>
                  <a:txBody>
                    <a:bodyPr/>
                    <a:lstStyle/>
                    <a:p>
                      <a:r>
                        <a:rPr lang="en-US" sz="1400" b="0" dirty="0">
                          <a:solidFill>
                            <a:schemeClr val="bg1"/>
                          </a:solidFill>
                          <a:latin typeface="+mj-lt"/>
                        </a:rPr>
                        <a:t>Credit</a:t>
                      </a:r>
                    </a:p>
                  </a:txBody>
                  <a:tcPr>
                    <a:solidFill>
                      <a:srgbClr val="C00000"/>
                    </a:solidFill>
                  </a:tcPr>
                </a:tc>
                <a:extLst>
                  <a:ext uri="{0D108BD9-81ED-4DB2-BD59-A6C34878D82A}">
                    <a16:rowId xmlns:a16="http://schemas.microsoft.com/office/drawing/2014/main" val="2055171296"/>
                  </a:ext>
                </a:extLst>
              </a:tr>
              <a:tr h="180990">
                <a:tc>
                  <a:txBody>
                    <a:bodyPr/>
                    <a:lstStyle/>
                    <a:p>
                      <a:r>
                        <a:rPr lang="en-US" sz="1400" b="1" dirty="0">
                          <a:latin typeface="+mj-lt"/>
                        </a:rPr>
                        <a:t>Cash</a:t>
                      </a:r>
                      <a:endParaRPr lang="en-US" sz="1400" b="1" dirty="0">
                        <a:solidFill>
                          <a:schemeClr val="tx1"/>
                        </a:solidFill>
                        <a:latin typeface="+mj-lt"/>
                      </a:endParaRPr>
                    </a:p>
                  </a:txBody>
                  <a:tcPr/>
                </a:tc>
                <a:tc>
                  <a:txBody>
                    <a:bodyPr/>
                    <a:lstStyle/>
                    <a:p>
                      <a:r>
                        <a:rPr lang="en-US" sz="1400" b="1" dirty="0">
                          <a:latin typeface="+mj-lt"/>
                        </a:rPr>
                        <a:t>100,000</a:t>
                      </a:r>
                    </a:p>
                  </a:txBody>
                  <a:tcPr/>
                </a:tc>
                <a:tc>
                  <a:txBody>
                    <a:bodyPr/>
                    <a:lstStyle/>
                    <a:p>
                      <a:endParaRPr lang="en-US" sz="1400" b="1" dirty="0">
                        <a:solidFill>
                          <a:schemeClr val="tx1"/>
                        </a:solidFill>
                        <a:latin typeface="+mj-lt"/>
                      </a:endParaRPr>
                    </a:p>
                  </a:txBody>
                  <a:tcPr/>
                </a:tc>
                <a:extLst>
                  <a:ext uri="{0D108BD9-81ED-4DB2-BD59-A6C34878D82A}">
                    <a16:rowId xmlns:a16="http://schemas.microsoft.com/office/drawing/2014/main" val="994956317"/>
                  </a:ext>
                </a:extLst>
              </a:tr>
              <a:tr h="313070">
                <a:tc>
                  <a:txBody>
                    <a:bodyPr/>
                    <a:lstStyle/>
                    <a:p>
                      <a:r>
                        <a:rPr lang="en-US" sz="1400" b="1" dirty="0">
                          <a:solidFill>
                            <a:schemeClr val="tx1"/>
                          </a:solidFill>
                          <a:latin typeface="+mj-lt"/>
                        </a:rPr>
                        <a:t>     </a:t>
                      </a:r>
                      <a:r>
                        <a:rPr lang="en-US" sz="1400" b="1" dirty="0">
                          <a:latin typeface="+mj-lt"/>
                        </a:rPr>
                        <a:t>Investments</a:t>
                      </a:r>
                      <a:endParaRPr lang="en-US" sz="1400" b="1" dirty="0">
                        <a:solidFill>
                          <a:schemeClr val="tx1"/>
                        </a:solidFill>
                        <a:latin typeface="+mj-lt"/>
                      </a:endParaRPr>
                    </a:p>
                  </a:txBody>
                  <a:tcPr/>
                </a:tc>
                <a:tc>
                  <a:txBody>
                    <a:bodyPr/>
                    <a:lstStyle/>
                    <a:p>
                      <a:r>
                        <a:rPr lang="en-IN" sz="1400" b="1" dirty="0">
                          <a:solidFill>
                            <a:schemeClr val="tx1"/>
                          </a:solidFill>
                          <a:latin typeface="+mj-lt"/>
                        </a:rPr>
                        <a:t>  </a:t>
                      </a:r>
                      <a:endParaRPr lang="en-US" sz="1400" b="1" dirty="0">
                        <a:solidFill>
                          <a:schemeClr val="tx1"/>
                        </a:solidFill>
                        <a:latin typeface="+mj-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latin typeface="+mj-lt"/>
                        </a:rPr>
                        <a:t>100,000</a:t>
                      </a:r>
                      <a:endParaRPr lang="en-US" sz="1400" b="1" kern="1200" dirty="0">
                        <a:solidFill>
                          <a:schemeClr val="tx1"/>
                        </a:solidFill>
                        <a:latin typeface="+mj-lt"/>
                        <a:ea typeface="+mn-ea"/>
                        <a:cs typeface="+mn-cs"/>
                      </a:endParaRPr>
                    </a:p>
                  </a:txBody>
                  <a:tcPr/>
                </a:tc>
                <a:extLst>
                  <a:ext uri="{0D108BD9-81ED-4DB2-BD59-A6C34878D82A}">
                    <a16:rowId xmlns:a16="http://schemas.microsoft.com/office/drawing/2014/main" val="3689304350"/>
                  </a:ext>
                </a:extLst>
              </a:tr>
              <a:tr h="2774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1" dirty="0">
                          <a:solidFill>
                            <a:schemeClr val="tx1"/>
                          </a:solidFill>
                          <a:latin typeface="+mj-lt"/>
                        </a:rPr>
                        <a:t>   </a:t>
                      </a:r>
                      <a:r>
                        <a:rPr lang="en-US" sz="1400" b="0" i="1" dirty="0">
                          <a:latin typeface="+mj-lt"/>
                        </a:rPr>
                        <a:t>(Receive cash at bond’s maturity)</a:t>
                      </a:r>
                    </a:p>
                  </a:txBody>
                  <a:tcPr/>
                </a:tc>
                <a:tc>
                  <a:txBody>
                    <a:bodyPr/>
                    <a:lstStyle/>
                    <a:p>
                      <a:endParaRPr lang="en-US" sz="1400" b="0" dirty="0">
                        <a:solidFill>
                          <a:schemeClr val="tx1"/>
                        </a:solidFill>
                        <a:latin typeface="+mj-lt"/>
                      </a:endParaRPr>
                    </a:p>
                  </a:txBody>
                  <a:tcPr/>
                </a:tc>
                <a:tc>
                  <a:txBody>
                    <a:bodyPr/>
                    <a:lstStyle/>
                    <a:p>
                      <a:endParaRPr lang="en-US" sz="1400" b="0" dirty="0">
                        <a:solidFill>
                          <a:schemeClr val="tx1"/>
                        </a:solidFill>
                        <a:latin typeface="+mj-lt"/>
                      </a:endParaRPr>
                    </a:p>
                  </a:txBody>
                  <a:tcPr/>
                </a:tc>
                <a:extLst>
                  <a:ext uri="{0D108BD9-81ED-4DB2-BD59-A6C34878D82A}">
                    <a16:rowId xmlns:a16="http://schemas.microsoft.com/office/drawing/2014/main" val="2853757164"/>
                  </a:ext>
                </a:extLst>
              </a:tr>
            </a:tbl>
          </a:graphicData>
        </a:graphic>
      </p:graphicFrame>
      <p:sp>
        <p:nvSpPr>
          <p:cNvPr id="8" name="Slide Number Placeholder 7">
            <a:extLst>
              <a:ext uri="{FF2B5EF4-FFF2-40B4-BE49-F238E27FC236}">
                <a16:creationId xmlns:a16="http://schemas.microsoft.com/office/drawing/2014/main" id="{BA786D87-97B2-40FF-8165-C13801E315D9}"/>
              </a:ext>
            </a:extLst>
          </p:cNvPr>
          <p:cNvSpPr>
            <a:spLocks noGrp="1"/>
          </p:cNvSpPr>
          <p:nvPr>
            <p:ph type="sldNum" sz="quarter" idx="10"/>
          </p:nvPr>
        </p:nvSpPr>
        <p:spPr/>
        <p:txBody>
          <a:bodyPr/>
          <a:lstStyle/>
          <a:p>
            <a:fld id="{68151E55-6873-49E2-B8D5-2F265E6F1973}" type="slidenum">
              <a:rPr lang="en-US" smtClean="0"/>
              <a:t>46</a:t>
            </a:fld>
            <a:endParaRPr lang="en-US" dirty="0"/>
          </a:p>
        </p:txBody>
      </p:sp>
    </p:spTree>
    <p:extLst>
      <p:ext uri="{BB962C8B-B14F-4D97-AF65-F5344CB8AC3E}">
        <p14:creationId xmlns:p14="http://schemas.microsoft.com/office/powerpoint/2010/main" val="32142211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E0C95-9AF0-43FF-89C3-4B8DA547AD8E}"/>
              </a:ext>
            </a:extLst>
          </p:cNvPr>
          <p:cNvSpPr>
            <a:spLocks noGrp="1"/>
          </p:cNvSpPr>
          <p:nvPr>
            <p:ph type="title"/>
          </p:nvPr>
        </p:nvSpPr>
        <p:spPr/>
        <p:txBody>
          <a:bodyPr>
            <a:normAutofit fontScale="90000"/>
          </a:bodyPr>
          <a:lstStyle/>
          <a:p>
            <a:r>
              <a:rPr lang="en-US" sz="2800" dirty="0">
                <a:solidFill>
                  <a:schemeClr val="tx1"/>
                </a:solidFill>
                <a:cs typeface="Avenir LT Std 65 Medium"/>
              </a:rPr>
              <a:t>Illustration D–6</a:t>
            </a:r>
            <a:br>
              <a:rPr lang="en-US" sz="2800" dirty="0">
                <a:solidFill>
                  <a:schemeClr val="tx1"/>
                </a:solidFill>
                <a:cs typeface="Avenir LT Std 65 Medium"/>
              </a:rPr>
            </a:br>
            <a:r>
              <a:rPr lang="en-US" dirty="0">
                <a:solidFill>
                  <a:schemeClr val="tx1"/>
                </a:solidFill>
                <a:cs typeface="Avenir LT Std 65 Medium"/>
              </a:rPr>
              <a:t>Amortization Schedule for Bonds Issued at a Discount</a:t>
            </a:r>
            <a:endParaRPr lang="en-US" dirty="0">
              <a:solidFill>
                <a:schemeClr val="tx1"/>
              </a:solidFill>
            </a:endParaRPr>
          </a:p>
        </p:txBody>
      </p:sp>
      <p:graphicFrame>
        <p:nvGraphicFramePr>
          <p:cNvPr id="10" name="Table 10">
            <a:extLst>
              <a:ext uri="{FF2B5EF4-FFF2-40B4-BE49-F238E27FC236}">
                <a16:creationId xmlns:a16="http://schemas.microsoft.com/office/drawing/2014/main" id="{7955BCD6-48B2-4DD0-904F-67569F9B08DB}"/>
              </a:ext>
            </a:extLst>
          </p:cNvPr>
          <p:cNvGraphicFramePr>
            <a:graphicFrameLocks noGrp="1"/>
          </p:cNvGraphicFramePr>
          <p:nvPr>
            <p:extLst>
              <p:ext uri="{D42A27DB-BD31-4B8C-83A1-F6EECF244321}">
                <p14:modId xmlns:p14="http://schemas.microsoft.com/office/powerpoint/2010/main" val="2967055068"/>
              </p:ext>
            </p:extLst>
          </p:nvPr>
        </p:nvGraphicFramePr>
        <p:xfrm>
          <a:off x="1003738" y="1654076"/>
          <a:ext cx="7136524" cy="4071112"/>
        </p:xfrm>
        <a:graphic>
          <a:graphicData uri="http://schemas.openxmlformats.org/drawingml/2006/table">
            <a:tbl>
              <a:tblPr firstRow="1" bandRow="1">
                <a:tableStyleId>{5C22544A-7EE6-4342-B048-85BDC9FD1C3A}</a:tableStyleId>
              </a:tblPr>
              <a:tblGrid>
                <a:gridCol w="1292772">
                  <a:extLst>
                    <a:ext uri="{9D8B030D-6E8A-4147-A177-3AD203B41FA5}">
                      <a16:colId xmlns:a16="http://schemas.microsoft.com/office/drawing/2014/main" val="2934137933"/>
                    </a:ext>
                  </a:extLst>
                </a:gridCol>
                <a:gridCol w="1376856">
                  <a:extLst>
                    <a:ext uri="{9D8B030D-6E8A-4147-A177-3AD203B41FA5}">
                      <a16:colId xmlns:a16="http://schemas.microsoft.com/office/drawing/2014/main" val="1252965460"/>
                    </a:ext>
                  </a:extLst>
                </a:gridCol>
                <a:gridCol w="1513489">
                  <a:extLst>
                    <a:ext uri="{9D8B030D-6E8A-4147-A177-3AD203B41FA5}">
                      <a16:colId xmlns:a16="http://schemas.microsoft.com/office/drawing/2014/main" val="4141889393"/>
                    </a:ext>
                  </a:extLst>
                </a:gridCol>
                <a:gridCol w="1271752">
                  <a:extLst>
                    <a:ext uri="{9D8B030D-6E8A-4147-A177-3AD203B41FA5}">
                      <a16:colId xmlns:a16="http://schemas.microsoft.com/office/drawing/2014/main" val="295219656"/>
                    </a:ext>
                  </a:extLst>
                </a:gridCol>
                <a:gridCol w="1681655">
                  <a:extLst>
                    <a:ext uri="{9D8B030D-6E8A-4147-A177-3AD203B41FA5}">
                      <a16:colId xmlns:a16="http://schemas.microsoft.com/office/drawing/2014/main" val="4019630770"/>
                    </a:ext>
                  </a:extLst>
                </a:gridCol>
              </a:tblGrid>
              <a:tr h="370840">
                <a:tc>
                  <a:txBody>
                    <a:bodyPr/>
                    <a:lstStyle/>
                    <a:p>
                      <a:pPr algn="ctr"/>
                      <a:r>
                        <a:rPr lang="en-US" sz="1400" b="1" dirty="0"/>
                        <a:t>(1)</a:t>
                      </a:r>
                      <a:endParaRPr lang="en-US" sz="1400" dirty="0"/>
                    </a:p>
                  </a:txBody>
                  <a:tcPr>
                    <a:solidFill>
                      <a:srgbClr val="C00000"/>
                    </a:solidFill>
                  </a:tcPr>
                </a:tc>
                <a:tc>
                  <a:txBody>
                    <a:bodyPr/>
                    <a:lstStyle/>
                    <a:p>
                      <a:pPr algn="ctr"/>
                      <a:r>
                        <a:rPr lang="en-US" sz="1400" b="1" dirty="0"/>
                        <a:t>(2)</a:t>
                      </a:r>
                      <a:endParaRPr lang="en-US" sz="1400" dirty="0"/>
                    </a:p>
                  </a:txBody>
                  <a:tcPr>
                    <a:solidFill>
                      <a:srgbClr val="C00000"/>
                    </a:solidFill>
                  </a:tcPr>
                </a:tc>
                <a:tc>
                  <a:txBody>
                    <a:bodyPr/>
                    <a:lstStyle/>
                    <a:p>
                      <a:pPr algn="ctr"/>
                      <a:r>
                        <a:rPr lang="en-US" sz="1400" b="1" dirty="0"/>
                        <a:t>(3)</a:t>
                      </a:r>
                      <a:endParaRPr lang="en-US" sz="1400" dirty="0"/>
                    </a:p>
                  </a:txBody>
                  <a:tcPr>
                    <a:solidFill>
                      <a:srgbClr val="C00000"/>
                    </a:solidFill>
                  </a:tcPr>
                </a:tc>
                <a:tc>
                  <a:txBody>
                    <a:bodyPr/>
                    <a:lstStyle/>
                    <a:p>
                      <a:pPr algn="ctr"/>
                      <a:r>
                        <a:rPr lang="en-US" sz="1400" b="1" dirty="0"/>
                        <a:t>(4)</a:t>
                      </a:r>
                      <a:endParaRPr lang="en-US" sz="1400" dirty="0"/>
                    </a:p>
                  </a:txBody>
                  <a:tcPr>
                    <a:solidFill>
                      <a:srgbClr val="C00000"/>
                    </a:solidFill>
                  </a:tcPr>
                </a:tc>
                <a:tc>
                  <a:txBody>
                    <a:bodyPr/>
                    <a:lstStyle/>
                    <a:p>
                      <a:pPr algn="ctr"/>
                      <a:r>
                        <a:rPr lang="en-US" sz="1400" b="1" dirty="0"/>
                        <a:t>(5)</a:t>
                      </a:r>
                      <a:endParaRPr lang="en-US" sz="1400" dirty="0"/>
                    </a:p>
                  </a:txBody>
                  <a:tcPr>
                    <a:solidFill>
                      <a:srgbClr val="C00000"/>
                    </a:solidFill>
                  </a:tcPr>
                </a:tc>
                <a:extLst>
                  <a:ext uri="{0D108BD9-81ED-4DB2-BD59-A6C34878D82A}">
                    <a16:rowId xmlns:a16="http://schemas.microsoft.com/office/drawing/2014/main" val="2621113500"/>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t>Date</a:t>
                      </a:r>
                      <a:r>
                        <a:rPr lang="en-US" sz="1400" dirty="0"/>
                        <a:t>  </a:t>
                      </a:r>
                    </a:p>
                  </a:txBody>
                  <a:tcPr/>
                </a:tc>
                <a:tc>
                  <a:txBody>
                    <a:bodyPr/>
                    <a:lstStyle/>
                    <a:p>
                      <a:pPr algn="ctr">
                        <a:lnSpc>
                          <a:spcPct val="80000"/>
                        </a:lnSpc>
                      </a:pPr>
                      <a:r>
                        <a:rPr lang="en-US" sz="1400" b="1" dirty="0"/>
                        <a:t>Cash</a:t>
                      </a:r>
                    </a:p>
                    <a:p>
                      <a:pPr algn="ctr">
                        <a:lnSpc>
                          <a:spcPct val="80000"/>
                        </a:lnSpc>
                      </a:pPr>
                      <a:r>
                        <a:rPr lang="en-US" sz="1400" b="1" dirty="0"/>
                        <a:t>Received</a:t>
                      </a:r>
                      <a:endParaRPr lang="en-US" sz="1400" dirty="0"/>
                    </a:p>
                  </a:txBody>
                  <a:tcPr/>
                </a:tc>
                <a:tc>
                  <a:txBody>
                    <a:bodyPr/>
                    <a:lstStyle/>
                    <a:p>
                      <a:pPr algn="ctr">
                        <a:lnSpc>
                          <a:spcPct val="80000"/>
                        </a:lnSpc>
                      </a:pPr>
                      <a:r>
                        <a:rPr lang="en-US" sz="1400" b="1" dirty="0"/>
                        <a:t>Interest</a:t>
                      </a:r>
                    </a:p>
                    <a:p>
                      <a:pPr algn="ctr">
                        <a:lnSpc>
                          <a:spcPct val="80000"/>
                        </a:lnSpc>
                      </a:pPr>
                      <a:r>
                        <a:rPr lang="en-US" sz="1400" b="1" dirty="0"/>
                        <a:t>Revenue</a:t>
                      </a:r>
                      <a:endParaRPr lang="en-US" sz="1400" dirty="0"/>
                    </a:p>
                  </a:txBody>
                  <a:tcPr/>
                </a:tc>
                <a:tc>
                  <a:txBody>
                    <a:bodyPr/>
                    <a:lstStyle/>
                    <a:p>
                      <a:pPr algn="ctr">
                        <a:lnSpc>
                          <a:spcPct val="80000"/>
                        </a:lnSpc>
                      </a:pPr>
                      <a:r>
                        <a:rPr lang="en-US" sz="1400" b="1" dirty="0"/>
                        <a:t>Amortization</a:t>
                      </a:r>
                    </a:p>
                    <a:p>
                      <a:pPr algn="ctr">
                        <a:lnSpc>
                          <a:spcPct val="80000"/>
                        </a:lnSpc>
                      </a:pPr>
                      <a:r>
                        <a:rPr lang="en-US" sz="1400" b="1" dirty="0"/>
                        <a:t>Of Discount</a:t>
                      </a:r>
                      <a:endParaRPr lang="en-US" sz="1400" dirty="0"/>
                    </a:p>
                  </a:txBody>
                  <a:tcPr/>
                </a:tc>
                <a:tc>
                  <a:txBody>
                    <a:bodyPr/>
                    <a:lstStyle/>
                    <a:p>
                      <a:pPr algn="ctr">
                        <a:lnSpc>
                          <a:spcPct val="80000"/>
                        </a:lnSpc>
                      </a:pPr>
                      <a:r>
                        <a:rPr lang="en-US" sz="1400" b="1" dirty="0"/>
                        <a:t>Amortized</a:t>
                      </a:r>
                    </a:p>
                    <a:p>
                      <a:pPr algn="ctr">
                        <a:lnSpc>
                          <a:spcPct val="80000"/>
                        </a:lnSpc>
                      </a:pPr>
                      <a:r>
                        <a:rPr lang="en-US" sz="1400" b="1" dirty="0"/>
                        <a:t>Cost</a:t>
                      </a:r>
                      <a:endParaRPr lang="en-US" sz="1400" dirty="0"/>
                    </a:p>
                  </a:txBody>
                  <a:tcPr/>
                </a:tc>
                <a:extLst>
                  <a:ext uri="{0D108BD9-81ED-4DB2-BD59-A6C34878D82A}">
                    <a16:rowId xmlns:a16="http://schemas.microsoft.com/office/drawing/2014/main" val="1858816107"/>
                  </a:ext>
                </a:extLst>
              </a:tr>
              <a:tr h="370840">
                <a:tc>
                  <a:txBody>
                    <a:bodyPr/>
                    <a:lstStyle/>
                    <a:p>
                      <a:pPr algn="ctr"/>
                      <a:endParaRPr lang="en-US" sz="1400"/>
                    </a:p>
                  </a:txBody>
                  <a:tcPr/>
                </a:tc>
                <a:tc>
                  <a:txBody>
                    <a:bodyPr/>
                    <a:lstStyle/>
                    <a:p>
                      <a:pPr algn="ctr">
                        <a:lnSpc>
                          <a:spcPct val="80000"/>
                        </a:lnSpc>
                      </a:pPr>
                      <a:r>
                        <a:rPr lang="en-US" sz="1400" dirty="0"/>
                        <a:t>Face Amount</a:t>
                      </a:r>
                    </a:p>
                    <a:p>
                      <a:pPr algn="ctr">
                        <a:lnSpc>
                          <a:spcPct val="80000"/>
                        </a:lnSpc>
                      </a:pPr>
                      <a:r>
                        <a:rPr lang="en-US" sz="1400" dirty="0"/>
                        <a:t>× Stated Rate</a:t>
                      </a:r>
                    </a:p>
                  </a:txBody>
                  <a:tcPr/>
                </a:tc>
                <a:tc>
                  <a:txBody>
                    <a:bodyPr/>
                    <a:lstStyle/>
                    <a:p>
                      <a:pPr algn="ctr">
                        <a:lnSpc>
                          <a:spcPct val="80000"/>
                        </a:lnSpc>
                      </a:pPr>
                      <a:r>
                        <a:rPr lang="en-US" sz="1400" dirty="0"/>
                        <a:t>Amortized Cost</a:t>
                      </a:r>
                    </a:p>
                    <a:p>
                      <a:pPr algn="ctr">
                        <a:lnSpc>
                          <a:spcPct val="80000"/>
                        </a:lnSpc>
                      </a:pPr>
                      <a:r>
                        <a:rPr lang="en-US" sz="1400" dirty="0"/>
                        <a:t>× Market Rate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(3) — (2)</a:t>
                      </a:r>
                    </a:p>
                  </a:txBody>
                  <a:tcPr/>
                </a:tc>
                <a:tc>
                  <a:txBody>
                    <a:bodyPr/>
                    <a:lstStyle/>
                    <a:p>
                      <a:pPr algn="ctr">
                        <a:lnSpc>
                          <a:spcPct val="80000"/>
                        </a:lnSpc>
                      </a:pPr>
                      <a:r>
                        <a:rPr lang="en-US" sz="1400" dirty="0"/>
                        <a:t>Prior Amortized</a:t>
                      </a:r>
                    </a:p>
                    <a:p>
                      <a:pPr algn="ctr">
                        <a:lnSpc>
                          <a:spcPct val="80000"/>
                        </a:lnSpc>
                      </a:pPr>
                      <a:r>
                        <a:rPr lang="en-US" sz="1400" dirty="0"/>
                        <a:t>Cost + (4)</a:t>
                      </a:r>
                    </a:p>
                  </a:txBody>
                  <a:tcPr/>
                </a:tc>
                <a:extLst>
                  <a:ext uri="{0D108BD9-81ED-4DB2-BD59-A6C34878D82A}">
                    <a16:rowId xmlns:a16="http://schemas.microsoft.com/office/drawing/2014/main" val="421429536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    1/1/2024</a:t>
                      </a:r>
                    </a:p>
                  </a:txBody>
                  <a:tcPr/>
                </a:tc>
                <a:tc>
                  <a:txBody>
                    <a:bodyPr/>
                    <a:lstStyle/>
                    <a:p>
                      <a:pPr algn="ctr"/>
                      <a:endParaRPr lang="en-US" sz="1400" dirty="0"/>
                    </a:p>
                  </a:txBody>
                  <a:tcPr/>
                </a:tc>
                <a:tc>
                  <a:txBody>
                    <a:bodyPr/>
                    <a:lstStyle/>
                    <a:p>
                      <a:pPr algn="ctr"/>
                      <a:endParaRPr lang="en-US" sz="1400" dirty="0"/>
                    </a:p>
                  </a:txBody>
                  <a:tcPr/>
                </a:tc>
                <a:tc>
                  <a:txBody>
                    <a:bodyPr/>
                    <a:lstStyle/>
                    <a:p>
                      <a:pPr algn="ctr"/>
                      <a:endParaRPr lang="en-US" sz="14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  93,205</a:t>
                      </a:r>
                    </a:p>
                  </a:txBody>
                  <a:tcPr/>
                </a:tc>
                <a:extLst>
                  <a:ext uri="{0D108BD9-81ED-4DB2-BD59-A6C34878D82A}">
                    <a16:rowId xmlns:a16="http://schemas.microsoft.com/office/drawing/2014/main" val="211499587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  6/30/2024</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$ 3,500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$3,728</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$228</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400" dirty="0"/>
                        <a:t>    </a:t>
                      </a:r>
                      <a:r>
                        <a:rPr lang="en-US" sz="1400" dirty="0"/>
                        <a:t>93,433</a:t>
                      </a:r>
                    </a:p>
                  </a:txBody>
                  <a:tcPr/>
                </a:tc>
                <a:extLst>
                  <a:ext uri="{0D108BD9-81ED-4DB2-BD59-A6C34878D82A}">
                    <a16:rowId xmlns:a16="http://schemas.microsoft.com/office/drawing/2014/main" val="279090979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12/31/2024</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   3,500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  3,737</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  237</a:t>
                      </a:r>
                    </a:p>
                  </a:txBody>
                  <a:tcPr/>
                </a:tc>
                <a:tc>
                  <a:txBody>
                    <a:bodyPr/>
                    <a:lstStyle/>
                    <a:p>
                      <a:pPr algn="ctr"/>
                      <a:r>
                        <a:rPr lang="en-IN" sz="1400" dirty="0"/>
                        <a:t>    </a:t>
                      </a:r>
                      <a:r>
                        <a:rPr lang="en-US" sz="1400" dirty="0"/>
                        <a:t>93,670</a:t>
                      </a:r>
                    </a:p>
                  </a:txBody>
                  <a:tcPr/>
                </a:tc>
                <a:extLst>
                  <a:ext uri="{0D108BD9-81ED-4DB2-BD59-A6C34878D82A}">
                    <a16:rowId xmlns:a16="http://schemas.microsoft.com/office/drawing/2014/main" val="25727985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  6/30/2025</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400" dirty="0"/>
                        <a:t>   </a:t>
                      </a:r>
                      <a:r>
                        <a:rPr lang="en-US" sz="1400" dirty="0"/>
                        <a:t>3,500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 3,747</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400" dirty="0"/>
                        <a:t>  </a:t>
                      </a:r>
                      <a:r>
                        <a:rPr lang="en-US" sz="1400" dirty="0"/>
                        <a:t>247</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400" dirty="0"/>
                        <a:t>    </a:t>
                      </a:r>
                      <a:r>
                        <a:rPr lang="en-US" sz="1400" dirty="0"/>
                        <a:t>93,917</a:t>
                      </a:r>
                    </a:p>
                  </a:txBody>
                  <a:tcPr/>
                </a:tc>
                <a:extLst>
                  <a:ext uri="{0D108BD9-81ED-4DB2-BD59-A6C34878D82A}">
                    <a16:rowId xmlns:a16="http://schemas.microsoft.com/office/drawing/2014/main" val="2870631888"/>
                  </a:ext>
                </a:extLst>
              </a:tr>
              <a:tr h="1956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             *</a:t>
                      </a:r>
                    </a:p>
                  </a:txBody>
                  <a:tcPr/>
                </a:tc>
                <a:extLst>
                  <a:ext uri="{0D108BD9-81ED-4DB2-BD59-A6C34878D82A}">
                    <a16:rowId xmlns:a16="http://schemas.microsoft.com/office/drawing/2014/main" val="1170791593"/>
                  </a:ext>
                </a:extLst>
              </a:tr>
              <a:tr h="2659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      *</a:t>
                      </a:r>
                    </a:p>
                  </a:txBody>
                  <a:tcPr/>
                </a:tc>
                <a:tc>
                  <a:txBody>
                    <a:bodyPr/>
                    <a:lstStyle/>
                    <a:p>
                      <a:pPr algn="ctr"/>
                      <a:r>
                        <a:rPr lang="en-US" sz="1400" dirty="0"/>
                        <a:t>    99,057</a:t>
                      </a:r>
                    </a:p>
                  </a:txBody>
                  <a:tcPr/>
                </a:tc>
                <a:extLst>
                  <a:ext uri="{0D108BD9-81ED-4DB2-BD59-A6C34878D82A}">
                    <a16:rowId xmlns:a16="http://schemas.microsoft.com/office/drawing/2014/main" val="355071871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  6/30/2033</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  3,500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3,962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  462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    99,519</a:t>
                      </a:r>
                    </a:p>
                  </a:txBody>
                  <a:tcPr/>
                </a:tc>
                <a:extLst>
                  <a:ext uri="{0D108BD9-81ED-4DB2-BD59-A6C34878D82A}">
                    <a16:rowId xmlns:a16="http://schemas.microsoft.com/office/drawing/2014/main" val="39186402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12/31/2033</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  3,500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3,981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  481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$100,000</a:t>
                      </a:r>
                    </a:p>
                  </a:txBody>
                  <a:tcPr/>
                </a:tc>
                <a:extLst>
                  <a:ext uri="{0D108BD9-81ED-4DB2-BD59-A6C34878D82A}">
                    <a16:rowId xmlns:a16="http://schemas.microsoft.com/office/drawing/2014/main" val="1673852900"/>
                  </a:ext>
                </a:extLst>
              </a:tr>
            </a:tbl>
          </a:graphicData>
        </a:graphic>
      </p:graphicFrame>
      <p:sp>
        <p:nvSpPr>
          <p:cNvPr id="7" name="Slide Number Placeholder 6">
            <a:extLst>
              <a:ext uri="{FF2B5EF4-FFF2-40B4-BE49-F238E27FC236}">
                <a16:creationId xmlns:a16="http://schemas.microsoft.com/office/drawing/2014/main" id="{AF91C1AC-F181-4D02-A80A-730D3B81A0FC}"/>
              </a:ext>
            </a:extLst>
          </p:cNvPr>
          <p:cNvSpPr>
            <a:spLocks noGrp="1"/>
          </p:cNvSpPr>
          <p:nvPr>
            <p:ph type="sldNum" sz="quarter" idx="10"/>
          </p:nvPr>
        </p:nvSpPr>
        <p:spPr/>
        <p:txBody>
          <a:bodyPr/>
          <a:lstStyle/>
          <a:p>
            <a:fld id="{68151E55-6873-49E2-B8D5-2F265E6F1973}" type="slidenum">
              <a:rPr lang="en-US" smtClean="0"/>
              <a:t>47</a:t>
            </a:fld>
            <a:endParaRPr lang="en-US" dirty="0"/>
          </a:p>
        </p:txBody>
      </p:sp>
    </p:spTree>
    <p:extLst>
      <p:ext uri="{BB962C8B-B14F-4D97-AF65-F5344CB8AC3E}">
        <p14:creationId xmlns:p14="http://schemas.microsoft.com/office/powerpoint/2010/main" val="22017990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8EBD4F-D8E0-4ABB-BC12-3317E00BEE56}"/>
              </a:ext>
            </a:extLst>
          </p:cNvPr>
          <p:cNvSpPr>
            <a:spLocks noGrp="1"/>
          </p:cNvSpPr>
          <p:nvPr>
            <p:ph type="title"/>
          </p:nvPr>
        </p:nvSpPr>
        <p:spPr/>
        <p:txBody>
          <a:bodyPr/>
          <a:lstStyle/>
          <a:p>
            <a:r>
              <a:rPr lang="en-US" dirty="0">
                <a:solidFill>
                  <a:schemeClr val="tx1"/>
                </a:solidFill>
                <a:cs typeface="Avenir LT Std 65 Medium"/>
              </a:rPr>
              <a:t>Purchase Debt Investments </a:t>
            </a:r>
            <a:r>
              <a:rPr lang="en-US" sz="1000" b="0" dirty="0">
                <a:solidFill>
                  <a:schemeClr val="tx1"/>
                </a:solidFill>
                <a:cs typeface="Avenir LT Std 65 Medium"/>
              </a:rPr>
              <a:t>2</a:t>
            </a:r>
            <a:endParaRPr lang="en-US" sz="1000" b="0" dirty="0">
              <a:solidFill>
                <a:schemeClr val="tx1"/>
              </a:solidFill>
            </a:endParaRPr>
          </a:p>
        </p:txBody>
      </p:sp>
      <p:sp>
        <p:nvSpPr>
          <p:cNvPr id="3" name="Content Placeholder 2">
            <a:extLst>
              <a:ext uri="{FF2B5EF4-FFF2-40B4-BE49-F238E27FC236}">
                <a16:creationId xmlns:a16="http://schemas.microsoft.com/office/drawing/2014/main" id="{B3554FFF-3C04-4714-A40A-21D4F6A333F3}"/>
              </a:ext>
            </a:extLst>
          </p:cNvPr>
          <p:cNvSpPr>
            <a:spLocks noGrp="1"/>
          </p:cNvSpPr>
          <p:nvPr>
            <p:ph sz="quarter" idx="11"/>
          </p:nvPr>
        </p:nvSpPr>
        <p:spPr>
          <a:xfrm>
            <a:off x="342900" y="1276710"/>
            <a:ext cx="8458200" cy="1219200"/>
          </a:xfrm>
        </p:spPr>
        <p:txBody>
          <a:bodyPr>
            <a:normAutofit/>
          </a:bodyPr>
          <a:lstStyle/>
          <a:p>
            <a:r>
              <a:rPr lang="en-US" dirty="0"/>
              <a:t>On January 1, 2024, Nathan’s Sportswear purchases $100,000 of 7%, 10-year bonds for $93,205 with interest receivable paid semiannually on June 30 and December 31 each year and a market rate of 8%. </a:t>
            </a:r>
          </a:p>
        </p:txBody>
      </p:sp>
      <p:graphicFrame>
        <p:nvGraphicFramePr>
          <p:cNvPr id="9" name="Table 8">
            <a:extLst>
              <a:ext uri="{FF2B5EF4-FFF2-40B4-BE49-F238E27FC236}">
                <a16:creationId xmlns:a16="http://schemas.microsoft.com/office/drawing/2014/main" id="{FBBE4D0E-1EA6-4A63-A252-C8682C851B6D}"/>
              </a:ext>
            </a:extLst>
          </p:cNvPr>
          <p:cNvGraphicFramePr>
            <a:graphicFrameLocks noGrp="1"/>
          </p:cNvGraphicFramePr>
          <p:nvPr>
            <p:extLst>
              <p:ext uri="{D42A27DB-BD31-4B8C-83A1-F6EECF244321}">
                <p14:modId xmlns:p14="http://schemas.microsoft.com/office/powerpoint/2010/main" val="1725786746"/>
              </p:ext>
            </p:extLst>
          </p:nvPr>
        </p:nvGraphicFramePr>
        <p:xfrm>
          <a:off x="1353864" y="2976385"/>
          <a:ext cx="4994384" cy="1227470"/>
        </p:xfrm>
        <a:graphic>
          <a:graphicData uri="http://schemas.openxmlformats.org/drawingml/2006/table">
            <a:tbl>
              <a:tblPr firstRow="1" bandRow="1">
                <a:tableStyleId>{5C22544A-7EE6-4342-B048-85BDC9FD1C3A}</a:tableStyleId>
              </a:tblPr>
              <a:tblGrid>
                <a:gridCol w="3007929">
                  <a:extLst>
                    <a:ext uri="{9D8B030D-6E8A-4147-A177-3AD203B41FA5}">
                      <a16:colId xmlns:a16="http://schemas.microsoft.com/office/drawing/2014/main" val="2264563167"/>
                    </a:ext>
                  </a:extLst>
                </a:gridCol>
                <a:gridCol w="851337">
                  <a:extLst>
                    <a:ext uri="{9D8B030D-6E8A-4147-A177-3AD203B41FA5}">
                      <a16:colId xmlns:a16="http://schemas.microsoft.com/office/drawing/2014/main" val="2241329328"/>
                    </a:ext>
                  </a:extLst>
                </a:gridCol>
                <a:gridCol w="1135118">
                  <a:extLst>
                    <a:ext uri="{9D8B030D-6E8A-4147-A177-3AD203B41FA5}">
                      <a16:colId xmlns:a16="http://schemas.microsoft.com/office/drawing/2014/main" val="2221409502"/>
                    </a:ext>
                  </a:extLst>
                </a:gridCol>
              </a:tblGrid>
              <a:tr h="211976">
                <a:tc>
                  <a:txBody>
                    <a:bodyPr/>
                    <a:lstStyle/>
                    <a:p>
                      <a:r>
                        <a:rPr lang="en-US" sz="1400" b="0" dirty="0">
                          <a:latin typeface="+mj-lt"/>
                        </a:rPr>
                        <a:t>January 1, 2024</a:t>
                      </a:r>
                      <a:endParaRPr lang="en-US" sz="1400" b="0" dirty="0">
                        <a:solidFill>
                          <a:schemeClr val="bg1"/>
                        </a:solidFill>
                        <a:latin typeface="+mj-lt"/>
                      </a:endParaRPr>
                    </a:p>
                  </a:txBody>
                  <a:tcPr>
                    <a:solidFill>
                      <a:srgbClr val="C00000"/>
                    </a:solidFill>
                  </a:tcPr>
                </a:tc>
                <a:tc>
                  <a:txBody>
                    <a:bodyPr/>
                    <a:lstStyle/>
                    <a:p>
                      <a:r>
                        <a:rPr lang="en-US" sz="1400" b="0" dirty="0">
                          <a:solidFill>
                            <a:schemeClr val="bg1"/>
                          </a:solidFill>
                          <a:latin typeface="+mj-lt"/>
                        </a:rPr>
                        <a:t>Debit</a:t>
                      </a:r>
                    </a:p>
                  </a:txBody>
                  <a:tcPr>
                    <a:solidFill>
                      <a:srgbClr val="C00000"/>
                    </a:solidFill>
                  </a:tcPr>
                </a:tc>
                <a:tc>
                  <a:txBody>
                    <a:bodyPr/>
                    <a:lstStyle/>
                    <a:p>
                      <a:r>
                        <a:rPr lang="en-US" sz="1400" b="0" dirty="0">
                          <a:solidFill>
                            <a:schemeClr val="bg1"/>
                          </a:solidFill>
                          <a:latin typeface="+mj-lt"/>
                        </a:rPr>
                        <a:t>Credit</a:t>
                      </a:r>
                    </a:p>
                  </a:txBody>
                  <a:tcPr>
                    <a:solidFill>
                      <a:srgbClr val="C00000"/>
                    </a:solidFill>
                  </a:tcPr>
                </a:tc>
                <a:extLst>
                  <a:ext uri="{0D108BD9-81ED-4DB2-BD59-A6C34878D82A}">
                    <a16:rowId xmlns:a16="http://schemas.microsoft.com/office/drawing/2014/main" val="2055171296"/>
                  </a:ext>
                </a:extLst>
              </a:tr>
              <a:tr h="180990">
                <a:tc>
                  <a:txBody>
                    <a:bodyPr/>
                    <a:lstStyle/>
                    <a:p>
                      <a:r>
                        <a:rPr lang="en-US" sz="1400" b="1" dirty="0">
                          <a:latin typeface="+mj-lt"/>
                        </a:rPr>
                        <a:t>Investments</a:t>
                      </a:r>
                      <a:endParaRPr lang="en-US" sz="1400" b="1" dirty="0">
                        <a:solidFill>
                          <a:schemeClr val="tx1"/>
                        </a:solidFill>
                        <a:latin typeface="+mj-lt"/>
                      </a:endParaRPr>
                    </a:p>
                  </a:txBody>
                  <a:tcPr/>
                </a:tc>
                <a:tc>
                  <a:txBody>
                    <a:bodyPr/>
                    <a:lstStyle/>
                    <a:p>
                      <a:r>
                        <a:rPr lang="en-US" sz="1400" b="1" dirty="0">
                          <a:latin typeface="+mj-lt"/>
                        </a:rPr>
                        <a:t>93,205</a:t>
                      </a:r>
                    </a:p>
                  </a:txBody>
                  <a:tcPr/>
                </a:tc>
                <a:tc>
                  <a:txBody>
                    <a:bodyPr/>
                    <a:lstStyle/>
                    <a:p>
                      <a:endParaRPr lang="en-US" sz="1400" b="1" dirty="0">
                        <a:solidFill>
                          <a:schemeClr val="tx1"/>
                        </a:solidFill>
                        <a:latin typeface="+mj-lt"/>
                      </a:endParaRPr>
                    </a:p>
                  </a:txBody>
                  <a:tcPr/>
                </a:tc>
                <a:extLst>
                  <a:ext uri="{0D108BD9-81ED-4DB2-BD59-A6C34878D82A}">
                    <a16:rowId xmlns:a16="http://schemas.microsoft.com/office/drawing/2014/main" val="994956317"/>
                  </a:ext>
                </a:extLst>
              </a:tr>
              <a:tr h="313070">
                <a:tc>
                  <a:txBody>
                    <a:bodyPr/>
                    <a:lstStyle/>
                    <a:p>
                      <a:r>
                        <a:rPr lang="en-US" sz="1400" b="1" dirty="0">
                          <a:solidFill>
                            <a:schemeClr val="tx1"/>
                          </a:solidFill>
                          <a:latin typeface="+mj-lt"/>
                        </a:rPr>
                        <a:t>     </a:t>
                      </a:r>
                      <a:r>
                        <a:rPr lang="en-US" sz="1400" b="1" dirty="0">
                          <a:latin typeface="+mj-lt"/>
                        </a:rPr>
                        <a:t>Cash</a:t>
                      </a:r>
                      <a:endParaRPr lang="en-US" sz="1400" b="1" dirty="0">
                        <a:solidFill>
                          <a:schemeClr val="tx1"/>
                        </a:solidFill>
                        <a:latin typeface="+mj-lt"/>
                      </a:endParaRPr>
                    </a:p>
                  </a:txBody>
                  <a:tcPr/>
                </a:tc>
                <a:tc>
                  <a:txBody>
                    <a:bodyPr/>
                    <a:lstStyle/>
                    <a:p>
                      <a:r>
                        <a:rPr lang="en-IN" sz="1400" b="1" dirty="0">
                          <a:solidFill>
                            <a:schemeClr val="tx1"/>
                          </a:solidFill>
                          <a:latin typeface="+mj-lt"/>
                        </a:rPr>
                        <a:t>  </a:t>
                      </a:r>
                      <a:endParaRPr lang="en-US" sz="1400" b="1" dirty="0">
                        <a:solidFill>
                          <a:schemeClr val="tx1"/>
                        </a:solidFill>
                        <a:latin typeface="+mj-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latin typeface="+mj-lt"/>
                        </a:rPr>
                        <a:t>93,205</a:t>
                      </a:r>
                      <a:endParaRPr lang="en-US" sz="1400" b="1" kern="1200" dirty="0">
                        <a:solidFill>
                          <a:schemeClr val="tx1"/>
                        </a:solidFill>
                        <a:latin typeface="+mj-lt"/>
                        <a:ea typeface="+mn-ea"/>
                        <a:cs typeface="+mn-cs"/>
                      </a:endParaRPr>
                    </a:p>
                  </a:txBody>
                  <a:tcPr/>
                </a:tc>
                <a:extLst>
                  <a:ext uri="{0D108BD9-81ED-4DB2-BD59-A6C34878D82A}">
                    <a16:rowId xmlns:a16="http://schemas.microsoft.com/office/drawing/2014/main" val="3689304350"/>
                  </a:ext>
                </a:extLst>
              </a:tr>
              <a:tr h="2774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1" dirty="0">
                          <a:solidFill>
                            <a:schemeClr val="tx1"/>
                          </a:solidFill>
                          <a:latin typeface="+mj-lt"/>
                        </a:rPr>
                        <a:t>   </a:t>
                      </a:r>
                      <a:r>
                        <a:rPr lang="en-US" sz="1400" b="0" i="1" dirty="0">
                          <a:latin typeface="+mj-lt"/>
                        </a:rPr>
                        <a:t>(Purchase bonds)</a:t>
                      </a:r>
                    </a:p>
                  </a:txBody>
                  <a:tcPr/>
                </a:tc>
                <a:tc>
                  <a:txBody>
                    <a:bodyPr/>
                    <a:lstStyle/>
                    <a:p>
                      <a:endParaRPr lang="en-US" sz="1400" b="0" dirty="0">
                        <a:solidFill>
                          <a:schemeClr val="tx1"/>
                        </a:solidFill>
                        <a:latin typeface="+mj-lt"/>
                      </a:endParaRPr>
                    </a:p>
                  </a:txBody>
                  <a:tcPr/>
                </a:tc>
                <a:tc>
                  <a:txBody>
                    <a:bodyPr/>
                    <a:lstStyle/>
                    <a:p>
                      <a:endParaRPr lang="en-US" sz="1400" b="0" dirty="0">
                        <a:solidFill>
                          <a:schemeClr val="tx1"/>
                        </a:solidFill>
                        <a:latin typeface="+mj-lt"/>
                      </a:endParaRPr>
                    </a:p>
                  </a:txBody>
                  <a:tcPr/>
                </a:tc>
                <a:extLst>
                  <a:ext uri="{0D108BD9-81ED-4DB2-BD59-A6C34878D82A}">
                    <a16:rowId xmlns:a16="http://schemas.microsoft.com/office/drawing/2014/main" val="2853757164"/>
                  </a:ext>
                </a:extLst>
              </a:tr>
            </a:tbl>
          </a:graphicData>
        </a:graphic>
      </p:graphicFrame>
      <p:sp>
        <p:nvSpPr>
          <p:cNvPr id="6" name="Slide Number Placeholder 5">
            <a:extLst>
              <a:ext uri="{FF2B5EF4-FFF2-40B4-BE49-F238E27FC236}">
                <a16:creationId xmlns:a16="http://schemas.microsoft.com/office/drawing/2014/main" id="{E0E4EB1E-B7E3-417A-9759-68679889D095}"/>
              </a:ext>
            </a:extLst>
          </p:cNvPr>
          <p:cNvSpPr>
            <a:spLocks noGrp="1"/>
          </p:cNvSpPr>
          <p:nvPr>
            <p:ph type="sldNum" sz="quarter" idx="10"/>
          </p:nvPr>
        </p:nvSpPr>
        <p:spPr/>
        <p:txBody>
          <a:bodyPr/>
          <a:lstStyle/>
          <a:p>
            <a:fld id="{68151E55-6873-49E2-B8D5-2F265E6F1973}" type="slidenum">
              <a:rPr lang="en-US" smtClean="0"/>
              <a:t>48</a:t>
            </a:fld>
            <a:endParaRPr lang="en-US" dirty="0"/>
          </a:p>
        </p:txBody>
      </p:sp>
    </p:spTree>
    <p:extLst>
      <p:ext uri="{BB962C8B-B14F-4D97-AF65-F5344CB8AC3E}">
        <p14:creationId xmlns:p14="http://schemas.microsoft.com/office/powerpoint/2010/main" val="1122322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B5CA5-D17E-4A6D-8D20-A89E7EDF4421}"/>
              </a:ext>
            </a:extLst>
          </p:cNvPr>
          <p:cNvSpPr>
            <a:spLocks noGrp="1"/>
          </p:cNvSpPr>
          <p:nvPr>
            <p:ph type="title"/>
          </p:nvPr>
        </p:nvSpPr>
        <p:spPr/>
        <p:txBody>
          <a:bodyPr/>
          <a:lstStyle/>
          <a:p>
            <a:r>
              <a:rPr lang="en-US" dirty="0">
                <a:solidFill>
                  <a:schemeClr val="tx1"/>
                </a:solidFill>
                <a:cs typeface="Avenir LT Std 65 Medium"/>
              </a:rPr>
              <a:t>Earn Interest Revenue </a:t>
            </a:r>
            <a:r>
              <a:rPr lang="en-US" sz="1000" b="0" dirty="0">
                <a:solidFill>
                  <a:schemeClr val="tx1"/>
                </a:solidFill>
                <a:cs typeface="Avenir LT Std 65 Medium"/>
              </a:rPr>
              <a:t>2</a:t>
            </a:r>
            <a:endParaRPr lang="en-US" sz="1000" b="0" dirty="0">
              <a:solidFill>
                <a:schemeClr val="tx1"/>
              </a:solidFill>
            </a:endParaRPr>
          </a:p>
        </p:txBody>
      </p:sp>
      <p:sp>
        <p:nvSpPr>
          <p:cNvPr id="3" name="Content Placeholder 2">
            <a:extLst>
              <a:ext uri="{FF2B5EF4-FFF2-40B4-BE49-F238E27FC236}">
                <a16:creationId xmlns:a16="http://schemas.microsoft.com/office/drawing/2014/main" id="{FB2B8FDA-4438-4ECC-A968-A710B8613B8F}"/>
              </a:ext>
            </a:extLst>
          </p:cNvPr>
          <p:cNvSpPr>
            <a:spLocks noGrp="1"/>
          </p:cNvSpPr>
          <p:nvPr>
            <p:ph sz="quarter" idx="11"/>
          </p:nvPr>
        </p:nvSpPr>
        <p:spPr>
          <a:xfrm>
            <a:off x="342900" y="1276710"/>
            <a:ext cx="8458200" cy="501870"/>
          </a:xfrm>
        </p:spPr>
        <p:txBody>
          <a:bodyPr>
            <a:normAutofit/>
          </a:bodyPr>
          <a:lstStyle/>
          <a:p>
            <a:r>
              <a:rPr lang="en-US" dirty="0"/>
              <a:t>Record interest received on June 30, 2024.</a:t>
            </a:r>
          </a:p>
        </p:txBody>
      </p:sp>
      <p:graphicFrame>
        <p:nvGraphicFramePr>
          <p:cNvPr id="8" name="Table 7">
            <a:extLst>
              <a:ext uri="{FF2B5EF4-FFF2-40B4-BE49-F238E27FC236}">
                <a16:creationId xmlns:a16="http://schemas.microsoft.com/office/drawing/2014/main" id="{D7483E76-EE81-42B7-BCF2-4F59AD093FB0}"/>
              </a:ext>
            </a:extLst>
          </p:cNvPr>
          <p:cNvGraphicFramePr>
            <a:graphicFrameLocks noGrp="1"/>
          </p:cNvGraphicFramePr>
          <p:nvPr>
            <p:extLst>
              <p:ext uri="{D42A27DB-BD31-4B8C-83A1-F6EECF244321}">
                <p14:modId xmlns:p14="http://schemas.microsoft.com/office/powerpoint/2010/main" val="2242633680"/>
              </p:ext>
            </p:extLst>
          </p:nvPr>
        </p:nvGraphicFramePr>
        <p:xfrm>
          <a:off x="1051350" y="1941592"/>
          <a:ext cx="5535492" cy="1524000"/>
        </p:xfrm>
        <a:graphic>
          <a:graphicData uri="http://schemas.openxmlformats.org/drawingml/2006/table">
            <a:tbl>
              <a:tblPr firstRow="1" bandRow="1">
                <a:tableStyleId>{5C22544A-7EE6-4342-B048-85BDC9FD1C3A}</a:tableStyleId>
              </a:tblPr>
              <a:tblGrid>
                <a:gridCol w="3643630">
                  <a:extLst>
                    <a:ext uri="{9D8B030D-6E8A-4147-A177-3AD203B41FA5}">
                      <a16:colId xmlns:a16="http://schemas.microsoft.com/office/drawing/2014/main" val="2264563167"/>
                    </a:ext>
                  </a:extLst>
                </a:gridCol>
                <a:gridCol w="924910">
                  <a:extLst>
                    <a:ext uri="{9D8B030D-6E8A-4147-A177-3AD203B41FA5}">
                      <a16:colId xmlns:a16="http://schemas.microsoft.com/office/drawing/2014/main" val="2241329328"/>
                    </a:ext>
                  </a:extLst>
                </a:gridCol>
                <a:gridCol w="966952">
                  <a:extLst>
                    <a:ext uri="{9D8B030D-6E8A-4147-A177-3AD203B41FA5}">
                      <a16:colId xmlns:a16="http://schemas.microsoft.com/office/drawing/2014/main" val="2221409502"/>
                    </a:ext>
                  </a:extLst>
                </a:gridCol>
              </a:tblGrid>
              <a:tr h="0">
                <a:tc>
                  <a:txBody>
                    <a:bodyPr/>
                    <a:lstStyle/>
                    <a:p>
                      <a:r>
                        <a:rPr lang="en-US" sz="1400" b="0" dirty="0">
                          <a:latin typeface="+mj-lt"/>
                        </a:rPr>
                        <a:t>June 30, 2024</a:t>
                      </a:r>
                      <a:endParaRPr lang="en-US" sz="1400" b="0" dirty="0">
                        <a:solidFill>
                          <a:schemeClr val="bg1"/>
                        </a:solidFill>
                        <a:latin typeface="+mj-lt"/>
                      </a:endParaRPr>
                    </a:p>
                  </a:txBody>
                  <a:tcPr>
                    <a:solidFill>
                      <a:srgbClr val="C00000"/>
                    </a:solidFill>
                  </a:tcPr>
                </a:tc>
                <a:tc>
                  <a:txBody>
                    <a:bodyPr/>
                    <a:lstStyle/>
                    <a:p>
                      <a:r>
                        <a:rPr lang="en-US" sz="1400" b="0" dirty="0">
                          <a:solidFill>
                            <a:schemeClr val="bg1"/>
                          </a:solidFill>
                          <a:latin typeface="+mj-lt"/>
                        </a:rPr>
                        <a:t>Debit</a:t>
                      </a:r>
                    </a:p>
                  </a:txBody>
                  <a:tcPr>
                    <a:solidFill>
                      <a:srgbClr val="C00000"/>
                    </a:solidFill>
                  </a:tcPr>
                </a:tc>
                <a:tc>
                  <a:txBody>
                    <a:bodyPr/>
                    <a:lstStyle/>
                    <a:p>
                      <a:r>
                        <a:rPr lang="en-US" sz="1400" b="0" dirty="0">
                          <a:solidFill>
                            <a:schemeClr val="bg1"/>
                          </a:solidFill>
                          <a:latin typeface="+mj-lt"/>
                        </a:rPr>
                        <a:t>Credit</a:t>
                      </a:r>
                    </a:p>
                  </a:txBody>
                  <a:tcPr>
                    <a:solidFill>
                      <a:srgbClr val="C00000"/>
                    </a:solidFill>
                  </a:tcPr>
                </a:tc>
                <a:extLst>
                  <a:ext uri="{0D108BD9-81ED-4DB2-BD59-A6C34878D82A}">
                    <a16:rowId xmlns:a16="http://schemas.microsoft.com/office/drawing/2014/main" val="2055171296"/>
                  </a:ext>
                </a:extLst>
              </a:tr>
              <a:tr h="0">
                <a:tc>
                  <a:txBody>
                    <a:bodyPr/>
                    <a:lstStyle/>
                    <a:p>
                      <a:r>
                        <a:rPr lang="en-US" sz="1400" b="1" dirty="0">
                          <a:latin typeface="+mj-lt"/>
                        </a:rPr>
                        <a:t>Cash</a:t>
                      </a:r>
                      <a:r>
                        <a:rPr lang="en-US" sz="1400" b="0" dirty="0">
                          <a:latin typeface="+mj-lt"/>
                        </a:rPr>
                        <a:t> (= $100,000 × 7% × ½)</a:t>
                      </a:r>
                      <a:endParaRPr lang="en-US" sz="1400" b="0" dirty="0">
                        <a:solidFill>
                          <a:schemeClr val="tx1"/>
                        </a:solidFill>
                        <a:latin typeface="+mj-lt"/>
                      </a:endParaRPr>
                    </a:p>
                  </a:txBody>
                  <a:tcPr/>
                </a:tc>
                <a:tc>
                  <a:txBody>
                    <a:bodyPr/>
                    <a:lstStyle/>
                    <a:p>
                      <a:r>
                        <a:rPr lang="en-US" sz="1400" b="1" dirty="0">
                          <a:latin typeface="+mj-lt"/>
                        </a:rPr>
                        <a:t>3,500</a:t>
                      </a:r>
                      <a:endParaRPr lang="en-US" sz="1400" b="1" dirty="0">
                        <a:solidFill>
                          <a:schemeClr val="tx1"/>
                        </a:solidFill>
                        <a:latin typeface="+mj-lt"/>
                      </a:endParaRPr>
                    </a:p>
                  </a:txBody>
                  <a:tcPr/>
                </a:tc>
                <a:tc>
                  <a:txBody>
                    <a:bodyPr/>
                    <a:lstStyle/>
                    <a:p>
                      <a:endParaRPr lang="en-US" sz="1400" b="1" dirty="0">
                        <a:solidFill>
                          <a:schemeClr val="tx1"/>
                        </a:solidFill>
                        <a:latin typeface="+mj-lt"/>
                      </a:endParaRPr>
                    </a:p>
                  </a:txBody>
                  <a:tcPr/>
                </a:tc>
                <a:extLst>
                  <a:ext uri="{0D108BD9-81ED-4DB2-BD59-A6C34878D82A}">
                    <a16:rowId xmlns:a16="http://schemas.microsoft.com/office/drawing/2014/main" val="994956317"/>
                  </a:ext>
                </a:extLst>
              </a:tr>
              <a:tr h="130419">
                <a:tc>
                  <a:txBody>
                    <a:bodyPr/>
                    <a:lstStyle/>
                    <a:p>
                      <a:r>
                        <a:rPr lang="en-US" sz="1400" b="1" dirty="0">
                          <a:latin typeface="+mj-lt"/>
                        </a:rPr>
                        <a:t>Investments</a:t>
                      </a:r>
                      <a:r>
                        <a:rPr lang="en-US" sz="1400" b="0" dirty="0">
                          <a:latin typeface="+mj-lt"/>
                        </a:rPr>
                        <a:t> (difference)</a:t>
                      </a:r>
                      <a:r>
                        <a:rPr lang="en-US" sz="1400" b="0" dirty="0">
                          <a:solidFill>
                            <a:schemeClr val="tx1"/>
                          </a:solidFill>
                          <a:latin typeface="+mj-lt"/>
                        </a:rPr>
                        <a:t> </a:t>
                      </a:r>
                    </a:p>
                  </a:txBody>
                  <a:tcPr/>
                </a:tc>
                <a:tc>
                  <a:txBody>
                    <a:bodyPr/>
                    <a:lstStyle/>
                    <a:p>
                      <a:r>
                        <a:rPr lang="en-IN" sz="1400" b="1" dirty="0">
                          <a:solidFill>
                            <a:schemeClr val="tx1"/>
                          </a:solidFill>
                          <a:latin typeface="+mj-lt"/>
                        </a:rPr>
                        <a:t>   </a:t>
                      </a:r>
                      <a:r>
                        <a:rPr lang="en-US" sz="1400" b="1" dirty="0">
                          <a:latin typeface="+mj-lt"/>
                        </a:rPr>
                        <a:t>228</a:t>
                      </a:r>
                      <a:endParaRPr lang="en-US" sz="1400" b="1" dirty="0">
                        <a:solidFill>
                          <a:schemeClr val="tx1"/>
                        </a:solidFill>
                        <a:latin typeface="+mj-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1" kern="1200" dirty="0">
                        <a:solidFill>
                          <a:schemeClr val="tx1"/>
                        </a:solidFill>
                        <a:latin typeface="+mj-lt"/>
                        <a:ea typeface="+mn-ea"/>
                        <a:cs typeface="+mn-cs"/>
                      </a:endParaRPr>
                    </a:p>
                  </a:txBody>
                  <a:tcPr/>
                </a:tc>
                <a:extLst>
                  <a:ext uri="{0D108BD9-81ED-4DB2-BD59-A6C34878D82A}">
                    <a16:rowId xmlns:a16="http://schemas.microsoft.com/office/drawing/2014/main" val="3689304350"/>
                  </a:ext>
                </a:extLst>
              </a:tr>
              <a:tr h="166090">
                <a:tc>
                  <a:txBody>
                    <a:bodyPr/>
                    <a:lstStyle/>
                    <a:p>
                      <a:r>
                        <a:rPr lang="en-US" sz="1400" b="0" i="1" dirty="0">
                          <a:solidFill>
                            <a:schemeClr val="tx1"/>
                          </a:solidFill>
                          <a:latin typeface="+mj-lt"/>
                        </a:rPr>
                        <a:t>     </a:t>
                      </a:r>
                      <a:r>
                        <a:rPr lang="en-US" sz="1400" b="1" dirty="0">
                          <a:latin typeface="+mj-lt"/>
                        </a:rPr>
                        <a:t>Interest Revenue </a:t>
                      </a:r>
                      <a:r>
                        <a:rPr lang="en-US" sz="1400" b="0" dirty="0">
                          <a:latin typeface="+mj-lt"/>
                        </a:rPr>
                        <a:t>(= $93,205 × 8% × ½) </a:t>
                      </a:r>
                      <a:endParaRPr lang="en-US" sz="1400" b="0" i="1" dirty="0">
                        <a:solidFill>
                          <a:schemeClr val="tx1"/>
                        </a:solidFill>
                        <a:latin typeface="+mj-lt"/>
                      </a:endParaRPr>
                    </a:p>
                  </a:txBody>
                  <a:tcPr/>
                </a:tc>
                <a:tc>
                  <a:txBody>
                    <a:bodyPr/>
                    <a:lstStyle/>
                    <a:p>
                      <a:endParaRPr lang="en-US" sz="1400" b="1" dirty="0">
                        <a:solidFill>
                          <a:schemeClr val="tx1"/>
                        </a:solidFill>
                        <a:latin typeface="+mj-lt"/>
                      </a:endParaRPr>
                    </a:p>
                  </a:txBody>
                  <a:tcPr/>
                </a:tc>
                <a:tc>
                  <a:txBody>
                    <a:bodyPr/>
                    <a:lstStyle/>
                    <a:p>
                      <a:r>
                        <a:rPr lang="en-US" sz="1400" b="1" dirty="0">
                          <a:latin typeface="+mj-lt"/>
                        </a:rPr>
                        <a:t>3,728</a:t>
                      </a:r>
                      <a:endParaRPr lang="en-US" sz="1400" b="1" dirty="0">
                        <a:solidFill>
                          <a:schemeClr val="tx1"/>
                        </a:solidFill>
                        <a:latin typeface="+mj-lt"/>
                      </a:endParaRPr>
                    </a:p>
                  </a:txBody>
                  <a:tcPr/>
                </a:tc>
                <a:extLst>
                  <a:ext uri="{0D108BD9-81ED-4DB2-BD59-A6C34878D82A}">
                    <a16:rowId xmlns:a16="http://schemas.microsoft.com/office/drawing/2014/main" val="2853757164"/>
                  </a:ext>
                </a:extLst>
              </a:tr>
              <a:tr h="1450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400" b="0" i="1" dirty="0">
                          <a:solidFill>
                            <a:schemeClr val="tx1"/>
                          </a:solidFill>
                          <a:latin typeface="+mj-lt"/>
                        </a:rPr>
                        <a:t>     </a:t>
                      </a:r>
                      <a:r>
                        <a:rPr lang="en-US" sz="1400" b="0" dirty="0">
                          <a:latin typeface="+mj-lt"/>
                        </a:rPr>
                        <a:t> </a:t>
                      </a:r>
                      <a:r>
                        <a:rPr lang="en-US" sz="1400" b="0" i="1" dirty="0">
                          <a:latin typeface="+mj-lt"/>
                        </a:rPr>
                        <a:t>(Receive semiannual interest revenue)</a:t>
                      </a:r>
                    </a:p>
                  </a:txBody>
                  <a:tcPr/>
                </a:tc>
                <a:tc>
                  <a:txBody>
                    <a:bodyPr/>
                    <a:lstStyle/>
                    <a:p>
                      <a:endParaRPr lang="en-US" sz="1400" b="0" dirty="0">
                        <a:solidFill>
                          <a:schemeClr val="tx1"/>
                        </a:solidFill>
                        <a:latin typeface="+mj-lt"/>
                      </a:endParaRPr>
                    </a:p>
                  </a:txBody>
                  <a:tcPr/>
                </a:tc>
                <a:tc>
                  <a:txBody>
                    <a:bodyPr/>
                    <a:lstStyle/>
                    <a:p>
                      <a:endParaRPr lang="en-US" sz="1400" b="0" dirty="0">
                        <a:solidFill>
                          <a:schemeClr val="tx1"/>
                        </a:solidFill>
                        <a:latin typeface="+mj-lt"/>
                      </a:endParaRPr>
                    </a:p>
                  </a:txBody>
                  <a:tcPr/>
                </a:tc>
                <a:extLst>
                  <a:ext uri="{0D108BD9-81ED-4DB2-BD59-A6C34878D82A}">
                    <a16:rowId xmlns:a16="http://schemas.microsoft.com/office/drawing/2014/main" val="2675190391"/>
                  </a:ext>
                </a:extLst>
              </a:tr>
            </a:tbl>
          </a:graphicData>
        </a:graphic>
      </p:graphicFrame>
      <p:sp>
        <p:nvSpPr>
          <p:cNvPr id="7" name="Content Placeholder 6">
            <a:extLst>
              <a:ext uri="{FF2B5EF4-FFF2-40B4-BE49-F238E27FC236}">
                <a16:creationId xmlns:a16="http://schemas.microsoft.com/office/drawing/2014/main" id="{65B8EBA0-2E3D-46A8-BD2E-A53B7F0C884A}"/>
              </a:ext>
            </a:extLst>
          </p:cNvPr>
          <p:cNvSpPr>
            <a:spLocks noGrp="1"/>
          </p:cNvSpPr>
          <p:nvPr>
            <p:ph sz="quarter" idx="14"/>
          </p:nvPr>
        </p:nvSpPr>
        <p:spPr>
          <a:xfrm>
            <a:off x="342900" y="3913673"/>
            <a:ext cx="8458200" cy="501869"/>
          </a:xfrm>
        </p:spPr>
        <p:txBody>
          <a:bodyPr/>
          <a:lstStyle/>
          <a:p>
            <a:r>
              <a:rPr lang="en-US" dirty="0"/>
              <a:t>Record interest received on December 31, 2024</a:t>
            </a:r>
            <a:r>
              <a:rPr lang="en-US" sz="1800" dirty="0"/>
              <a:t>.</a:t>
            </a:r>
          </a:p>
        </p:txBody>
      </p:sp>
      <p:graphicFrame>
        <p:nvGraphicFramePr>
          <p:cNvPr id="9" name="Table 8">
            <a:extLst>
              <a:ext uri="{FF2B5EF4-FFF2-40B4-BE49-F238E27FC236}">
                <a16:creationId xmlns:a16="http://schemas.microsoft.com/office/drawing/2014/main" id="{02877312-7206-4E30-AA35-DA90106A4F9D}"/>
              </a:ext>
            </a:extLst>
          </p:cNvPr>
          <p:cNvGraphicFramePr>
            <a:graphicFrameLocks noGrp="1"/>
          </p:cNvGraphicFramePr>
          <p:nvPr>
            <p:extLst>
              <p:ext uri="{D42A27DB-BD31-4B8C-83A1-F6EECF244321}">
                <p14:modId xmlns:p14="http://schemas.microsoft.com/office/powerpoint/2010/main" val="3834693703"/>
              </p:ext>
            </p:extLst>
          </p:nvPr>
        </p:nvGraphicFramePr>
        <p:xfrm>
          <a:off x="1051350" y="4664549"/>
          <a:ext cx="6173678" cy="1524000"/>
        </p:xfrm>
        <a:graphic>
          <a:graphicData uri="http://schemas.openxmlformats.org/drawingml/2006/table">
            <a:tbl>
              <a:tblPr firstRow="1" bandRow="1">
                <a:tableStyleId>{5C22544A-7EE6-4342-B048-85BDC9FD1C3A}</a:tableStyleId>
              </a:tblPr>
              <a:tblGrid>
                <a:gridCol w="4407940">
                  <a:extLst>
                    <a:ext uri="{9D8B030D-6E8A-4147-A177-3AD203B41FA5}">
                      <a16:colId xmlns:a16="http://schemas.microsoft.com/office/drawing/2014/main" val="2264563167"/>
                    </a:ext>
                  </a:extLst>
                </a:gridCol>
                <a:gridCol w="956441">
                  <a:extLst>
                    <a:ext uri="{9D8B030D-6E8A-4147-A177-3AD203B41FA5}">
                      <a16:colId xmlns:a16="http://schemas.microsoft.com/office/drawing/2014/main" val="2241329328"/>
                    </a:ext>
                  </a:extLst>
                </a:gridCol>
                <a:gridCol w="809297">
                  <a:extLst>
                    <a:ext uri="{9D8B030D-6E8A-4147-A177-3AD203B41FA5}">
                      <a16:colId xmlns:a16="http://schemas.microsoft.com/office/drawing/2014/main" val="2221409502"/>
                    </a:ext>
                  </a:extLst>
                </a:gridCol>
              </a:tblGrid>
              <a:tr h="0">
                <a:tc>
                  <a:txBody>
                    <a:bodyPr/>
                    <a:lstStyle/>
                    <a:p>
                      <a:r>
                        <a:rPr lang="en-US" sz="1400" dirty="0">
                          <a:latin typeface="+mj-lt"/>
                        </a:rPr>
                        <a:t>December 31, 2024</a:t>
                      </a:r>
                      <a:endParaRPr lang="en-US" sz="1400" b="0" dirty="0">
                        <a:solidFill>
                          <a:schemeClr val="bg1"/>
                        </a:solidFill>
                        <a:latin typeface="+mj-lt"/>
                      </a:endParaRPr>
                    </a:p>
                  </a:txBody>
                  <a:tcPr>
                    <a:solidFill>
                      <a:srgbClr val="C00000"/>
                    </a:solidFill>
                  </a:tcPr>
                </a:tc>
                <a:tc>
                  <a:txBody>
                    <a:bodyPr/>
                    <a:lstStyle/>
                    <a:p>
                      <a:r>
                        <a:rPr lang="en-US" sz="1400" b="0" dirty="0">
                          <a:solidFill>
                            <a:schemeClr val="bg1"/>
                          </a:solidFill>
                          <a:latin typeface="+mj-lt"/>
                        </a:rPr>
                        <a:t>Debit</a:t>
                      </a:r>
                    </a:p>
                  </a:txBody>
                  <a:tcPr>
                    <a:solidFill>
                      <a:srgbClr val="C00000"/>
                    </a:solidFill>
                  </a:tcPr>
                </a:tc>
                <a:tc>
                  <a:txBody>
                    <a:bodyPr/>
                    <a:lstStyle/>
                    <a:p>
                      <a:r>
                        <a:rPr lang="en-US" sz="1400" b="0" dirty="0">
                          <a:solidFill>
                            <a:schemeClr val="bg1"/>
                          </a:solidFill>
                          <a:latin typeface="+mj-lt"/>
                        </a:rPr>
                        <a:t>Credit</a:t>
                      </a:r>
                    </a:p>
                  </a:txBody>
                  <a:tcPr>
                    <a:solidFill>
                      <a:srgbClr val="C00000"/>
                    </a:solidFill>
                  </a:tcPr>
                </a:tc>
                <a:extLst>
                  <a:ext uri="{0D108BD9-81ED-4DB2-BD59-A6C34878D82A}">
                    <a16:rowId xmlns:a16="http://schemas.microsoft.com/office/drawing/2014/main" val="2055171296"/>
                  </a:ext>
                </a:extLst>
              </a:tr>
              <a:tr h="0">
                <a:tc>
                  <a:txBody>
                    <a:bodyPr/>
                    <a:lstStyle/>
                    <a:p>
                      <a:r>
                        <a:rPr lang="en-US" sz="1400" b="1" dirty="0">
                          <a:latin typeface="+mj-lt"/>
                        </a:rPr>
                        <a:t>Cash </a:t>
                      </a:r>
                      <a:r>
                        <a:rPr lang="en-US" sz="1400" dirty="0">
                          <a:latin typeface="+mj-lt"/>
                        </a:rPr>
                        <a:t>(= $100,000 × 7% × ½)</a:t>
                      </a:r>
                      <a:endParaRPr lang="en-US" sz="1400" b="0" dirty="0">
                        <a:solidFill>
                          <a:schemeClr val="tx1"/>
                        </a:solidFill>
                        <a:latin typeface="+mj-lt"/>
                      </a:endParaRPr>
                    </a:p>
                  </a:txBody>
                  <a:tcPr/>
                </a:tc>
                <a:tc>
                  <a:txBody>
                    <a:bodyPr/>
                    <a:lstStyle/>
                    <a:p>
                      <a:r>
                        <a:rPr lang="en-US" sz="1400" b="1" dirty="0">
                          <a:latin typeface="+mj-lt"/>
                        </a:rPr>
                        <a:t>3,500</a:t>
                      </a:r>
                      <a:endParaRPr lang="en-US" sz="1400" b="1" dirty="0">
                        <a:solidFill>
                          <a:schemeClr val="tx1"/>
                        </a:solidFill>
                        <a:latin typeface="+mj-lt"/>
                      </a:endParaRPr>
                    </a:p>
                  </a:txBody>
                  <a:tcPr/>
                </a:tc>
                <a:tc>
                  <a:txBody>
                    <a:bodyPr/>
                    <a:lstStyle/>
                    <a:p>
                      <a:endParaRPr lang="en-US" sz="1400" b="1" dirty="0">
                        <a:solidFill>
                          <a:schemeClr val="tx1"/>
                        </a:solidFill>
                        <a:latin typeface="+mj-lt"/>
                      </a:endParaRPr>
                    </a:p>
                  </a:txBody>
                  <a:tcPr/>
                </a:tc>
                <a:extLst>
                  <a:ext uri="{0D108BD9-81ED-4DB2-BD59-A6C34878D82A}">
                    <a16:rowId xmlns:a16="http://schemas.microsoft.com/office/drawing/2014/main" val="994956317"/>
                  </a:ext>
                </a:extLst>
              </a:tr>
              <a:tr h="130419">
                <a:tc>
                  <a:txBody>
                    <a:bodyPr/>
                    <a:lstStyle/>
                    <a:p>
                      <a:r>
                        <a:rPr lang="en-US" sz="1400" b="1" dirty="0">
                          <a:latin typeface="+mj-lt"/>
                        </a:rPr>
                        <a:t>Investments </a:t>
                      </a:r>
                      <a:r>
                        <a:rPr lang="en-US" sz="1400" b="0" dirty="0">
                          <a:latin typeface="+mj-lt"/>
                        </a:rPr>
                        <a:t>(difference)</a:t>
                      </a:r>
                      <a:r>
                        <a:rPr lang="en-US" sz="1400" b="0" dirty="0">
                          <a:solidFill>
                            <a:schemeClr val="tx1"/>
                          </a:solidFill>
                          <a:latin typeface="+mj-lt"/>
                        </a:rPr>
                        <a:t> </a:t>
                      </a:r>
                    </a:p>
                  </a:txBody>
                  <a:tcPr/>
                </a:tc>
                <a:tc>
                  <a:txBody>
                    <a:bodyPr/>
                    <a:lstStyle/>
                    <a:p>
                      <a:r>
                        <a:rPr lang="en-IN" sz="1400" b="1" dirty="0">
                          <a:solidFill>
                            <a:schemeClr val="tx1"/>
                          </a:solidFill>
                          <a:latin typeface="+mj-lt"/>
                        </a:rPr>
                        <a:t>   </a:t>
                      </a:r>
                      <a:r>
                        <a:rPr lang="en-US" sz="1400" b="1" dirty="0">
                          <a:latin typeface="+mj-lt"/>
                        </a:rPr>
                        <a:t>237</a:t>
                      </a:r>
                      <a:endParaRPr lang="en-US" sz="1400" b="1" dirty="0">
                        <a:solidFill>
                          <a:schemeClr val="tx1"/>
                        </a:solidFill>
                        <a:latin typeface="+mj-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1" kern="1200" dirty="0">
                        <a:solidFill>
                          <a:schemeClr val="tx1"/>
                        </a:solidFill>
                        <a:latin typeface="+mj-lt"/>
                        <a:ea typeface="+mn-ea"/>
                        <a:cs typeface="+mn-cs"/>
                      </a:endParaRPr>
                    </a:p>
                  </a:txBody>
                  <a:tcPr/>
                </a:tc>
                <a:extLst>
                  <a:ext uri="{0D108BD9-81ED-4DB2-BD59-A6C34878D82A}">
                    <a16:rowId xmlns:a16="http://schemas.microsoft.com/office/drawing/2014/main" val="3689304350"/>
                  </a:ext>
                </a:extLst>
              </a:tr>
              <a:tr h="166090">
                <a:tc>
                  <a:txBody>
                    <a:bodyPr/>
                    <a:lstStyle/>
                    <a:p>
                      <a:r>
                        <a:rPr lang="en-US" sz="1400" b="0" i="1" dirty="0">
                          <a:solidFill>
                            <a:schemeClr val="tx1"/>
                          </a:solidFill>
                          <a:latin typeface="+mj-lt"/>
                        </a:rPr>
                        <a:t>     </a:t>
                      </a:r>
                      <a:r>
                        <a:rPr lang="en-US" sz="1400" b="1" dirty="0">
                          <a:latin typeface="+mj-lt"/>
                        </a:rPr>
                        <a:t>Interest Revenue </a:t>
                      </a:r>
                      <a:r>
                        <a:rPr lang="en-US" sz="1400" dirty="0">
                          <a:latin typeface="+mj-lt"/>
                        </a:rPr>
                        <a:t>(= [$93,205 + 228] × 8% × ½)</a:t>
                      </a:r>
                      <a:endParaRPr lang="en-US" sz="1400" b="0" i="1" dirty="0">
                        <a:solidFill>
                          <a:schemeClr val="tx1"/>
                        </a:solidFill>
                        <a:latin typeface="+mj-lt"/>
                      </a:endParaRPr>
                    </a:p>
                  </a:txBody>
                  <a:tcPr/>
                </a:tc>
                <a:tc>
                  <a:txBody>
                    <a:bodyPr/>
                    <a:lstStyle/>
                    <a:p>
                      <a:endParaRPr lang="en-US" sz="1400" b="1" dirty="0">
                        <a:solidFill>
                          <a:schemeClr val="tx1"/>
                        </a:solidFill>
                        <a:latin typeface="+mj-lt"/>
                      </a:endParaRPr>
                    </a:p>
                  </a:txBody>
                  <a:tcPr/>
                </a:tc>
                <a:tc>
                  <a:txBody>
                    <a:bodyPr/>
                    <a:lstStyle/>
                    <a:p>
                      <a:r>
                        <a:rPr lang="en-US" sz="1400" b="1" dirty="0">
                          <a:latin typeface="+mj-lt"/>
                        </a:rPr>
                        <a:t>3,737</a:t>
                      </a:r>
                      <a:endParaRPr lang="en-US" sz="1400" b="1" dirty="0">
                        <a:solidFill>
                          <a:schemeClr val="tx1"/>
                        </a:solidFill>
                        <a:latin typeface="+mj-lt"/>
                      </a:endParaRPr>
                    </a:p>
                  </a:txBody>
                  <a:tcPr/>
                </a:tc>
                <a:extLst>
                  <a:ext uri="{0D108BD9-81ED-4DB2-BD59-A6C34878D82A}">
                    <a16:rowId xmlns:a16="http://schemas.microsoft.com/office/drawing/2014/main" val="2853757164"/>
                  </a:ext>
                </a:extLst>
              </a:tr>
              <a:tr h="1450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400" b="0" i="1" dirty="0">
                          <a:solidFill>
                            <a:schemeClr val="tx1"/>
                          </a:solidFill>
                          <a:latin typeface="+mj-lt"/>
                        </a:rPr>
                        <a:t>     </a:t>
                      </a:r>
                      <a:r>
                        <a:rPr lang="en-US" sz="1400" b="0" dirty="0">
                          <a:latin typeface="+mj-lt"/>
                        </a:rPr>
                        <a:t> </a:t>
                      </a:r>
                      <a:r>
                        <a:rPr lang="en-US" sz="1400" b="0" i="1" dirty="0">
                          <a:latin typeface="+mj-lt"/>
                        </a:rPr>
                        <a:t>(Receive semiannual interest revenue)</a:t>
                      </a:r>
                    </a:p>
                  </a:txBody>
                  <a:tcPr/>
                </a:tc>
                <a:tc>
                  <a:txBody>
                    <a:bodyPr/>
                    <a:lstStyle/>
                    <a:p>
                      <a:endParaRPr lang="en-US" sz="1400" b="0" dirty="0">
                        <a:solidFill>
                          <a:schemeClr val="tx1"/>
                        </a:solidFill>
                        <a:latin typeface="+mj-lt"/>
                      </a:endParaRPr>
                    </a:p>
                  </a:txBody>
                  <a:tcPr/>
                </a:tc>
                <a:tc>
                  <a:txBody>
                    <a:bodyPr/>
                    <a:lstStyle/>
                    <a:p>
                      <a:endParaRPr lang="en-US" sz="1400" b="0" dirty="0">
                        <a:solidFill>
                          <a:schemeClr val="tx1"/>
                        </a:solidFill>
                        <a:latin typeface="+mj-lt"/>
                      </a:endParaRPr>
                    </a:p>
                  </a:txBody>
                  <a:tcPr/>
                </a:tc>
                <a:extLst>
                  <a:ext uri="{0D108BD9-81ED-4DB2-BD59-A6C34878D82A}">
                    <a16:rowId xmlns:a16="http://schemas.microsoft.com/office/drawing/2014/main" val="2675190391"/>
                  </a:ext>
                </a:extLst>
              </a:tr>
            </a:tbl>
          </a:graphicData>
        </a:graphic>
      </p:graphicFrame>
      <p:sp>
        <p:nvSpPr>
          <p:cNvPr id="6" name="Slide Number Placeholder 5">
            <a:extLst>
              <a:ext uri="{FF2B5EF4-FFF2-40B4-BE49-F238E27FC236}">
                <a16:creationId xmlns:a16="http://schemas.microsoft.com/office/drawing/2014/main" id="{A065D33D-2614-4338-AC4E-ECC8620E4277}"/>
              </a:ext>
            </a:extLst>
          </p:cNvPr>
          <p:cNvSpPr>
            <a:spLocks noGrp="1"/>
          </p:cNvSpPr>
          <p:nvPr>
            <p:ph type="sldNum" sz="quarter" idx="10"/>
          </p:nvPr>
        </p:nvSpPr>
        <p:spPr/>
        <p:txBody>
          <a:bodyPr/>
          <a:lstStyle/>
          <a:p>
            <a:fld id="{68151E55-6873-49E2-B8D5-2F265E6F1973}" type="slidenum">
              <a:rPr lang="en-US" smtClean="0"/>
              <a:t>49</a:t>
            </a:fld>
            <a:endParaRPr lang="en-US" dirty="0"/>
          </a:p>
        </p:txBody>
      </p:sp>
    </p:spTree>
    <p:extLst>
      <p:ext uri="{BB962C8B-B14F-4D97-AF65-F5344CB8AC3E}">
        <p14:creationId xmlns:p14="http://schemas.microsoft.com/office/powerpoint/2010/main" val="536212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A90DB-ACFC-45B5-B53F-DE3085F6D27A}"/>
              </a:ext>
            </a:extLst>
          </p:cNvPr>
          <p:cNvSpPr>
            <a:spLocks noGrp="1"/>
          </p:cNvSpPr>
          <p:nvPr>
            <p:ph type="title"/>
          </p:nvPr>
        </p:nvSpPr>
        <p:spPr/>
        <p:txBody>
          <a:bodyPr/>
          <a:lstStyle/>
          <a:p>
            <a:r>
              <a:rPr lang="en-US" dirty="0"/>
              <a:t>Concept Check D–1 </a:t>
            </a:r>
            <a:r>
              <a:rPr lang="en-US" sz="1000" b="0" dirty="0"/>
              <a:t>1</a:t>
            </a:r>
          </a:p>
        </p:txBody>
      </p:sp>
      <p:sp>
        <p:nvSpPr>
          <p:cNvPr id="3" name="Content Placeholder 2">
            <a:extLst>
              <a:ext uri="{FF2B5EF4-FFF2-40B4-BE49-F238E27FC236}">
                <a16:creationId xmlns:a16="http://schemas.microsoft.com/office/drawing/2014/main" id="{04FFBA62-8A3F-4A64-8675-2144143AE172}"/>
              </a:ext>
            </a:extLst>
          </p:cNvPr>
          <p:cNvSpPr>
            <a:spLocks noGrp="1"/>
          </p:cNvSpPr>
          <p:nvPr>
            <p:ph sz="quarter" idx="11"/>
          </p:nvPr>
        </p:nvSpPr>
        <p:spPr/>
        <p:txBody>
          <a:bodyPr>
            <a:normAutofit/>
          </a:bodyPr>
          <a:lstStyle/>
          <a:p>
            <a:r>
              <a:rPr lang="en-US" sz="2400" dirty="0"/>
              <a:t>One of the primary reasons for investing in equity securities includes:</a:t>
            </a:r>
          </a:p>
          <a:p>
            <a:r>
              <a:rPr lang="en-US" sz="2400" b="1" dirty="0"/>
              <a:t>a. </a:t>
            </a:r>
            <a:r>
              <a:rPr lang="en-US" sz="2400" dirty="0"/>
              <a:t>Receiving dividend payments</a:t>
            </a:r>
          </a:p>
          <a:p>
            <a:r>
              <a:rPr lang="en-US" sz="2400" b="1" dirty="0"/>
              <a:t>b. </a:t>
            </a:r>
            <a:r>
              <a:rPr lang="en-US" sz="2400" dirty="0"/>
              <a:t>Acquiring debt of competing companies</a:t>
            </a:r>
          </a:p>
          <a:p>
            <a:r>
              <a:rPr lang="en-US" sz="2400" b="1" dirty="0"/>
              <a:t>c. </a:t>
            </a:r>
            <a:r>
              <a:rPr lang="en-US" sz="2400" dirty="0"/>
              <a:t>Earning interest revenue</a:t>
            </a:r>
          </a:p>
          <a:p>
            <a:r>
              <a:rPr lang="en-US" sz="2400" b="1" dirty="0"/>
              <a:t>d. </a:t>
            </a:r>
            <a:r>
              <a:rPr lang="en-US" sz="2400" dirty="0"/>
              <a:t>All of the above</a:t>
            </a:r>
          </a:p>
        </p:txBody>
      </p:sp>
      <p:sp>
        <p:nvSpPr>
          <p:cNvPr id="6" name="Slide Number Placeholder 5">
            <a:extLst>
              <a:ext uri="{FF2B5EF4-FFF2-40B4-BE49-F238E27FC236}">
                <a16:creationId xmlns:a16="http://schemas.microsoft.com/office/drawing/2014/main" id="{C2770B46-7EA1-450A-9DDA-05296D66F4AD}"/>
              </a:ext>
            </a:extLst>
          </p:cNvPr>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19532971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C2D36-C088-4F05-86B4-ED659233D825}"/>
              </a:ext>
            </a:extLst>
          </p:cNvPr>
          <p:cNvSpPr>
            <a:spLocks noGrp="1"/>
          </p:cNvSpPr>
          <p:nvPr>
            <p:ph type="title"/>
          </p:nvPr>
        </p:nvSpPr>
        <p:spPr/>
        <p:txBody>
          <a:bodyPr/>
          <a:lstStyle/>
          <a:p>
            <a:r>
              <a:rPr lang="en-US" dirty="0"/>
              <a:t>Concept Check D–6 </a:t>
            </a:r>
            <a:r>
              <a:rPr lang="en-US" sz="1000" b="0" dirty="0"/>
              <a:t>1</a:t>
            </a:r>
          </a:p>
        </p:txBody>
      </p:sp>
      <p:sp>
        <p:nvSpPr>
          <p:cNvPr id="3" name="Content Placeholder 2">
            <a:extLst>
              <a:ext uri="{FF2B5EF4-FFF2-40B4-BE49-F238E27FC236}">
                <a16:creationId xmlns:a16="http://schemas.microsoft.com/office/drawing/2014/main" id="{F871B7D2-54B2-459F-8218-F5ECF19C9E5E}"/>
              </a:ext>
            </a:extLst>
          </p:cNvPr>
          <p:cNvSpPr>
            <a:spLocks noGrp="1"/>
          </p:cNvSpPr>
          <p:nvPr>
            <p:ph sz="quarter" idx="11"/>
          </p:nvPr>
        </p:nvSpPr>
        <p:spPr>
          <a:xfrm>
            <a:off x="342900" y="1276709"/>
            <a:ext cx="8458200" cy="4388367"/>
          </a:xfrm>
        </p:spPr>
        <p:txBody>
          <a:bodyPr/>
          <a:lstStyle/>
          <a:p>
            <a:r>
              <a:rPr lang="en-US" dirty="0"/>
              <a:t>On January 1, Tiger Company issues $100,000 of 8%, 5-year bonds with interest payable semiannually on June 30 and December 31. The market rate of interest was lower at the time of issuance. Zebra Company purchases the bonds for $108,530. Which of the following would be included in the journal entry to record Zebra’s investment?</a:t>
            </a:r>
          </a:p>
          <a:p>
            <a:r>
              <a:rPr lang="en-US" b="1" dirty="0"/>
              <a:t>a. </a:t>
            </a:r>
            <a:r>
              <a:rPr lang="en-US" dirty="0"/>
              <a:t>A debit to the Investment account of $108,530</a:t>
            </a:r>
          </a:p>
          <a:p>
            <a:r>
              <a:rPr lang="en-US" b="1" dirty="0"/>
              <a:t>b. </a:t>
            </a:r>
            <a:r>
              <a:rPr lang="en-US" dirty="0"/>
              <a:t>A credit to the Investment account of $108,530</a:t>
            </a:r>
          </a:p>
          <a:p>
            <a:r>
              <a:rPr lang="en-US" b="1" dirty="0"/>
              <a:t>c. </a:t>
            </a:r>
            <a:r>
              <a:rPr lang="en-US" dirty="0"/>
              <a:t>A debit to the Investment account of $100,000</a:t>
            </a:r>
          </a:p>
          <a:p>
            <a:r>
              <a:rPr lang="en-US" b="1" dirty="0"/>
              <a:t>d. </a:t>
            </a:r>
            <a:r>
              <a:rPr lang="en-US" dirty="0"/>
              <a:t>A credit to the Investment account of $100,000</a:t>
            </a:r>
          </a:p>
        </p:txBody>
      </p:sp>
      <p:sp>
        <p:nvSpPr>
          <p:cNvPr id="8" name="Slide Number Placeholder 7">
            <a:extLst>
              <a:ext uri="{FF2B5EF4-FFF2-40B4-BE49-F238E27FC236}">
                <a16:creationId xmlns:a16="http://schemas.microsoft.com/office/drawing/2014/main" id="{139372FB-D823-46C2-984D-07F8A5F7BC44}"/>
              </a:ext>
            </a:extLst>
          </p:cNvPr>
          <p:cNvSpPr>
            <a:spLocks noGrp="1"/>
          </p:cNvSpPr>
          <p:nvPr>
            <p:ph type="sldNum" sz="quarter" idx="10"/>
          </p:nvPr>
        </p:nvSpPr>
        <p:spPr/>
        <p:txBody>
          <a:bodyPr/>
          <a:lstStyle/>
          <a:p>
            <a:fld id="{68151E55-6873-49E2-B8D5-2F265E6F1973}" type="slidenum">
              <a:rPr lang="en-US" smtClean="0"/>
              <a:t>50</a:t>
            </a:fld>
            <a:endParaRPr lang="en-US" dirty="0"/>
          </a:p>
        </p:txBody>
      </p:sp>
    </p:spTree>
    <p:extLst>
      <p:ext uri="{BB962C8B-B14F-4D97-AF65-F5344CB8AC3E}">
        <p14:creationId xmlns:p14="http://schemas.microsoft.com/office/powerpoint/2010/main" val="683384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C2D36-C088-4F05-86B4-ED659233D825}"/>
              </a:ext>
            </a:extLst>
          </p:cNvPr>
          <p:cNvSpPr>
            <a:spLocks noGrp="1"/>
          </p:cNvSpPr>
          <p:nvPr>
            <p:ph type="title"/>
          </p:nvPr>
        </p:nvSpPr>
        <p:spPr/>
        <p:txBody>
          <a:bodyPr/>
          <a:lstStyle/>
          <a:p>
            <a:r>
              <a:rPr lang="en-US" dirty="0"/>
              <a:t>Concept Check D–6 </a:t>
            </a:r>
            <a:r>
              <a:rPr lang="en-US" sz="1000" b="0" dirty="0"/>
              <a:t>2</a:t>
            </a:r>
          </a:p>
        </p:txBody>
      </p:sp>
      <p:sp>
        <p:nvSpPr>
          <p:cNvPr id="3" name="Content Placeholder 2">
            <a:extLst>
              <a:ext uri="{FF2B5EF4-FFF2-40B4-BE49-F238E27FC236}">
                <a16:creationId xmlns:a16="http://schemas.microsoft.com/office/drawing/2014/main" id="{F871B7D2-54B2-459F-8218-F5ECF19C9E5E}"/>
              </a:ext>
            </a:extLst>
          </p:cNvPr>
          <p:cNvSpPr>
            <a:spLocks noGrp="1"/>
          </p:cNvSpPr>
          <p:nvPr>
            <p:ph sz="quarter" idx="11"/>
          </p:nvPr>
        </p:nvSpPr>
        <p:spPr>
          <a:xfrm>
            <a:off x="342900" y="1276709"/>
            <a:ext cx="8548852" cy="3600091"/>
          </a:xfrm>
        </p:spPr>
        <p:txBody>
          <a:bodyPr>
            <a:normAutofit/>
          </a:bodyPr>
          <a:lstStyle/>
          <a:p>
            <a:r>
              <a:rPr lang="en-US" dirty="0"/>
              <a:t>On January 1, Tiger Company issues $100,000 of 8%, 5-year bonds with interest payable semiannually on June 30 and December 31. The market rate of interest was lower at the time of issuance. Zebra Company purchases the bonds for $108,530. Which of the following would be included in the journal entry to record Zebra’s investment?</a:t>
            </a:r>
          </a:p>
          <a:p>
            <a:r>
              <a:rPr lang="en-US" b="1" dirty="0"/>
              <a:t>Answer: a.</a:t>
            </a:r>
            <a:r>
              <a:rPr lang="en-US" dirty="0"/>
              <a:t> A debit to the Investment account of $108,530</a:t>
            </a:r>
          </a:p>
          <a:p>
            <a:r>
              <a:rPr lang="en-US" b="1" dirty="0"/>
              <a:t>b. </a:t>
            </a:r>
            <a:r>
              <a:rPr lang="en-US" dirty="0"/>
              <a:t>A credit to the Investment account of $108,530</a:t>
            </a:r>
          </a:p>
          <a:p>
            <a:r>
              <a:rPr lang="en-US" b="1" dirty="0"/>
              <a:t>c. </a:t>
            </a:r>
            <a:r>
              <a:rPr lang="en-US" dirty="0"/>
              <a:t>A debit to the Investment account of $100,000</a:t>
            </a:r>
          </a:p>
          <a:p>
            <a:r>
              <a:rPr lang="en-US" b="1" dirty="0"/>
              <a:t>d. </a:t>
            </a:r>
            <a:r>
              <a:rPr lang="en-US" dirty="0"/>
              <a:t>A credit to the Investment account of $100,000</a:t>
            </a:r>
          </a:p>
        </p:txBody>
      </p:sp>
      <p:sp>
        <p:nvSpPr>
          <p:cNvPr id="7" name="Content Placeholder 6">
            <a:extLst>
              <a:ext uri="{FF2B5EF4-FFF2-40B4-BE49-F238E27FC236}">
                <a16:creationId xmlns:a16="http://schemas.microsoft.com/office/drawing/2014/main" id="{54732BD0-8298-4E2D-9AEE-B9A377C6A781}"/>
              </a:ext>
            </a:extLst>
          </p:cNvPr>
          <p:cNvSpPr>
            <a:spLocks noGrp="1"/>
          </p:cNvSpPr>
          <p:nvPr>
            <p:ph sz="quarter" idx="14"/>
          </p:nvPr>
        </p:nvSpPr>
        <p:spPr>
          <a:xfrm>
            <a:off x="342900" y="5041322"/>
            <a:ext cx="8639352" cy="1079938"/>
          </a:xfrm>
        </p:spPr>
        <p:txBody>
          <a:bodyPr/>
          <a:lstStyle/>
          <a:p>
            <a:r>
              <a:rPr lang="en-US" dirty="0"/>
              <a:t>Zebra would record the investment in debt securities at the carrying value of the investment by debiting the Investment account for $108,530 and crediting cash.</a:t>
            </a:r>
          </a:p>
        </p:txBody>
      </p:sp>
      <p:sp>
        <p:nvSpPr>
          <p:cNvPr id="8" name="Slide Number Placeholder 7">
            <a:extLst>
              <a:ext uri="{FF2B5EF4-FFF2-40B4-BE49-F238E27FC236}">
                <a16:creationId xmlns:a16="http://schemas.microsoft.com/office/drawing/2014/main" id="{139372FB-D823-46C2-984D-07F8A5F7BC44}"/>
              </a:ext>
            </a:extLst>
          </p:cNvPr>
          <p:cNvSpPr>
            <a:spLocks noGrp="1"/>
          </p:cNvSpPr>
          <p:nvPr>
            <p:ph type="sldNum" sz="quarter" idx="10"/>
          </p:nvPr>
        </p:nvSpPr>
        <p:spPr/>
        <p:txBody>
          <a:bodyPr/>
          <a:lstStyle/>
          <a:p>
            <a:fld id="{68151E55-6873-49E2-B8D5-2F265E6F1973}" type="slidenum">
              <a:rPr lang="en-US" smtClean="0"/>
              <a:t>51</a:t>
            </a:fld>
            <a:endParaRPr lang="en-US" dirty="0"/>
          </a:p>
        </p:txBody>
      </p:sp>
    </p:spTree>
    <p:extLst>
      <p:ext uri="{BB962C8B-B14F-4D97-AF65-F5344CB8AC3E}">
        <p14:creationId xmlns:p14="http://schemas.microsoft.com/office/powerpoint/2010/main" val="17969053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dirty="0"/>
              <a:t>End of Main Content</a:t>
            </a:r>
          </a:p>
        </p:txBody>
      </p:sp>
      <p:sp>
        <p:nvSpPr>
          <p:cNvPr id="4" name="Content Placeholder 3">
            <a:extLst>
              <a:ext uri="{FF2B5EF4-FFF2-40B4-BE49-F238E27FC236}">
                <a16:creationId xmlns:a16="http://schemas.microsoft.com/office/drawing/2014/main" id="{2AAE7BB7-8AAC-4997-A2E0-E359554D7833}"/>
              </a:ext>
            </a:extLst>
          </p:cNvPr>
          <p:cNvSpPr>
            <a:spLocks noGrp="1"/>
          </p:cNvSpPr>
          <p:nvPr>
            <p:ph sz="quarter" idx="10"/>
          </p:nvPr>
        </p:nvSpPr>
        <p:spPr>
          <a:xfrm>
            <a:off x="-83129" y="6551618"/>
            <a:ext cx="9277005" cy="232133"/>
          </a:xfrm>
        </p:spPr>
        <p:txBody>
          <a:bodyPr/>
          <a:lstStyle/>
          <a:p>
            <a:r>
              <a:rPr lang="en-US" sz="80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08048448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dirty="0"/>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424501654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dirty="0">
                <a:solidFill>
                  <a:schemeClr val="tx1"/>
                </a:solidFill>
                <a:cs typeface="Avenir LT Std 65 Medium"/>
              </a:rPr>
              <a:t>Illustration D–1 Why Companies Invest in Other Companies </a:t>
            </a:r>
            <a:r>
              <a:rPr lang="en-US" sz="320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b="0" i="0" u="none" strike="noStrike" dirty="0">
                <a:solidFill>
                  <a:srgbClr val="000000"/>
                </a:solidFill>
                <a:effectLst/>
              </a:rPr>
              <a:t>Reasons for Companies investing in other companies are 1. To receive dividends, earn interest, and gain from the increase in the value of their investment. 2. To temporarily invest excess cash created by operating in seasonal industries. 3. To build strategic alliances, increase market share, or enter new industries.</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54</a:t>
            </a:fld>
            <a:endParaRPr lang="en-US"/>
          </a:p>
        </p:txBody>
      </p:sp>
    </p:spTree>
    <p:extLst>
      <p:ext uri="{BB962C8B-B14F-4D97-AF65-F5344CB8AC3E}">
        <p14:creationId xmlns:p14="http://schemas.microsoft.com/office/powerpoint/2010/main" val="5725299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2800" dirty="0">
                <a:solidFill>
                  <a:schemeClr val="tx1"/>
                </a:solidFill>
                <a:cs typeface="Avenir LT Std 65 Medium"/>
              </a:rPr>
              <a:t>Illustration D–2 Accounting for Equity Investments </a:t>
            </a:r>
            <a:r>
              <a:rPr lang="en-US" sz="300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b="0" i="0" u="none" strike="noStrike" dirty="0">
                <a:solidFill>
                  <a:srgbClr val="000000"/>
                </a:solidFill>
                <a:effectLst/>
              </a:rPr>
              <a:t>The reporting method for investor's equity ownership 0 to 20% is Fair value method, which has insignificant influence, for 20 to 50% is Equity method, which has significant influence, and for 50 to 100% is consolidated financial statements method, which has controlling influence.</a:t>
            </a:r>
            <a:r>
              <a:rPr lang="en-US" sz="2400" dirty="0"/>
              <a:t> </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55</a:t>
            </a:fld>
            <a:endParaRPr lang="en-US"/>
          </a:p>
        </p:txBody>
      </p:sp>
    </p:spTree>
    <p:extLst>
      <p:ext uri="{BB962C8B-B14F-4D97-AF65-F5344CB8AC3E}">
        <p14:creationId xmlns:p14="http://schemas.microsoft.com/office/powerpoint/2010/main" val="49342607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dirty="0">
                <a:solidFill>
                  <a:schemeClr val="tx1"/>
                </a:solidFill>
                <a:cs typeface="Avenir LT Std 65 Medium"/>
              </a:rPr>
              <a:t>Illustration D–3 </a:t>
            </a:r>
            <a:r>
              <a:rPr lang="en-US" sz="3200" dirty="0">
                <a:solidFill>
                  <a:schemeClr val="tx1"/>
                </a:solidFill>
              </a:rPr>
              <a:t>Income Statement </a:t>
            </a:r>
            <a:r>
              <a:rPr lang="en-US" sz="320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b="0" i="0" u="none" strike="noStrike" dirty="0">
                <a:solidFill>
                  <a:srgbClr val="000000"/>
                </a:solidFill>
                <a:effectLst/>
              </a:rPr>
              <a:t>Income statement includes sales revenue of $100,000, operating expenses of 60,000. operating income of 40,000. dividend revenue is 500, unrealized holding loss is negative 2,000. and net income is 38,500. Dividend revenue and unrealized holding loss are nonoperating income or loss.</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56</a:t>
            </a:fld>
            <a:endParaRPr lang="en-US"/>
          </a:p>
        </p:txBody>
      </p:sp>
    </p:spTree>
    <p:extLst>
      <p:ext uri="{BB962C8B-B14F-4D97-AF65-F5344CB8AC3E}">
        <p14:creationId xmlns:p14="http://schemas.microsoft.com/office/powerpoint/2010/main" val="281192764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dirty="0">
                <a:solidFill>
                  <a:schemeClr val="tx1"/>
                </a:solidFill>
                <a:cs typeface="Avenir LT Std 65 Medium"/>
              </a:rPr>
              <a:t>Illustration D–4 Consolidation Method </a:t>
            </a:r>
            <a:r>
              <a:rPr lang="en-US" sz="320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b="0" i="0" u="none" strike="noStrike" dirty="0">
                <a:solidFill>
                  <a:srgbClr val="000000"/>
                </a:solidFill>
                <a:effectLst/>
              </a:rPr>
              <a:t>Company A owns 10% stock in company B, 60% in company C, 100% in company D, 80% in company E, and 40% in company F. The companies A, C, D, and E are consolidated company and company A has control over Companies C D and E. Company A has insignificant influence on company B and significant influence on company F. </a:t>
            </a:r>
            <a:endParaRPr lang="en-US" sz="32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57</a:t>
            </a:fld>
            <a:endParaRPr lang="en-US"/>
          </a:p>
        </p:txBody>
      </p:sp>
    </p:spTree>
    <p:extLst>
      <p:ext uri="{BB962C8B-B14F-4D97-AF65-F5344CB8AC3E}">
        <p14:creationId xmlns:p14="http://schemas.microsoft.com/office/powerpoint/2010/main" val="397800465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chemeClr val="tx1"/>
                </a:solidFill>
                <a:cs typeface="Avenir LT Std 65 Medium"/>
              </a:rPr>
              <a:t>Illustration D–5 </a:t>
            </a:r>
            <a:r>
              <a:rPr lang="en-US" dirty="0">
                <a:solidFill>
                  <a:schemeClr val="tx1"/>
                </a:solidFill>
              </a:rPr>
              <a:t>Income Statement and Statement of Comprehensive Income </a:t>
            </a:r>
            <a:r>
              <a:rPr lang="en-US"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b="0" i="0" u="none" strike="noStrike" dirty="0">
                <a:solidFill>
                  <a:srgbClr val="000000"/>
                </a:solidFill>
                <a:effectLst/>
              </a:rPr>
              <a:t>Income statement includes sales revenue of $100,000, operating expenses of 60,000. operating income is 40,000. dividend revenue is 500, interest revenue is 7,000. unrealized holding loss or equity investment is negative 2,000. and net income is 45,500. Statement of comprehensive income includes income statement + unrealized holding gain or A F S debt investment of 1,035 and comprehensive income which adds up to $46,535.</a:t>
            </a:r>
            <a:r>
              <a:rPr lang="en-US" sz="2400" dirty="0"/>
              <a:t> </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58</a:t>
            </a:fld>
            <a:endParaRPr lang="en-US"/>
          </a:p>
        </p:txBody>
      </p:sp>
    </p:spTree>
    <p:extLst>
      <p:ext uri="{BB962C8B-B14F-4D97-AF65-F5344CB8AC3E}">
        <p14:creationId xmlns:p14="http://schemas.microsoft.com/office/powerpoint/2010/main" val="3278460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A90DB-ACFC-45B5-B53F-DE3085F6D27A}"/>
              </a:ext>
            </a:extLst>
          </p:cNvPr>
          <p:cNvSpPr>
            <a:spLocks noGrp="1"/>
          </p:cNvSpPr>
          <p:nvPr>
            <p:ph type="title"/>
          </p:nvPr>
        </p:nvSpPr>
        <p:spPr/>
        <p:txBody>
          <a:bodyPr/>
          <a:lstStyle/>
          <a:p>
            <a:r>
              <a:rPr lang="en-US" dirty="0"/>
              <a:t>Concept Check D–1 </a:t>
            </a:r>
            <a:r>
              <a:rPr lang="en-US" sz="1000" b="0" dirty="0"/>
              <a:t>2</a:t>
            </a:r>
          </a:p>
        </p:txBody>
      </p:sp>
      <p:sp>
        <p:nvSpPr>
          <p:cNvPr id="3" name="Content Placeholder 2">
            <a:extLst>
              <a:ext uri="{FF2B5EF4-FFF2-40B4-BE49-F238E27FC236}">
                <a16:creationId xmlns:a16="http://schemas.microsoft.com/office/drawing/2014/main" id="{04FFBA62-8A3F-4A64-8675-2144143AE172}"/>
              </a:ext>
            </a:extLst>
          </p:cNvPr>
          <p:cNvSpPr>
            <a:spLocks noGrp="1"/>
          </p:cNvSpPr>
          <p:nvPr>
            <p:ph sz="quarter" idx="11"/>
          </p:nvPr>
        </p:nvSpPr>
        <p:spPr/>
        <p:txBody>
          <a:bodyPr>
            <a:normAutofit/>
          </a:bodyPr>
          <a:lstStyle/>
          <a:p>
            <a:r>
              <a:rPr lang="en-US" sz="2400" dirty="0"/>
              <a:t>One of the primary reasons for investing in equity securities includes:</a:t>
            </a:r>
          </a:p>
          <a:p>
            <a:r>
              <a:rPr lang="en-US" sz="2400" b="1" dirty="0"/>
              <a:t>Answer: a. </a:t>
            </a:r>
            <a:r>
              <a:rPr lang="en-US" sz="2400" dirty="0"/>
              <a:t>Receiving dividend payments</a:t>
            </a:r>
          </a:p>
          <a:p>
            <a:r>
              <a:rPr lang="en-US" sz="2400" b="1" dirty="0"/>
              <a:t>b. </a:t>
            </a:r>
            <a:r>
              <a:rPr lang="en-US" sz="2400" dirty="0"/>
              <a:t>Acquiring debt of competing companies</a:t>
            </a:r>
          </a:p>
          <a:p>
            <a:r>
              <a:rPr lang="en-US" sz="2400" b="1" dirty="0"/>
              <a:t>c. </a:t>
            </a:r>
            <a:r>
              <a:rPr lang="en-US" sz="2400" dirty="0"/>
              <a:t>Earning interest revenue</a:t>
            </a:r>
          </a:p>
          <a:p>
            <a:r>
              <a:rPr lang="en-US" sz="2400" b="1" dirty="0"/>
              <a:t>d. </a:t>
            </a:r>
            <a:r>
              <a:rPr lang="en-US" sz="2400" dirty="0"/>
              <a:t>All of the above</a:t>
            </a:r>
          </a:p>
        </p:txBody>
      </p:sp>
      <p:sp>
        <p:nvSpPr>
          <p:cNvPr id="7" name="Content Placeholder 6">
            <a:extLst>
              <a:ext uri="{FF2B5EF4-FFF2-40B4-BE49-F238E27FC236}">
                <a16:creationId xmlns:a16="http://schemas.microsoft.com/office/drawing/2014/main" id="{C17A1203-B0B2-4E82-8F74-97CB3FE40FDF}"/>
              </a:ext>
            </a:extLst>
          </p:cNvPr>
          <p:cNvSpPr>
            <a:spLocks noGrp="1"/>
          </p:cNvSpPr>
          <p:nvPr>
            <p:ph sz="quarter" idx="14"/>
          </p:nvPr>
        </p:nvSpPr>
        <p:spPr>
          <a:xfrm>
            <a:off x="342900" y="4889938"/>
            <a:ext cx="8639352" cy="1279634"/>
          </a:xfrm>
        </p:spPr>
        <p:txBody>
          <a:bodyPr>
            <a:noAutofit/>
          </a:bodyPr>
          <a:lstStyle/>
          <a:p>
            <a:r>
              <a:rPr lang="en-US" sz="2400" dirty="0"/>
              <a:t>One of the reasons for investing in equity securities includes receiving dividend payments. (The other reasons listed relate not to equity securities but rather to debt securities.)</a:t>
            </a:r>
          </a:p>
        </p:txBody>
      </p:sp>
      <p:sp>
        <p:nvSpPr>
          <p:cNvPr id="6" name="Slide Number Placeholder 5">
            <a:extLst>
              <a:ext uri="{FF2B5EF4-FFF2-40B4-BE49-F238E27FC236}">
                <a16:creationId xmlns:a16="http://schemas.microsoft.com/office/drawing/2014/main" id="{C2770B46-7EA1-450A-9DDA-05296D66F4AD}"/>
              </a:ext>
            </a:extLst>
          </p:cNvPr>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31383810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3AC11-10F5-44C5-A2EC-D197E909108F}"/>
              </a:ext>
            </a:extLst>
          </p:cNvPr>
          <p:cNvSpPr>
            <a:spLocks noGrp="1"/>
          </p:cNvSpPr>
          <p:nvPr>
            <p:ph type="title"/>
          </p:nvPr>
        </p:nvSpPr>
        <p:spPr/>
        <p:txBody>
          <a:bodyPr/>
          <a:lstStyle/>
          <a:p>
            <a:r>
              <a:rPr lang="en-US" dirty="0">
                <a:solidFill>
                  <a:schemeClr val="tx1"/>
                </a:solidFill>
                <a:cs typeface="Avenir LT Std 45 Book"/>
              </a:rPr>
              <a:t>PART A</a:t>
            </a:r>
          </a:p>
        </p:txBody>
      </p:sp>
      <p:sp>
        <p:nvSpPr>
          <p:cNvPr id="3" name="Content Placeholder 2">
            <a:extLst>
              <a:ext uri="{FF2B5EF4-FFF2-40B4-BE49-F238E27FC236}">
                <a16:creationId xmlns:a16="http://schemas.microsoft.com/office/drawing/2014/main" id="{75588BC7-CC73-4702-9AE0-85B09BAEDCB0}"/>
              </a:ext>
            </a:extLst>
          </p:cNvPr>
          <p:cNvSpPr>
            <a:spLocks noGrp="1"/>
          </p:cNvSpPr>
          <p:nvPr>
            <p:ph sz="quarter" idx="11"/>
          </p:nvPr>
        </p:nvSpPr>
        <p:spPr/>
        <p:txBody>
          <a:bodyPr>
            <a:normAutofit/>
          </a:bodyPr>
          <a:lstStyle/>
          <a:p>
            <a:r>
              <a:rPr lang="en-US" sz="2400" dirty="0">
                <a:solidFill>
                  <a:schemeClr val="tx1"/>
                </a:solidFill>
              </a:rPr>
              <a:t>EQUITY INVESTMENTS</a:t>
            </a:r>
          </a:p>
        </p:txBody>
      </p:sp>
      <p:sp>
        <p:nvSpPr>
          <p:cNvPr id="6" name="Slide Number Placeholder 5">
            <a:extLst>
              <a:ext uri="{FF2B5EF4-FFF2-40B4-BE49-F238E27FC236}">
                <a16:creationId xmlns:a16="http://schemas.microsoft.com/office/drawing/2014/main" id="{0C6682E3-BB2E-42EC-8149-1502655AAF27}"/>
              </a:ext>
            </a:extLst>
          </p:cNvPr>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186952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02B31-F665-4194-8F48-0E7F85F39C6B}"/>
              </a:ext>
            </a:extLst>
          </p:cNvPr>
          <p:cNvSpPr>
            <a:spLocks noGrp="1"/>
          </p:cNvSpPr>
          <p:nvPr>
            <p:ph type="title"/>
          </p:nvPr>
        </p:nvSpPr>
        <p:spPr/>
        <p:txBody>
          <a:bodyPr>
            <a:noAutofit/>
          </a:bodyPr>
          <a:lstStyle/>
          <a:p>
            <a:r>
              <a:rPr lang="en-US" sz="3200" dirty="0">
                <a:solidFill>
                  <a:schemeClr val="tx1"/>
                </a:solidFill>
                <a:cs typeface="Avenir LT Std 65 Medium"/>
              </a:rPr>
              <a:t>Illustration D–2 Accounting for Equity Investments</a:t>
            </a:r>
            <a:endParaRPr lang="en-US" sz="3200" b="0" dirty="0">
              <a:solidFill>
                <a:schemeClr val="tx1"/>
              </a:solidFill>
            </a:endParaRPr>
          </a:p>
        </p:txBody>
      </p:sp>
      <p:pic>
        <p:nvPicPr>
          <p:cNvPr id="4" name="Picture 3" descr="Summary of reporting methods for equity investments.">
            <a:extLst>
              <a:ext uri="{FF2B5EF4-FFF2-40B4-BE49-F238E27FC236}">
                <a16:creationId xmlns:a16="http://schemas.microsoft.com/office/drawing/2014/main" id="{B511C06A-2C29-40C3-B3B4-94F01FB8D80A}"/>
              </a:ext>
            </a:extLst>
          </p:cNvPr>
          <p:cNvPicPr>
            <a:picLocks noChangeAspect="1"/>
          </p:cNvPicPr>
          <p:nvPr/>
        </p:nvPicPr>
        <p:blipFill>
          <a:blip r:embed="rId3"/>
          <a:stretch>
            <a:fillRect/>
          </a:stretch>
        </p:blipFill>
        <p:spPr>
          <a:xfrm>
            <a:off x="504825" y="1761809"/>
            <a:ext cx="8134350" cy="3800475"/>
          </a:xfrm>
          <a:prstGeom prst="rect">
            <a:avLst/>
          </a:prstGeom>
        </p:spPr>
      </p:pic>
      <p:sp>
        <p:nvSpPr>
          <p:cNvPr id="8" name="Text Placeholder 7">
            <a:extLst>
              <a:ext uri="{FF2B5EF4-FFF2-40B4-BE49-F238E27FC236}">
                <a16:creationId xmlns:a16="http://schemas.microsoft.com/office/drawing/2014/main" id="{E26195DD-224A-4B8B-91FE-EA0329E9F3AE}"/>
              </a:ext>
            </a:extLst>
          </p:cNvPr>
          <p:cNvSpPr>
            <a:spLocks noGrp="1"/>
          </p:cNvSpPr>
          <p:nvPr>
            <p:ph type="body" sz="quarter" idx="12"/>
          </p:nvPr>
        </p:nvSpPr>
        <p:spPr>
          <a:xfrm>
            <a:off x="2971268" y="6304598"/>
            <a:ext cx="3201464" cy="230505"/>
          </a:xfrm>
        </p:spPr>
        <p:txBody>
          <a:bodyPr/>
          <a:lstStyle/>
          <a:p>
            <a:r>
              <a:rPr lang="en-US" sz="1200" dirty="0">
                <a:hlinkClick r:id="rId4" action="ppaction://hlinksldjump"/>
              </a:rPr>
              <a:t>Access the text alternative for slide images.</a:t>
            </a:r>
            <a:endParaRPr lang="en-US" sz="1200" dirty="0"/>
          </a:p>
        </p:txBody>
      </p:sp>
      <p:sp>
        <p:nvSpPr>
          <p:cNvPr id="6" name="Slide Number Placeholder 5">
            <a:extLst>
              <a:ext uri="{FF2B5EF4-FFF2-40B4-BE49-F238E27FC236}">
                <a16:creationId xmlns:a16="http://schemas.microsoft.com/office/drawing/2014/main" id="{93244325-5F40-4EB2-84C2-7EB2415BD82B}"/>
              </a:ext>
            </a:extLst>
          </p:cNvPr>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40486613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26D1D-6756-418F-ABF0-20EF886562FC}"/>
              </a:ext>
            </a:extLst>
          </p:cNvPr>
          <p:cNvSpPr>
            <a:spLocks noGrp="1"/>
          </p:cNvSpPr>
          <p:nvPr>
            <p:ph type="title"/>
          </p:nvPr>
        </p:nvSpPr>
        <p:spPr/>
        <p:txBody>
          <a:bodyPr/>
          <a:lstStyle/>
          <a:p>
            <a:r>
              <a:rPr lang="en-US" dirty="0">
                <a:solidFill>
                  <a:schemeClr val="tx1"/>
                </a:solidFill>
                <a:cs typeface="Avenir LT Std 45 Book"/>
              </a:rPr>
              <a:t>Learning Objective 2</a:t>
            </a:r>
            <a:endParaRPr lang="en-US" sz="1000" b="0" dirty="0">
              <a:solidFill>
                <a:schemeClr val="tx1"/>
              </a:solidFill>
            </a:endParaRPr>
          </a:p>
        </p:txBody>
      </p:sp>
      <p:sp>
        <p:nvSpPr>
          <p:cNvPr id="3" name="Content Placeholder 2">
            <a:extLst>
              <a:ext uri="{FF2B5EF4-FFF2-40B4-BE49-F238E27FC236}">
                <a16:creationId xmlns:a16="http://schemas.microsoft.com/office/drawing/2014/main" id="{5EC8A576-11B7-41D9-9048-E5D10F39B4EE}"/>
              </a:ext>
            </a:extLst>
          </p:cNvPr>
          <p:cNvSpPr>
            <a:spLocks noGrp="1"/>
          </p:cNvSpPr>
          <p:nvPr>
            <p:ph sz="quarter" idx="11"/>
          </p:nvPr>
        </p:nvSpPr>
        <p:spPr>
          <a:xfrm>
            <a:off x="342900" y="1276710"/>
            <a:ext cx="8458200" cy="3444919"/>
          </a:xfrm>
        </p:spPr>
        <p:txBody>
          <a:bodyPr>
            <a:normAutofit/>
          </a:bodyPr>
          <a:lstStyle/>
          <a:p>
            <a:pPr marL="987425" indent="-987425"/>
            <a:r>
              <a:rPr lang="en-US" sz="2400" b="1" dirty="0">
                <a:solidFill>
                  <a:schemeClr val="tx1"/>
                </a:solidFill>
                <a:cs typeface="Avenir LT Std 55 Roman"/>
              </a:rPr>
              <a:t>L</a:t>
            </a:r>
            <a:r>
              <a:rPr lang="en-US" sz="100" b="1" dirty="0">
                <a:solidFill>
                  <a:schemeClr val="tx1"/>
                </a:solidFill>
                <a:cs typeface="Avenir LT Std 55 Roman"/>
              </a:rPr>
              <a:t> </a:t>
            </a:r>
            <a:r>
              <a:rPr lang="en-US" sz="2400" b="1" dirty="0">
                <a:solidFill>
                  <a:schemeClr val="tx1"/>
                </a:solidFill>
                <a:cs typeface="Avenir LT Std 55 Roman"/>
              </a:rPr>
              <a:t>O D–2 </a:t>
            </a:r>
            <a:r>
              <a:rPr lang="en-US" sz="2400" dirty="0">
                <a:solidFill>
                  <a:schemeClr val="tx1"/>
                </a:solidFill>
              </a:rPr>
              <a:t>Account for investments in equity securities when the investor has </a:t>
            </a:r>
            <a:r>
              <a:rPr lang="en-US" sz="2400" i="1" dirty="0">
                <a:solidFill>
                  <a:schemeClr val="tx1"/>
                </a:solidFill>
              </a:rPr>
              <a:t>insignificant</a:t>
            </a:r>
            <a:r>
              <a:rPr lang="en-US" sz="2400" dirty="0">
                <a:solidFill>
                  <a:schemeClr val="tx1"/>
                </a:solidFill>
              </a:rPr>
              <a:t> influence.</a:t>
            </a:r>
          </a:p>
        </p:txBody>
      </p:sp>
      <p:sp>
        <p:nvSpPr>
          <p:cNvPr id="8" name="Slide Number Placeholder 7">
            <a:extLst>
              <a:ext uri="{FF2B5EF4-FFF2-40B4-BE49-F238E27FC236}">
                <a16:creationId xmlns:a16="http://schemas.microsoft.com/office/drawing/2014/main" id="{653B0A68-E6EA-4D0E-9CDC-C249A745F579}"/>
              </a:ext>
            </a:extLst>
          </p:cNvPr>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498949228"/>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Custom 10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109">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002D0E3A-676D-4160-97AC-45FBF1A959A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Template_Editorial_v11_2020</Template>
  <TotalTime>1509</TotalTime>
  <Words>8742</Words>
  <Application>Microsoft Office PowerPoint</Application>
  <PresentationFormat>On-screen Show (4:3)</PresentationFormat>
  <Paragraphs>707</Paragraphs>
  <Slides>58</Slides>
  <Notes>52</Notes>
  <HiddenSlides>6</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58</vt:i4>
      </vt:variant>
    </vt:vector>
  </HeadingPairs>
  <TitlesOfParts>
    <vt:vector size="65" baseType="lpstr">
      <vt:lpstr>Arial</vt:lpstr>
      <vt:lpstr>Calibri</vt:lpstr>
      <vt:lpstr>Title Slides Master</vt:lpstr>
      <vt:lpstr>MainContentSlideMaster</vt:lpstr>
      <vt:lpstr>ClosingMaster</vt:lpstr>
      <vt:lpstr>DividerSlideMaster</vt:lpstr>
      <vt:lpstr>ImageDescriptionAppendixSlideMaster</vt:lpstr>
      <vt:lpstr>Financial Accounting, Sixth Edition</vt:lpstr>
      <vt:lpstr>Learning Objective 1</vt:lpstr>
      <vt:lpstr>Illustration D–1 Why Companies Invest in Other Companies</vt:lpstr>
      <vt:lpstr>Key Point 1</vt:lpstr>
      <vt:lpstr>Concept Check D–1 1</vt:lpstr>
      <vt:lpstr>Concept Check D–1 2</vt:lpstr>
      <vt:lpstr>PART A</vt:lpstr>
      <vt:lpstr>Illustration D–2 Accounting for Equity Investments</vt:lpstr>
      <vt:lpstr>Learning Objective 2</vt:lpstr>
      <vt:lpstr>Equity Investments with Insignificant Influence</vt:lpstr>
      <vt:lpstr>Purchase Equity Investments &amp; Receive Cash Dividends</vt:lpstr>
      <vt:lpstr>Adjust to Fair Value</vt:lpstr>
      <vt:lpstr>Illustration D–3 Income Statement</vt:lpstr>
      <vt:lpstr>Sell Equity Investments</vt:lpstr>
      <vt:lpstr>Key Point 2</vt:lpstr>
      <vt:lpstr>Concept Check D–2 1</vt:lpstr>
      <vt:lpstr>Concept Check D–2 2</vt:lpstr>
      <vt:lpstr>Learning Objective 3</vt:lpstr>
      <vt:lpstr>Equity Investments with Significant Influence</vt:lpstr>
      <vt:lpstr>Purchase Equity Investments</vt:lpstr>
      <vt:lpstr>Recognize Equity Income</vt:lpstr>
      <vt:lpstr>Receive Cash Dividends</vt:lpstr>
      <vt:lpstr>Investments and Equity Income Accounts after Posting the Three Transactions</vt:lpstr>
      <vt:lpstr>Key Point 3</vt:lpstr>
      <vt:lpstr>Concept Check D–3 1</vt:lpstr>
      <vt:lpstr>Concept Check D–3 2</vt:lpstr>
      <vt:lpstr>Concept Check D–4 1</vt:lpstr>
      <vt:lpstr>Concept Check D–4 2</vt:lpstr>
      <vt:lpstr>Learning Objective 4</vt:lpstr>
      <vt:lpstr>Equity Investments with Controlling Influence</vt:lpstr>
      <vt:lpstr>Illustration D–4 Consolidation Method</vt:lpstr>
      <vt:lpstr>Key Point 4</vt:lpstr>
      <vt:lpstr>Concept Check D–5 1</vt:lpstr>
      <vt:lpstr>Concept Check D–5 2</vt:lpstr>
      <vt:lpstr>PART B</vt:lpstr>
      <vt:lpstr>Learning Objective 5</vt:lpstr>
      <vt:lpstr>Debt Investments</vt:lpstr>
      <vt:lpstr>Purchase Debt Investments 1</vt:lpstr>
      <vt:lpstr>Earn Interest Revenue 1</vt:lpstr>
      <vt:lpstr>Key Point 5</vt:lpstr>
      <vt:lpstr>Three Classifications of Debt Investments</vt:lpstr>
      <vt:lpstr>Adjust to Fair Value: Available-for- Sale Securities</vt:lpstr>
      <vt:lpstr>Illustration D–5 Income Statement and Statement of Comprehensive Income</vt:lpstr>
      <vt:lpstr>Sell Debt Investments: Prior to Maturity</vt:lpstr>
      <vt:lpstr>Key Point 6</vt:lpstr>
      <vt:lpstr>Sell Debt Investments: Held to Maturity</vt:lpstr>
      <vt:lpstr>Illustration D–6 Amortization Schedule for Bonds Issued at a Discount</vt:lpstr>
      <vt:lpstr>Purchase Debt Investments 2</vt:lpstr>
      <vt:lpstr>Earn Interest Revenue 2</vt:lpstr>
      <vt:lpstr>Concept Check D–6 1</vt:lpstr>
      <vt:lpstr>Concept Check D–6 2</vt:lpstr>
      <vt:lpstr>End of Main Content</vt:lpstr>
      <vt:lpstr>Accessibility Content: Text Alternatives for Images</vt:lpstr>
      <vt:lpstr>Illustration D–1 Why Companies Invest in Other Companies – Text Alternative</vt:lpstr>
      <vt:lpstr>Illustration D–2 Accounting for Equity Investments – Text Alternative</vt:lpstr>
      <vt:lpstr>Illustration D–3 Income Statement – Text Alternative</vt:lpstr>
      <vt:lpstr>Illustration D–4 Consolidation Method – Text Alternative</vt:lpstr>
      <vt:lpstr>Illustration D–5 Income Statement and Statement of Comprehensive Income – Text Alternative</vt:lpstr>
    </vt:vector>
  </TitlesOfParts>
  <Company>McGraw 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APPENDIX D</dc:title>
  <dc:creator/>
  <cp:keywords/>
  <cp:lastModifiedBy>Nithiyanadhan Rajagopal</cp:lastModifiedBy>
  <cp:revision>158</cp:revision>
  <dcterms:created xsi:type="dcterms:W3CDTF">2021-07-01T13:49:16Z</dcterms:created>
  <dcterms:modified xsi:type="dcterms:W3CDTF">2021-09-22T02:26:04Z</dcterms:modified>
</cp:coreProperties>
</file>