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60"/>
  </p:notesMasterIdLst>
  <p:sldIdLst>
    <p:sldId id="304" r:id="rId6"/>
    <p:sldId id="265" r:id="rId7"/>
    <p:sldId id="306" r:id="rId8"/>
    <p:sldId id="307" r:id="rId9"/>
    <p:sldId id="308" r:id="rId10"/>
    <p:sldId id="402" r:id="rId11"/>
    <p:sldId id="310" r:id="rId12"/>
    <p:sldId id="403" r:id="rId13"/>
    <p:sldId id="404" r:id="rId14"/>
    <p:sldId id="405" r:id="rId15"/>
    <p:sldId id="406" r:id="rId16"/>
    <p:sldId id="407" r:id="rId17"/>
    <p:sldId id="408" r:id="rId18"/>
    <p:sldId id="309" r:id="rId19"/>
    <p:sldId id="409" r:id="rId20"/>
    <p:sldId id="410" r:id="rId21"/>
    <p:sldId id="411" r:id="rId22"/>
    <p:sldId id="412" r:id="rId23"/>
    <p:sldId id="437" r:id="rId24"/>
    <p:sldId id="414" r:id="rId25"/>
    <p:sldId id="415" r:id="rId26"/>
    <p:sldId id="416" r:id="rId27"/>
    <p:sldId id="417" r:id="rId28"/>
    <p:sldId id="418" r:id="rId29"/>
    <p:sldId id="419" r:id="rId30"/>
    <p:sldId id="420" r:id="rId31"/>
    <p:sldId id="413" r:id="rId32"/>
    <p:sldId id="421" r:id="rId33"/>
    <p:sldId id="422" r:id="rId34"/>
    <p:sldId id="423" r:id="rId35"/>
    <p:sldId id="424" r:id="rId36"/>
    <p:sldId id="425" r:id="rId37"/>
    <p:sldId id="426" r:id="rId38"/>
    <p:sldId id="427" r:id="rId39"/>
    <p:sldId id="428" r:id="rId40"/>
    <p:sldId id="429" r:id="rId41"/>
    <p:sldId id="430" r:id="rId42"/>
    <p:sldId id="431" r:id="rId43"/>
    <p:sldId id="435" r:id="rId44"/>
    <p:sldId id="436" r:id="rId45"/>
    <p:sldId id="432" r:id="rId46"/>
    <p:sldId id="433" r:id="rId47"/>
    <p:sldId id="434" r:id="rId48"/>
    <p:sldId id="260" r:id="rId49"/>
    <p:sldId id="258" r:id="rId50"/>
    <p:sldId id="264" r:id="rId51"/>
    <p:sldId id="438" r:id="rId52"/>
    <p:sldId id="439" r:id="rId53"/>
    <p:sldId id="440" r:id="rId54"/>
    <p:sldId id="441" r:id="rId55"/>
    <p:sldId id="442" r:id="rId56"/>
    <p:sldId id="443" r:id="rId57"/>
    <p:sldId id="444" r:id="rId58"/>
    <p:sldId id="445"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04"/>
            <p14:sldId id="265"/>
            <p14:sldId id="306"/>
            <p14:sldId id="307"/>
            <p14:sldId id="308"/>
            <p14:sldId id="402"/>
            <p14:sldId id="310"/>
            <p14:sldId id="403"/>
            <p14:sldId id="404"/>
            <p14:sldId id="405"/>
            <p14:sldId id="406"/>
            <p14:sldId id="407"/>
            <p14:sldId id="408"/>
            <p14:sldId id="309"/>
            <p14:sldId id="409"/>
            <p14:sldId id="410"/>
            <p14:sldId id="411"/>
            <p14:sldId id="412"/>
            <p14:sldId id="437"/>
            <p14:sldId id="414"/>
            <p14:sldId id="415"/>
            <p14:sldId id="416"/>
            <p14:sldId id="417"/>
            <p14:sldId id="418"/>
            <p14:sldId id="419"/>
            <p14:sldId id="420"/>
            <p14:sldId id="413"/>
            <p14:sldId id="421"/>
            <p14:sldId id="422"/>
            <p14:sldId id="423"/>
            <p14:sldId id="424"/>
            <p14:sldId id="425"/>
            <p14:sldId id="426"/>
            <p14:sldId id="427"/>
            <p14:sldId id="428"/>
            <p14:sldId id="429"/>
            <p14:sldId id="430"/>
            <p14:sldId id="431"/>
            <p14:sldId id="435"/>
            <p14:sldId id="436"/>
            <p14:sldId id="432"/>
            <p14:sldId id="433"/>
            <p14:sldId id="434"/>
            <p14:sldId id="260"/>
          </p14:sldIdLst>
        </p14:section>
        <p14:section name="Appendix: Image Descriptions for Unsighted Students" id="{9E859B0B-078E-463E-89A6-21C20DD280C4}">
          <p14:sldIdLst>
            <p14:sldId id="258"/>
            <p14:sldId id="264"/>
            <p14:sldId id="438"/>
            <p14:sldId id="439"/>
            <p14:sldId id="440"/>
            <p14:sldId id="441"/>
            <p14:sldId id="442"/>
            <p14:sldId id="443"/>
            <p14:sldId id="444"/>
            <p14:sldId id="445"/>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0000"/>
    <a:srgbClr val="F4CCCC"/>
    <a:srgbClr val="7575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65" autoAdjust="0"/>
    <p:restoredTop sz="94249" autoAdjust="0"/>
  </p:normalViewPr>
  <p:slideViewPr>
    <p:cSldViewPr snapToGrid="0" showGuides="1">
      <p:cViewPr varScale="1">
        <p:scale>
          <a:sx n="64" d="100"/>
          <a:sy n="64" d="100"/>
        </p:scale>
        <p:origin x="966" y="72"/>
      </p:cViewPr>
      <p:guideLst>
        <p:guide pos="3264"/>
        <p:guide orient="horz" pos="2256"/>
        <p:guide pos="5640"/>
      </p:guideLst>
    </p:cSldViewPr>
  </p:slideViewPr>
  <p:outlineViewPr>
    <p:cViewPr>
      <p:scale>
        <a:sx n="33" d="100"/>
        <a:sy n="33" d="100"/>
      </p:scale>
      <p:origin x="0" y="-29586"/>
    </p:cViewPr>
  </p:outlineViewPr>
  <p:notesTextViewPr>
    <p:cViewPr>
      <p:scale>
        <a:sx n="100" d="100"/>
        <a:sy n="100" d="100"/>
      </p:scale>
      <p:origin x="0" y="0"/>
    </p:cViewPr>
  </p:notesTextViewPr>
  <p:notesViewPr>
    <p:cSldViewPr snapToGrid="0">
      <p:cViewPr varScale="1">
        <p:scale>
          <a:sx n="55" d="100"/>
          <a:sy n="55" d="100"/>
        </p:scale>
        <p:origin x="2880"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5" Type="http://schemas.openxmlformats.org/officeDocument/2006/relationships/slideMaster" Target="slideMasters/slideMaster5.xml"/><Relationship Id="rId61" Type="http://schemas.openxmlformats.org/officeDocument/2006/relationships/commentAuthors" Target="commentAuthor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C15294-8BCE-4B15-84C9-4E8D5074478D}" type="datetimeFigureOut">
              <a:rPr lang="en-US" smtClean="0"/>
              <a:t>8/24/2021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56329-1779-487C-B587-BBABA473AA7C}" type="slidenum">
              <a:rPr lang="en-US" smtClean="0"/>
              <a:t>‹#›</a:t>
            </a:fld>
            <a:endParaRPr lang="en-US"/>
          </a:p>
        </p:txBody>
      </p:sp>
    </p:spTree>
    <p:extLst>
      <p:ext uri="{BB962C8B-B14F-4D97-AF65-F5344CB8AC3E}">
        <p14:creationId xmlns:p14="http://schemas.microsoft.com/office/powerpoint/2010/main" val="1955805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2e847b5825e84bfd8ee1d3f2e0ba893d"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a:t>
            </a:fld>
            <a:endParaRPr lang="en-US"/>
          </a:p>
        </p:txBody>
      </p:sp>
    </p:spTree>
    <p:extLst>
      <p:ext uri="{BB962C8B-B14F-4D97-AF65-F5344CB8AC3E}">
        <p14:creationId xmlns:p14="http://schemas.microsoft.com/office/powerpoint/2010/main" val="2980643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10</a:t>
            </a:fld>
            <a:endParaRPr lang="en-US"/>
          </a:p>
        </p:txBody>
      </p:sp>
    </p:spTree>
    <p:extLst>
      <p:ext uri="{BB962C8B-B14F-4D97-AF65-F5344CB8AC3E}">
        <p14:creationId xmlns:p14="http://schemas.microsoft.com/office/powerpoint/2010/main" val="41046984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better understand how compound interest affects the time value of money, we’ll examine this topic from two perspectives. First, we’ll calculate how much an amount today will grow to be at some point in the future (</a:t>
            </a:r>
            <a:r>
              <a:rPr lang="en-US" b="1" i="1" dirty="0"/>
              <a:t>future</a:t>
            </a:r>
            <a:r>
              <a:rPr lang="en-US" i="1" dirty="0"/>
              <a:t> </a:t>
            </a:r>
            <a:r>
              <a:rPr lang="en-US" b="1" i="1" dirty="0"/>
              <a:t>value</a:t>
            </a:r>
            <a:r>
              <a:rPr lang="en-US" dirty="0"/>
              <a:t>), and then we’ll take the opposite perspective and examine how much an amount in the future is worth today (</a:t>
            </a:r>
            <a:r>
              <a:rPr lang="en-US" b="1" i="1" dirty="0"/>
              <a:t>present value</a:t>
            </a:r>
            <a:r>
              <a:rPr lang="en-US" dirty="0"/>
              <a:t>).</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dirty="0"/>
              <a:t>In this example, in which we invested $1,000 for three years at 10% compounded annually, we call $1,331 the future value. </a:t>
            </a:r>
            <a:r>
              <a:rPr lang="en-US" b="1" i="1" dirty="0"/>
              <a:t>Future value</a:t>
            </a:r>
            <a:r>
              <a:rPr lang="en-US" dirty="0"/>
              <a:t> is how much an amount today will grow to be in the future. The timeline in this illustration provides a useful way to visualize future values. Time </a:t>
            </a:r>
            <a:r>
              <a:rPr lang="en-US" i="1" dirty="0"/>
              <a:t>n</a:t>
            </a:r>
            <a:r>
              <a:rPr lang="en-US" dirty="0"/>
              <a:t> = 0 indicates today, the date of the initial investment.</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dirty="0"/>
              <a:t>Notice that at the end of each year, the investment grows by 10%. The future value at the end of the first year is $1,100 (= $1,000 × 1.10). After three years, the investment has a future value of $1,331 (= $1,000 × 1.10 × 1.10 × 1.10), representing 10% growth of a growing base amount each year.</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To calculate future value, we can use a mathematical formula, time value of money tables, a calculator, or a computer spreadsheet. </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11</a:t>
            </a:fld>
            <a:endParaRPr lang="en-US"/>
          </a:p>
        </p:txBody>
      </p:sp>
    </p:spTree>
    <p:extLst>
      <p:ext uri="{BB962C8B-B14F-4D97-AF65-F5344CB8AC3E}">
        <p14:creationId xmlns:p14="http://schemas.microsoft.com/office/powerpoint/2010/main" val="2666144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Formula</a:t>
            </a:r>
            <a:r>
              <a:rPr lang="en-US" b="1" dirty="0"/>
              <a:t>.</a:t>
            </a:r>
          </a:p>
          <a:p>
            <a:r>
              <a:rPr lang="en-US" dirty="0"/>
              <a:t>We can determine the future value of any amount with a formula, as follows:</a:t>
            </a:r>
          </a:p>
          <a:p>
            <a:r>
              <a:rPr lang="en-US" b="1" dirty="0"/>
              <a:t>FV = I ( 1 + </a:t>
            </a:r>
            <a:r>
              <a:rPr lang="en-US" b="1" dirty="0" err="1"/>
              <a:t>i</a:t>
            </a:r>
            <a:r>
              <a:rPr lang="en-US" b="1" dirty="0"/>
              <a:t> ) </a:t>
            </a:r>
            <a:r>
              <a:rPr lang="en-US" b="1" baseline="30000" dirty="0"/>
              <a:t>n</a:t>
            </a:r>
            <a:r>
              <a:rPr lang="en-US" b="1" dirty="0"/>
              <a:t> </a:t>
            </a:r>
          </a:p>
          <a:p>
            <a:endParaRPr lang="en-US" dirty="0"/>
          </a:p>
          <a:p>
            <a:r>
              <a:rPr lang="en-US" dirty="0"/>
              <a:t>where: </a:t>
            </a:r>
          </a:p>
          <a:p>
            <a:endParaRPr lang="en-US" dirty="0"/>
          </a:p>
          <a:p>
            <a:r>
              <a:rPr lang="en-US" b="1" dirty="0"/>
              <a:t>FV = future value of the invested amount </a:t>
            </a:r>
          </a:p>
          <a:p>
            <a:r>
              <a:rPr lang="en-US" b="1" dirty="0"/>
              <a:t>I = initial investment </a:t>
            </a:r>
          </a:p>
          <a:p>
            <a:r>
              <a:rPr lang="en-US" b="1" dirty="0" err="1"/>
              <a:t>i</a:t>
            </a:r>
            <a:r>
              <a:rPr lang="en-US" b="1" dirty="0"/>
              <a:t> = interest rate </a:t>
            </a:r>
          </a:p>
          <a:p>
            <a:r>
              <a:rPr lang="en-US" b="1" dirty="0"/>
              <a:t>n = number of compounding periods</a:t>
            </a:r>
          </a:p>
          <a:p>
            <a:r>
              <a:rPr lang="en-US" dirty="0"/>
              <a:t> </a:t>
            </a:r>
          </a:p>
          <a:p>
            <a:r>
              <a:rPr lang="en-US" b="1" i="1" dirty="0"/>
              <a:t>Table 1</a:t>
            </a:r>
            <a:r>
              <a:rPr lang="en-US" b="1" dirty="0"/>
              <a:t>.</a:t>
            </a:r>
            <a:r>
              <a:rPr lang="en-US" dirty="0"/>
              <a:t> </a:t>
            </a:r>
          </a:p>
          <a:p>
            <a:r>
              <a:rPr lang="en-US" dirty="0"/>
              <a:t>Instead of using a formula, we can also determine future value by using time value of money tables. Table 1, Future Value of $1, located at the end of this book, contains the future value of $1 invested for various periods of time, </a:t>
            </a:r>
            <a:r>
              <a:rPr lang="en-US" i="1" dirty="0"/>
              <a:t>n,</a:t>
            </a:r>
            <a:r>
              <a:rPr lang="en-US" dirty="0"/>
              <a:t> and various interest rates, </a:t>
            </a:r>
            <a:r>
              <a:rPr lang="en-US" i="1" dirty="0" err="1"/>
              <a:t>i</a:t>
            </a:r>
            <a:r>
              <a:rPr lang="en-US" i="1" dirty="0"/>
              <a:t>.</a:t>
            </a:r>
            <a:r>
              <a:rPr lang="en-US" dirty="0"/>
              <a:t> With this table, it’s easy to determine the future value of any invested amount. To do so, simply multiply the invested amount by the table value you find at the intersection of the </a:t>
            </a:r>
            <a:r>
              <a:rPr lang="en-US" b="1" i="1" dirty="0"/>
              <a:t>column</a:t>
            </a:r>
            <a:r>
              <a:rPr lang="en-US" dirty="0"/>
              <a:t> for the desired interest rate and the </a:t>
            </a:r>
            <a:r>
              <a:rPr lang="en-US" b="1" i="1" dirty="0"/>
              <a:t>row</a:t>
            </a:r>
            <a:r>
              <a:rPr lang="en-US" dirty="0"/>
              <a:t> for the number of periods.</a:t>
            </a:r>
          </a:p>
          <a:p>
            <a:endParaRPr lang="en-US" dirty="0"/>
          </a:p>
          <a:p>
            <a:r>
              <a:rPr lang="en-US" dirty="0"/>
              <a:t>This illustration contains an excerpt from Table 1.</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FV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I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FV factor</a:t>
            </a:r>
          </a:p>
          <a:p>
            <a:r>
              <a:rPr lang="en-US" sz="1200" b="1" i="0" u="none" strike="noStrike" kern="1200" baseline="0" dirty="0">
                <a:solidFill>
                  <a:schemeClr val="tx1"/>
                </a:solidFill>
                <a:latin typeface="+mn-lt"/>
                <a:ea typeface="+mn-ea"/>
                <a:cs typeface="+mn-cs"/>
              </a:rPr>
              <a:t>FV = $1,000 × 1.33100* = $1,331</a:t>
            </a:r>
          </a:p>
          <a:p>
            <a:r>
              <a:rPr lang="en-US" sz="1200" b="1" i="0" u="none" strike="noStrike" kern="1200" baseline="0" dirty="0">
                <a:solidFill>
                  <a:schemeClr val="tx1"/>
                </a:solidFill>
                <a:latin typeface="+mn-lt"/>
                <a:ea typeface="+mn-ea"/>
                <a:cs typeface="+mn-cs"/>
              </a:rPr>
              <a:t>*Future value of $1; </a:t>
            </a:r>
            <a:r>
              <a:rPr lang="en-US" sz="1200" b="1" i="1" u="none" strike="noStrike" kern="1200" baseline="0" dirty="0">
                <a:solidFill>
                  <a:schemeClr val="tx1"/>
                </a:solidFill>
                <a:latin typeface="+mn-lt"/>
                <a:ea typeface="+mn-ea"/>
                <a:cs typeface="+mn-cs"/>
              </a:rPr>
              <a:t>n </a:t>
            </a:r>
            <a:r>
              <a:rPr lang="en-US" sz="1200" b="1" i="0" u="none" strike="noStrike" kern="1200" baseline="0" dirty="0">
                <a:solidFill>
                  <a:schemeClr val="tx1"/>
                </a:solidFill>
                <a:latin typeface="+mn-lt"/>
                <a:ea typeface="+mn-ea"/>
                <a:cs typeface="+mn-cs"/>
              </a:rPr>
              <a:t>= 3, </a:t>
            </a:r>
            <a:r>
              <a:rPr lang="en-US" sz="1200" b="1" i="1" u="none" strike="noStrike" kern="1200" baseline="0" dirty="0" err="1">
                <a:solidFill>
                  <a:schemeClr val="tx1"/>
                </a:solidFill>
                <a:latin typeface="+mn-lt"/>
                <a:ea typeface="+mn-ea"/>
                <a:cs typeface="+mn-cs"/>
              </a:rPr>
              <a:t>i</a:t>
            </a:r>
            <a:r>
              <a:rPr lang="en-US" sz="1200" b="1" i="1"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 10%</a:t>
            </a:r>
            <a:endParaRPr lang="en-US" b="1" dirty="0"/>
          </a:p>
          <a:p>
            <a:endParaRPr lang="en-US" dirty="0"/>
          </a:p>
          <a:p>
            <a:r>
              <a:rPr lang="en-US" dirty="0"/>
              <a:t>The table shows various values of (1 + </a:t>
            </a:r>
            <a:r>
              <a:rPr lang="en-US" i="1" dirty="0" err="1"/>
              <a:t>i</a:t>
            </a:r>
            <a:r>
              <a:rPr lang="en-US" dirty="0"/>
              <a:t>)</a:t>
            </a:r>
            <a:r>
              <a:rPr lang="en-US" i="1" baseline="30000" dirty="0"/>
              <a:t>n</a:t>
            </a:r>
            <a:r>
              <a:rPr lang="en-US" dirty="0"/>
              <a:t> for different combinations of </a:t>
            </a:r>
            <a:r>
              <a:rPr lang="en-US" i="1" dirty="0" err="1"/>
              <a:t>i</a:t>
            </a:r>
            <a:r>
              <a:rPr lang="en-US" dirty="0"/>
              <a:t> and </a:t>
            </a:r>
            <a:r>
              <a:rPr lang="en-US" i="1" dirty="0"/>
              <a:t>n.</a:t>
            </a:r>
            <a:r>
              <a:rPr lang="en-US" dirty="0"/>
              <a:t> From the table you can find the future value factor for three periods (</a:t>
            </a:r>
            <a:r>
              <a:rPr lang="en-US" i="1" dirty="0"/>
              <a:t>n</a:t>
            </a:r>
            <a:r>
              <a:rPr lang="en-US" dirty="0"/>
              <a:t> = 3) at 10% interest to be 1.33100. This means that $1 invested at 10% compounded annually will grow to $1.331 (= $1 × 1.331) in three years. The table uses $1 as the initial investment, whereas our example used $1,000. Therefore, we need to multiply the future value factor by $1,000.</a:t>
            </a:r>
          </a:p>
        </p:txBody>
      </p:sp>
      <p:sp>
        <p:nvSpPr>
          <p:cNvPr id="4" name="Slide Number Placeholder 3"/>
          <p:cNvSpPr>
            <a:spLocks noGrp="1"/>
          </p:cNvSpPr>
          <p:nvPr>
            <p:ph type="sldNum" sz="quarter" idx="5"/>
          </p:nvPr>
        </p:nvSpPr>
        <p:spPr/>
        <p:txBody>
          <a:bodyPr/>
          <a:lstStyle/>
          <a:p>
            <a:fld id="{35356329-1779-487C-B587-BBABA473AA7C}" type="slidenum">
              <a:rPr lang="en-US" smtClean="0"/>
              <a:t>12</a:t>
            </a:fld>
            <a:endParaRPr lang="en-US"/>
          </a:p>
        </p:txBody>
      </p:sp>
    </p:spTree>
    <p:extLst>
      <p:ext uri="{BB962C8B-B14F-4D97-AF65-F5344CB8AC3E}">
        <p14:creationId xmlns:p14="http://schemas.microsoft.com/office/powerpoint/2010/main" val="292997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Calculator</a:t>
            </a:r>
            <a:r>
              <a:rPr lang="en-US" b="1" dirty="0"/>
              <a:t>.</a:t>
            </a:r>
            <a:r>
              <a:rPr lang="en-US" dirty="0"/>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Of course, you can do the same future value calculations by using a calculator. Future values are automatically stored in the memory of financial calculators. To compute a future value, you input three amounts: (1) initial investment, (2) interest rate per period, and (3) number of periods. Illustration C-5 shows the inputs and output using a financial calculator.  These</a:t>
            </a:r>
            <a:r>
              <a:rPr lang="en-US" baseline="0" dirty="0"/>
              <a:t> inputs are summarized in the first image of the slide.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key symbols used to input the interest rate and number of periods differ across calculators, so be sure to check which key is appropriate for your calculator.</a:t>
            </a:r>
          </a:p>
          <a:p>
            <a:endParaRPr lang="en-US" b="1" dirty="0"/>
          </a:p>
          <a:p>
            <a:r>
              <a:rPr lang="en-US" b="1" dirty="0"/>
              <a:t>Excel. </a:t>
            </a:r>
          </a:p>
          <a:p>
            <a:r>
              <a:rPr lang="en-US" dirty="0"/>
              <a:t>Another option is to use an Excel spreadsheet, which has automatically stored the time value factors. To see how this is performed, see the second image in the</a:t>
            </a:r>
            <a:r>
              <a:rPr lang="en-US" baseline="0" dirty="0"/>
              <a:t> slide.</a:t>
            </a:r>
          </a:p>
        </p:txBody>
      </p:sp>
      <p:sp>
        <p:nvSpPr>
          <p:cNvPr id="4" name="Slide Number Placeholder 3"/>
          <p:cNvSpPr>
            <a:spLocks noGrp="1"/>
          </p:cNvSpPr>
          <p:nvPr>
            <p:ph type="sldNum" sz="quarter" idx="5"/>
          </p:nvPr>
        </p:nvSpPr>
        <p:spPr/>
        <p:txBody>
          <a:bodyPr/>
          <a:lstStyle/>
          <a:p>
            <a:fld id="{35356329-1779-487C-B587-BBABA473AA7C}" type="slidenum">
              <a:rPr lang="en-US" smtClean="0"/>
              <a:t>13</a:t>
            </a:fld>
            <a:endParaRPr lang="en-US"/>
          </a:p>
        </p:txBody>
      </p:sp>
    </p:spTree>
    <p:extLst>
      <p:ext uri="{BB962C8B-B14F-4D97-AF65-F5344CB8AC3E}">
        <p14:creationId xmlns:p14="http://schemas.microsoft.com/office/powerpoint/2010/main" val="19142991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Interest Compounding More Than Annually.</a:t>
            </a:r>
            <a:r>
              <a:rPr lang="en-US" dirty="0"/>
              <a:t> In our example, interest was compounded annually (once per year). Remember that the </a:t>
            </a:r>
            <a:r>
              <a:rPr lang="en-US" i="1" dirty="0"/>
              <a:t>n</a:t>
            </a:r>
            <a:r>
              <a:rPr lang="en-US" dirty="0"/>
              <a:t> in the future value formula refers to the number of compounding </a:t>
            </a:r>
            <a:r>
              <a:rPr lang="en-US" b="1" i="1" dirty="0"/>
              <a:t>periods—</a:t>
            </a:r>
            <a:r>
              <a:rPr lang="en-US" b="1" dirty="0"/>
              <a:t>which is not necessarily the number of years</a:t>
            </a:r>
            <a:r>
              <a:rPr lang="en-US" dirty="0"/>
              <a:t>. </a:t>
            </a:r>
          </a:p>
          <a:p>
            <a:endParaRPr lang="en-US" dirty="0"/>
          </a:p>
          <a:p>
            <a:r>
              <a:rPr lang="en-US" dirty="0"/>
              <a:t>For example, suppose the three-year, $1,000 investment earns 10% compounded </a:t>
            </a:r>
            <a:r>
              <a:rPr lang="en-US" i="1" dirty="0"/>
              <a:t>semiannually,</a:t>
            </a:r>
            <a:r>
              <a:rPr lang="en-US" dirty="0"/>
              <a:t> or twice per year. The number of periods over three years is now six (= 3 years × 2 semiannual periods per year). The interest rate per period is 5% (= 10% annual rate ÷ 2). The future value of the three-year, $1,000 investment that earns 10% compounded semiannually is calculated as shown.</a:t>
            </a:r>
          </a:p>
          <a:p>
            <a:endParaRPr lang="en-US" dirty="0"/>
          </a:p>
          <a:p>
            <a:r>
              <a:rPr lang="en-US" b="1" dirty="0"/>
              <a:t>FV = I × FV factor </a:t>
            </a:r>
          </a:p>
          <a:p>
            <a:r>
              <a:rPr lang="en-US" b="1" dirty="0"/>
              <a:t>FV = $1,000 × 1.34010* = $1,340 </a:t>
            </a:r>
          </a:p>
          <a:p>
            <a:r>
              <a:rPr lang="en-US" b="1" dirty="0"/>
              <a:t>*Future value of $1; n = 6, </a:t>
            </a:r>
            <a:r>
              <a:rPr lang="en-US" b="1" dirty="0" err="1"/>
              <a:t>i</a:t>
            </a:r>
            <a:r>
              <a:rPr lang="en-US" b="1" dirty="0"/>
              <a:t> = 5 % </a:t>
            </a:r>
          </a:p>
          <a:p>
            <a:endParaRPr lang="en-US" dirty="0"/>
          </a:p>
          <a:p>
            <a:r>
              <a:rPr lang="en-US" dirty="0"/>
              <a:t>Notice that the future amount is slightly higher for semiannual compounding ($1,340) compared to annual compounding ($1,331). </a:t>
            </a:r>
            <a:r>
              <a:rPr lang="en-US" b="1" dirty="0"/>
              <a:t>The more frequent the rate of compounding, the more interest we earn on previous interest, resulting in a higher future value.</a:t>
            </a:r>
          </a:p>
        </p:txBody>
      </p:sp>
      <p:sp>
        <p:nvSpPr>
          <p:cNvPr id="4" name="Slide Number Placeholder 3"/>
          <p:cNvSpPr>
            <a:spLocks noGrp="1"/>
          </p:cNvSpPr>
          <p:nvPr>
            <p:ph type="sldNum" sz="quarter" idx="5"/>
          </p:nvPr>
        </p:nvSpPr>
        <p:spPr/>
        <p:txBody>
          <a:bodyPr/>
          <a:lstStyle/>
          <a:p>
            <a:fld id="{35356329-1779-487C-B587-BBABA473AA7C}" type="slidenum">
              <a:rPr lang="en-US" smtClean="0"/>
              <a:t>14</a:t>
            </a:fld>
            <a:endParaRPr lang="en-US"/>
          </a:p>
        </p:txBody>
      </p:sp>
    </p:spTree>
    <p:extLst>
      <p:ext uri="{BB962C8B-B14F-4D97-AF65-F5344CB8AC3E}">
        <p14:creationId xmlns:p14="http://schemas.microsoft.com/office/powerpoint/2010/main" val="24434337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Present value is precisely the opposite of future value. Instead of telling us how much some amount today will grow to be in the future, </a:t>
            </a:r>
            <a:r>
              <a:rPr lang="en-US" b="1" i="1" dirty="0"/>
              <a:t>present value</a:t>
            </a:r>
            <a:r>
              <a:rPr lang="en-US" dirty="0"/>
              <a:t> tells us the value today of receiving some larger amount in the future.</a:t>
            </a:r>
          </a:p>
          <a:p>
            <a:endParaRPr lang="en-US" dirty="0"/>
          </a:p>
          <a:p>
            <a:r>
              <a:rPr lang="en-US" dirty="0"/>
              <a:t>What is it worth today to receive $1,331 in three years? To answer this, we need to determine the discount rate. The </a:t>
            </a:r>
            <a:r>
              <a:rPr lang="en-US" b="1" i="1" dirty="0"/>
              <a:t>discount rate</a:t>
            </a:r>
            <a:r>
              <a:rPr lang="en-US" dirty="0"/>
              <a:t> is the rate at which we would be willing to give up current dollars for future dollars. If you would be willing to give up $100 today to receive $108 in one year, then your discount rate, or time value of money, equals 8%.</a:t>
            </a:r>
          </a:p>
          <a:p>
            <a:endParaRPr lang="en-US" dirty="0"/>
          </a:p>
          <a:p>
            <a:r>
              <a:rPr lang="en-US" dirty="0"/>
              <a:t>Continuing with our example, let’s assume that your discount rate is 10%. In this case, the present value of receiving $1,331 in three years is $1,000. We could have figured this from Illustration C-3 (included on a previous slide) by working backwards from the future value. The timeline in this illustration depicts this relationship between present value and future value.</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To calculate present value, we can use a formula, time value of money tables, a calculator, or a computer spreadsheet. We show all four methods.</a:t>
            </a:r>
          </a:p>
        </p:txBody>
      </p:sp>
      <p:sp>
        <p:nvSpPr>
          <p:cNvPr id="4" name="Slide Number Placeholder 3"/>
          <p:cNvSpPr>
            <a:spLocks noGrp="1"/>
          </p:cNvSpPr>
          <p:nvPr>
            <p:ph type="sldNum" sz="quarter" idx="5"/>
          </p:nvPr>
        </p:nvSpPr>
        <p:spPr/>
        <p:txBody>
          <a:bodyPr/>
          <a:lstStyle/>
          <a:p>
            <a:fld id="{35356329-1779-487C-B587-BBABA473AA7C}" type="slidenum">
              <a:rPr lang="en-US" smtClean="0"/>
              <a:t>15</a:t>
            </a:fld>
            <a:endParaRPr lang="en-US"/>
          </a:p>
        </p:txBody>
      </p:sp>
    </p:spTree>
    <p:extLst>
      <p:ext uri="{BB962C8B-B14F-4D97-AF65-F5344CB8AC3E}">
        <p14:creationId xmlns:p14="http://schemas.microsoft.com/office/powerpoint/2010/main" val="34223374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16</a:t>
            </a:fld>
            <a:endParaRPr lang="en-US"/>
          </a:p>
        </p:txBody>
      </p:sp>
    </p:spTree>
    <p:extLst>
      <p:ext uri="{BB962C8B-B14F-4D97-AF65-F5344CB8AC3E}">
        <p14:creationId xmlns:p14="http://schemas.microsoft.com/office/powerpoint/2010/main" val="27680186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17</a:t>
            </a:fld>
            <a:endParaRPr lang="en-US"/>
          </a:p>
        </p:txBody>
      </p:sp>
    </p:spTree>
    <p:extLst>
      <p:ext uri="{BB962C8B-B14F-4D97-AF65-F5344CB8AC3E}">
        <p14:creationId xmlns:p14="http://schemas.microsoft.com/office/powerpoint/2010/main" val="625747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18</a:t>
            </a:fld>
            <a:endParaRPr lang="en-US"/>
          </a:p>
        </p:txBody>
      </p:sp>
    </p:spTree>
    <p:extLst>
      <p:ext uri="{BB962C8B-B14F-4D97-AF65-F5344CB8AC3E}">
        <p14:creationId xmlns:p14="http://schemas.microsoft.com/office/powerpoint/2010/main" val="17149472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19</a:t>
            </a:fld>
            <a:endParaRPr lang="en-US"/>
          </a:p>
        </p:txBody>
      </p:sp>
    </p:spTree>
    <p:extLst>
      <p:ext uri="{BB962C8B-B14F-4D97-AF65-F5344CB8AC3E}">
        <p14:creationId xmlns:p14="http://schemas.microsoft.com/office/powerpoint/2010/main" val="4189604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value of money concepts are useful—in fact, essential—in solving many business decisions. These decisions include valuing assets and liabilities, making investment decisions, paying off debts, and establishing a retirement plan, to name just a few.</a:t>
            </a:r>
          </a:p>
          <a:p>
            <a:endParaRPr lang="en-US" dirty="0"/>
          </a:p>
          <a:p>
            <a:r>
              <a:rPr lang="en-US" sz="1200" b="0" i="0" u="none" strike="noStrike" kern="1200" baseline="0" dirty="0">
                <a:solidFill>
                  <a:schemeClr val="tx1"/>
                </a:solidFill>
                <a:latin typeface="+mn-lt"/>
                <a:ea typeface="+mn-ea"/>
                <a:cs typeface="+mn-cs"/>
              </a:rPr>
              <a:t>Here’s a simple example of a time value concept: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Assume that while at a local convenience store, you bought a lottery ticket and won $1,000. The ticket gives you the option of receiving (a) $1,000 today or (b) $1,000 one year from now. Which do you choose? Probably, all of us would choose $1,000 today. Choosing to take the money today instead of one year from now just makes common sense. It also makes good economic sense. You could take your $1,000 winnings today, put it in a savings account, earn interest on it for one year, and have an amount greater than $1,000 a year from now. So, $1,000 today is not equal to $1,000 a year from now. This simple example demonstrates the </a:t>
            </a:r>
            <a:r>
              <a:rPr lang="en-US" sz="1200" b="1" i="0" u="none" strike="noStrike" kern="1200" baseline="0" dirty="0">
                <a:solidFill>
                  <a:schemeClr val="tx1"/>
                </a:solidFill>
                <a:latin typeface="+mn-lt"/>
                <a:ea typeface="+mn-ea"/>
                <a:cs typeface="+mn-cs"/>
              </a:rPr>
              <a:t>time value of money</a:t>
            </a:r>
            <a:r>
              <a:rPr lang="en-US" sz="1200" b="0" i="0" u="none" strike="noStrike" kern="1200" baseline="0" dirty="0">
                <a:solidFill>
                  <a:schemeClr val="tx1"/>
                </a:solidFill>
                <a:latin typeface="+mn-lt"/>
                <a:ea typeface="+mn-ea"/>
                <a:cs typeface="+mn-cs"/>
              </a:rPr>
              <a:t>, which means that interest causes the value of money received today to be greater than the value of that same amount of money received in the future.</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a:t>
            </a:fld>
            <a:endParaRPr lang="en-US"/>
          </a:p>
        </p:txBody>
      </p:sp>
    </p:spTree>
    <p:extLst>
      <p:ext uri="{BB962C8B-B14F-4D97-AF65-F5344CB8AC3E}">
        <p14:creationId xmlns:p14="http://schemas.microsoft.com/office/powerpoint/2010/main" val="16378223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Formula.</a:t>
            </a:r>
          </a:p>
          <a:p>
            <a:r>
              <a:rPr lang="en-US" dirty="0"/>
              <a:t>We can determine the present value of any amount with a formula, as follows:</a:t>
            </a:r>
          </a:p>
          <a:p>
            <a:endParaRPr lang="en-US" dirty="0"/>
          </a:p>
          <a:p>
            <a:r>
              <a:rPr lang="en-US" b="1" dirty="0"/>
              <a:t>PV = FV / (1 + </a:t>
            </a:r>
            <a:r>
              <a:rPr lang="en-US" b="1" dirty="0" err="1"/>
              <a:t>i</a:t>
            </a:r>
            <a:r>
              <a:rPr lang="en-US" b="1" dirty="0"/>
              <a:t> )</a:t>
            </a:r>
            <a:r>
              <a:rPr lang="en-US" b="1" baseline="30000" dirty="0"/>
              <a:t>n</a:t>
            </a:r>
            <a:endParaRPr lang="en-US" dirty="0"/>
          </a:p>
          <a:p>
            <a:endParaRPr lang="en-US" dirty="0"/>
          </a:p>
          <a:p>
            <a:r>
              <a:rPr lang="en-US" dirty="0"/>
              <a:t>where: </a:t>
            </a:r>
          </a:p>
          <a:p>
            <a:endParaRPr lang="en-US" dirty="0"/>
          </a:p>
          <a:p>
            <a:r>
              <a:rPr lang="en-US" b="1" dirty="0"/>
              <a:t>FV = future value of the invested amount </a:t>
            </a:r>
          </a:p>
          <a:p>
            <a:r>
              <a:rPr lang="en-US" b="1" dirty="0"/>
              <a:t>I = initial investment </a:t>
            </a:r>
          </a:p>
          <a:p>
            <a:r>
              <a:rPr lang="en-US" b="1" dirty="0" err="1"/>
              <a:t>i</a:t>
            </a:r>
            <a:r>
              <a:rPr lang="en-US" b="1" dirty="0"/>
              <a:t> = interest rate </a:t>
            </a:r>
          </a:p>
          <a:p>
            <a:r>
              <a:rPr lang="en-US" b="1" dirty="0"/>
              <a:t>n = number of compounding periods</a:t>
            </a:r>
          </a:p>
          <a:p>
            <a:endParaRPr lang="en-US" b="1" dirty="0"/>
          </a:p>
          <a:p>
            <a:r>
              <a:rPr lang="en-US" b="1" dirty="0"/>
              <a:t>Table 2.</a:t>
            </a:r>
          </a:p>
          <a:p>
            <a:r>
              <a:rPr lang="en-US" dirty="0"/>
              <a:t>We can use Table 2, Present Value of $1, located at the end of this book. This</a:t>
            </a:r>
            <a:r>
              <a:rPr lang="en-US" baseline="0" dirty="0"/>
              <a:t> </a:t>
            </a:r>
            <a:r>
              <a:rPr lang="en-US" dirty="0"/>
              <a:t>illustration shows an excerpt of Table 2.</a:t>
            </a:r>
          </a:p>
          <a:p>
            <a:endParaRPr lang="en-US" dirty="0"/>
          </a:p>
          <a:p>
            <a:r>
              <a:rPr lang="en-US" sz="1200" b="0" i="0" u="none" strike="noStrike" kern="1200" baseline="0" dirty="0">
                <a:solidFill>
                  <a:schemeClr val="tx1"/>
                </a:solidFill>
                <a:latin typeface="+mn-lt"/>
                <a:ea typeface="+mn-ea"/>
                <a:cs typeface="+mn-cs"/>
              </a:rPr>
              <a:t>From the table you can find the present value factor for three periods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 3) at 10% is 0.75131. This means that $1 received in three years where there is interest of 10% compounded annually is worth about $0.75 today. So, the present value of $1,331 is approximately $1,000.</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PV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FV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PV factor</a:t>
            </a:r>
          </a:p>
          <a:p>
            <a:r>
              <a:rPr lang="en-US" sz="1200" b="0" i="0" u="none" strike="noStrike" kern="1200" baseline="0" dirty="0">
                <a:solidFill>
                  <a:schemeClr val="tx1"/>
                </a:solidFill>
                <a:latin typeface="+mn-lt"/>
                <a:ea typeface="+mn-ea"/>
                <a:cs typeface="+mn-cs"/>
              </a:rPr>
              <a:t>PV = $1,331 × 0.75131 = $1,000*</a:t>
            </a:r>
          </a:p>
          <a:p>
            <a:r>
              <a:rPr lang="en-US" sz="1200" b="0" i="0" u="none" strike="noStrike" kern="1200" baseline="0" dirty="0">
                <a:solidFill>
                  <a:schemeClr val="tx1"/>
                </a:solidFill>
                <a:latin typeface="+mn-lt"/>
                <a:ea typeface="+mn-ea"/>
                <a:cs typeface="+mn-cs"/>
              </a:rPr>
              <a:t>*Rounded to the nearest whole dollar</a:t>
            </a:r>
          </a:p>
        </p:txBody>
      </p:sp>
      <p:sp>
        <p:nvSpPr>
          <p:cNvPr id="4" name="Slide Number Placeholder 3"/>
          <p:cNvSpPr>
            <a:spLocks noGrp="1"/>
          </p:cNvSpPr>
          <p:nvPr>
            <p:ph type="sldNum" sz="quarter" idx="5"/>
          </p:nvPr>
        </p:nvSpPr>
        <p:spPr/>
        <p:txBody>
          <a:bodyPr/>
          <a:lstStyle/>
          <a:p>
            <a:fld id="{35356329-1779-487C-B587-BBABA473AA7C}" type="slidenum">
              <a:rPr lang="en-US" smtClean="0"/>
              <a:t>20</a:t>
            </a:fld>
            <a:endParaRPr lang="en-US"/>
          </a:p>
        </p:txBody>
      </p:sp>
    </p:spTree>
    <p:extLst>
      <p:ext uri="{BB962C8B-B14F-4D97-AF65-F5344CB8AC3E}">
        <p14:creationId xmlns:p14="http://schemas.microsoft.com/office/powerpoint/2010/main" val="23653944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illustration, we see the same example</a:t>
            </a:r>
            <a:r>
              <a:rPr lang="en-US" baseline="0" dirty="0"/>
              <a:t> worked out with a financial calculator and an Excel spreadsheet.</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21</a:t>
            </a:fld>
            <a:endParaRPr lang="en-US"/>
          </a:p>
        </p:txBody>
      </p:sp>
    </p:spTree>
    <p:extLst>
      <p:ext uri="{BB962C8B-B14F-4D97-AF65-F5344CB8AC3E}">
        <p14:creationId xmlns:p14="http://schemas.microsoft.com/office/powerpoint/2010/main" val="35348390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shown in this illustration, as the interest rate increases, the more the present value of $1,000 grows in the future. For each of the four interest rates, the present value is the same ($1,000), but the future values are very different.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way to look at this is by noticing that future values are discounted by a greater amount as the interest rate increases. For example, the present value of both (a) $1,728 discounted at 20% and (b) $1,061 discounted at 2% is $1,000.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illustration demonstrates the importance of understanding interest rates and the time value of money when making decisions over time.</a:t>
            </a:r>
          </a:p>
        </p:txBody>
      </p:sp>
      <p:sp>
        <p:nvSpPr>
          <p:cNvPr id="4" name="Slide Number Placeholder 3"/>
          <p:cNvSpPr>
            <a:spLocks noGrp="1"/>
          </p:cNvSpPr>
          <p:nvPr>
            <p:ph type="sldNum" sz="quarter" idx="5"/>
          </p:nvPr>
        </p:nvSpPr>
        <p:spPr/>
        <p:txBody>
          <a:bodyPr/>
          <a:lstStyle/>
          <a:p>
            <a:fld id="{35356329-1779-487C-B587-BBABA473AA7C}" type="slidenum">
              <a:rPr lang="en-US" smtClean="0"/>
              <a:t>22</a:t>
            </a:fld>
            <a:endParaRPr lang="en-US"/>
          </a:p>
        </p:txBody>
      </p:sp>
    </p:spTree>
    <p:extLst>
      <p:ext uri="{BB962C8B-B14F-4D97-AF65-F5344CB8AC3E}">
        <p14:creationId xmlns:p14="http://schemas.microsoft.com/office/powerpoint/2010/main" val="29504195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23</a:t>
            </a:fld>
            <a:endParaRPr lang="en-US"/>
          </a:p>
        </p:txBody>
      </p:sp>
    </p:spTree>
    <p:extLst>
      <p:ext uri="{BB962C8B-B14F-4D97-AF65-F5344CB8AC3E}">
        <p14:creationId xmlns:p14="http://schemas.microsoft.com/office/powerpoint/2010/main" val="18219591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24</a:t>
            </a:fld>
            <a:endParaRPr lang="en-US"/>
          </a:p>
        </p:txBody>
      </p:sp>
    </p:spTree>
    <p:extLst>
      <p:ext uri="{BB962C8B-B14F-4D97-AF65-F5344CB8AC3E}">
        <p14:creationId xmlns:p14="http://schemas.microsoft.com/office/powerpoint/2010/main" val="15850254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25</a:t>
            </a:fld>
            <a:endParaRPr lang="en-US"/>
          </a:p>
        </p:txBody>
      </p:sp>
    </p:spTree>
    <p:extLst>
      <p:ext uri="{BB962C8B-B14F-4D97-AF65-F5344CB8AC3E}">
        <p14:creationId xmlns:p14="http://schemas.microsoft.com/office/powerpoint/2010/main" val="32917524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26</a:t>
            </a:fld>
            <a:endParaRPr lang="en-US"/>
          </a:p>
        </p:txBody>
      </p:sp>
    </p:spTree>
    <p:extLst>
      <p:ext uri="{BB962C8B-B14F-4D97-AF65-F5344CB8AC3E}">
        <p14:creationId xmlns:p14="http://schemas.microsoft.com/office/powerpoint/2010/main" val="42624629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 to now, we’ve focused on calculating the future value and present value of a single amount. However, many business transactions are structured as a series of receipts and payments of cash rather than a single amount. If we are to receive or pay the same amount each period, we refer to the cash flows as an annuity.</a:t>
            </a:r>
          </a:p>
          <a:p>
            <a:endParaRPr lang="en-US" dirty="0"/>
          </a:p>
          <a:p>
            <a:r>
              <a:rPr lang="en-US" sz="1200" b="0" i="0" u="none" strike="noStrike" kern="1200" baseline="0" dirty="0">
                <a:solidFill>
                  <a:schemeClr val="tx1"/>
                </a:solidFill>
                <a:latin typeface="+mn-lt"/>
                <a:ea typeface="+mn-ea"/>
                <a:cs typeface="+mn-cs"/>
              </a:rPr>
              <a:t>Familiar examples of annuities are monthly payments for a car loan, house loan, or apartment rent. Of course, payments need not be monthly. They could be quarterly, semiannually, annually, or any interval. </a:t>
            </a:r>
            <a:r>
              <a:rPr lang="en-US" sz="1200" b="1" i="0" u="none" strike="noStrike" kern="1200" baseline="0" dirty="0">
                <a:solidFill>
                  <a:schemeClr val="tx1"/>
                </a:solidFill>
                <a:latin typeface="+mn-lt"/>
                <a:ea typeface="+mn-ea"/>
                <a:cs typeface="+mn-cs"/>
              </a:rPr>
              <a:t>An annuity includes cash payments of equal amounts over time periods of equal length.</a:t>
            </a:r>
            <a:endParaRPr lang="en-US" b="1" dirty="0"/>
          </a:p>
        </p:txBody>
      </p:sp>
      <p:sp>
        <p:nvSpPr>
          <p:cNvPr id="4" name="Slide Number Placeholder 3"/>
          <p:cNvSpPr>
            <a:spLocks noGrp="1"/>
          </p:cNvSpPr>
          <p:nvPr>
            <p:ph type="sldNum" sz="quarter" idx="5"/>
          </p:nvPr>
        </p:nvSpPr>
        <p:spPr/>
        <p:txBody>
          <a:bodyPr/>
          <a:lstStyle/>
          <a:p>
            <a:fld id="{35356329-1779-487C-B587-BBABA473AA7C}" type="slidenum">
              <a:rPr lang="en-US" smtClean="0"/>
              <a:t>27</a:t>
            </a:fld>
            <a:endParaRPr lang="en-US"/>
          </a:p>
        </p:txBody>
      </p:sp>
    </p:spTree>
    <p:extLst>
      <p:ext uri="{BB962C8B-B14F-4D97-AF65-F5344CB8AC3E}">
        <p14:creationId xmlns:p14="http://schemas.microsoft.com/office/powerpoint/2010/main" val="26325988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Let’s suppose that you decide to invest $1,000 at the end of each year for the next three years, earning 10% compounded annually. Let’s calculate</a:t>
            </a:r>
            <a:r>
              <a:rPr lang="en-US" baseline="0" dirty="0"/>
              <a:t> </a:t>
            </a:r>
            <a:r>
              <a:rPr lang="en-US" dirty="0"/>
              <a:t>the value of these three $1,000 payments at the end of the third year.</a:t>
            </a:r>
          </a:p>
          <a:p>
            <a:endParaRPr lang="en-US" dirty="0"/>
          </a:p>
          <a:p>
            <a:r>
              <a:rPr lang="en-US" dirty="0"/>
              <a:t>The timeline in this illustration demonstrates how to calculate the future value of this annuity. By the end of year 1, the investment’s future value equals the $1,000 annuity payment. No interest has been earned because you invest the $1,000 at the end of the year. By the end of year 2, the first annuity payment has grown by 10% ($1,100 = $1,000 × 1.10), and the second $1,000 annuity payment is made. Adding these together, your total investment has grown to $2,100. By the end of the third year, the first annuity payment has grown by another 10% ($1,210 = $1,100 × 1.10), the second annuity payment has grown by 10% ($1,100 = $1,000 × 1.10), and you make the final $1,000 annuity payment. Add these together to find that the total investment has grown to $3,310. This is the future value of a $1,000 annuity for three years at 10% interest compounded annually.</a:t>
            </a:r>
          </a:p>
        </p:txBody>
      </p:sp>
      <p:sp>
        <p:nvSpPr>
          <p:cNvPr id="4" name="Slide Number Placeholder 3"/>
          <p:cNvSpPr>
            <a:spLocks noGrp="1"/>
          </p:cNvSpPr>
          <p:nvPr>
            <p:ph type="sldNum" sz="quarter" idx="5"/>
          </p:nvPr>
        </p:nvSpPr>
        <p:spPr/>
        <p:txBody>
          <a:bodyPr/>
          <a:lstStyle/>
          <a:p>
            <a:fld id="{35356329-1779-487C-B587-BBABA473AA7C}" type="slidenum">
              <a:rPr lang="en-US" smtClean="0"/>
              <a:t>28</a:t>
            </a:fld>
            <a:endParaRPr lang="en-US"/>
          </a:p>
        </p:txBody>
      </p:sp>
    </p:spTree>
    <p:extLst>
      <p:ext uri="{BB962C8B-B14F-4D97-AF65-F5344CB8AC3E}">
        <p14:creationId xmlns:p14="http://schemas.microsoft.com/office/powerpoint/2010/main" val="7349099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annuities consist of multiple payments, calculating the future value of an annuity can be time-consuming, especially as the length of the annuity increases. To make this task more efficient, we can calculate the future value of an annuity using the time value of money tables located at the end of this book, a financial calculator, or a computer spreadsheet.</a:t>
            </a:r>
          </a:p>
          <a:p>
            <a:endParaRPr lang="en-US" dirty="0"/>
          </a:p>
          <a:p>
            <a:r>
              <a:rPr lang="en-US" sz="1200" b="0" i="0" u="none" strike="noStrike" kern="1200" baseline="0" dirty="0">
                <a:solidFill>
                  <a:schemeClr val="tx1"/>
                </a:solidFill>
                <a:latin typeface="+mn-lt"/>
                <a:ea typeface="+mn-ea"/>
                <a:cs typeface="+mn-cs"/>
              </a:rPr>
              <a:t>This illustration shows an excerpt of Table 3, Future Value of an Annuity of $1. We calculate the future value of an annuity (FVA) by multiplying the annuity payment by the factor corresponding to three periods and 10% interest: FVA = $1,000 × 3.3100 = $3,310.</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29</a:t>
            </a:fld>
            <a:endParaRPr lang="en-US"/>
          </a:p>
        </p:txBody>
      </p:sp>
    </p:spTree>
    <p:extLst>
      <p:ext uri="{BB962C8B-B14F-4D97-AF65-F5344CB8AC3E}">
        <p14:creationId xmlns:p14="http://schemas.microsoft.com/office/powerpoint/2010/main" val="676455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a:t>
            </a:fld>
            <a:endParaRPr lang="en-US"/>
          </a:p>
        </p:txBody>
      </p:sp>
    </p:spTree>
    <p:extLst>
      <p:ext uri="{BB962C8B-B14F-4D97-AF65-F5344CB8AC3E}">
        <p14:creationId xmlns:p14="http://schemas.microsoft.com/office/powerpoint/2010/main" val="10295816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also calculate</a:t>
            </a:r>
            <a:r>
              <a:rPr lang="en-US" baseline="0" dirty="0"/>
              <a:t> the future value of an annuity using a financial calculator. To compute the future value of an annuity, you simply input three amounts: (1) payment amount, (2) interest rate per period, and (3) number of periods. Make sure the present value (PV) is set equal to zero. This illustration presents the inputs and output using a financial calculator. You can also use an Excel spreadsheet. </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30</a:t>
            </a:fld>
            <a:endParaRPr lang="en-US"/>
          </a:p>
        </p:txBody>
      </p:sp>
    </p:spTree>
    <p:extLst>
      <p:ext uri="{BB962C8B-B14F-4D97-AF65-F5344CB8AC3E}">
        <p14:creationId xmlns:p14="http://schemas.microsoft.com/office/powerpoint/2010/main" val="41719867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31</a:t>
            </a:fld>
            <a:endParaRPr lang="en-US"/>
          </a:p>
        </p:txBody>
      </p:sp>
    </p:spTree>
    <p:extLst>
      <p:ext uri="{BB962C8B-B14F-4D97-AF65-F5344CB8AC3E}">
        <p14:creationId xmlns:p14="http://schemas.microsoft.com/office/powerpoint/2010/main" val="11942875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32</a:t>
            </a:fld>
            <a:endParaRPr lang="en-US"/>
          </a:p>
        </p:txBody>
      </p:sp>
    </p:spTree>
    <p:extLst>
      <p:ext uri="{BB962C8B-B14F-4D97-AF65-F5344CB8AC3E}">
        <p14:creationId xmlns:p14="http://schemas.microsoft.com/office/powerpoint/2010/main" val="35153238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33</a:t>
            </a:fld>
            <a:endParaRPr lang="en-US"/>
          </a:p>
        </p:txBody>
      </p:sp>
    </p:spTree>
    <p:extLst>
      <p:ext uri="{BB962C8B-B14F-4D97-AF65-F5344CB8AC3E}">
        <p14:creationId xmlns:p14="http://schemas.microsoft.com/office/powerpoint/2010/main" val="2639189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34</a:t>
            </a:fld>
            <a:endParaRPr lang="en-US"/>
          </a:p>
        </p:txBody>
      </p:sp>
    </p:spTree>
    <p:extLst>
      <p:ext uri="{BB962C8B-B14F-4D97-AF65-F5344CB8AC3E}">
        <p14:creationId xmlns:p14="http://schemas.microsoft.com/office/powerpoint/2010/main" val="27453293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35</a:t>
            </a:fld>
            <a:endParaRPr lang="en-US"/>
          </a:p>
        </p:txBody>
      </p:sp>
    </p:spTree>
    <p:extLst>
      <p:ext uri="{BB962C8B-B14F-4D97-AF65-F5344CB8AC3E}">
        <p14:creationId xmlns:p14="http://schemas.microsoft.com/office/powerpoint/2010/main" val="24767585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36</a:t>
            </a:fld>
            <a:endParaRPr lang="en-US"/>
          </a:p>
        </p:txBody>
      </p:sp>
    </p:spTree>
    <p:extLst>
      <p:ext uri="{BB962C8B-B14F-4D97-AF65-F5344CB8AC3E}">
        <p14:creationId xmlns:p14="http://schemas.microsoft.com/office/powerpoint/2010/main" val="22200852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application of the present value of an annuity relates back to Chapter 9. There, you learned that we report certain liabilities in financial statements at their present values (leases and bonds). Most of these liabilities specify that the borrower must pay the lender periodic payments (or an annuity) over the life of the loan. As a result, we use the present value of an annuity to determine what portion of these future payments the borrower must report as a liability today.</a:t>
            </a:r>
          </a:p>
          <a:p>
            <a:endParaRPr lang="en-US" dirty="0"/>
          </a:p>
          <a:p>
            <a:r>
              <a:rPr lang="en-US" dirty="0"/>
              <a:t>To understand the idea behind the present value of an annuity, you need to realize that each annuity payment represents a single future amount. We calculate the present value of </a:t>
            </a:r>
            <a:r>
              <a:rPr lang="en-US" i="1" dirty="0"/>
              <a:t>each</a:t>
            </a:r>
            <a:r>
              <a:rPr lang="en-US" dirty="0"/>
              <a:t> of these future amounts and then add them together to determine the present value of an annuity. This idea is depicted in the timeline in Illustration C-16 on the next slide.</a:t>
            </a:r>
          </a:p>
        </p:txBody>
      </p:sp>
      <p:sp>
        <p:nvSpPr>
          <p:cNvPr id="4" name="Slide Number Placeholder 3"/>
          <p:cNvSpPr>
            <a:spLocks noGrp="1"/>
          </p:cNvSpPr>
          <p:nvPr>
            <p:ph type="sldNum" sz="quarter" idx="5"/>
          </p:nvPr>
        </p:nvSpPr>
        <p:spPr/>
        <p:txBody>
          <a:bodyPr/>
          <a:lstStyle/>
          <a:p>
            <a:fld id="{35356329-1779-487C-B587-BBABA473AA7C}" type="slidenum">
              <a:rPr lang="en-US" smtClean="0"/>
              <a:t>37</a:t>
            </a:fld>
            <a:endParaRPr lang="en-US"/>
          </a:p>
        </p:txBody>
      </p:sp>
    </p:spTree>
    <p:extLst>
      <p:ext uri="{BB962C8B-B14F-4D97-AF65-F5344CB8AC3E}">
        <p14:creationId xmlns:p14="http://schemas.microsoft.com/office/powerpoint/2010/main" val="21342086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present value of three $1,000 annual payments discounted at 10% equals the present value of the first payment ($909), plus the present value of the second payment ($827), plus the present value of the third payment ($751). You can verify these amounts by looking at the present value factors in Table 2, Present Value of $1, with</a:t>
            </a:r>
            <a:r>
              <a:rPr lang="en-US" i="1" dirty="0"/>
              <a:t> n </a:t>
            </a:r>
            <a:r>
              <a:rPr lang="en-US" dirty="0"/>
              <a:t>= 1, 2, and 3 and </a:t>
            </a:r>
            <a:r>
              <a:rPr lang="en-US" i="1" dirty="0" err="1"/>
              <a:t>i</a:t>
            </a:r>
            <a:r>
              <a:rPr lang="en-US" dirty="0"/>
              <a:t> = 10%. The total present value of the annuity is $2,487.</a:t>
            </a:r>
          </a:p>
        </p:txBody>
      </p:sp>
      <p:sp>
        <p:nvSpPr>
          <p:cNvPr id="4" name="Slide Number Placeholder 3"/>
          <p:cNvSpPr>
            <a:spLocks noGrp="1"/>
          </p:cNvSpPr>
          <p:nvPr>
            <p:ph type="sldNum" sz="quarter" idx="5"/>
          </p:nvPr>
        </p:nvSpPr>
        <p:spPr/>
        <p:txBody>
          <a:bodyPr/>
          <a:lstStyle/>
          <a:p>
            <a:fld id="{35356329-1779-487C-B587-BBABA473AA7C}" type="slidenum">
              <a:rPr lang="en-US" smtClean="0"/>
              <a:t>38</a:t>
            </a:fld>
            <a:endParaRPr lang="en-US"/>
          </a:p>
        </p:txBody>
      </p:sp>
    </p:spTree>
    <p:extLst>
      <p:ext uri="{BB962C8B-B14F-4D97-AF65-F5344CB8AC3E}">
        <p14:creationId xmlns:p14="http://schemas.microsoft.com/office/powerpoint/2010/main" val="28826301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Table 4</a:t>
            </a:r>
            <a:r>
              <a:rPr lang="en-US" b="1" dirty="0"/>
              <a:t>.</a:t>
            </a:r>
            <a:r>
              <a:rPr lang="en-US" dirty="0"/>
              <a:t> Instead of calculating the present value of each annuity payment, a more efficient method is to use time value of money tables. An excerpt of Table 4, Present Value of an Annuity of $1, located at the end of this book, is shown in this illustration.</a:t>
            </a:r>
          </a:p>
          <a:p>
            <a:endParaRPr lang="en-US" dirty="0"/>
          </a:p>
          <a:p>
            <a:r>
              <a:rPr lang="en-US" dirty="0"/>
              <a:t>We calculate the present value of an annuity (PVA) by multiplying the annuity payment by the factor corresponding to three periods and 10% interest: PVA = $1,000 × 2.48685 = $2,487.</a:t>
            </a:r>
          </a:p>
        </p:txBody>
      </p:sp>
      <p:sp>
        <p:nvSpPr>
          <p:cNvPr id="4" name="Slide Number Placeholder 3"/>
          <p:cNvSpPr>
            <a:spLocks noGrp="1"/>
          </p:cNvSpPr>
          <p:nvPr>
            <p:ph type="sldNum" sz="quarter" idx="5"/>
          </p:nvPr>
        </p:nvSpPr>
        <p:spPr/>
        <p:txBody>
          <a:bodyPr/>
          <a:lstStyle/>
          <a:p>
            <a:fld id="{35356329-1779-487C-B587-BBABA473AA7C}" type="slidenum">
              <a:rPr lang="en-US" smtClean="0"/>
              <a:t>39</a:t>
            </a:fld>
            <a:endParaRPr lang="en-US"/>
          </a:p>
        </p:txBody>
      </p:sp>
    </p:spTree>
    <p:extLst>
      <p:ext uri="{BB962C8B-B14F-4D97-AF65-F5344CB8AC3E}">
        <p14:creationId xmlns:p14="http://schemas.microsoft.com/office/powerpoint/2010/main" val="1307286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Interest is the cost of borrowing money. If you borrow $1,000 today and agree to pay 10% interest, you will pay back $1,100 a year from now. It is this interest that gives money its time value.</a:t>
            </a:r>
          </a:p>
          <a:p>
            <a:endParaRPr lang="en-US" dirty="0"/>
          </a:p>
          <a:p>
            <a:r>
              <a:rPr lang="en-US" b="1" i="1" dirty="0"/>
              <a:t>Simple interest</a:t>
            </a:r>
            <a:r>
              <a:rPr lang="en-US" dirty="0"/>
              <a:t> is interest you earn on the initial investment only. Calculate it as the initial investment times the applicable interest rate times the period of the investment or loan.</a:t>
            </a:r>
          </a:p>
          <a:p>
            <a:endParaRPr lang="en-US" dirty="0"/>
          </a:p>
          <a:p>
            <a:r>
              <a:rPr lang="en-US" dirty="0"/>
              <a:t>Compound interest works differently. </a:t>
            </a:r>
            <a:r>
              <a:rPr lang="en-US" b="1" i="1" dirty="0"/>
              <a:t>Compound interest</a:t>
            </a:r>
            <a:r>
              <a:rPr lang="en-US" dirty="0"/>
              <a:t> is interest you earn on the initial investment </a:t>
            </a:r>
            <a:r>
              <a:rPr lang="en-US" i="1" dirty="0"/>
              <a:t>and on previous interest.</a:t>
            </a:r>
            <a:r>
              <a:rPr lang="en-US" dirty="0"/>
              <a:t> Because you are earning “interest on interest” each period, compound interest yields increasingly larger amounts of interest earnings for each period of the investment.</a:t>
            </a:r>
            <a:endParaRPr lang="en-US" b="1" dirty="0"/>
          </a:p>
        </p:txBody>
      </p:sp>
      <p:sp>
        <p:nvSpPr>
          <p:cNvPr id="4" name="Slide Number Placeholder 3"/>
          <p:cNvSpPr>
            <a:spLocks noGrp="1"/>
          </p:cNvSpPr>
          <p:nvPr>
            <p:ph type="sldNum" sz="quarter" idx="5"/>
          </p:nvPr>
        </p:nvSpPr>
        <p:spPr/>
        <p:txBody>
          <a:bodyPr/>
          <a:lstStyle/>
          <a:p>
            <a:fld id="{35356329-1779-487C-B587-BBABA473AA7C}" type="slidenum">
              <a:rPr lang="en-US" smtClean="0"/>
              <a:t>4</a:t>
            </a:fld>
            <a:endParaRPr lang="en-US"/>
          </a:p>
        </p:txBody>
      </p:sp>
    </p:spTree>
    <p:extLst>
      <p:ext uri="{BB962C8B-B14F-4D97-AF65-F5344CB8AC3E}">
        <p14:creationId xmlns:p14="http://schemas.microsoft.com/office/powerpoint/2010/main" val="13705630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illustration shows the calculator solution and an Excel spreadsheet.</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40</a:t>
            </a:fld>
            <a:endParaRPr lang="en-US"/>
          </a:p>
        </p:txBody>
      </p:sp>
    </p:spTree>
    <p:extLst>
      <p:ext uri="{BB962C8B-B14F-4D97-AF65-F5344CB8AC3E}">
        <p14:creationId xmlns:p14="http://schemas.microsoft.com/office/powerpoint/2010/main" val="38191234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41</a:t>
            </a:fld>
            <a:endParaRPr lang="en-US"/>
          </a:p>
        </p:txBody>
      </p:sp>
    </p:spTree>
    <p:extLst>
      <p:ext uri="{BB962C8B-B14F-4D97-AF65-F5344CB8AC3E}">
        <p14:creationId xmlns:p14="http://schemas.microsoft.com/office/powerpoint/2010/main" val="39752952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42</a:t>
            </a:fld>
            <a:endParaRPr lang="en-US"/>
          </a:p>
        </p:txBody>
      </p:sp>
    </p:spTree>
    <p:extLst>
      <p:ext uri="{BB962C8B-B14F-4D97-AF65-F5344CB8AC3E}">
        <p14:creationId xmlns:p14="http://schemas.microsoft.com/office/powerpoint/2010/main" val="22534877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43</a:t>
            </a:fld>
            <a:endParaRPr lang="en-US"/>
          </a:p>
        </p:txBody>
      </p:sp>
    </p:spTree>
    <p:extLst>
      <p:ext uri="{BB962C8B-B14F-4D97-AF65-F5344CB8AC3E}">
        <p14:creationId xmlns:p14="http://schemas.microsoft.com/office/powerpoint/2010/main" val="8677770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44</a:t>
            </a:fld>
            <a:endParaRPr lang="en-US"/>
          </a:p>
        </p:txBody>
      </p:sp>
    </p:spTree>
    <p:extLst>
      <p:ext uri="{BB962C8B-B14F-4D97-AF65-F5344CB8AC3E}">
        <p14:creationId xmlns:p14="http://schemas.microsoft.com/office/powerpoint/2010/main" val="3689768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45</a:t>
            </a:fld>
            <a:endParaRPr lang="en-US"/>
          </a:p>
        </p:txBody>
      </p:sp>
    </p:spTree>
    <p:extLst>
      <p:ext uri="{BB962C8B-B14F-4D97-AF65-F5344CB8AC3E}">
        <p14:creationId xmlns:p14="http://schemas.microsoft.com/office/powerpoint/2010/main" val="15348133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Calculate simple interest as the initial investment times the applicable interest rate times the period of the investment or loan.</a:t>
            </a:r>
          </a:p>
          <a:p>
            <a:endParaRPr lang="en-US" dirty="0"/>
          </a:p>
          <a:p>
            <a:r>
              <a:rPr lang="en-US" b="1" dirty="0"/>
              <a:t>Simple interest = Initial investment × Interest rate × Time</a:t>
            </a:r>
          </a:p>
          <a:p>
            <a:endParaRPr lang="en-US" dirty="0"/>
          </a:p>
          <a:p>
            <a:r>
              <a:rPr lang="en-US" dirty="0"/>
              <a:t>For example, suppose you put $1,000 into a savings account that pays simple interest of 10% and then withdraw the money at the end of three years. This illustration demonstrates that the amount of simple interest you earned on your $1,000 in each of the three years is $100 (= $1,000 × 10%).</a:t>
            </a:r>
          </a:p>
          <a:p>
            <a:endParaRPr lang="en-US" dirty="0"/>
          </a:p>
          <a:p>
            <a:r>
              <a:rPr lang="en-US" dirty="0"/>
              <a:t>With simple interest at 10% annually, the $1,000 initial investment generates $100 of interest each year and grows to </a:t>
            </a:r>
            <a:r>
              <a:rPr lang="en-US" b="1" dirty="0"/>
              <a:t>$1,300</a:t>
            </a:r>
            <a:r>
              <a:rPr lang="en-US" dirty="0"/>
              <a:t> by the end of the third year.</a:t>
            </a:r>
          </a:p>
        </p:txBody>
      </p:sp>
      <p:sp>
        <p:nvSpPr>
          <p:cNvPr id="4" name="Slide Number Placeholder 3"/>
          <p:cNvSpPr>
            <a:spLocks noGrp="1"/>
          </p:cNvSpPr>
          <p:nvPr>
            <p:ph type="sldNum" sz="quarter" idx="5"/>
          </p:nvPr>
        </p:nvSpPr>
        <p:spPr/>
        <p:txBody>
          <a:bodyPr/>
          <a:lstStyle/>
          <a:p>
            <a:fld id="{35356329-1779-487C-B587-BBABA473AA7C}" type="slidenum">
              <a:rPr lang="en-US" smtClean="0"/>
              <a:t>5</a:t>
            </a:fld>
            <a:endParaRPr lang="en-US"/>
          </a:p>
        </p:txBody>
      </p:sp>
    </p:spTree>
    <p:extLst>
      <p:ext uri="{BB962C8B-B14F-4D97-AF65-F5344CB8AC3E}">
        <p14:creationId xmlns:p14="http://schemas.microsoft.com/office/powerpoint/2010/main" val="15425571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Compound interest works differently. </a:t>
            </a:r>
            <a:r>
              <a:rPr lang="en-US" b="1" i="1" dirty="0"/>
              <a:t>Compound interest</a:t>
            </a:r>
            <a:r>
              <a:rPr lang="en-US" dirty="0"/>
              <a:t> is interest you earn on the initial investment </a:t>
            </a:r>
            <a:r>
              <a:rPr lang="en-US" i="1" dirty="0"/>
              <a:t>and on previous interest.</a:t>
            </a:r>
            <a:r>
              <a:rPr lang="en-US" dirty="0"/>
              <a:t> Because you are earning “interest on interest” each period, compound interest yields increasingly larger amounts of interest earnings for each period of the investment (unlike simple interest, which yielded the same $100 in each year of our example above). </a:t>
            </a:r>
          </a:p>
          <a:p>
            <a:endParaRPr lang="en-US" dirty="0">
              <a:hlinkClick r:id="rId3" action="ppaction://hlinkfile"/>
            </a:endParaRPr>
          </a:p>
          <a:p>
            <a:r>
              <a:rPr lang="en-US" dirty="0"/>
              <a:t>This illustration shows calculations of compound interest for a $1,000, three-year investment that earns 10%.</a:t>
            </a:r>
          </a:p>
          <a:p>
            <a:endParaRPr lang="en-US" sz="1200" b="0" i="0" u="none" strike="noStrike" kern="1200" baseline="0" dirty="0">
              <a:solidFill>
                <a:schemeClr val="tx1"/>
              </a:solidFill>
              <a:latin typeface="+mn-lt"/>
              <a:ea typeface="+mn-ea"/>
              <a:cs typeface="+mn-cs"/>
            </a:endParaRPr>
          </a:p>
          <a:p>
            <a:r>
              <a:rPr lang="en-US" dirty="0"/>
              <a:t>With compound interest at 10% annually, the $1,000 initial investment grows to </a:t>
            </a:r>
            <a:r>
              <a:rPr lang="en-US" b="1" dirty="0"/>
              <a:t>$1,331</a:t>
            </a:r>
            <a:r>
              <a:rPr lang="en-US" dirty="0"/>
              <a:t> at the end of three years. This compares to only </a:t>
            </a:r>
            <a:r>
              <a:rPr lang="en-US" b="1" dirty="0"/>
              <a:t>$1,300</a:t>
            </a:r>
            <a:r>
              <a:rPr lang="en-US" dirty="0"/>
              <a:t> for simple interest. The extra $31 represents </a:t>
            </a:r>
            <a:r>
              <a:rPr lang="en-US" i="1" dirty="0"/>
              <a:t>compounding,</a:t>
            </a:r>
            <a:r>
              <a:rPr lang="en-US" dirty="0"/>
              <a:t> or interest earned on interest. </a:t>
            </a:r>
            <a:r>
              <a:rPr lang="en-US" i="1" dirty="0"/>
              <a:t>Nearly all business applications use compound interest</a:t>
            </a:r>
            <a:r>
              <a:rPr lang="en-US" dirty="0"/>
              <a:t>, and compound interest is what we use in calculating the time value of money.</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6</a:t>
            </a:fld>
            <a:endParaRPr lang="en-US"/>
          </a:p>
        </p:txBody>
      </p:sp>
    </p:spTree>
    <p:extLst>
      <p:ext uri="{BB962C8B-B14F-4D97-AF65-F5344CB8AC3E}">
        <p14:creationId xmlns:p14="http://schemas.microsoft.com/office/powerpoint/2010/main" val="975985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a:t>
            </a:fld>
            <a:endParaRPr lang="en-US"/>
          </a:p>
        </p:txBody>
      </p:sp>
    </p:spTree>
    <p:extLst>
      <p:ext uri="{BB962C8B-B14F-4D97-AF65-F5344CB8AC3E}">
        <p14:creationId xmlns:p14="http://schemas.microsoft.com/office/powerpoint/2010/main" val="505255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8</a:t>
            </a:fld>
            <a:endParaRPr lang="en-US"/>
          </a:p>
        </p:txBody>
      </p:sp>
    </p:spTree>
    <p:extLst>
      <p:ext uri="{BB962C8B-B14F-4D97-AF65-F5344CB8AC3E}">
        <p14:creationId xmlns:p14="http://schemas.microsoft.com/office/powerpoint/2010/main" val="40399823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9</a:t>
            </a:fld>
            <a:endParaRPr lang="en-US"/>
          </a:p>
        </p:txBody>
      </p:sp>
    </p:spTree>
    <p:extLst>
      <p:ext uri="{BB962C8B-B14F-4D97-AF65-F5344CB8AC3E}">
        <p14:creationId xmlns:p14="http://schemas.microsoft.com/office/powerpoint/2010/main" val="470853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5" name="Content Placeholder 4">
            <a:extLst>
              <a:ext uri="{FF2B5EF4-FFF2-40B4-BE49-F238E27FC236}">
                <a16:creationId xmlns:a16="http://schemas.microsoft.com/office/drawing/2014/main" id="{BF25DC59-5AB2-417D-B46A-F09F380F8F67}"/>
              </a:ext>
            </a:extLst>
          </p:cNvPr>
          <p:cNvSpPr>
            <a:spLocks noGrp="1"/>
          </p:cNvSpPr>
          <p:nvPr>
            <p:ph sz="quarter" idx="10"/>
          </p:nvPr>
        </p:nvSpPr>
        <p:spPr>
          <a:xfrm>
            <a:off x="277813" y="6526213"/>
            <a:ext cx="8699500" cy="2047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33951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95FB06C8-11A0-4E73-A5CE-7801EB091162}"/>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515965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14" name="Content Placeholder 5">
            <a:extLst>
              <a:ext uri="{FF2B5EF4-FFF2-40B4-BE49-F238E27FC236}">
                <a16:creationId xmlns:a16="http://schemas.microsoft.com/office/drawing/2014/main" id="{693BA5A3-DAB5-45C2-AE6D-5271B0A7976C}"/>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704" r:id="rId3"/>
    <p:sldLayoutId id="2147483682" r:id="rId4"/>
    <p:sldLayoutId id="2147483683"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id="{F7BFBE01-8512-49BF-81D6-10C5E13594C9}"/>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a:t>Add long copyright line here</a:t>
            </a:r>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slide" Target="slide46.x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slide" Target="slide47.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slide" Target="slide48.xml"/><Relationship Id="rId5" Type="http://schemas.openxmlformats.org/officeDocument/2006/relationships/image" Target="../media/image7.wmf"/><Relationship Id="rId4"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slide" Target="slide49.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slide" Target="slide5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slide" Target="slide5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slide" Target="slide52.xml"/><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slide" Target="slide5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slide" Target="slide54.xml"/><Relationship Id="rId4" Type="http://schemas.openxmlformats.org/officeDocument/2006/relationships/image" Target="../media/image16.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1.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3.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5.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2.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8.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0.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8.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0.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9F084F0-007F-4AB4-AE51-D099B444BF64}"/>
              </a:ext>
            </a:extLst>
          </p:cNvPr>
          <p:cNvSpPr>
            <a:spLocks noGrp="1"/>
          </p:cNvSpPr>
          <p:nvPr>
            <p:ph type="ctrTitle"/>
          </p:nvPr>
        </p:nvSpPr>
        <p:spPr>
          <a:xfrm>
            <a:off x="777240" y="2985555"/>
            <a:ext cx="6521640" cy="576185"/>
          </a:xfrm>
        </p:spPr>
        <p:txBody>
          <a:bodyPr/>
          <a:lstStyle/>
          <a:p>
            <a:r>
              <a:rPr lang="en-US" sz="2800" noProof="0" dirty="0">
                <a:cs typeface="Myriad Pro"/>
              </a:rPr>
              <a:t>Financial Accounting, </a:t>
            </a:r>
            <a:r>
              <a:rPr lang="en-US" sz="1400" noProof="0" dirty="0">
                <a:cs typeface="Avenir LT Std 35 Light"/>
              </a:rPr>
              <a:t>Sixth Edition</a:t>
            </a:r>
            <a:endParaRPr lang="en-US" noProof="0" dirty="0"/>
          </a:p>
        </p:txBody>
      </p:sp>
      <p:sp>
        <p:nvSpPr>
          <p:cNvPr id="7" name="Subtitle 6">
            <a:extLst>
              <a:ext uri="{FF2B5EF4-FFF2-40B4-BE49-F238E27FC236}">
                <a16:creationId xmlns:a16="http://schemas.microsoft.com/office/drawing/2014/main" id="{3260BC05-B6F2-40EA-A31C-4F7F747CA546}"/>
              </a:ext>
            </a:extLst>
          </p:cNvPr>
          <p:cNvSpPr>
            <a:spLocks noGrp="1"/>
          </p:cNvSpPr>
          <p:nvPr>
            <p:ph type="subTitle" idx="1"/>
          </p:nvPr>
        </p:nvSpPr>
        <p:spPr>
          <a:xfrm>
            <a:off x="782057" y="3647781"/>
            <a:ext cx="5419237" cy="873214"/>
          </a:xfrm>
        </p:spPr>
        <p:txBody>
          <a:bodyPr/>
          <a:lstStyle/>
          <a:p>
            <a:r>
              <a:rPr lang="en-US" sz="2000" b="1" dirty="0"/>
              <a:t>APPENDIX C</a:t>
            </a:r>
          </a:p>
          <a:p>
            <a:r>
              <a:rPr lang="en-US" dirty="0"/>
              <a:t>Time Value of Money</a:t>
            </a:r>
          </a:p>
        </p:txBody>
      </p:sp>
      <p:sp>
        <p:nvSpPr>
          <p:cNvPr id="8" name="Text Placeholder 7">
            <a:extLst>
              <a:ext uri="{FF2B5EF4-FFF2-40B4-BE49-F238E27FC236}">
                <a16:creationId xmlns:a16="http://schemas.microsoft.com/office/drawing/2014/main" id="{4A546A7B-DC8B-49C3-910D-F4B1078BC95F}"/>
              </a:ext>
            </a:extLst>
          </p:cNvPr>
          <p:cNvSpPr>
            <a:spLocks noGrp="1"/>
          </p:cNvSpPr>
          <p:nvPr>
            <p:ph type="body" sz="quarter" idx="10"/>
          </p:nvPr>
        </p:nvSpPr>
        <p:spPr/>
        <p:txBody>
          <a:bodyPr/>
          <a:lstStyle/>
          <a:p>
            <a:r>
              <a:rPr lang="en-US" noProof="0" dirty="0"/>
              <a:t>Spiceland  •  Thomas  •  Herrmann</a:t>
            </a:r>
          </a:p>
        </p:txBody>
      </p:sp>
      <p:sp>
        <p:nvSpPr>
          <p:cNvPr id="9" name="Content Placeholder 8">
            <a:extLst>
              <a:ext uri="{FF2B5EF4-FFF2-40B4-BE49-F238E27FC236}">
                <a16:creationId xmlns:a16="http://schemas.microsoft.com/office/drawing/2014/main" id="{FD11D79F-1234-44E4-B602-E73B16FA42BA}"/>
              </a:ext>
            </a:extLst>
          </p:cNvPr>
          <p:cNvSpPr>
            <a:spLocks noGrp="1"/>
          </p:cNvSpPr>
          <p:nvPr>
            <p:ph sz="quarter" idx="12"/>
          </p:nvPr>
        </p:nvSpPr>
        <p:spPr>
          <a:xfrm>
            <a:off x="-33249" y="6547511"/>
            <a:ext cx="9260378" cy="230735"/>
          </a:xfrm>
        </p:spPr>
        <p:txBody>
          <a:bodyPr/>
          <a:lstStyle/>
          <a:p>
            <a:r>
              <a:rPr lang="en-US" sz="800" noProof="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4425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Learning Objective 2</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285875" indent="-1285875">
              <a:spcBef>
                <a:spcPts val="500"/>
              </a:spcBef>
              <a:spcAft>
                <a:spcPts val="500"/>
              </a:spcAft>
            </a:pPr>
            <a:r>
              <a:rPr lang="en-US" sz="2800" b="1" noProof="0" dirty="0">
                <a:solidFill>
                  <a:schemeClr val="tx1"/>
                </a:solidFill>
              </a:rPr>
              <a:t>LO C-2</a:t>
            </a:r>
            <a:r>
              <a:rPr lang="en-US" sz="2800" b="1" dirty="0">
                <a:solidFill>
                  <a:schemeClr val="tx1"/>
                </a:solidFill>
              </a:rPr>
              <a:t> </a:t>
            </a:r>
            <a:r>
              <a:rPr lang="en-US" sz="2800" dirty="0">
                <a:solidFill>
                  <a:schemeClr val="tx1"/>
                </a:solidFill>
              </a:rPr>
              <a:t>Calculate the future value of a single amount.</a:t>
            </a:r>
            <a:endParaRPr lang="en-US" sz="2800" noProof="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13699784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3200" dirty="0">
                <a:solidFill>
                  <a:schemeClr val="tx1"/>
                </a:solidFill>
                <a:cs typeface="Avenir LT Std 65 Medium"/>
              </a:rPr>
              <a:t>Illustration C–3 Future Value of a Single Amount</a:t>
            </a:r>
            <a:endParaRPr lang="en-US" sz="3200" noProof="0" dirty="0">
              <a:solidFill>
                <a:schemeClr val="tx1"/>
              </a:solidFill>
            </a:endParaRPr>
          </a:p>
        </p:txBody>
      </p:sp>
      <p:pic>
        <p:nvPicPr>
          <p:cNvPr id="12" name="Picture 11" descr="A useful way to visualize future values.">
            <a:extLst>
              <a:ext uri="{FF2B5EF4-FFF2-40B4-BE49-F238E27FC236}">
                <a16:creationId xmlns:a16="http://schemas.microsoft.com/office/drawing/2014/main" id="{58C6E5AB-B097-49C2-A43D-A6C3C79C66FD}"/>
              </a:ext>
            </a:extLst>
          </p:cNvPr>
          <p:cNvPicPr>
            <a:picLocks noChangeAspect="1"/>
          </p:cNvPicPr>
          <p:nvPr/>
        </p:nvPicPr>
        <p:blipFill rotWithShape="1">
          <a:blip r:embed="rId3"/>
          <a:srcRect t="4498" b="13361"/>
          <a:stretch/>
        </p:blipFill>
        <p:spPr>
          <a:xfrm>
            <a:off x="742703" y="1273878"/>
            <a:ext cx="7687169" cy="3232209"/>
          </a:xfrm>
          <a:prstGeom prst="rect">
            <a:avLst/>
          </a:prstGeom>
        </p:spPr>
      </p:pic>
      <p:graphicFrame>
        <p:nvGraphicFramePr>
          <p:cNvPr id="13" name="Object 12">
            <a:extLst>
              <a:ext uri="{FF2B5EF4-FFF2-40B4-BE49-F238E27FC236}">
                <a16:creationId xmlns:a16="http://schemas.microsoft.com/office/drawing/2014/main" id="{6370D710-7579-45DF-8736-762F28694778}"/>
              </a:ext>
            </a:extLst>
          </p:cNvPr>
          <p:cNvGraphicFramePr>
            <a:graphicFrameLocks noChangeAspect="1"/>
          </p:cNvGraphicFramePr>
          <p:nvPr>
            <p:extLst>
              <p:ext uri="{D42A27DB-BD31-4B8C-83A1-F6EECF244321}">
                <p14:modId xmlns:p14="http://schemas.microsoft.com/office/powerpoint/2010/main" val="3610150665"/>
              </p:ext>
            </p:extLst>
          </p:nvPr>
        </p:nvGraphicFramePr>
        <p:xfrm>
          <a:off x="3646398" y="4650947"/>
          <a:ext cx="1851204" cy="598918"/>
        </p:xfrm>
        <a:graphic>
          <a:graphicData uri="http://schemas.openxmlformats.org/presentationml/2006/ole">
            <mc:AlternateContent xmlns:mc="http://schemas.openxmlformats.org/markup-compatibility/2006">
              <mc:Choice xmlns:v="urn:schemas-microsoft-com:vml" Requires="v">
                <p:oleObj name="Equation" r:id="rId4" imgW="863280" imgH="279360" progId="Equation.DSMT4">
                  <p:embed/>
                </p:oleObj>
              </mc:Choice>
              <mc:Fallback>
                <p:oleObj name="Equation" r:id="rId4" imgW="863280" imgH="279360" progId="Equation.DSMT4">
                  <p:embed/>
                  <p:pic>
                    <p:nvPicPr>
                      <p:cNvPr id="0" name=""/>
                      <p:cNvPicPr/>
                      <p:nvPr/>
                    </p:nvPicPr>
                    <p:blipFill>
                      <a:blip r:embed="rId5"/>
                      <a:stretch>
                        <a:fillRect/>
                      </a:stretch>
                    </p:blipFill>
                    <p:spPr>
                      <a:xfrm>
                        <a:off x="3646398" y="4650947"/>
                        <a:ext cx="1851204" cy="598918"/>
                      </a:xfrm>
                      <a:prstGeom prst="rect">
                        <a:avLst/>
                      </a:prstGeom>
                      <a:ln>
                        <a:solidFill>
                          <a:schemeClr val="tx1"/>
                        </a:solidFill>
                      </a:ln>
                    </p:spPr>
                  </p:pic>
                </p:oleObj>
              </mc:Fallback>
            </mc:AlternateContent>
          </a:graphicData>
        </a:graphic>
      </p:graphicFrame>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5400673"/>
            <a:ext cx="8283512" cy="704850"/>
          </a:xfrm>
        </p:spPr>
        <p:txBody>
          <a:bodyPr>
            <a:noAutofit/>
          </a:bodyPr>
          <a:lstStyle/>
          <a:p>
            <a:pPr>
              <a:spcBef>
                <a:spcPts val="1000"/>
              </a:spcBef>
              <a:spcAft>
                <a:spcPts val="0"/>
              </a:spcAft>
            </a:pPr>
            <a:r>
              <a:rPr lang="en-US" sz="1800" dirty="0"/>
              <a:t>F</a:t>
            </a:r>
            <a:r>
              <a:rPr lang="en-US" sz="100" dirty="0"/>
              <a:t> </a:t>
            </a:r>
            <a:r>
              <a:rPr lang="en-US" sz="1800" dirty="0"/>
              <a:t>V = future value of the invested amount, I = initial investment, </a:t>
            </a:r>
            <a:r>
              <a:rPr lang="en-US" sz="1800" i="1" dirty="0" err="1"/>
              <a:t>i</a:t>
            </a:r>
            <a:r>
              <a:rPr lang="en-US" sz="1800" i="1" dirty="0"/>
              <a:t> </a:t>
            </a:r>
            <a:r>
              <a:rPr lang="en-US" sz="1800" dirty="0"/>
              <a:t>= interest rate, </a:t>
            </a:r>
            <a:r>
              <a:rPr lang="en-US" sz="1800" i="1" dirty="0"/>
              <a:t>n </a:t>
            </a:r>
            <a:r>
              <a:rPr lang="en-US" sz="1800" dirty="0"/>
              <a:t>= number of compounding periods</a:t>
            </a:r>
          </a:p>
        </p:txBody>
      </p:sp>
      <p:sp>
        <p:nvSpPr>
          <p:cNvPr id="9" name="Text Placeholder 8">
            <a:extLst>
              <a:ext uri="{FF2B5EF4-FFF2-40B4-BE49-F238E27FC236}">
                <a16:creationId xmlns:a16="http://schemas.microsoft.com/office/drawing/2014/main" id="{377A32C1-CB3E-47E8-9D9A-32D89E376FC8}"/>
              </a:ext>
            </a:extLst>
          </p:cNvPr>
          <p:cNvSpPr>
            <a:spLocks noGrp="1"/>
          </p:cNvSpPr>
          <p:nvPr>
            <p:ph type="body" sz="quarter" idx="12"/>
          </p:nvPr>
        </p:nvSpPr>
        <p:spPr>
          <a:xfrm>
            <a:off x="2971268" y="6324600"/>
            <a:ext cx="3201464" cy="190500"/>
          </a:xfrm>
        </p:spPr>
        <p:txBody>
          <a:bodyPr/>
          <a:lstStyle/>
          <a:p>
            <a:r>
              <a:rPr lang="en-US" sz="1200" dirty="0">
                <a:solidFill>
                  <a:schemeClr val="tx1"/>
                </a:solidFill>
                <a:hlinkClick r:id="rId6" action="ppaction://hlinksldjump"/>
              </a:rPr>
              <a:t>Access the text alternative for slide images.</a:t>
            </a:r>
            <a:endParaRPr lang="en-US" sz="120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30455655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3200" dirty="0">
                <a:solidFill>
                  <a:schemeClr val="tx1"/>
                </a:solidFill>
                <a:cs typeface="Avenir LT Std 65 Medium"/>
              </a:rPr>
              <a:t>Illustration C–4 Future Value of $1 (excerpt from Table 1)</a:t>
            </a:r>
            <a:endParaRPr lang="en-US" sz="3200" noProof="0" dirty="0">
              <a:solidFill>
                <a:schemeClr val="tx1"/>
              </a:solidFill>
            </a:endParaRPr>
          </a:p>
        </p:txBody>
      </p:sp>
      <p:graphicFrame>
        <p:nvGraphicFramePr>
          <p:cNvPr id="6" name="Table 6">
            <a:extLst>
              <a:ext uri="{FF2B5EF4-FFF2-40B4-BE49-F238E27FC236}">
                <a16:creationId xmlns:a16="http://schemas.microsoft.com/office/drawing/2014/main" id="{8087C842-F39B-4345-9DD2-D844EA5A12AB}"/>
              </a:ext>
            </a:extLst>
          </p:cNvPr>
          <p:cNvGraphicFramePr>
            <a:graphicFrameLocks noGrp="1"/>
          </p:cNvGraphicFramePr>
          <p:nvPr>
            <p:extLst>
              <p:ext uri="{D42A27DB-BD31-4B8C-83A1-F6EECF244321}">
                <p14:modId xmlns:p14="http://schemas.microsoft.com/office/powerpoint/2010/main" val="2273294154"/>
              </p:ext>
            </p:extLst>
          </p:nvPr>
        </p:nvGraphicFramePr>
        <p:xfrm>
          <a:off x="342898" y="1397000"/>
          <a:ext cx="8458198" cy="3881120"/>
        </p:xfrm>
        <a:graphic>
          <a:graphicData uri="http://schemas.openxmlformats.org/drawingml/2006/table">
            <a:tbl>
              <a:tblPr firstRow="1" bandRow="1">
                <a:tableStyleId>{5C22544A-7EE6-4342-B048-85BDC9FD1C3A}</a:tableStyleId>
              </a:tblPr>
              <a:tblGrid>
                <a:gridCol w="1208314">
                  <a:extLst>
                    <a:ext uri="{9D8B030D-6E8A-4147-A177-3AD203B41FA5}">
                      <a16:colId xmlns:a16="http://schemas.microsoft.com/office/drawing/2014/main" val="2185681456"/>
                    </a:ext>
                  </a:extLst>
                </a:gridCol>
                <a:gridCol w="1208314">
                  <a:extLst>
                    <a:ext uri="{9D8B030D-6E8A-4147-A177-3AD203B41FA5}">
                      <a16:colId xmlns:a16="http://schemas.microsoft.com/office/drawing/2014/main" val="2420394097"/>
                    </a:ext>
                  </a:extLst>
                </a:gridCol>
                <a:gridCol w="1208314">
                  <a:extLst>
                    <a:ext uri="{9D8B030D-6E8A-4147-A177-3AD203B41FA5}">
                      <a16:colId xmlns:a16="http://schemas.microsoft.com/office/drawing/2014/main" val="2356803332"/>
                    </a:ext>
                  </a:extLst>
                </a:gridCol>
                <a:gridCol w="1208314">
                  <a:extLst>
                    <a:ext uri="{9D8B030D-6E8A-4147-A177-3AD203B41FA5}">
                      <a16:colId xmlns:a16="http://schemas.microsoft.com/office/drawing/2014/main" val="702999276"/>
                    </a:ext>
                  </a:extLst>
                </a:gridCol>
                <a:gridCol w="1208314">
                  <a:extLst>
                    <a:ext uri="{9D8B030D-6E8A-4147-A177-3AD203B41FA5}">
                      <a16:colId xmlns:a16="http://schemas.microsoft.com/office/drawing/2014/main" val="33740188"/>
                    </a:ext>
                  </a:extLst>
                </a:gridCol>
                <a:gridCol w="1208314">
                  <a:extLst>
                    <a:ext uri="{9D8B030D-6E8A-4147-A177-3AD203B41FA5}">
                      <a16:colId xmlns:a16="http://schemas.microsoft.com/office/drawing/2014/main" val="3197669605"/>
                    </a:ext>
                  </a:extLst>
                </a:gridCol>
                <a:gridCol w="1208314">
                  <a:extLst>
                    <a:ext uri="{9D8B030D-6E8A-4147-A177-3AD203B41FA5}">
                      <a16:colId xmlns:a16="http://schemas.microsoft.com/office/drawing/2014/main" val="321461685"/>
                    </a:ext>
                  </a:extLst>
                </a:gridCol>
              </a:tblGrid>
              <a:tr h="370840">
                <a:tc>
                  <a:txBody>
                    <a:bodyPr/>
                    <a:lstStyle/>
                    <a:p>
                      <a:pPr algn="ctr"/>
                      <a:r>
                        <a:rPr lang="en-US" b="1" dirty="0">
                          <a:solidFill>
                            <a:schemeClr val="tx1"/>
                          </a:solidFill>
                        </a:rPr>
                        <a:t>Periods (</a:t>
                      </a:r>
                      <a:r>
                        <a:rPr lang="en-US" b="1" i="1" dirty="0">
                          <a:solidFill>
                            <a:schemeClr val="tx1"/>
                          </a:solidFill>
                        </a:rPr>
                        <a:t>n</a:t>
                      </a:r>
                      <a:r>
                        <a:rPr lang="en-US" b="1" dirty="0">
                          <a:solidFill>
                            <a:schemeClr val="tx1"/>
                          </a:solidFill>
                        </a:rPr>
                        <a:t>)</a:t>
                      </a:r>
                      <a:endParaRPr lang="en-US" dirty="0">
                        <a:solidFill>
                          <a:schemeClr val="tx1"/>
                        </a:solidFill>
                      </a:endParaRPr>
                    </a:p>
                  </a:txBody>
                  <a:tcPr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7%</a:t>
                      </a:r>
                      <a:endParaRPr lang="en-US" dirty="0">
                        <a:solidFill>
                          <a:schemeClr val="tx1"/>
                        </a:solidFill>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8%</a:t>
                      </a:r>
                      <a:endParaRPr lang="en-US" dirty="0">
                        <a:solidFill>
                          <a:schemeClr val="tx1"/>
                        </a:solidFill>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9%</a:t>
                      </a:r>
                      <a:endParaRPr lang="en-US" dirty="0">
                        <a:solidFill>
                          <a:schemeClr val="tx1"/>
                        </a:solidFill>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10%</a:t>
                      </a:r>
                      <a:endParaRPr lang="en-US" dirty="0">
                        <a:solidFill>
                          <a:schemeClr val="tx1"/>
                        </a:solidFill>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11%</a:t>
                      </a:r>
                      <a:endParaRPr lang="en-US" dirty="0">
                        <a:solidFill>
                          <a:schemeClr val="tx1"/>
                        </a:solidFill>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12%</a:t>
                      </a:r>
                      <a:endParaRPr lang="en-US" dirty="0">
                        <a:solidFill>
                          <a:schemeClr val="tx1"/>
                        </a:solidFill>
                      </a:endParaRPr>
                    </a:p>
                  </a:txBody>
                  <a:tcPr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713806"/>
                  </a:ext>
                </a:extLst>
              </a:tr>
              <a:tr h="370840">
                <a:tc>
                  <a:txBody>
                    <a:bodyPr/>
                    <a:lstStyle/>
                    <a:p>
                      <a:pPr algn="ctr"/>
                      <a:r>
                        <a:rPr lang="en-IN" dirty="0">
                          <a:solidFill>
                            <a:schemeClr val="tx1"/>
                          </a:solidFill>
                        </a:rPr>
                        <a:t>1</a:t>
                      </a:r>
                      <a:endParaRPr lang="en-US" dirty="0">
                        <a:solidFill>
                          <a:schemeClr val="tx1"/>
                        </a:solidFill>
                      </a:endParaRPr>
                    </a:p>
                  </a:txBody>
                  <a:tcPr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1.07000</a:t>
                      </a:r>
                    </a:p>
                  </a:txBody>
                  <a:tcPr anchor="b">
                    <a:lnT w="12700" cap="flat" cmpd="sng" algn="ctr">
                      <a:solidFill>
                        <a:schemeClr val="tx1"/>
                      </a:solidFill>
                      <a:prstDash val="solid"/>
                      <a:round/>
                      <a:headEnd type="none" w="med" len="med"/>
                      <a:tailEnd type="none" w="med" len="med"/>
                    </a:lnT>
                    <a:noFill/>
                  </a:tcPr>
                </a:tc>
                <a:tc>
                  <a:txBody>
                    <a:bodyPr/>
                    <a:lstStyle/>
                    <a:p>
                      <a:r>
                        <a:rPr lang="en-US" dirty="0">
                          <a:solidFill>
                            <a:schemeClr val="tx1"/>
                          </a:solidFill>
                        </a:rPr>
                        <a:t>1.08000</a:t>
                      </a:r>
                    </a:p>
                  </a:txBody>
                  <a:tcPr anchor="b">
                    <a:lnT w="12700" cap="flat" cmpd="sng" algn="ctr">
                      <a:solidFill>
                        <a:schemeClr val="tx1"/>
                      </a:solidFill>
                      <a:prstDash val="solid"/>
                      <a:round/>
                      <a:headEnd type="none" w="med" len="med"/>
                      <a:tailEnd type="none" w="med" len="med"/>
                    </a:lnT>
                    <a:noFill/>
                  </a:tcPr>
                </a:tc>
                <a:tc>
                  <a:txBody>
                    <a:bodyPr/>
                    <a:lstStyle/>
                    <a:p>
                      <a:r>
                        <a:rPr lang="en-US" dirty="0">
                          <a:solidFill>
                            <a:schemeClr val="tx1"/>
                          </a:solidFill>
                        </a:rPr>
                        <a:t>1.09000</a:t>
                      </a:r>
                    </a:p>
                  </a:txBody>
                  <a:tcPr anchor="b">
                    <a:lnT w="12700" cap="flat" cmpd="sng" algn="ctr">
                      <a:solidFill>
                        <a:schemeClr val="tx1"/>
                      </a:solidFill>
                      <a:prstDash val="solid"/>
                      <a:round/>
                      <a:headEnd type="none" w="med" len="med"/>
                      <a:tailEnd type="none" w="med" len="med"/>
                    </a:lnT>
                    <a:noFill/>
                  </a:tcPr>
                </a:tc>
                <a:tc>
                  <a:txBody>
                    <a:bodyPr/>
                    <a:lstStyle/>
                    <a:p>
                      <a:r>
                        <a:rPr lang="en-US" dirty="0">
                          <a:solidFill>
                            <a:schemeClr val="tx1"/>
                          </a:solidFill>
                        </a:rPr>
                        <a:t>1.10000</a:t>
                      </a:r>
                    </a:p>
                  </a:txBody>
                  <a:tcPr anchor="b">
                    <a:lnT w="12700" cap="flat" cmpd="sng" algn="ctr">
                      <a:solidFill>
                        <a:schemeClr val="tx1"/>
                      </a:solidFill>
                      <a:prstDash val="solid"/>
                      <a:round/>
                      <a:headEnd type="none" w="med" len="med"/>
                      <a:tailEnd type="none" w="med" len="med"/>
                    </a:lnT>
                    <a:noFill/>
                  </a:tcPr>
                </a:tc>
                <a:tc>
                  <a:txBody>
                    <a:bodyPr/>
                    <a:lstStyle/>
                    <a:p>
                      <a:r>
                        <a:rPr lang="en-US" dirty="0">
                          <a:solidFill>
                            <a:schemeClr val="tx1"/>
                          </a:solidFill>
                        </a:rPr>
                        <a:t>1.11000</a:t>
                      </a:r>
                    </a:p>
                  </a:txBody>
                  <a:tcPr anchor="b">
                    <a:lnT w="12700" cap="flat" cmpd="sng" algn="ctr">
                      <a:solidFill>
                        <a:schemeClr val="tx1"/>
                      </a:solidFill>
                      <a:prstDash val="solid"/>
                      <a:round/>
                      <a:headEnd type="none" w="med" len="med"/>
                      <a:tailEnd type="none" w="med" len="med"/>
                    </a:lnT>
                    <a:noFill/>
                  </a:tcPr>
                </a:tc>
                <a:tc>
                  <a:txBody>
                    <a:bodyPr/>
                    <a:lstStyle/>
                    <a:p>
                      <a:r>
                        <a:rPr lang="en-US" dirty="0">
                          <a:solidFill>
                            <a:schemeClr val="tx1"/>
                          </a:solidFill>
                        </a:rPr>
                        <a:t>1.12000</a:t>
                      </a:r>
                    </a:p>
                  </a:txBody>
                  <a:tcPr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8143492"/>
                  </a:ext>
                </a:extLst>
              </a:tr>
              <a:tr h="370840">
                <a:tc>
                  <a:txBody>
                    <a:bodyPr/>
                    <a:lstStyle/>
                    <a:p>
                      <a:pPr algn="ctr"/>
                      <a:r>
                        <a:rPr lang="en-IN" dirty="0">
                          <a:solidFill>
                            <a:schemeClr val="tx1"/>
                          </a:solidFill>
                        </a:rPr>
                        <a:t>2</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r>
                        <a:rPr lang="en-US" dirty="0">
                          <a:solidFill>
                            <a:schemeClr val="tx1"/>
                          </a:solidFill>
                        </a:rPr>
                        <a:t>1.14490</a:t>
                      </a:r>
                    </a:p>
                  </a:txBody>
                  <a:tcPr anchor="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1.16640</a:t>
                      </a:r>
                    </a:p>
                  </a:txBody>
                  <a:tcPr anchor="b">
                    <a:noFill/>
                  </a:tcPr>
                </a:tc>
                <a:tc>
                  <a:txBody>
                    <a:bodyPr/>
                    <a:lstStyle/>
                    <a:p>
                      <a:r>
                        <a:rPr lang="en-US" dirty="0">
                          <a:solidFill>
                            <a:schemeClr val="tx1"/>
                          </a:solidFill>
                        </a:rPr>
                        <a:t>1.18810</a:t>
                      </a:r>
                    </a:p>
                  </a:txBody>
                  <a:tcPr anchor="b">
                    <a:noFill/>
                  </a:tcPr>
                </a:tc>
                <a:tc>
                  <a:txBody>
                    <a:bodyPr/>
                    <a:lstStyle/>
                    <a:p>
                      <a:r>
                        <a:rPr lang="en-US" dirty="0">
                          <a:solidFill>
                            <a:schemeClr val="tx1"/>
                          </a:solidFill>
                        </a:rPr>
                        <a:t>1.21000</a:t>
                      </a:r>
                    </a:p>
                  </a:txBody>
                  <a:tcPr anchor="b">
                    <a:noFill/>
                  </a:tcPr>
                </a:tc>
                <a:tc>
                  <a:txBody>
                    <a:bodyPr/>
                    <a:lstStyle/>
                    <a:p>
                      <a:r>
                        <a:rPr lang="en-US" dirty="0">
                          <a:solidFill>
                            <a:schemeClr val="tx1"/>
                          </a:solidFill>
                        </a:rPr>
                        <a:t>1.23210</a:t>
                      </a:r>
                    </a:p>
                  </a:txBody>
                  <a:tcPr anchor="b">
                    <a:noFill/>
                  </a:tcPr>
                </a:tc>
                <a:tc>
                  <a:txBody>
                    <a:bodyPr/>
                    <a:lstStyle/>
                    <a:p>
                      <a:r>
                        <a:rPr lang="en-US" dirty="0">
                          <a:solidFill>
                            <a:schemeClr val="tx1"/>
                          </a:solidFill>
                        </a:rPr>
                        <a:t>1.25440</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174148709"/>
                  </a:ext>
                </a:extLst>
              </a:tr>
              <a:tr h="370840">
                <a:tc>
                  <a:txBody>
                    <a:bodyPr/>
                    <a:lstStyle/>
                    <a:p>
                      <a:pPr algn="ctr"/>
                      <a:r>
                        <a:rPr lang="en-IN" dirty="0">
                          <a:solidFill>
                            <a:schemeClr val="tx1"/>
                          </a:solidFill>
                        </a:rPr>
                        <a:t>3</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r>
                        <a:rPr lang="en-US" dirty="0">
                          <a:solidFill>
                            <a:schemeClr val="tx1"/>
                          </a:solidFill>
                        </a:rPr>
                        <a:t>1.22504</a:t>
                      </a:r>
                    </a:p>
                  </a:txBody>
                  <a:tcPr anchor="b">
                    <a:noFill/>
                  </a:tcPr>
                </a:tc>
                <a:tc>
                  <a:txBody>
                    <a:bodyPr/>
                    <a:lstStyle/>
                    <a:p>
                      <a:r>
                        <a:rPr lang="en-US" dirty="0">
                          <a:solidFill>
                            <a:schemeClr val="tx1"/>
                          </a:solidFill>
                        </a:rPr>
                        <a:t>1.25971</a:t>
                      </a:r>
                    </a:p>
                  </a:txBody>
                  <a:tcPr anchor="b">
                    <a:noFill/>
                  </a:tcPr>
                </a:tc>
                <a:tc>
                  <a:txBody>
                    <a:bodyPr/>
                    <a:lstStyle/>
                    <a:p>
                      <a:r>
                        <a:rPr lang="en-US" dirty="0">
                          <a:solidFill>
                            <a:schemeClr val="tx1"/>
                          </a:solidFill>
                        </a:rPr>
                        <a:t>1.29503</a:t>
                      </a:r>
                    </a:p>
                  </a:txBody>
                  <a:tcPr anchor="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980000"/>
                          </a:solidFill>
                        </a:rPr>
                        <a:t>1.33100</a:t>
                      </a:r>
                    </a:p>
                  </a:txBody>
                  <a:tcPr anchor="b">
                    <a:noFill/>
                  </a:tcPr>
                </a:tc>
                <a:tc>
                  <a:txBody>
                    <a:bodyPr/>
                    <a:lstStyle/>
                    <a:p>
                      <a:r>
                        <a:rPr lang="en-US" dirty="0">
                          <a:solidFill>
                            <a:schemeClr val="tx1"/>
                          </a:solidFill>
                        </a:rPr>
                        <a:t>1.36763</a:t>
                      </a:r>
                    </a:p>
                  </a:txBody>
                  <a:tcPr anchor="b">
                    <a:noFill/>
                  </a:tcPr>
                </a:tc>
                <a:tc>
                  <a:txBody>
                    <a:bodyPr/>
                    <a:lstStyle/>
                    <a:p>
                      <a:r>
                        <a:rPr lang="en-US" dirty="0">
                          <a:solidFill>
                            <a:schemeClr val="tx1"/>
                          </a:solidFill>
                        </a:rPr>
                        <a:t>1.40493</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689211045"/>
                  </a:ext>
                </a:extLst>
              </a:tr>
              <a:tr h="370840">
                <a:tc>
                  <a:txBody>
                    <a:bodyPr/>
                    <a:lstStyle/>
                    <a:p>
                      <a:pPr algn="ctr"/>
                      <a:r>
                        <a:rPr lang="en-IN" dirty="0">
                          <a:solidFill>
                            <a:schemeClr val="tx1"/>
                          </a:solidFill>
                        </a:rPr>
                        <a:t>4</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r>
                        <a:rPr lang="en-US" dirty="0">
                          <a:solidFill>
                            <a:schemeClr val="tx1"/>
                          </a:solidFill>
                        </a:rPr>
                        <a:t>1.31080</a:t>
                      </a:r>
                    </a:p>
                  </a:txBody>
                  <a:tcPr anchor="b">
                    <a:noFill/>
                  </a:tcPr>
                </a:tc>
                <a:tc>
                  <a:txBody>
                    <a:bodyPr/>
                    <a:lstStyle/>
                    <a:p>
                      <a:r>
                        <a:rPr lang="en-US" dirty="0">
                          <a:solidFill>
                            <a:schemeClr val="tx1"/>
                          </a:solidFill>
                        </a:rPr>
                        <a:t>1.36049</a:t>
                      </a:r>
                    </a:p>
                  </a:txBody>
                  <a:tcPr anchor="b">
                    <a:noFill/>
                  </a:tcPr>
                </a:tc>
                <a:tc>
                  <a:txBody>
                    <a:bodyPr/>
                    <a:lstStyle/>
                    <a:p>
                      <a:r>
                        <a:rPr lang="en-US" dirty="0">
                          <a:solidFill>
                            <a:schemeClr val="tx1"/>
                          </a:solidFill>
                        </a:rPr>
                        <a:t>1.41158</a:t>
                      </a:r>
                    </a:p>
                  </a:txBody>
                  <a:tcPr anchor="b">
                    <a:noFill/>
                  </a:tcPr>
                </a:tc>
                <a:tc>
                  <a:txBody>
                    <a:bodyPr/>
                    <a:lstStyle/>
                    <a:p>
                      <a:r>
                        <a:rPr lang="en-US" dirty="0">
                          <a:solidFill>
                            <a:schemeClr val="tx1"/>
                          </a:solidFill>
                        </a:rPr>
                        <a:t>1.46410</a:t>
                      </a:r>
                    </a:p>
                  </a:txBody>
                  <a:tcPr anchor="b">
                    <a:noFill/>
                  </a:tcPr>
                </a:tc>
                <a:tc>
                  <a:txBody>
                    <a:bodyPr/>
                    <a:lstStyle/>
                    <a:p>
                      <a:r>
                        <a:rPr lang="en-US" dirty="0">
                          <a:solidFill>
                            <a:schemeClr val="tx1"/>
                          </a:solidFill>
                        </a:rPr>
                        <a:t>1.51807</a:t>
                      </a:r>
                    </a:p>
                  </a:txBody>
                  <a:tcPr anchor="b">
                    <a:noFill/>
                  </a:tcPr>
                </a:tc>
                <a:tc>
                  <a:txBody>
                    <a:bodyPr/>
                    <a:lstStyle/>
                    <a:p>
                      <a:r>
                        <a:rPr lang="en-US" dirty="0">
                          <a:solidFill>
                            <a:schemeClr val="tx1"/>
                          </a:solidFill>
                        </a:rPr>
                        <a:t>1.57352</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960814251"/>
                  </a:ext>
                </a:extLst>
              </a:tr>
              <a:tr h="370840">
                <a:tc>
                  <a:txBody>
                    <a:bodyPr/>
                    <a:lstStyle/>
                    <a:p>
                      <a:pPr algn="ctr"/>
                      <a:r>
                        <a:rPr lang="en-IN" dirty="0">
                          <a:solidFill>
                            <a:schemeClr val="tx1"/>
                          </a:solidFill>
                        </a:rPr>
                        <a:t>5</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r>
                        <a:rPr lang="en-US" dirty="0">
                          <a:solidFill>
                            <a:schemeClr val="tx1"/>
                          </a:solidFill>
                        </a:rPr>
                        <a:t>1.40255</a:t>
                      </a:r>
                    </a:p>
                  </a:txBody>
                  <a:tcPr anchor="b">
                    <a:noFill/>
                  </a:tcPr>
                </a:tc>
                <a:tc>
                  <a:txBody>
                    <a:bodyPr/>
                    <a:lstStyle/>
                    <a:p>
                      <a:r>
                        <a:rPr lang="en-US" dirty="0">
                          <a:solidFill>
                            <a:schemeClr val="tx1"/>
                          </a:solidFill>
                        </a:rPr>
                        <a:t>1.46933</a:t>
                      </a:r>
                    </a:p>
                  </a:txBody>
                  <a:tcPr anchor="b">
                    <a:noFill/>
                  </a:tcPr>
                </a:tc>
                <a:tc>
                  <a:txBody>
                    <a:bodyPr/>
                    <a:lstStyle/>
                    <a:p>
                      <a:r>
                        <a:rPr lang="en-US" dirty="0">
                          <a:solidFill>
                            <a:schemeClr val="tx1"/>
                          </a:solidFill>
                        </a:rPr>
                        <a:t>1.53862</a:t>
                      </a:r>
                    </a:p>
                  </a:txBody>
                  <a:tcPr anchor="b">
                    <a:noFill/>
                  </a:tcPr>
                </a:tc>
                <a:tc>
                  <a:txBody>
                    <a:bodyPr/>
                    <a:lstStyle/>
                    <a:p>
                      <a:r>
                        <a:rPr lang="en-US" dirty="0">
                          <a:solidFill>
                            <a:schemeClr val="tx1"/>
                          </a:solidFill>
                        </a:rPr>
                        <a:t>1.61051</a:t>
                      </a:r>
                    </a:p>
                  </a:txBody>
                  <a:tcPr anchor="b">
                    <a:noFill/>
                  </a:tcPr>
                </a:tc>
                <a:tc>
                  <a:txBody>
                    <a:bodyPr/>
                    <a:lstStyle/>
                    <a:p>
                      <a:r>
                        <a:rPr lang="en-US" dirty="0">
                          <a:solidFill>
                            <a:schemeClr val="tx1"/>
                          </a:solidFill>
                        </a:rPr>
                        <a:t>1.68506</a:t>
                      </a:r>
                    </a:p>
                  </a:txBody>
                  <a:tcPr anchor="b">
                    <a:noFill/>
                  </a:tcPr>
                </a:tc>
                <a:tc>
                  <a:txBody>
                    <a:bodyPr/>
                    <a:lstStyle/>
                    <a:p>
                      <a:r>
                        <a:rPr lang="en-US" dirty="0">
                          <a:solidFill>
                            <a:schemeClr val="tx1"/>
                          </a:solidFill>
                        </a:rPr>
                        <a:t>1.76234</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420993268"/>
                  </a:ext>
                </a:extLst>
              </a:tr>
              <a:tr h="370840">
                <a:tc>
                  <a:txBody>
                    <a:bodyPr/>
                    <a:lstStyle/>
                    <a:p>
                      <a:pPr algn="ctr"/>
                      <a:r>
                        <a:rPr lang="en-IN" dirty="0">
                          <a:solidFill>
                            <a:schemeClr val="tx1"/>
                          </a:solidFill>
                        </a:rPr>
                        <a:t>6</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r>
                        <a:rPr lang="en-US" dirty="0">
                          <a:solidFill>
                            <a:schemeClr val="tx1"/>
                          </a:solidFill>
                        </a:rPr>
                        <a:t>1.50073</a:t>
                      </a:r>
                    </a:p>
                  </a:txBody>
                  <a:tcPr anchor="b">
                    <a:noFill/>
                  </a:tcPr>
                </a:tc>
                <a:tc>
                  <a:txBody>
                    <a:bodyPr/>
                    <a:lstStyle/>
                    <a:p>
                      <a:r>
                        <a:rPr lang="en-US" dirty="0">
                          <a:solidFill>
                            <a:schemeClr val="tx1"/>
                          </a:solidFill>
                        </a:rPr>
                        <a:t>1.58687</a:t>
                      </a:r>
                    </a:p>
                  </a:txBody>
                  <a:tcPr anchor="b">
                    <a:noFill/>
                  </a:tcPr>
                </a:tc>
                <a:tc>
                  <a:txBody>
                    <a:bodyPr/>
                    <a:lstStyle/>
                    <a:p>
                      <a:r>
                        <a:rPr lang="en-US" dirty="0">
                          <a:solidFill>
                            <a:schemeClr val="tx1"/>
                          </a:solidFill>
                        </a:rPr>
                        <a:t>1.67710</a:t>
                      </a:r>
                    </a:p>
                  </a:txBody>
                  <a:tcPr anchor="b">
                    <a:noFill/>
                  </a:tcPr>
                </a:tc>
                <a:tc>
                  <a:txBody>
                    <a:bodyPr/>
                    <a:lstStyle/>
                    <a:p>
                      <a:r>
                        <a:rPr lang="en-US" dirty="0">
                          <a:solidFill>
                            <a:schemeClr val="tx1"/>
                          </a:solidFill>
                        </a:rPr>
                        <a:t>1.77156</a:t>
                      </a:r>
                    </a:p>
                  </a:txBody>
                  <a:tcPr anchor="b">
                    <a:noFill/>
                  </a:tcPr>
                </a:tc>
                <a:tc>
                  <a:txBody>
                    <a:bodyPr/>
                    <a:lstStyle/>
                    <a:p>
                      <a:r>
                        <a:rPr lang="en-US" dirty="0">
                          <a:solidFill>
                            <a:schemeClr val="tx1"/>
                          </a:solidFill>
                        </a:rPr>
                        <a:t>1.87041</a:t>
                      </a:r>
                    </a:p>
                  </a:txBody>
                  <a:tcPr anchor="b">
                    <a:noFill/>
                  </a:tcPr>
                </a:tc>
                <a:tc>
                  <a:txBody>
                    <a:bodyPr/>
                    <a:lstStyle/>
                    <a:p>
                      <a:r>
                        <a:rPr lang="en-US" dirty="0">
                          <a:solidFill>
                            <a:schemeClr val="tx1"/>
                          </a:solidFill>
                        </a:rPr>
                        <a:t>1.97382</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13563617"/>
                  </a:ext>
                </a:extLst>
              </a:tr>
              <a:tr h="370840">
                <a:tc>
                  <a:txBody>
                    <a:bodyPr/>
                    <a:lstStyle/>
                    <a:p>
                      <a:pPr algn="ctr"/>
                      <a:r>
                        <a:rPr lang="en-IN" dirty="0">
                          <a:solidFill>
                            <a:schemeClr val="tx1"/>
                          </a:solidFill>
                        </a:rPr>
                        <a:t>7</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r>
                        <a:rPr lang="en-US" dirty="0">
                          <a:solidFill>
                            <a:schemeClr val="tx1"/>
                          </a:solidFill>
                        </a:rPr>
                        <a:t>1.60578</a:t>
                      </a:r>
                    </a:p>
                  </a:txBody>
                  <a:tcPr anchor="b">
                    <a:noFill/>
                  </a:tcPr>
                </a:tc>
                <a:tc>
                  <a:txBody>
                    <a:bodyPr/>
                    <a:lstStyle/>
                    <a:p>
                      <a:r>
                        <a:rPr lang="en-US" dirty="0">
                          <a:solidFill>
                            <a:schemeClr val="tx1"/>
                          </a:solidFill>
                        </a:rPr>
                        <a:t>1.71382</a:t>
                      </a:r>
                    </a:p>
                  </a:txBody>
                  <a:tcPr anchor="b">
                    <a:noFill/>
                  </a:tcPr>
                </a:tc>
                <a:tc>
                  <a:txBody>
                    <a:bodyPr/>
                    <a:lstStyle/>
                    <a:p>
                      <a:r>
                        <a:rPr lang="en-US" dirty="0">
                          <a:solidFill>
                            <a:schemeClr val="tx1"/>
                          </a:solidFill>
                        </a:rPr>
                        <a:t>1.82804</a:t>
                      </a:r>
                    </a:p>
                  </a:txBody>
                  <a:tcPr anchor="b">
                    <a:noFill/>
                  </a:tcPr>
                </a:tc>
                <a:tc>
                  <a:txBody>
                    <a:bodyPr/>
                    <a:lstStyle/>
                    <a:p>
                      <a:r>
                        <a:rPr lang="en-US" dirty="0">
                          <a:solidFill>
                            <a:schemeClr val="tx1"/>
                          </a:solidFill>
                        </a:rPr>
                        <a:t>1.94872</a:t>
                      </a:r>
                    </a:p>
                  </a:txBody>
                  <a:tcPr anchor="b">
                    <a:noFill/>
                  </a:tcPr>
                </a:tc>
                <a:tc>
                  <a:txBody>
                    <a:bodyPr/>
                    <a:lstStyle/>
                    <a:p>
                      <a:r>
                        <a:rPr lang="en-US" dirty="0">
                          <a:solidFill>
                            <a:schemeClr val="tx1"/>
                          </a:solidFill>
                        </a:rPr>
                        <a:t>2.07616</a:t>
                      </a:r>
                    </a:p>
                  </a:txBody>
                  <a:tcPr anchor="b">
                    <a:noFill/>
                  </a:tcPr>
                </a:tc>
                <a:tc>
                  <a:txBody>
                    <a:bodyPr/>
                    <a:lstStyle/>
                    <a:p>
                      <a:r>
                        <a:rPr lang="en-US" dirty="0">
                          <a:solidFill>
                            <a:schemeClr val="tx1"/>
                          </a:solidFill>
                        </a:rPr>
                        <a:t>2.21068</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875958242"/>
                  </a:ext>
                </a:extLst>
              </a:tr>
              <a:tr h="370840">
                <a:tc>
                  <a:txBody>
                    <a:bodyPr/>
                    <a:lstStyle/>
                    <a:p>
                      <a:pPr algn="ctr"/>
                      <a:r>
                        <a:rPr lang="en-IN" dirty="0">
                          <a:solidFill>
                            <a:schemeClr val="tx1"/>
                          </a:solidFill>
                        </a:rPr>
                        <a:t>8</a:t>
                      </a:r>
                      <a:endParaRPr lang="en-US" dirty="0">
                        <a:solidFill>
                          <a:schemeClr val="tx1"/>
                        </a:solidFill>
                      </a:endParaRPr>
                    </a:p>
                  </a:txBody>
                  <a:tcPr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1.71819</a:t>
                      </a:r>
                    </a:p>
                  </a:txBody>
                  <a:tcPr anchor="b">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1.85093</a:t>
                      </a:r>
                    </a:p>
                  </a:txBody>
                  <a:tcPr anchor="b">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1.99256</a:t>
                      </a:r>
                    </a:p>
                  </a:txBody>
                  <a:tcPr anchor="b">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2.14359</a:t>
                      </a:r>
                    </a:p>
                  </a:txBody>
                  <a:tcPr anchor="b">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2.30454</a:t>
                      </a:r>
                    </a:p>
                  </a:txBody>
                  <a:tcPr anchor="b">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2.47596</a:t>
                      </a:r>
                    </a:p>
                  </a:txBody>
                  <a:tcPr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41574384"/>
                  </a:ext>
                </a:extLst>
              </a:tr>
            </a:tbl>
          </a:graphicData>
        </a:graphic>
      </p:graphicFrame>
      <p:sp>
        <p:nvSpPr>
          <p:cNvPr id="20" name="Right Arrow 31" descr="An arrow points to 3.">
            <a:extLst>
              <a:ext uri="{FF2B5EF4-FFF2-40B4-BE49-F238E27FC236}">
                <a16:creationId xmlns:a16="http://schemas.microsoft.com/office/drawing/2014/main" id="{FAA09DF5-A0CB-4F3C-938C-109ED334A6DB}"/>
              </a:ext>
            </a:extLst>
          </p:cNvPr>
          <p:cNvSpPr/>
          <p:nvPr/>
        </p:nvSpPr>
        <p:spPr>
          <a:xfrm>
            <a:off x="433348" y="3167152"/>
            <a:ext cx="319849" cy="198378"/>
          </a:xfrm>
          <a:prstGeom prst="rightArrow">
            <a:avLst/>
          </a:prstGeom>
          <a:solidFill>
            <a:srgbClr val="980000"/>
          </a:solidFill>
          <a:ln>
            <a:solidFill>
              <a:srgbClr val="98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980000"/>
              </a:solidFill>
            </a:endParaRPr>
          </a:p>
        </p:txBody>
      </p:sp>
      <p:sp>
        <p:nvSpPr>
          <p:cNvPr id="10" name="Right Arrow 30" descr="An arrow points to Interest Rates (i) 10%.">
            <a:extLst>
              <a:ext uri="{FF2B5EF4-FFF2-40B4-BE49-F238E27FC236}">
                <a16:creationId xmlns:a16="http://schemas.microsoft.com/office/drawing/2014/main" id="{34B102AD-0801-4A60-8017-E1FD284390FE}"/>
              </a:ext>
            </a:extLst>
          </p:cNvPr>
          <p:cNvSpPr/>
          <p:nvPr/>
        </p:nvSpPr>
        <p:spPr>
          <a:xfrm rot="5400000">
            <a:off x="5605621" y="1049595"/>
            <a:ext cx="313863" cy="188502"/>
          </a:xfrm>
          <a:prstGeom prst="rightArrow">
            <a:avLst/>
          </a:prstGeom>
          <a:solidFill>
            <a:srgbClr val="980000"/>
          </a:solidFill>
          <a:ln>
            <a:solidFill>
              <a:srgbClr val="98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980000"/>
              </a:solidFill>
            </a:endParaRPr>
          </a:p>
        </p:txBody>
      </p:sp>
      <p:sp>
        <p:nvSpPr>
          <p:cNvPr id="16" name="Oval 15" descr="1.33100">
            <a:extLst>
              <a:ext uri="{FF2B5EF4-FFF2-40B4-BE49-F238E27FC236}">
                <a16:creationId xmlns:a16="http://schemas.microsoft.com/office/drawing/2014/main" id="{74AC8FC6-641B-4018-8999-77D2652E91F1}"/>
              </a:ext>
            </a:extLst>
          </p:cNvPr>
          <p:cNvSpPr/>
          <p:nvPr/>
        </p:nvSpPr>
        <p:spPr>
          <a:xfrm>
            <a:off x="5153933" y="3034516"/>
            <a:ext cx="1058536" cy="376699"/>
          </a:xfrm>
          <a:prstGeom prst="ellipse">
            <a:avLst/>
          </a:prstGeom>
          <a:noFill/>
          <a:ln w="19050" cmpd="sng">
            <a:solidFill>
              <a:srgbClr val="98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7" name="Straight Arrow Connector 16" descr="An arrow points to 1.33100">
            <a:extLst>
              <a:ext uri="{FF2B5EF4-FFF2-40B4-BE49-F238E27FC236}">
                <a16:creationId xmlns:a16="http://schemas.microsoft.com/office/drawing/2014/main" id="{5BE294E2-339F-45C2-9891-CF6AA56ABD27}"/>
              </a:ext>
            </a:extLst>
          </p:cNvPr>
          <p:cNvCxnSpPr>
            <a:cxnSpLocks/>
          </p:cNvCxnSpPr>
          <p:nvPr/>
        </p:nvCxnSpPr>
        <p:spPr>
          <a:xfrm flipH="1">
            <a:off x="5029200" y="3446786"/>
            <a:ext cx="615608" cy="2068196"/>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5514982"/>
            <a:ext cx="8283512" cy="928682"/>
          </a:xfrm>
        </p:spPr>
        <p:txBody>
          <a:bodyPr>
            <a:noAutofit/>
          </a:bodyPr>
          <a:lstStyle/>
          <a:p>
            <a:pPr algn="ctr">
              <a:spcBef>
                <a:spcPts val="500"/>
              </a:spcBef>
              <a:spcAft>
                <a:spcPts val="0"/>
              </a:spcAft>
            </a:pPr>
            <a:r>
              <a:rPr lang="en-US" sz="2400" b="1" dirty="0"/>
              <a:t>F</a:t>
            </a:r>
            <a:r>
              <a:rPr lang="en-US" sz="100" b="1" dirty="0"/>
              <a:t> </a:t>
            </a:r>
            <a:r>
              <a:rPr lang="en-US" sz="2400" b="1" dirty="0"/>
              <a:t>V </a:t>
            </a:r>
            <a:r>
              <a:rPr lang="en-US" sz="2400" dirty="0"/>
              <a:t>= $1,000 × 1.33100 = </a:t>
            </a:r>
            <a:r>
              <a:rPr lang="en-US" sz="2400" b="1" dirty="0">
                <a:solidFill>
                  <a:srgbClr val="980000"/>
                </a:solidFill>
              </a:rPr>
              <a:t>$1,331.00</a:t>
            </a:r>
            <a:endParaRPr lang="en-US" sz="2400" dirty="0">
              <a:solidFill>
                <a:srgbClr val="980000"/>
              </a:solidFill>
            </a:endParaRPr>
          </a:p>
          <a:p>
            <a:pPr algn="ctr">
              <a:spcBef>
                <a:spcPts val="500"/>
              </a:spcBef>
              <a:spcAft>
                <a:spcPts val="0"/>
              </a:spcAft>
            </a:pPr>
            <a:r>
              <a:rPr lang="en-US" sz="2400" dirty="0"/>
              <a:t>where </a:t>
            </a:r>
            <a:r>
              <a:rPr lang="en-US" sz="2400" i="1" dirty="0"/>
              <a:t>n</a:t>
            </a:r>
            <a:r>
              <a:rPr lang="en-US" sz="2400" dirty="0"/>
              <a:t> = 3, </a:t>
            </a:r>
            <a:r>
              <a:rPr lang="en-US" sz="2400" i="1" dirty="0" err="1"/>
              <a:t>i</a:t>
            </a:r>
            <a:r>
              <a:rPr lang="en-US" sz="2400" dirty="0"/>
              <a:t> = 10%</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7192597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2400" dirty="0">
                <a:solidFill>
                  <a:schemeClr val="tx1"/>
                </a:solidFill>
                <a:cs typeface="Avenir LT Std 65 Medium"/>
              </a:rPr>
              <a:t>Illustrations C–5 and C–6 Calculate the Future Value of a Single Amount Using a Financial Calculator and Excel</a:t>
            </a:r>
            <a:endParaRPr lang="en-US" sz="2400" dirty="0">
              <a:solidFill>
                <a:schemeClr val="tx1"/>
              </a:solidFill>
            </a:endParaRPr>
          </a:p>
        </p:txBody>
      </p:sp>
      <p:pic>
        <p:nvPicPr>
          <p:cNvPr id="10" name="Picture 9" descr="Calculating the Future Value of a Single Amount Using a Financial Calculator.">
            <a:extLst>
              <a:ext uri="{FF2B5EF4-FFF2-40B4-BE49-F238E27FC236}">
                <a16:creationId xmlns:a16="http://schemas.microsoft.com/office/drawing/2014/main" id="{BB34165F-68E2-4C6D-A08B-DC0F5B6013FC}"/>
              </a:ext>
            </a:extLst>
          </p:cNvPr>
          <p:cNvPicPr>
            <a:picLocks noChangeAspect="1"/>
          </p:cNvPicPr>
          <p:nvPr/>
        </p:nvPicPr>
        <p:blipFill>
          <a:blip r:embed="rId3"/>
          <a:stretch>
            <a:fillRect/>
          </a:stretch>
        </p:blipFill>
        <p:spPr>
          <a:xfrm>
            <a:off x="1667835" y="1387614"/>
            <a:ext cx="5808329" cy="1978601"/>
          </a:xfrm>
          <a:prstGeom prst="rect">
            <a:avLst/>
          </a:prstGeom>
        </p:spPr>
      </p:pic>
      <p:pic>
        <p:nvPicPr>
          <p:cNvPr id="18" name="Picture 17" descr="Excel to calculate future value.">
            <a:extLst>
              <a:ext uri="{FF2B5EF4-FFF2-40B4-BE49-F238E27FC236}">
                <a16:creationId xmlns:a16="http://schemas.microsoft.com/office/drawing/2014/main" id="{FDFB0901-2683-4318-A979-957E5A4FF6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05722" y="3589064"/>
            <a:ext cx="4532554" cy="2512687"/>
          </a:xfrm>
          <a:prstGeom prst="rect">
            <a:avLst/>
          </a:prstGeom>
        </p:spPr>
      </p:pic>
      <p:sp>
        <p:nvSpPr>
          <p:cNvPr id="19" name="Text Placeholder 8">
            <a:extLst>
              <a:ext uri="{FF2B5EF4-FFF2-40B4-BE49-F238E27FC236}">
                <a16:creationId xmlns:a16="http://schemas.microsoft.com/office/drawing/2014/main" id="{AB86A398-1059-4C07-9F68-F8FC5D89AF1E}"/>
              </a:ext>
            </a:extLst>
          </p:cNvPr>
          <p:cNvSpPr>
            <a:spLocks noGrp="1"/>
          </p:cNvSpPr>
          <p:nvPr>
            <p:ph type="body" sz="quarter" idx="12"/>
          </p:nvPr>
        </p:nvSpPr>
        <p:spPr>
          <a:xfrm>
            <a:off x="2971268" y="6324600"/>
            <a:ext cx="3201464" cy="190500"/>
          </a:xfrm>
        </p:spPr>
        <p:txBody>
          <a:bodyPr/>
          <a:lstStyle/>
          <a:p>
            <a:r>
              <a:rPr lang="en-US" sz="1200" dirty="0">
                <a:solidFill>
                  <a:schemeClr val="tx1"/>
                </a:solidFill>
                <a:hlinkClick r:id="rId5" action="ppaction://hlinksldjump"/>
              </a:rPr>
              <a:t>Access the text alternative for slide images.</a:t>
            </a:r>
            <a:endParaRPr lang="en-US" sz="1200" dirty="0">
              <a:solidFill>
                <a:schemeClr val="tx1"/>
              </a:solidFill>
            </a:endParaRPr>
          </a:p>
        </p:txBody>
      </p:sp>
      <p:sp>
        <p:nvSpPr>
          <p:cNvPr id="5" name="Text Placeholder 4">
            <a:extLst>
              <a:ext uri="{FF2B5EF4-FFF2-40B4-BE49-F238E27FC236}">
                <a16:creationId xmlns:a16="http://schemas.microsoft.com/office/drawing/2014/main" id="{25486D20-C3EB-4083-B1A8-94CC1FC591B6}"/>
              </a:ext>
            </a:extLst>
          </p:cNvPr>
          <p:cNvSpPr>
            <a:spLocks noGrp="1"/>
          </p:cNvSpPr>
          <p:nvPr>
            <p:ph type="body" sz="quarter" idx="13"/>
          </p:nvPr>
        </p:nvSpPr>
        <p:spPr/>
        <p:txBody>
          <a:bodyPr/>
          <a:lstStyle/>
          <a:p>
            <a:pPr algn="r"/>
            <a:r>
              <a:rPr lang="en-US" dirty="0"/>
              <a:t>Source: Microsoft Corporation</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30569243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fontScale="90000"/>
          </a:bodyPr>
          <a:lstStyle/>
          <a:p>
            <a:r>
              <a:rPr lang="en-US" dirty="0">
                <a:solidFill>
                  <a:schemeClr val="tx1"/>
                </a:solidFill>
                <a:latin typeface="+mn-lt"/>
                <a:cs typeface="Avenir LT Std 65 Medium"/>
              </a:rPr>
              <a:t>Interest Compounded More Than Annually</a:t>
            </a:r>
            <a:endParaRPr lang="en-US" sz="3600" noProof="0" dirty="0">
              <a:solidFill>
                <a:schemeClr val="tx1"/>
              </a:solidFill>
              <a:latin typeface="+mn-lt"/>
            </a:endParaRP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p:txBody>
          <a:bodyPr>
            <a:noAutofit/>
          </a:bodyPr>
          <a:lstStyle/>
          <a:p>
            <a:pPr>
              <a:spcBef>
                <a:spcPts val="1000"/>
              </a:spcBef>
              <a:spcAft>
                <a:spcPts val="0"/>
              </a:spcAft>
            </a:pPr>
            <a:r>
              <a:rPr lang="en-US" sz="2800" dirty="0">
                <a:solidFill>
                  <a:schemeClr val="tx1"/>
                </a:solidFill>
              </a:rPr>
              <a:t>F</a:t>
            </a:r>
            <a:r>
              <a:rPr lang="en-US" sz="100" dirty="0">
                <a:solidFill>
                  <a:schemeClr val="tx1"/>
                </a:solidFill>
              </a:rPr>
              <a:t> </a:t>
            </a:r>
            <a:r>
              <a:rPr lang="en-US" sz="2800" dirty="0">
                <a:solidFill>
                  <a:schemeClr val="tx1"/>
                </a:solidFill>
              </a:rPr>
              <a:t>V = 1 × F</a:t>
            </a:r>
            <a:r>
              <a:rPr lang="en-US" sz="100" dirty="0">
                <a:solidFill>
                  <a:schemeClr val="tx1"/>
                </a:solidFill>
              </a:rPr>
              <a:t> </a:t>
            </a:r>
            <a:r>
              <a:rPr lang="en-US" sz="2800" dirty="0">
                <a:solidFill>
                  <a:schemeClr val="tx1"/>
                </a:solidFill>
              </a:rPr>
              <a:t>V factor</a:t>
            </a:r>
          </a:p>
          <a:p>
            <a:pPr>
              <a:spcBef>
                <a:spcPts val="1000"/>
              </a:spcBef>
              <a:spcAft>
                <a:spcPts val="0"/>
              </a:spcAft>
            </a:pPr>
            <a:r>
              <a:rPr lang="en-US" sz="2800" dirty="0">
                <a:solidFill>
                  <a:schemeClr val="tx1"/>
                </a:solidFill>
              </a:rPr>
              <a:t>Now, assume the same investment earns 10% compounded </a:t>
            </a:r>
            <a:r>
              <a:rPr lang="en-US" sz="2800" b="1" i="1" dirty="0">
                <a:solidFill>
                  <a:schemeClr val="tx1"/>
                </a:solidFill>
              </a:rPr>
              <a:t>semiannually</a:t>
            </a:r>
            <a:r>
              <a:rPr lang="en-US" sz="2800" dirty="0">
                <a:solidFill>
                  <a:schemeClr val="tx1"/>
                </a:solidFill>
              </a:rPr>
              <a:t> (or twice per year).</a:t>
            </a:r>
          </a:p>
          <a:p>
            <a:pPr>
              <a:spcBef>
                <a:spcPts val="1000"/>
              </a:spcBef>
              <a:spcAft>
                <a:spcPts val="0"/>
              </a:spcAft>
            </a:pPr>
            <a:r>
              <a:rPr lang="en-US" sz="2800" i="1" dirty="0" err="1">
                <a:solidFill>
                  <a:schemeClr val="tx1"/>
                </a:solidFill>
              </a:rPr>
              <a:t>i</a:t>
            </a:r>
            <a:r>
              <a:rPr lang="en-US" sz="2800" dirty="0">
                <a:solidFill>
                  <a:schemeClr val="tx1"/>
                </a:solidFill>
              </a:rPr>
              <a:t> = 5% (10% annual divided by 2)</a:t>
            </a:r>
          </a:p>
          <a:p>
            <a:pPr>
              <a:spcBef>
                <a:spcPts val="1000"/>
              </a:spcBef>
              <a:spcAft>
                <a:spcPts val="0"/>
              </a:spcAft>
            </a:pPr>
            <a:r>
              <a:rPr lang="en-US" sz="2800" i="1" dirty="0">
                <a:solidFill>
                  <a:schemeClr val="tx1"/>
                </a:solidFill>
              </a:rPr>
              <a:t>n</a:t>
            </a:r>
            <a:r>
              <a:rPr lang="en-US" sz="2800" dirty="0">
                <a:solidFill>
                  <a:schemeClr val="tx1"/>
                </a:solidFill>
              </a:rPr>
              <a:t> = 6 (3 years times 2 semiannual periods per year)</a:t>
            </a:r>
          </a:p>
          <a:p>
            <a:pPr>
              <a:spcBef>
                <a:spcPts val="1000"/>
              </a:spcBef>
              <a:spcAft>
                <a:spcPts val="0"/>
              </a:spcAft>
            </a:pPr>
            <a:r>
              <a:rPr lang="en-US" sz="2800" dirty="0">
                <a:solidFill>
                  <a:schemeClr val="tx1"/>
                </a:solidFill>
              </a:rPr>
              <a:t>Factor = 1.34010</a:t>
            </a:r>
          </a:p>
          <a:p>
            <a:pPr>
              <a:spcBef>
                <a:spcPts val="1000"/>
              </a:spcBef>
              <a:spcAft>
                <a:spcPts val="0"/>
              </a:spcAft>
            </a:pPr>
            <a:r>
              <a:rPr lang="en-US" sz="2800" dirty="0">
                <a:solidFill>
                  <a:schemeClr val="tx1"/>
                </a:solidFill>
              </a:rPr>
              <a:t>F</a:t>
            </a:r>
            <a:r>
              <a:rPr lang="en-US" sz="100" dirty="0">
                <a:solidFill>
                  <a:schemeClr val="tx1"/>
                </a:solidFill>
              </a:rPr>
              <a:t> </a:t>
            </a:r>
            <a:r>
              <a:rPr lang="en-US" sz="2800" dirty="0">
                <a:solidFill>
                  <a:schemeClr val="tx1"/>
                </a:solidFill>
              </a:rPr>
              <a:t>V = $1,000 × 1.34010 = $1,340</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17486374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3200" dirty="0">
                <a:solidFill>
                  <a:schemeClr val="tx1"/>
                </a:solidFill>
                <a:cs typeface="Avenir LT Std 65 Medium"/>
              </a:rPr>
              <a:t>Illustration C–7 Present Value of a Single Amount</a:t>
            </a:r>
            <a:endParaRPr lang="en-US" sz="3200" noProof="0" dirty="0">
              <a:solidFill>
                <a:schemeClr val="tx1"/>
              </a:solidFill>
            </a:endParaRPr>
          </a:p>
        </p:txBody>
      </p:sp>
      <p:pic>
        <p:nvPicPr>
          <p:cNvPr id="4" name="Picture 3" descr="Relationship between present value and future value">
            <a:extLst>
              <a:ext uri="{FF2B5EF4-FFF2-40B4-BE49-F238E27FC236}">
                <a16:creationId xmlns:a16="http://schemas.microsoft.com/office/drawing/2014/main" id="{7B6EC8A1-F1C7-4DC3-B598-0CB8D7AD3F69}"/>
              </a:ext>
            </a:extLst>
          </p:cNvPr>
          <p:cNvPicPr>
            <a:picLocks noChangeAspect="1"/>
          </p:cNvPicPr>
          <p:nvPr/>
        </p:nvPicPr>
        <p:blipFill rotWithShape="1">
          <a:blip r:embed="rId3"/>
          <a:srcRect l="1394" t="3429" b="13351"/>
          <a:stretch/>
        </p:blipFill>
        <p:spPr>
          <a:xfrm>
            <a:off x="727363" y="1418939"/>
            <a:ext cx="7689273" cy="3274710"/>
          </a:xfrm>
          <a:prstGeom prst="rect">
            <a:avLst/>
          </a:prstGeom>
        </p:spPr>
      </p:pic>
      <p:graphicFrame>
        <p:nvGraphicFramePr>
          <p:cNvPr id="13" name="Object 12">
            <a:extLst>
              <a:ext uri="{FF2B5EF4-FFF2-40B4-BE49-F238E27FC236}">
                <a16:creationId xmlns:a16="http://schemas.microsoft.com/office/drawing/2014/main" id="{6370D710-7579-45DF-8736-762F28694778}"/>
              </a:ext>
            </a:extLst>
          </p:cNvPr>
          <p:cNvGraphicFramePr>
            <a:graphicFrameLocks noChangeAspect="1"/>
          </p:cNvGraphicFramePr>
          <p:nvPr>
            <p:extLst>
              <p:ext uri="{D42A27DB-BD31-4B8C-83A1-F6EECF244321}">
                <p14:modId xmlns:p14="http://schemas.microsoft.com/office/powerpoint/2010/main" val="1406704413"/>
              </p:ext>
            </p:extLst>
          </p:nvPr>
        </p:nvGraphicFramePr>
        <p:xfrm>
          <a:off x="3673474" y="4935823"/>
          <a:ext cx="1797050" cy="1006475"/>
        </p:xfrm>
        <a:graphic>
          <a:graphicData uri="http://schemas.openxmlformats.org/presentationml/2006/ole">
            <mc:AlternateContent xmlns:mc="http://schemas.openxmlformats.org/markup-compatibility/2006">
              <mc:Choice xmlns:v="urn:schemas-microsoft-com:vml" Requires="v">
                <p:oleObj name="Equation" r:id="rId4" imgW="838080" imgH="469800" progId="Equation.DSMT4">
                  <p:embed/>
                </p:oleObj>
              </mc:Choice>
              <mc:Fallback>
                <p:oleObj name="Equation" r:id="rId4" imgW="838080" imgH="469800" progId="Equation.DSMT4">
                  <p:embed/>
                  <p:pic>
                    <p:nvPicPr>
                      <p:cNvPr id="13" name="Object 12">
                        <a:extLst>
                          <a:ext uri="{FF2B5EF4-FFF2-40B4-BE49-F238E27FC236}">
                            <a16:creationId xmlns:a16="http://schemas.microsoft.com/office/drawing/2014/main" id="{6370D710-7579-45DF-8736-762F28694778}"/>
                          </a:ext>
                        </a:extLst>
                      </p:cNvPr>
                      <p:cNvPicPr/>
                      <p:nvPr/>
                    </p:nvPicPr>
                    <p:blipFill>
                      <a:blip r:embed="rId5"/>
                      <a:stretch>
                        <a:fillRect/>
                      </a:stretch>
                    </p:blipFill>
                    <p:spPr>
                      <a:xfrm>
                        <a:off x="3673474" y="4935823"/>
                        <a:ext cx="1797050" cy="1006475"/>
                      </a:xfrm>
                      <a:prstGeom prst="rect">
                        <a:avLst/>
                      </a:prstGeom>
                      <a:ln>
                        <a:noFill/>
                      </a:ln>
                    </p:spPr>
                  </p:pic>
                </p:oleObj>
              </mc:Fallback>
            </mc:AlternateContent>
          </a:graphicData>
        </a:graphic>
      </p:graphicFrame>
      <p:sp>
        <p:nvSpPr>
          <p:cNvPr id="9" name="Text Placeholder 8">
            <a:extLst>
              <a:ext uri="{FF2B5EF4-FFF2-40B4-BE49-F238E27FC236}">
                <a16:creationId xmlns:a16="http://schemas.microsoft.com/office/drawing/2014/main" id="{377A32C1-CB3E-47E8-9D9A-32D89E376FC8}"/>
              </a:ext>
            </a:extLst>
          </p:cNvPr>
          <p:cNvSpPr>
            <a:spLocks noGrp="1"/>
          </p:cNvSpPr>
          <p:nvPr>
            <p:ph type="body" sz="quarter" idx="12"/>
          </p:nvPr>
        </p:nvSpPr>
        <p:spPr>
          <a:xfrm>
            <a:off x="2971268" y="6324600"/>
            <a:ext cx="3201464" cy="190500"/>
          </a:xfrm>
        </p:spPr>
        <p:txBody>
          <a:bodyPr/>
          <a:lstStyle/>
          <a:p>
            <a:r>
              <a:rPr lang="en-US" sz="1200" dirty="0">
                <a:solidFill>
                  <a:schemeClr val="tx1"/>
                </a:solidFill>
                <a:hlinkClick r:id="rId6" action="ppaction://hlinksldjump"/>
              </a:rPr>
              <a:t>Access the text alternative for slide images.</a:t>
            </a:r>
            <a:endParaRPr lang="en-US" sz="120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31347493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Key Point </a:t>
            </a:r>
            <a:r>
              <a:rPr lang="en-US" sz="1000" b="0" noProof="0" dirty="0"/>
              <a:t>2</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8"/>
            <a:ext cx="8458200" cy="4321203"/>
          </a:xfrm>
        </p:spPr>
        <p:txBody>
          <a:bodyPr>
            <a:noAutofit/>
          </a:bodyPr>
          <a:lstStyle/>
          <a:p>
            <a:pPr>
              <a:spcBef>
                <a:spcPts val="1000"/>
              </a:spcBef>
              <a:spcAft>
                <a:spcPts val="0"/>
              </a:spcAft>
            </a:pPr>
            <a:r>
              <a:rPr lang="en-US" sz="2800" dirty="0">
                <a:solidFill>
                  <a:schemeClr val="tx1"/>
                </a:solidFill>
              </a:rPr>
              <a:t>The future value of a single amount is how much that amount today will grow to be in the future.</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38613290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ABA2F43-D964-4A29-AE1D-483103B08317}"/>
              </a:ext>
            </a:extLst>
          </p:cNvPr>
          <p:cNvSpPr>
            <a:spLocks noGrp="1"/>
          </p:cNvSpPr>
          <p:nvPr>
            <p:ph type="title"/>
          </p:nvPr>
        </p:nvSpPr>
        <p:spPr/>
        <p:txBody>
          <a:bodyPr/>
          <a:lstStyle/>
          <a:p>
            <a:r>
              <a:rPr lang="en-US" dirty="0"/>
              <a:t>Concept Check C–2 </a:t>
            </a:r>
            <a:r>
              <a:rPr lang="en-US" sz="1000" b="0" dirty="0"/>
              <a:t>1</a:t>
            </a:r>
          </a:p>
        </p:txBody>
      </p:sp>
      <p:sp>
        <p:nvSpPr>
          <p:cNvPr id="13" name="Content Placeholder 12">
            <a:extLst>
              <a:ext uri="{FF2B5EF4-FFF2-40B4-BE49-F238E27FC236}">
                <a16:creationId xmlns:a16="http://schemas.microsoft.com/office/drawing/2014/main" id="{CD0379EE-D1F9-49FB-A76C-697ADD081041}"/>
              </a:ext>
            </a:extLst>
          </p:cNvPr>
          <p:cNvSpPr>
            <a:spLocks noGrp="1"/>
          </p:cNvSpPr>
          <p:nvPr>
            <p:ph sz="quarter" idx="11"/>
          </p:nvPr>
        </p:nvSpPr>
        <p:spPr>
          <a:xfrm>
            <a:off x="342900" y="1276709"/>
            <a:ext cx="8458200" cy="3112627"/>
          </a:xfrm>
        </p:spPr>
        <p:txBody>
          <a:bodyPr>
            <a:noAutofit/>
          </a:bodyPr>
          <a:lstStyle/>
          <a:p>
            <a:pPr>
              <a:spcBef>
                <a:spcPts val="1000"/>
              </a:spcBef>
              <a:spcAft>
                <a:spcPts val="0"/>
              </a:spcAft>
            </a:pPr>
            <a:r>
              <a:rPr lang="en-US" sz="2400" dirty="0"/>
              <a:t>What is the future value of $100 invested in an account for eight years that earns 10% annual interest compounded semiannually (rounded to the nearest whole dollar)?</a:t>
            </a:r>
          </a:p>
          <a:p>
            <a:pPr>
              <a:spcBef>
                <a:spcPts val="1000"/>
              </a:spcBef>
              <a:spcAft>
                <a:spcPts val="0"/>
              </a:spcAft>
            </a:pPr>
            <a:r>
              <a:rPr lang="en-US" sz="2400" b="1" dirty="0"/>
              <a:t>a.</a:t>
            </a:r>
            <a:r>
              <a:rPr lang="en-US" sz="2400" dirty="0"/>
              <a:t> $214</a:t>
            </a:r>
          </a:p>
          <a:p>
            <a:pPr>
              <a:spcBef>
                <a:spcPts val="1000"/>
              </a:spcBef>
              <a:spcAft>
                <a:spcPts val="0"/>
              </a:spcAft>
            </a:pPr>
            <a:r>
              <a:rPr lang="en-US" sz="2400" b="1" dirty="0"/>
              <a:t>b.</a:t>
            </a:r>
            <a:r>
              <a:rPr lang="en-US" sz="2400" dirty="0"/>
              <a:t> $216</a:t>
            </a:r>
          </a:p>
          <a:p>
            <a:pPr>
              <a:spcBef>
                <a:spcPts val="1000"/>
              </a:spcBef>
              <a:spcAft>
                <a:spcPts val="0"/>
              </a:spcAft>
            </a:pPr>
            <a:r>
              <a:rPr lang="en-US" sz="2400" b="1" dirty="0"/>
              <a:t>c.</a:t>
            </a:r>
            <a:r>
              <a:rPr lang="en-US" sz="2400" dirty="0"/>
              <a:t> $218</a:t>
            </a:r>
          </a:p>
          <a:p>
            <a:pPr>
              <a:spcBef>
                <a:spcPts val="1000"/>
              </a:spcBef>
              <a:spcAft>
                <a:spcPts val="0"/>
              </a:spcAft>
            </a:pPr>
            <a:r>
              <a:rPr lang="en-US" sz="2400" b="1" dirty="0"/>
              <a:t>d.</a:t>
            </a:r>
            <a:r>
              <a:rPr lang="en-US" sz="2400" dirty="0"/>
              <a:t> $220</a:t>
            </a:r>
          </a:p>
        </p:txBody>
      </p:sp>
      <p:sp>
        <p:nvSpPr>
          <p:cNvPr id="11" name="Slide Number Placeholder 10">
            <a:extLst>
              <a:ext uri="{FF2B5EF4-FFF2-40B4-BE49-F238E27FC236}">
                <a16:creationId xmlns:a16="http://schemas.microsoft.com/office/drawing/2014/main" id="{B0528563-19D2-4183-A73D-FABB9F6AB580}"/>
              </a:ext>
            </a:extLst>
          </p:cNvPr>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21275094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ABA2F43-D964-4A29-AE1D-483103B08317}"/>
              </a:ext>
            </a:extLst>
          </p:cNvPr>
          <p:cNvSpPr>
            <a:spLocks noGrp="1"/>
          </p:cNvSpPr>
          <p:nvPr>
            <p:ph type="title"/>
          </p:nvPr>
        </p:nvSpPr>
        <p:spPr/>
        <p:txBody>
          <a:bodyPr/>
          <a:lstStyle/>
          <a:p>
            <a:r>
              <a:rPr lang="en-US" dirty="0"/>
              <a:t>Concept Check C–2 </a:t>
            </a:r>
            <a:r>
              <a:rPr lang="en-US" sz="1000" b="0" dirty="0"/>
              <a:t>2</a:t>
            </a:r>
          </a:p>
        </p:txBody>
      </p:sp>
      <p:sp>
        <p:nvSpPr>
          <p:cNvPr id="13" name="Content Placeholder 12">
            <a:extLst>
              <a:ext uri="{FF2B5EF4-FFF2-40B4-BE49-F238E27FC236}">
                <a16:creationId xmlns:a16="http://schemas.microsoft.com/office/drawing/2014/main" id="{CD0379EE-D1F9-49FB-A76C-697ADD081041}"/>
              </a:ext>
            </a:extLst>
          </p:cNvPr>
          <p:cNvSpPr>
            <a:spLocks noGrp="1"/>
          </p:cNvSpPr>
          <p:nvPr>
            <p:ph sz="quarter" idx="11"/>
          </p:nvPr>
        </p:nvSpPr>
        <p:spPr>
          <a:xfrm>
            <a:off x="342900" y="1276709"/>
            <a:ext cx="8458200" cy="3112627"/>
          </a:xfrm>
        </p:spPr>
        <p:txBody>
          <a:bodyPr>
            <a:noAutofit/>
          </a:bodyPr>
          <a:lstStyle/>
          <a:p>
            <a:pPr>
              <a:spcBef>
                <a:spcPts val="1000"/>
              </a:spcBef>
              <a:spcAft>
                <a:spcPts val="0"/>
              </a:spcAft>
            </a:pPr>
            <a:r>
              <a:rPr lang="en-US" sz="2400" dirty="0"/>
              <a:t>What is the future value of $100 invested in an account for eight years that earns 10% annual interest compounded semiannually (rounded to the nearest whole dollar)?</a:t>
            </a:r>
          </a:p>
          <a:p>
            <a:pPr>
              <a:spcBef>
                <a:spcPts val="1000"/>
              </a:spcBef>
              <a:spcAft>
                <a:spcPts val="0"/>
              </a:spcAft>
            </a:pPr>
            <a:r>
              <a:rPr lang="en-US" sz="2400" b="1" dirty="0"/>
              <a:t>a.</a:t>
            </a:r>
            <a:r>
              <a:rPr lang="en-US" sz="2400" dirty="0"/>
              <a:t> $214</a:t>
            </a:r>
          </a:p>
          <a:p>
            <a:pPr>
              <a:spcBef>
                <a:spcPts val="1000"/>
              </a:spcBef>
              <a:spcAft>
                <a:spcPts val="0"/>
              </a:spcAft>
            </a:pPr>
            <a:r>
              <a:rPr lang="en-US" sz="2400" b="1" dirty="0"/>
              <a:t>b.</a:t>
            </a:r>
            <a:r>
              <a:rPr lang="en-US" sz="2400" dirty="0"/>
              <a:t> $216</a:t>
            </a:r>
          </a:p>
          <a:p>
            <a:pPr>
              <a:spcBef>
                <a:spcPts val="1000"/>
              </a:spcBef>
              <a:spcAft>
                <a:spcPts val="0"/>
              </a:spcAft>
            </a:pPr>
            <a:r>
              <a:rPr lang="en-US" sz="2400" b="1" dirty="0"/>
              <a:t>Answer: c.</a:t>
            </a:r>
            <a:r>
              <a:rPr lang="en-US" sz="2400" dirty="0"/>
              <a:t> $218</a:t>
            </a:r>
          </a:p>
          <a:p>
            <a:pPr>
              <a:spcBef>
                <a:spcPts val="1000"/>
              </a:spcBef>
              <a:spcAft>
                <a:spcPts val="0"/>
              </a:spcAft>
            </a:pPr>
            <a:r>
              <a:rPr lang="en-US" sz="2400" b="1" dirty="0"/>
              <a:t>d.</a:t>
            </a:r>
            <a:r>
              <a:rPr lang="en-US" sz="2400" dirty="0"/>
              <a:t> $220</a:t>
            </a:r>
          </a:p>
        </p:txBody>
      </p:sp>
      <p:sp>
        <p:nvSpPr>
          <p:cNvPr id="16" name="Content Placeholder 15">
            <a:extLst>
              <a:ext uri="{FF2B5EF4-FFF2-40B4-BE49-F238E27FC236}">
                <a16:creationId xmlns:a16="http://schemas.microsoft.com/office/drawing/2014/main" id="{DF398E0C-B0E6-44FA-AE7A-1D9B09150AE5}"/>
              </a:ext>
            </a:extLst>
          </p:cNvPr>
          <p:cNvSpPr>
            <a:spLocks noGrp="1"/>
          </p:cNvSpPr>
          <p:nvPr>
            <p:ph sz="quarter" idx="14"/>
          </p:nvPr>
        </p:nvSpPr>
        <p:spPr>
          <a:xfrm>
            <a:off x="531668" y="4717479"/>
            <a:ext cx="8080664" cy="1627909"/>
          </a:xfrm>
        </p:spPr>
        <p:txBody>
          <a:bodyPr>
            <a:normAutofit/>
          </a:bodyPr>
          <a:lstStyle/>
          <a:p>
            <a:pPr>
              <a:spcBef>
                <a:spcPts val="1000"/>
              </a:spcBef>
              <a:spcAft>
                <a:spcPts val="0"/>
              </a:spcAft>
            </a:pPr>
            <a:r>
              <a:rPr lang="en-US" sz="2200" dirty="0"/>
              <a:t>Use the Future Value of $1 table. Find the factor where </a:t>
            </a:r>
            <a:r>
              <a:rPr lang="en-US" sz="2200" i="1" dirty="0"/>
              <a:t>n </a:t>
            </a:r>
            <a:r>
              <a:rPr lang="en-US" sz="2200" dirty="0"/>
              <a:t>= 16 (8 × 2 periods per year) and </a:t>
            </a:r>
            <a:r>
              <a:rPr lang="en-US" sz="2200" i="1" dirty="0" err="1"/>
              <a:t>i</a:t>
            </a:r>
            <a:r>
              <a:rPr lang="en-US" sz="2200" dirty="0"/>
              <a:t> = 5% (10% divided by 2 periods per year). The factor = 2.1829.</a:t>
            </a:r>
          </a:p>
          <a:p>
            <a:pPr algn="ctr">
              <a:spcBef>
                <a:spcPts val="1000"/>
              </a:spcBef>
              <a:spcAft>
                <a:spcPts val="0"/>
              </a:spcAft>
            </a:pPr>
            <a:r>
              <a:rPr lang="en-US" sz="2200" dirty="0"/>
              <a:t>F</a:t>
            </a:r>
            <a:r>
              <a:rPr lang="en-US" sz="100" dirty="0"/>
              <a:t> </a:t>
            </a:r>
            <a:r>
              <a:rPr lang="en-US" sz="2200" dirty="0"/>
              <a:t>V = $100 × 2.1829 = $218.29</a:t>
            </a:r>
          </a:p>
        </p:txBody>
      </p:sp>
      <p:sp>
        <p:nvSpPr>
          <p:cNvPr id="11" name="Slide Number Placeholder 10">
            <a:extLst>
              <a:ext uri="{FF2B5EF4-FFF2-40B4-BE49-F238E27FC236}">
                <a16:creationId xmlns:a16="http://schemas.microsoft.com/office/drawing/2014/main" id="{B0528563-19D2-4183-A73D-FABB9F6AB580}"/>
              </a:ext>
            </a:extLst>
          </p:cNvPr>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5959403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Learning Objective 3</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285875" indent="-1285875">
              <a:spcBef>
                <a:spcPts val="500"/>
              </a:spcBef>
              <a:spcAft>
                <a:spcPts val="500"/>
              </a:spcAft>
            </a:pPr>
            <a:r>
              <a:rPr lang="en-US" sz="2800" b="1" noProof="0" dirty="0">
                <a:solidFill>
                  <a:schemeClr val="tx1"/>
                </a:solidFill>
              </a:rPr>
              <a:t>LO C-3</a:t>
            </a:r>
            <a:r>
              <a:rPr lang="en-US" sz="2800" b="1" dirty="0">
                <a:solidFill>
                  <a:schemeClr val="tx1"/>
                </a:solidFill>
              </a:rPr>
              <a:t> </a:t>
            </a:r>
            <a:r>
              <a:rPr lang="en-US" sz="2800" dirty="0">
                <a:solidFill>
                  <a:schemeClr val="tx1"/>
                </a:solidFill>
              </a:rPr>
              <a:t>Calculate the present value of a single amount.</a:t>
            </a:r>
            <a:endParaRPr lang="en-US" sz="2800" noProof="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7505200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Time Value of Money</a:t>
            </a:r>
            <a:endParaRPr lang="en-US" sz="360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2030371"/>
          </a:xfrm>
        </p:spPr>
        <p:txBody>
          <a:bodyPr>
            <a:normAutofit/>
          </a:bodyPr>
          <a:lstStyle/>
          <a:p>
            <a:pPr lvl="0">
              <a:spcBef>
                <a:spcPts val="1000"/>
              </a:spcBef>
              <a:spcAft>
                <a:spcPts val="0"/>
              </a:spcAft>
            </a:pPr>
            <a:r>
              <a:rPr lang="en-US" sz="2800" b="1" dirty="0">
                <a:solidFill>
                  <a:schemeClr val="tx1"/>
                </a:solidFill>
              </a:rPr>
              <a:t>Interest</a:t>
            </a:r>
            <a:r>
              <a:rPr lang="en-US" sz="2800" dirty="0">
                <a:solidFill>
                  <a:schemeClr val="tx1"/>
                </a:solidFill>
              </a:rPr>
              <a:t> causes value of money received today to be </a:t>
            </a:r>
            <a:r>
              <a:rPr lang="en-US" sz="2800" b="1" dirty="0">
                <a:solidFill>
                  <a:schemeClr val="tx1"/>
                </a:solidFill>
              </a:rPr>
              <a:t>greater than</a:t>
            </a:r>
            <a:r>
              <a:rPr lang="en-US" sz="2800" dirty="0">
                <a:solidFill>
                  <a:schemeClr val="tx1"/>
                </a:solidFill>
              </a:rPr>
              <a:t> the value of that same amount of money received in the future.</a:t>
            </a:r>
          </a:p>
          <a:p>
            <a:pPr marL="291600" lvl="1" indent="-291600">
              <a:spcBef>
                <a:spcPts val="1000"/>
              </a:spcBef>
              <a:spcAft>
                <a:spcPts val="0"/>
              </a:spcAft>
              <a:buSzPct val="100000"/>
            </a:pPr>
            <a:r>
              <a:rPr lang="en-US" sz="2400" dirty="0">
                <a:solidFill>
                  <a:schemeClr val="tx1"/>
                </a:solidFill>
              </a:rPr>
              <a:t>$1 today is worth more than $1 in one year.</a:t>
            </a:r>
          </a:p>
        </p:txBody>
      </p:sp>
      <p:sp>
        <p:nvSpPr>
          <p:cNvPr id="8" name="Content Placeholder 7"/>
          <p:cNvSpPr>
            <a:spLocks noGrp="1"/>
          </p:cNvSpPr>
          <p:nvPr>
            <p:ph sz="quarter" idx="14"/>
          </p:nvPr>
        </p:nvSpPr>
        <p:spPr>
          <a:xfrm>
            <a:off x="342900" y="3459480"/>
            <a:ext cx="8458200" cy="1143000"/>
          </a:xfrm>
        </p:spPr>
        <p:txBody>
          <a:bodyPr>
            <a:normAutofit/>
          </a:bodyPr>
          <a:lstStyle/>
          <a:p>
            <a:pPr>
              <a:spcBef>
                <a:spcPts val="1000"/>
              </a:spcBef>
              <a:spcAft>
                <a:spcPts val="0"/>
              </a:spcAft>
            </a:pPr>
            <a:r>
              <a:rPr lang="en-US" sz="2800" dirty="0">
                <a:solidFill>
                  <a:schemeClr val="tx1"/>
                </a:solidFill>
              </a:rPr>
              <a:t>Understanding the </a:t>
            </a:r>
            <a:r>
              <a:rPr lang="en-US" sz="2800" b="1" dirty="0">
                <a:solidFill>
                  <a:schemeClr val="tx1"/>
                </a:solidFill>
              </a:rPr>
              <a:t>time value</a:t>
            </a:r>
            <a:r>
              <a:rPr lang="en-US" sz="2800" dirty="0">
                <a:solidFill>
                  <a:schemeClr val="tx1"/>
                </a:solidFill>
              </a:rPr>
              <a:t> of money is essential in solving many business decisions.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286999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3200" dirty="0">
                <a:solidFill>
                  <a:schemeClr val="tx1"/>
                </a:solidFill>
                <a:cs typeface="Avenir LT Std 65 Medium"/>
              </a:rPr>
              <a:t>Illustration C–8 Present Value of $1 (excerpt from Table 2)</a:t>
            </a:r>
            <a:endParaRPr lang="en-US" sz="3200" noProof="0" dirty="0">
              <a:solidFill>
                <a:schemeClr val="tx1"/>
              </a:solidFill>
            </a:endParaRPr>
          </a:p>
        </p:txBody>
      </p:sp>
      <p:graphicFrame>
        <p:nvGraphicFramePr>
          <p:cNvPr id="6" name="Table 6">
            <a:extLst>
              <a:ext uri="{FF2B5EF4-FFF2-40B4-BE49-F238E27FC236}">
                <a16:creationId xmlns:a16="http://schemas.microsoft.com/office/drawing/2014/main" id="{8087C842-F39B-4345-9DD2-D844EA5A12AB}"/>
              </a:ext>
            </a:extLst>
          </p:cNvPr>
          <p:cNvGraphicFramePr>
            <a:graphicFrameLocks noGrp="1"/>
          </p:cNvGraphicFramePr>
          <p:nvPr>
            <p:extLst>
              <p:ext uri="{D42A27DB-BD31-4B8C-83A1-F6EECF244321}">
                <p14:modId xmlns:p14="http://schemas.microsoft.com/office/powerpoint/2010/main" val="3854438767"/>
              </p:ext>
            </p:extLst>
          </p:nvPr>
        </p:nvGraphicFramePr>
        <p:xfrm>
          <a:off x="342898" y="1397000"/>
          <a:ext cx="8458198" cy="3881120"/>
        </p:xfrm>
        <a:graphic>
          <a:graphicData uri="http://schemas.openxmlformats.org/drawingml/2006/table">
            <a:tbl>
              <a:tblPr firstRow="1" bandRow="1">
                <a:tableStyleId>{5C22544A-7EE6-4342-B048-85BDC9FD1C3A}</a:tableStyleId>
              </a:tblPr>
              <a:tblGrid>
                <a:gridCol w="1208314">
                  <a:extLst>
                    <a:ext uri="{9D8B030D-6E8A-4147-A177-3AD203B41FA5}">
                      <a16:colId xmlns:a16="http://schemas.microsoft.com/office/drawing/2014/main" val="2185681456"/>
                    </a:ext>
                  </a:extLst>
                </a:gridCol>
                <a:gridCol w="1208314">
                  <a:extLst>
                    <a:ext uri="{9D8B030D-6E8A-4147-A177-3AD203B41FA5}">
                      <a16:colId xmlns:a16="http://schemas.microsoft.com/office/drawing/2014/main" val="2420394097"/>
                    </a:ext>
                  </a:extLst>
                </a:gridCol>
                <a:gridCol w="1208314">
                  <a:extLst>
                    <a:ext uri="{9D8B030D-6E8A-4147-A177-3AD203B41FA5}">
                      <a16:colId xmlns:a16="http://schemas.microsoft.com/office/drawing/2014/main" val="2356803332"/>
                    </a:ext>
                  </a:extLst>
                </a:gridCol>
                <a:gridCol w="1208314">
                  <a:extLst>
                    <a:ext uri="{9D8B030D-6E8A-4147-A177-3AD203B41FA5}">
                      <a16:colId xmlns:a16="http://schemas.microsoft.com/office/drawing/2014/main" val="702999276"/>
                    </a:ext>
                  </a:extLst>
                </a:gridCol>
                <a:gridCol w="1208314">
                  <a:extLst>
                    <a:ext uri="{9D8B030D-6E8A-4147-A177-3AD203B41FA5}">
                      <a16:colId xmlns:a16="http://schemas.microsoft.com/office/drawing/2014/main" val="33740188"/>
                    </a:ext>
                  </a:extLst>
                </a:gridCol>
                <a:gridCol w="1208314">
                  <a:extLst>
                    <a:ext uri="{9D8B030D-6E8A-4147-A177-3AD203B41FA5}">
                      <a16:colId xmlns:a16="http://schemas.microsoft.com/office/drawing/2014/main" val="3197669605"/>
                    </a:ext>
                  </a:extLst>
                </a:gridCol>
                <a:gridCol w="1208314">
                  <a:extLst>
                    <a:ext uri="{9D8B030D-6E8A-4147-A177-3AD203B41FA5}">
                      <a16:colId xmlns:a16="http://schemas.microsoft.com/office/drawing/2014/main" val="321461685"/>
                    </a:ext>
                  </a:extLst>
                </a:gridCol>
              </a:tblGrid>
              <a:tr h="370840">
                <a:tc>
                  <a:txBody>
                    <a:bodyPr/>
                    <a:lstStyle/>
                    <a:p>
                      <a:pPr algn="ctr"/>
                      <a:r>
                        <a:rPr lang="en-US" b="1" dirty="0">
                          <a:solidFill>
                            <a:schemeClr val="tx1"/>
                          </a:solidFill>
                        </a:rPr>
                        <a:t>Periods (</a:t>
                      </a:r>
                      <a:r>
                        <a:rPr lang="en-US" b="1" i="1" dirty="0">
                          <a:solidFill>
                            <a:schemeClr val="tx1"/>
                          </a:solidFill>
                        </a:rPr>
                        <a:t>n</a:t>
                      </a:r>
                      <a:r>
                        <a:rPr lang="en-US" b="1" dirty="0">
                          <a:solidFill>
                            <a:schemeClr val="tx1"/>
                          </a:solidFill>
                        </a:rPr>
                        <a:t>)</a:t>
                      </a:r>
                      <a:endParaRPr lang="en-US" dirty="0">
                        <a:solidFill>
                          <a:schemeClr val="tx1"/>
                        </a:solidFill>
                      </a:endParaRPr>
                    </a:p>
                  </a:txBody>
                  <a:tcPr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7%</a:t>
                      </a:r>
                      <a:endParaRPr lang="en-US" dirty="0">
                        <a:solidFill>
                          <a:schemeClr val="tx1"/>
                        </a:solidFill>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8%</a:t>
                      </a:r>
                      <a:endParaRPr lang="en-US" dirty="0">
                        <a:solidFill>
                          <a:schemeClr val="tx1"/>
                        </a:solidFill>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9%</a:t>
                      </a:r>
                      <a:endParaRPr lang="en-US" dirty="0">
                        <a:solidFill>
                          <a:schemeClr val="tx1"/>
                        </a:solidFill>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10%</a:t>
                      </a:r>
                      <a:endParaRPr lang="en-US" dirty="0">
                        <a:solidFill>
                          <a:schemeClr val="tx1"/>
                        </a:solidFill>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11%</a:t>
                      </a:r>
                      <a:endParaRPr lang="en-US" dirty="0">
                        <a:solidFill>
                          <a:schemeClr val="tx1"/>
                        </a:solidFill>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12%</a:t>
                      </a:r>
                      <a:endParaRPr lang="en-US" dirty="0">
                        <a:solidFill>
                          <a:schemeClr val="tx1"/>
                        </a:solidFill>
                      </a:endParaRPr>
                    </a:p>
                  </a:txBody>
                  <a:tcPr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713806"/>
                  </a:ext>
                </a:extLst>
              </a:tr>
              <a:tr h="370840">
                <a:tc>
                  <a:txBody>
                    <a:bodyPr/>
                    <a:lstStyle/>
                    <a:p>
                      <a:pPr algn="ctr"/>
                      <a:r>
                        <a:rPr lang="en-IN" dirty="0">
                          <a:solidFill>
                            <a:schemeClr val="tx1"/>
                          </a:solidFill>
                        </a:rPr>
                        <a:t>1</a:t>
                      </a:r>
                      <a:endParaRPr lang="en-US" dirty="0">
                        <a:solidFill>
                          <a:schemeClr val="tx1"/>
                        </a:solidFill>
                      </a:endParaRPr>
                    </a:p>
                  </a:txBody>
                  <a:tcPr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0.93458</a:t>
                      </a:r>
                      <a:endParaRPr lang="en-US" dirty="0">
                        <a:solidFill>
                          <a:schemeClr val="tx1"/>
                        </a:solidFill>
                      </a:endParaRPr>
                    </a:p>
                  </a:txBody>
                  <a:tcPr anchor="b">
                    <a:lnT w="12700" cap="flat" cmpd="sng" algn="ctr">
                      <a:solidFill>
                        <a:schemeClr val="tx1"/>
                      </a:solidFill>
                      <a:prstDash val="solid"/>
                      <a:round/>
                      <a:headEnd type="none" w="med" len="med"/>
                      <a:tailEnd type="none" w="med" len="med"/>
                    </a:lnT>
                    <a:noFill/>
                  </a:tcPr>
                </a:tc>
                <a:tc>
                  <a:txBody>
                    <a:bodyPr/>
                    <a:lstStyle/>
                    <a:p>
                      <a:r>
                        <a:rPr lang="en-US" dirty="0"/>
                        <a:t>0.92593</a:t>
                      </a:r>
                      <a:endParaRPr lang="en-US" dirty="0">
                        <a:solidFill>
                          <a:schemeClr val="tx1"/>
                        </a:solidFill>
                      </a:endParaRPr>
                    </a:p>
                  </a:txBody>
                  <a:tcPr anchor="b">
                    <a:lnT w="12700" cap="flat" cmpd="sng" algn="ctr">
                      <a:solidFill>
                        <a:schemeClr val="tx1"/>
                      </a:solidFill>
                      <a:prstDash val="solid"/>
                      <a:round/>
                      <a:headEnd type="none" w="med" len="med"/>
                      <a:tailEnd type="none" w="med" len="med"/>
                    </a:lnT>
                    <a:noFill/>
                  </a:tcPr>
                </a:tc>
                <a:tc>
                  <a:txBody>
                    <a:bodyPr/>
                    <a:lstStyle/>
                    <a:p>
                      <a:r>
                        <a:rPr lang="en-US" dirty="0"/>
                        <a:t>0.91743</a:t>
                      </a:r>
                    </a:p>
                  </a:txBody>
                  <a:tcPr anchor="b">
                    <a:lnT w="12700" cap="flat" cmpd="sng" algn="ctr">
                      <a:solidFill>
                        <a:schemeClr val="tx1"/>
                      </a:solidFill>
                      <a:prstDash val="solid"/>
                      <a:round/>
                      <a:headEnd type="none" w="med" len="med"/>
                      <a:tailEnd type="none" w="med" len="med"/>
                    </a:lnT>
                    <a:noFill/>
                  </a:tcPr>
                </a:tc>
                <a:tc>
                  <a:txBody>
                    <a:bodyPr/>
                    <a:lstStyle/>
                    <a:p>
                      <a:r>
                        <a:rPr lang="en-US" dirty="0"/>
                        <a:t>0.90909</a:t>
                      </a:r>
                      <a:endParaRPr lang="en-US" dirty="0">
                        <a:solidFill>
                          <a:schemeClr val="tx1"/>
                        </a:solidFill>
                      </a:endParaRPr>
                    </a:p>
                  </a:txBody>
                  <a:tcPr anchor="b">
                    <a:lnT w="12700" cap="flat" cmpd="sng" algn="ctr">
                      <a:solidFill>
                        <a:schemeClr val="tx1"/>
                      </a:solidFill>
                      <a:prstDash val="solid"/>
                      <a:round/>
                      <a:headEnd type="none" w="med" len="med"/>
                      <a:tailEnd type="none" w="med" len="med"/>
                    </a:lnT>
                    <a:noFill/>
                  </a:tcPr>
                </a:tc>
                <a:tc>
                  <a:txBody>
                    <a:bodyPr/>
                    <a:lstStyle/>
                    <a:p>
                      <a:r>
                        <a:rPr lang="en-US" dirty="0"/>
                        <a:t>0.90090</a:t>
                      </a:r>
                      <a:endParaRPr lang="en-US" dirty="0">
                        <a:solidFill>
                          <a:schemeClr val="tx1"/>
                        </a:solidFill>
                      </a:endParaRPr>
                    </a:p>
                  </a:txBody>
                  <a:tcPr anchor="b">
                    <a:lnT w="12700" cap="flat" cmpd="sng" algn="ctr">
                      <a:solidFill>
                        <a:schemeClr val="tx1"/>
                      </a:solidFill>
                      <a:prstDash val="solid"/>
                      <a:round/>
                      <a:headEnd type="none" w="med" len="med"/>
                      <a:tailEnd type="none" w="med" len="med"/>
                    </a:lnT>
                    <a:noFill/>
                  </a:tcPr>
                </a:tc>
                <a:tc>
                  <a:txBody>
                    <a:bodyPr/>
                    <a:lstStyle/>
                    <a:p>
                      <a:r>
                        <a:rPr lang="en-US" dirty="0"/>
                        <a:t>0.89286</a:t>
                      </a:r>
                      <a:endParaRPr lang="en-US" dirty="0">
                        <a:solidFill>
                          <a:schemeClr val="tx1"/>
                        </a:solidFill>
                      </a:endParaRPr>
                    </a:p>
                  </a:txBody>
                  <a:tcPr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8143492"/>
                  </a:ext>
                </a:extLst>
              </a:tr>
              <a:tr h="370840">
                <a:tc>
                  <a:txBody>
                    <a:bodyPr/>
                    <a:lstStyle/>
                    <a:p>
                      <a:pPr algn="ctr"/>
                      <a:r>
                        <a:rPr lang="en-IN" dirty="0">
                          <a:solidFill>
                            <a:schemeClr val="tx1"/>
                          </a:solidFill>
                        </a:rPr>
                        <a:t>2</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r>
                        <a:rPr lang="en-US" dirty="0"/>
                        <a:t>0.87344</a:t>
                      </a:r>
                      <a:endParaRPr lang="en-US" dirty="0">
                        <a:solidFill>
                          <a:schemeClr val="tx1"/>
                        </a:solidFill>
                      </a:endParaRPr>
                    </a:p>
                  </a:txBody>
                  <a:tcPr anchor="b">
                    <a:noFill/>
                  </a:tcPr>
                </a:tc>
                <a:tc>
                  <a:txBody>
                    <a:bodyPr/>
                    <a:lstStyle/>
                    <a:p>
                      <a:r>
                        <a:rPr lang="en-US" dirty="0"/>
                        <a:t>0.85734</a:t>
                      </a:r>
                    </a:p>
                  </a:txBody>
                  <a:tcPr anchor="b">
                    <a:noFill/>
                  </a:tcPr>
                </a:tc>
                <a:tc>
                  <a:txBody>
                    <a:bodyPr/>
                    <a:lstStyle/>
                    <a:p>
                      <a:r>
                        <a:rPr lang="en-US" dirty="0"/>
                        <a:t>0.84168</a:t>
                      </a:r>
                      <a:endParaRPr lang="en-US" dirty="0">
                        <a:solidFill>
                          <a:schemeClr val="tx1"/>
                        </a:solidFill>
                      </a:endParaRPr>
                    </a:p>
                  </a:txBody>
                  <a:tcPr anchor="b">
                    <a:noFill/>
                  </a:tcPr>
                </a:tc>
                <a:tc>
                  <a:txBody>
                    <a:bodyPr/>
                    <a:lstStyle/>
                    <a:p>
                      <a:r>
                        <a:rPr lang="en-US" dirty="0"/>
                        <a:t>0.82645</a:t>
                      </a:r>
                      <a:endParaRPr lang="en-US" dirty="0">
                        <a:solidFill>
                          <a:schemeClr val="tx1"/>
                        </a:solidFill>
                      </a:endParaRPr>
                    </a:p>
                  </a:txBody>
                  <a:tcPr anchor="b">
                    <a:noFill/>
                  </a:tcPr>
                </a:tc>
                <a:tc>
                  <a:txBody>
                    <a:bodyPr/>
                    <a:lstStyle/>
                    <a:p>
                      <a:r>
                        <a:rPr lang="en-US" dirty="0"/>
                        <a:t>0.81162</a:t>
                      </a:r>
                      <a:endParaRPr lang="en-US" dirty="0">
                        <a:solidFill>
                          <a:schemeClr val="tx1"/>
                        </a:solidFill>
                      </a:endParaRPr>
                    </a:p>
                  </a:txBody>
                  <a:tcPr anchor="b">
                    <a:noFill/>
                  </a:tcPr>
                </a:tc>
                <a:tc>
                  <a:txBody>
                    <a:bodyPr/>
                    <a:lstStyle/>
                    <a:p>
                      <a:r>
                        <a:rPr lang="en-US" dirty="0"/>
                        <a:t>0.79719</a:t>
                      </a:r>
                      <a:endParaRPr lang="en-US" dirty="0">
                        <a:solidFill>
                          <a:schemeClr val="tx1"/>
                        </a:solidFill>
                      </a:endParaRP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174148709"/>
                  </a:ext>
                </a:extLst>
              </a:tr>
              <a:tr h="370840">
                <a:tc>
                  <a:txBody>
                    <a:bodyPr/>
                    <a:lstStyle/>
                    <a:p>
                      <a:pPr algn="ctr"/>
                      <a:r>
                        <a:rPr lang="en-IN" dirty="0">
                          <a:solidFill>
                            <a:schemeClr val="tx1"/>
                          </a:solidFill>
                        </a:rPr>
                        <a:t>3</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r>
                        <a:rPr lang="en-US" dirty="0"/>
                        <a:t>0.81630</a:t>
                      </a:r>
                      <a:endParaRPr lang="en-US" dirty="0">
                        <a:solidFill>
                          <a:schemeClr val="tx1"/>
                        </a:solidFill>
                      </a:endParaRPr>
                    </a:p>
                  </a:txBody>
                  <a:tcPr anchor="b">
                    <a:noFill/>
                  </a:tcPr>
                </a:tc>
                <a:tc>
                  <a:txBody>
                    <a:bodyPr/>
                    <a:lstStyle/>
                    <a:p>
                      <a:r>
                        <a:rPr lang="en-US" dirty="0"/>
                        <a:t>0.79383</a:t>
                      </a:r>
                    </a:p>
                  </a:txBody>
                  <a:tcPr anchor="b">
                    <a:noFill/>
                  </a:tcPr>
                </a:tc>
                <a:tc>
                  <a:txBody>
                    <a:bodyPr/>
                    <a:lstStyle/>
                    <a:p>
                      <a:r>
                        <a:rPr lang="en-US" dirty="0"/>
                        <a:t>0.77218</a:t>
                      </a:r>
                      <a:endParaRPr lang="en-US" dirty="0">
                        <a:solidFill>
                          <a:schemeClr val="tx1"/>
                        </a:solidFill>
                      </a:endParaRPr>
                    </a:p>
                  </a:txBody>
                  <a:tcPr anchor="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980000"/>
                          </a:solidFill>
                        </a:rPr>
                        <a:t>0.75131</a:t>
                      </a:r>
                    </a:p>
                  </a:txBody>
                  <a:tcPr anchor="b">
                    <a:noFill/>
                  </a:tcPr>
                </a:tc>
                <a:tc>
                  <a:txBody>
                    <a:bodyPr/>
                    <a:lstStyle/>
                    <a:p>
                      <a:r>
                        <a:rPr lang="en-US" dirty="0"/>
                        <a:t>0.73119</a:t>
                      </a:r>
                      <a:endParaRPr lang="en-US" dirty="0">
                        <a:solidFill>
                          <a:schemeClr val="tx1"/>
                        </a:solidFill>
                      </a:endParaRPr>
                    </a:p>
                  </a:txBody>
                  <a:tcPr anchor="b">
                    <a:noFill/>
                  </a:tcPr>
                </a:tc>
                <a:tc>
                  <a:txBody>
                    <a:bodyPr/>
                    <a:lstStyle/>
                    <a:p>
                      <a:r>
                        <a:rPr lang="en-US" dirty="0"/>
                        <a:t>0.71178</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689211045"/>
                  </a:ext>
                </a:extLst>
              </a:tr>
              <a:tr h="370840">
                <a:tc>
                  <a:txBody>
                    <a:bodyPr/>
                    <a:lstStyle/>
                    <a:p>
                      <a:pPr algn="ctr"/>
                      <a:r>
                        <a:rPr lang="en-IN" dirty="0">
                          <a:solidFill>
                            <a:schemeClr val="tx1"/>
                          </a:solidFill>
                        </a:rPr>
                        <a:t>4</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r>
                        <a:rPr lang="en-US" dirty="0"/>
                        <a:t>0.76290</a:t>
                      </a:r>
                      <a:endParaRPr lang="en-US" dirty="0">
                        <a:solidFill>
                          <a:schemeClr val="tx1"/>
                        </a:solidFill>
                      </a:endParaRPr>
                    </a:p>
                  </a:txBody>
                  <a:tcPr anchor="b">
                    <a:noFill/>
                  </a:tcPr>
                </a:tc>
                <a:tc>
                  <a:txBody>
                    <a:bodyPr/>
                    <a:lstStyle/>
                    <a:p>
                      <a:r>
                        <a:rPr lang="en-US" dirty="0"/>
                        <a:t>0.73503</a:t>
                      </a:r>
                      <a:endParaRPr lang="en-US" dirty="0">
                        <a:solidFill>
                          <a:schemeClr val="tx1"/>
                        </a:solidFill>
                      </a:endParaRPr>
                    </a:p>
                  </a:txBody>
                  <a:tcPr anchor="b">
                    <a:noFill/>
                  </a:tcPr>
                </a:tc>
                <a:tc>
                  <a:txBody>
                    <a:bodyPr/>
                    <a:lstStyle/>
                    <a:p>
                      <a:r>
                        <a:rPr lang="en-US" dirty="0"/>
                        <a:t>0.70843</a:t>
                      </a:r>
                      <a:endParaRPr lang="en-US" dirty="0">
                        <a:solidFill>
                          <a:schemeClr val="tx1"/>
                        </a:solidFill>
                      </a:endParaRPr>
                    </a:p>
                  </a:txBody>
                  <a:tcPr anchor="b">
                    <a:noFill/>
                  </a:tcPr>
                </a:tc>
                <a:tc>
                  <a:txBody>
                    <a:bodyPr/>
                    <a:lstStyle/>
                    <a:p>
                      <a:r>
                        <a:rPr lang="en-US" dirty="0"/>
                        <a:t>0.68301</a:t>
                      </a:r>
                      <a:endParaRPr lang="en-US" dirty="0">
                        <a:solidFill>
                          <a:schemeClr val="tx1"/>
                        </a:solidFill>
                      </a:endParaRPr>
                    </a:p>
                  </a:txBody>
                  <a:tcPr anchor="b">
                    <a:noFill/>
                  </a:tcPr>
                </a:tc>
                <a:tc>
                  <a:txBody>
                    <a:bodyPr/>
                    <a:lstStyle/>
                    <a:p>
                      <a:r>
                        <a:rPr lang="en-US" dirty="0"/>
                        <a:t>0.65873</a:t>
                      </a:r>
                      <a:endParaRPr lang="en-US" dirty="0">
                        <a:solidFill>
                          <a:schemeClr val="tx1"/>
                        </a:solidFill>
                      </a:endParaRPr>
                    </a:p>
                  </a:txBody>
                  <a:tcPr anchor="b">
                    <a:noFill/>
                  </a:tcPr>
                </a:tc>
                <a:tc>
                  <a:txBody>
                    <a:bodyPr/>
                    <a:lstStyle/>
                    <a:p>
                      <a:r>
                        <a:rPr lang="en-US" dirty="0"/>
                        <a:t>0.63552</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960814251"/>
                  </a:ext>
                </a:extLst>
              </a:tr>
              <a:tr h="370840">
                <a:tc>
                  <a:txBody>
                    <a:bodyPr/>
                    <a:lstStyle/>
                    <a:p>
                      <a:pPr algn="ctr"/>
                      <a:r>
                        <a:rPr lang="en-IN" dirty="0">
                          <a:solidFill>
                            <a:schemeClr val="tx1"/>
                          </a:solidFill>
                        </a:rPr>
                        <a:t>5</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r>
                        <a:rPr lang="en-US" dirty="0"/>
                        <a:t>0.71299</a:t>
                      </a:r>
                      <a:endParaRPr lang="en-US" dirty="0">
                        <a:solidFill>
                          <a:schemeClr val="tx1"/>
                        </a:solidFill>
                      </a:endParaRPr>
                    </a:p>
                  </a:txBody>
                  <a:tcPr anchor="b">
                    <a:noFill/>
                  </a:tcPr>
                </a:tc>
                <a:tc>
                  <a:txBody>
                    <a:bodyPr/>
                    <a:lstStyle/>
                    <a:p>
                      <a:r>
                        <a:rPr lang="en-US" dirty="0"/>
                        <a:t>0.68058</a:t>
                      </a:r>
                    </a:p>
                  </a:txBody>
                  <a:tcPr anchor="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0.64993</a:t>
                      </a:r>
                    </a:p>
                  </a:txBody>
                  <a:tcPr anchor="b">
                    <a:noFill/>
                  </a:tcPr>
                </a:tc>
                <a:tc>
                  <a:txBody>
                    <a:bodyPr/>
                    <a:lstStyle/>
                    <a:p>
                      <a:r>
                        <a:rPr lang="en-US" dirty="0"/>
                        <a:t>0.62092</a:t>
                      </a:r>
                      <a:endParaRPr lang="en-US" dirty="0">
                        <a:solidFill>
                          <a:schemeClr val="tx1"/>
                        </a:solidFill>
                      </a:endParaRPr>
                    </a:p>
                  </a:txBody>
                  <a:tcPr anchor="b">
                    <a:noFill/>
                  </a:tcPr>
                </a:tc>
                <a:tc>
                  <a:txBody>
                    <a:bodyPr/>
                    <a:lstStyle/>
                    <a:p>
                      <a:r>
                        <a:rPr lang="en-US" dirty="0"/>
                        <a:t>0.59345</a:t>
                      </a:r>
                      <a:endParaRPr lang="en-US" dirty="0">
                        <a:solidFill>
                          <a:schemeClr val="tx1"/>
                        </a:solidFill>
                      </a:endParaRPr>
                    </a:p>
                  </a:txBody>
                  <a:tcPr anchor="b">
                    <a:noFill/>
                  </a:tcPr>
                </a:tc>
                <a:tc>
                  <a:txBody>
                    <a:bodyPr/>
                    <a:lstStyle/>
                    <a:p>
                      <a:r>
                        <a:rPr lang="en-US" dirty="0"/>
                        <a:t>0.56743</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420993268"/>
                  </a:ext>
                </a:extLst>
              </a:tr>
              <a:tr h="370840">
                <a:tc>
                  <a:txBody>
                    <a:bodyPr/>
                    <a:lstStyle/>
                    <a:p>
                      <a:pPr algn="ctr"/>
                      <a:r>
                        <a:rPr lang="en-IN" dirty="0">
                          <a:solidFill>
                            <a:schemeClr val="tx1"/>
                          </a:solidFill>
                        </a:rPr>
                        <a:t>6</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r>
                        <a:rPr lang="en-US" dirty="0"/>
                        <a:t>0.66634</a:t>
                      </a:r>
                      <a:endParaRPr lang="en-US" dirty="0">
                        <a:solidFill>
                          <a:schemeClr val="tx1"/>
                        </a:solidFill>
                      </a:endParaRPr>
                    </a:p>
                  </a:txBody>
                  <a:tcPr anchor="b">
                    <a:noFill/>
                  </a:tcPr>
                </a:tc>
                <a:tc>
                  <a:txBody>
                    <a:bodyPr/>
                    <a:lstStyle/>
                    <a:p>
                      <a:r>
                        <a:rPr lang="en-US" dirty="0"/>
                        <a:t>0.63017</a:t>
                      </a:r>
                    </a:p>
                  </a:txBody>
                  <a:tcPr anchor="b">
                    <a:noFill/>
                  </a:tcPr>
                </a:tc>
                <a:tc>
                  <a:txBody>
                    <a:bodyPr/>
                    <a:lstStyle/>
                    <a:p>
                      <a:r>
                        <a:rPr lang="en-US" dirty="0"/>
                        <a:t>0.59627</a:t>
                      </a:r>
                      <a:endParaRPr lang="en-US" dirty="0">
                        <a:solidFill>
                          <a:schemeClr val="tx1"/>
                        </a:solidFill>
                      </a:endParaRPr>
                    </a:p>
                  </a:txBody>
                  <a:tcPr anchor="b">
                    <a:noFill/>
                  </a:tcPr>
                </a:tc>
                <a:tc>
                  <a:txBody>
                    <a:bodyPr/>
                    <a:lstStyle/>
                    <a:p>
                      <a:r>
                        <a:rPr lang="en-US" dirty="0"/>
                        <a:t>0.56447</a:t>
                      </a:r>
                    </a:p>
                  </a:txBody>
                  <a:tcPr anchor="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0.53464</a:t>
                      </a:r>
                    </a:p>
                  </a:txBody>
                  <a:tcPr anchor="b">
                    <a:noFill/>
                  </a:tcPr>
                </a:tc>
                <a:tc>
                  <a:txBody>
                    <a:bodyPr/>
                    <a:lstStyle/>
                    <a:p>
                      <a:r>
                        <a:rPr lang="en-US" dirty="0"/>
                        <a:t>0.50663</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13563617"/>
                  </a:ext>
                </a:extLst>
              </a:tr>
              <a:tr h="370840">
                <a:tc>
                  <a:txBody>
                    <a:bodyPr/>
                    <a:lstStyle/>
                    <a:p>
                      <a:pPr algn="ctr"/>
                      <a:r>
                        <a:rPr lang="en-IN" dirty="0">
                          <a:solidFill>
                            <a:schemeClr val="tx1"/>
                          </a:solidFill>
                        </a:rPr>
                        <a:t>7</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r>
                        <a:rPr lang="en-US" dirty="0"/>
                        <a:t>0.62275</a:t>
                      </a:r>
                    </a:p>
                  </a:txBody>
                  <a:tcPr anchor="b">
                    <a:noFill/>
                  </a:tcPr>
                </a:tc>
                <a:tc>
                  <a:txBody>
                    <a:bodyPr/>
                    <a:lstStyle/>
                    <a:p>
                      <a:r>
                        <a:rPr lang="en-US" dirty="0"/>
                        <a:t>0.58349</a:t>
                      </a:r>
                    </a:p>
                  </a:txBody>
                  <a:tcPr anchor="b">
                    <a:noFill/>
                  </a:tcPr>
                </a:tc>
                <a:tc>
                  <a:txBody>
                    <a:bodyPr/>
                    <a:lstStyle/>
                    <a:p>
                      <a:r>
                        <a:rPr lang="en-US" dirty="0"/>
                        <a:t>0.54703</a:t>
                      </a:r>
                      <a:endParaRPr lang="en-US" dirty="0">
                        <a:solidFill>
                          <a:schemeClr val="tx1"/>
                        </a:solidFill>
                      </a:endParaRPr>
                    </a:p>
                  </a:txBody>
                  <a:tcPr anchor="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0.51316</a:t>
                      </a:r>
                    </a:p>
                  </a:txBody>
                  <a:tcPr anchor="b">
                    <a:noFill/>
                  </a:tcPr>
                </a:tc>
                <a:tc>
                  <a:txBody>
                    <a:bodyPr/>
                    <a:lstStyle/>
                    <a:p>
                      <a:r>
                        <a:rPr lang="en-US" dirty="0"/>
                        <a:t>0.48166</a:t>
                      </a:r>
                      <a:endParaRPr lang="en-US" dirty="0">
                        <a:solidFill>
                          <a:schemeClr val="tx1"/>
                        </a:solidFill>
                      </a:endParaRPr>
                    </a:p>
                  </a:txBody>
                  <a:tcPr anchor="b">
                    <a:noFill/>
                  </a:tcPr>
                </a:tc>
                <a:tc>
                  <a:txBody>
                    <a:bodyPr/>
                    <a:lstStyle/>
                    <a:p>
                      <a:r>
                        <a:rPr lang="en-US" dirty="0"/>
                        <a:t>0.45235</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875958242"/>
                  </a:ext>
                </a:extLst>
              </a:tr>
              <a:tr h="370840">
                <a:tc>
                  <a:txBody>
                    <a:bodyPr/>
                    <a:lstStyle/>
                    <a:p>
                      <a:pPr algn="ctr"/>
                      <a:r>
                        <a:rPr lang="en-IN" dirty="0">
                          <a:solidFill>
                            <a:schemeClr val="tx1"/>
                          </a:solidFill>
                        </a:rPr>
                        <a:t>8</a:t>
                      </a:r>
                      <a:endParaRPr lang="en-US" dirty="0">
                        <a:solidFill>
                          <a:schemeClr val="tx1"/>
                        </a:solidFill>
                      </a:endParaRPr>
                    </a:p>
                  </a:txBody>
                  <a:tcPr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r>
                        <a:rPr lang="en-US" dirty="0"/>
                        <a:t>0.58201</a:t>
                      </a:r>
                      <a:endParaRPr lang="en-US" dirty="0">
                        <a:solidFill>
                          <a:schemeClr val="tx1"/>
                        </a:solidFill>
                      </a:endParaRPr>
                    </a:p>
                  </a:txBody>
                  <a:tcPr anchor="b">
                    <a:lnB w="12700" cap="flat" cmpd="sng" algn="ctr">
                      <a:solidFill>
                        <a:schemeClr val="tx1"/>
                      </a:solidFill>
                      <a:prstDash val="solid"/>
                      <a:round/>
                      <a:headEnd type="none" w="med" len="med"/>
                      <a:tailEnd type="none" w="med" len="med"/>
                    </a:lnB>
                    <a:noFill/>
                  </a:tcPr>
                </a:tc>
                <a:tc>
                  <a:txBody>
                    <a:bodyPr/>
                    <a:lstStyle/>
                    <a:p>
                      <a:r>
                        <a:rPr lang="en-US" dirty="0"/>
                        <a:t>0.54027</a:t>
                      </a:r>
                    </a:p>
                  </a:txBody>
                  <a:tcPr anchor="b">
                    <a:lnB w="12700" cap="flat" cmpd="sng" algn="ctr">
                      <a:solidFill>
                        <a:schemeClr val="tx1"/>
                      </a:solidFill>
                      <a:prstDash val="solid"/>
                      <a:round/>
                      <a:headEnd type="none" w="med" len="med"/>
                      <a:tailEnd type="none" w="med" len="med"/>
                    </a:lnB>
                    <a:noFill/>
                  </a:tcPr>
                </a:tc>
                <a:tc>
                  <a:txBody>
                    <a:bodyPr/>
                    <a:lstStyle/>
                    <a:p>
                      <a:r>
                        <a:rPr lang="en-US" dirty="0"/>
                        <a:t>0.50187</a:t>
                      </a:r>
                    </a:p>
                  </a:txBody>
                  <a:tcPr anchor="b">
                    <a:lnB w="12700" cap="flat" cmpd="sng" algn="ctr">
                      <a:solidFill>
                        <a:schemeClr val="tx1"/>
                      </a:solidFill>
                      <a:prstDash val="solid"/>
                      <a:round/>
                      <a:headEnd type="none" w="med" len="med"/>
                      <a:tailEnd type="none" w="med" len="med"/>
                    </a:lnB>
                    <a:noFill/>
                  </a:tcPr>
                </a:tc>
                <a:tc>
                  <a:txBody>
                    <a:bodyPr/>
                    <a:lstStyle/>
                    <a:p>
                      <a:r>
                        <a:rPr lang="en-US" dirty="0"/>
                        <a:t>0.46651</a:t>
                      </a:r>
                      <a:endParaRPr lang="en-US" dirty="0">
                        <a:solidFill>
                          <a:schemeClr val="tx1"/>
                        </a:solidFill>
                      </a:endParaRPr>
                    </a:p>
                  </a:txBody>
                  <a:tcPr anchor="b">
                    <a:lnB w="12700" cap="flat" cmpd="sng" algn="ctr">
                      <a:solidFill>
                        <a:schemeClr val="tx1"/>
                      </a:solidFill>
                      <a:prstDash val="solid"/>
                      <a:round/>
                      <a:headEnd type="none" w="med" len="med"/>
                      <a:tailEnd type="none" w="med" len="med"/>
                    </a:lnB>
                    <a:noFill/>
                  </a:tcPr>
                </a:tc>
                <a:tc>
                  <a:txBody>
                    <a:bodyPr/>
                    <a:lstStyle/>
                    <a:p>
                      <a:r>
                        <a:rPr lang="en-US" dirty="0"/>
                        <a:t>0.43393</a:t>
                      </a:r>
                    </a:p>
                  </a:txBody>
                  <a:tcPr anchor="b">
                    <a:lnB w="12700" cap="flat" cmpd="sng" algn="ctr">
                      <a:solidFill>
                        <a:schemeClr val="tx1"/>
                      </a:solidFill>
                      <a:prstDash val="solid"/>
                      <a:round/>
                      <a:headEnd type="none" w="med" len="med"/>
                      <a:tailEnd type="none" w="med" len="med"/>
                    </a:lnB>
                    <a:noFill/>
                  </a:tcPr>
                </a:tc>
                <a:tc>
                  <a:txBody>
                    <a:bodyPr/>
                    <a:lstStyle/>
                    <a:p>
                      <a:r>
                        <a:rPr lang="en-US" dirty="0"/>
                        <a:t>0.40388</a:t>
                      </a:r>
                    </a:p>
                  </a:txBody>
                  <a:tcPr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41574384"/>
                  </a:ext>
                </a:extLst>
              </a:tr>
            </a:tbl>
          </a:graphicData>
        </a:graphic>
      </p:graphicFrame>
      <p:sp>
        <p:nvSpPr>
          <p:cNvPr id="12" name="Right Arrow 31" descr="An arrow points to 3.">
            <a:extLst>
              <a:ext uri="{FF2B5EF4-FFF2-40B4-BE49-F238E27FC236}">
                <a16:creationId xmlns:a16="http://schemas.microsoft.com/office/drawing/2014/main" id="{E6A95618-A51C-4B2F-9EE2-2CCA760E2C35}"/>
              </a:ext>
            </a:extLst>
          </p:cNvPr>
          <p:cNvSpPr/>
          <p:nvPr/>
        </p:nvSpPr>
        <p:spPr>
          <a:xfrm>
            <a:off x="433348" y="3167152"/>
            <a:ext cx="319849" cy="198378"/>
          </a:xfrm>
          <a:prstGeom prst="rightArrow">
            <a:avLst/>
          </a:prstGeom>
          <a:solidFill>
            <a:srgbClr val="980000"/>
          </a:solidFill>
          <a:ln>
            <a:solidFill>
              <a:srgbClr val="98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980000"/>
              </a:solidFill>
            </a:endParaRPr>
          </a:p>
        </p:txBody>
      </p:sp>
      <p:sp>
        <p:nvSpPr>
          <p:cNvPr id="10" name="Right Arrow 30" descr="An arrow points to Interest Rates (i) 10%.">
            <a:extLst>
              <a:ext uri="{FF2B5EF4-FFF2-40B4-BE49-F238E27FC236}">
                <a16:creationId xmlns:a16="http://schemas.microsoft.com/office/drawing/2014/main" id="{088D8D5D-1863-4948-9522-0EE6EE423C08}"/>
              </a:ext>
            </a:extLst>
          </p:cNvPr>
          <p:cNvSpPr/>
          <p:nvPr/>
        </p:nvSpPr>
        <p:spPr>
          <a:xfrm rot="5400000">
            <a:off x="5605621" y="1049595"/>
            <a:ext cx="313863" cy="188502"/>
          </a:xfrm>
          <a:prstGeom prst="rightArrow">
            <a:avLst/>
          </a:prstGeom>
          <a:solidFill>
            <a:srgbClr val="980000"/>
          </a:solidFill>
          <a:ln>
            <a:solidFill>
              <a:srgbClr val="98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980000"/>
              </a:solidFill>
            </a:endParaRPr>
          </a:p>
        </p:txBody>
      </p:sp>
      <p:sp>
        <p:nvSpPr>
          <p:cNvPr id="16" name="Oval 15" descr="0.75131">
            <a:extLst>
              <a:ext uri="{FF2B5EF4-FFF2-40B4-BE49-F238E27FC236}">
                <a16:creationId xmlns:a16="http://schemas.microsoft.com/office/drawing/2014/main" id="{74AC8FC6-641B-4018-8999-77D2652E91F1}"/>
              </a:ext>
            </a:extLst>
          </p:cNvPr>
          <p:cNvSpPr/>
          <p:nvPr/>
        </p:nvSpPr>
        <p:spPr>
          <a:xfrm>
            <a:off x="5139864" y="3034516"/>
            <a:ext cx="1058536" cy="376699"/>
          </a:xfrm>
          <a:prstGeom prst="ellipse">
            <a:avLst/>
          </a:prstGeom>
          <a:noFill/>
          <a:ln w="19050" cmpd="sng">
            <a:solidFill>
              <a:srgbClr val="98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7" name="Straight Arrow Connector 16" descr="An arrow points to 0.75131">
            <a:extLst>
              <a:ext uri="{FF2B5EF4-FFF2-40B4-BE49-F238E27FC236}">
                <a16:creationId xmlns:a16="http://schemas.microsoft.com/office/drawing/2014/main" id="{5BE294E2-339F-45C2-9891-CF6AA56ABD27}"/>
              </a:ext>
            </a:extLst>
          </p:cNvPr>
          <p:cNvCxnSpPr>
            <a:cxnSpLocks/>
          </p:cNvCxnSpPr>
          <p:nvPr/>
        </p:nvCxnSpPr>
        <p:spPr>
          <a:xfrm flipH="1">
            <a:off x="5029200" y="3429000"/>
            <a:ext cx="569742" cy="2085982"/>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5514982"/>
            <a:ext cx="8283512" cy="928682"/>
          </a:xfrm>
        </p:spPr>
        <p:txBody>
          <a:bodyPr>
            <a:noAutofit/>
          </a:bodyPr>
          <a:lstStyle/>
          <a:p>
            <a:pPr algn="ctr">
              <a:spcBef>
                <a:spcPts val="1000"/>
              </a:spcBef>
              <a:spcAft>
                <a:spcPts val="0"/>
              </a:spcAft>
            </a:pPr>
            <a:r>
              <a:rPr lang="en-US" sz="2400" b="1" dirty="0"/>
              <a:t>P</a:t>
            </a:r>
            <a:r>
              <a:rPr lang="en-US" sz="100" b="1" dirty="0"/>
              <a:t> </a:t>
            </a:r>
            <a:r>
              <a:rPr lang="en-US" sz="2400" b="1" dirty="0"/>
              <a:t>V </a:t>
            </a:r>
            <a:r>
              <a:rPr lang="en-US" sz="2400" dirty="0"/>
              <a:t>= $1,331 × 0.75131 = </a:t>
            </a:r>
            <a:r>
              <a:rPr lang="en-US" sz="2400" b="1" dirty="0">
                <a:solidFill>
                  <a:srgbClr val="980000"/>
                </a:solidFill>
              </a:rPr>
              <a:t>$1,000.00</a:t>
            </a:r>
            <a:endParaRPr lang="en-US" sz="2400" dirty="0">
              <a:solidFill>
                <a:srgbClr val="980000"/>
              </a:solidFill>
            </a:endParaRPr>
          </a:p>
          <a:p>
            <a:pPr algn="ctr">
              <a:spcBef>
                <a:spcPts val="1000"/>
              </a:spcBef>
              <a:spcAft>
                <a:spcPts val="0"/>
              </a:spcAft>
            </a:pPr>
            <a:r>
              <a:rPr lang="en-US" sz="2400" dirty="0"/>
              <a:t>where </a:t>
            </a:r>
            <a:r>
              <a:rPr lang="en-US" sz="2400" i="1" dirty="0"/>
              <a:t>n </a:t>
            </a:r>
            <a:r>
              <a:rPr lang="en-US" sz="2400" dirty="0"/>
              <a:t>= 3, </a:t>
            </a:r>
            <a:r>
              <a:rPr lang="en-US" sz="2400" i="1" dirty="0" err="1"/>
              <a:t>i</a:t>
            </a:r>
            <a:r>
              <a:rPr lang="en-US" sz="2400" i="1" dirty="0"/>
              <a:t> </a:t>
            </a:r>
            <a:r>
              <a:rPr lang="en-US" sz="2400" dirty="0"/>
              <a:t>= 10%</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33944686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2400" dirty="0">
                <a:solidFill>
                  <a:schemeClr val="tx1"/>
                </a:solidFill>
                <a:cs typeface="Avenir LT Std 65 Medium"/>
              </a:rPr>
              <a:t>Illustrations C–9 and C–10 Calculate the Present Value of a Single Amount Using a Financial Calculator and Excel</a:t>
            </a:r>
            <a:endParaRPr lang="en-US" sz="2400" dirty="0">
              <a:solidFill>
                <a:schemeClr val="tx1"/>
              </a:solidFill>
            </a:endParaRPr>
          </a:p>
        </p:txBody>
      </p:sp>
      <p:pic>
        <p:nvPicPr>
          <p:cNvPr id="3" name="Picture 2" descr="Present value work out with a financial calculator.">
            <a:extLst>
              <a:ext uri="{FF2B5EF4-FFF2-40B4-BE49-F238E27FC236}">
                <a16:creationId xmlns:a16="http://schemas.microsoft.com/office/drawing/2014/main" id="{0580A48C-A6B5-4A0C-8522-A11B66999743}"/>
              </a:ext>
            </a:extLst>
          </p:cNvPr>
          <p:cNvPicPr>
            <a:picLocks noChangeAspect="1"/>
          </p:cNvPicPr>
          <p:nvPr/>
        </p:nvPicPr>
        <p:blipFill>
          <a:blip r:embed="rId3"/>
          <a:stretch>
            <a:fillRect/>
          </a:stretch>
        </p:blipFill>
        <p:spPr>
          <a:xfrm>
            <a:off x="1667836" y="1351469"/>
            <a:ext cx="5808329" cy="1978601"/>
          </a:xfrm>
          <a:prstGeom prst="rect">
            <a:avLst/>
          </a:prstGeom>
        </p:spPr>
      </p:pic>
      <p:pic>
        <p:nvPicPr>
          <p:cNvPr id="9" name="Picture 8" descr="Excel to calculate present value.">
            <a:extLst>
              <a:ext uri="{FF2B5EF4-FFF2-40B4-BE49-F238E27FC236}">
                <a16:creationId xmlns:a16="http://schemas.microsoft.com/office/drawing/2014/main" id="{77A9C031-38C9-4DBA-A6E9-4180E10FB7F7}"/>
              </a:ext>
            </a:extLst>
          </p:cNvPr>
          <p:cNvPicPr>
            <a:picLocks noChangeAspect="1"/>
          </p:cNvPicPr>
          <p:nvPr/>
        </p:nvPicPr>
        <p:blipFill>
          <a:blip r:embed="rId4"/>
          <a:stretch>
            <a:fillRect/>
          </a:stretch>
        </p:blipFill>
        <p:spPr>
          <a:xfrm>
            <a:off x="2113571" y="3463006"/>
            <a:ext cx="4916858" cy="2728658"/>
          </a:xfrm>
          <a:prstGeom prst="rect">
            <a:avLst/>
          </a:prstGeom>
        </p:spPr>
      </p:pic>
      <p:sp>
        <p:nvSpPr>
          <p:cNvPr id="19" name="Text Placeholder 8">
            <a:extLst>
              <a:ext uri="{FF2B5EF4-FFF2-40B4-BE49-F238E27FC236}">
                <a16:creationId xmlns:a16="http://schemas.microsoft.com/office/drawing/2014/main" id="{AB86A398-1059-4C07-9F68-F8FC5D89AF1E}"/>
              </a:ext>
            </a:extLst>
          </p:cNvPr>
          <p:cNvSpPr>
            <a:spLocks noGrp="1"/>
          </p:cNvSpPr>
          <p:nvPr>
            <p:ph type="body" sz="quarter" idx="12"/>
          </p:nvPr>
        </p:nvSpPr>
        <p:spPr>
          <a:xfrm>
            <a:off x="2971268" y="6324600"/>
            <a:ext cx="3201464" cy="190500"/>
          </a:xfrm>
        </p:spPr>
        <p:txBody>
          <a:bodyPr/>
          <a:lstStyle/>
          <a:p>
            <a:r>
              <a:rPr lang="en-US" sz="1200" dirty="0">
                <a:solidFill>
                  <a:schemeClr val="tx1"/>
                </a:solidFill>
                <a:hlinkClick r:id="rId5" action="ppaction://hlinksldjump"/>
              </a:rPr>
              <a:t>Access the text alternative for slide images.</a:t>
            </a:r>
            <a:endParaRPr lang="en-US" sz="1200" dirty="0">
              <a:solidFill>
                <a:schemeClr val="tx1"/>
              </a:solidFill>
            </a:endParaRPr>
          </a:p>
        </p:txBody>
      </p:sp>
      <p:sp>
        <p:nvSpPr>
          <p:cNvPr id="5" name="Text Placeholder 4">
            <a:extLst>
              <a:ext uri="{FF2B5EF4-FFF2-40B4-BE49-F238E27FC236}">
                <a16:creationId xmlns:a16="http://schemas.microsoft.com/office/drawing/2014/main" id="{25486D20-C3EB-4083-B1A8-94CC1FC591B6}"/>
              </a:ext>
            </a:extLst>
          </p:cNvPr>
          <p:cNvSpPr>
            <a:spLocks noGrp="1"/>
          </p:cNvSpPr>
          <p:nvPr>
            <p:ph type="body" sz="quarter" idx="13"/>
          </p:nvPr>
        </p:nvSpPr>
        <p:spPr/>
        <p:txBody>
          <a:bodyPr/>
          <a:lstStyle/>
          <a:p>
            <a:pPr algn="r"/>
            <a:r>
              <a:rPr lang="en-US" dirty="0"/>
              <a:t>Source: Microsoft Corporation</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25987317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3000" dirty="0">
                <a:solidFill>
                  <a:schemeClr val="tx1"/>
                </a:solidFill>
              </a:rPr>
              <a:t>Illustration C-11 Impact of Interest Rates on Present Value/Future Value Relationship</a:t>
            </a:r>
          </a:p>
        </p:txBody>
      </p:sp>
      <p:pic>
        <p:nvPicPr>
          <p:cNvPr id="10" name="Picture 9" descr="Excel to calculate future value of an annuity.">
            <a:extLst>
              <a:ext uri="{FF2B5EF4-FFF2-40B4-BE49-F238E27FC236}">
                <a16:creationId xmlns:a16="http://schemas.microsoft.com/office/drawing/2014/main" id="{A1C39B40-F729-4506-BFB6-B7A9E678B227}"/>
              </a:ext>
            </a:extLst>
          </p:cNvPr>
          <p:cNvPicPr>
            <a:picLocks noChangeAspect="1"/>
          </p:cNvPicPr>
          <p:nvPr/>
        </p:nvPicPr>
        <p:blipFill>
          <a:blip r:embed="rId3"/>
          <a:stretch>
            <a:fillRect/>
          </a:stretch>
        </p:blipFill>
        <p:spPr>
          <a:xfrm>
            <a:off x="731520" y="1737366"/>
            <a:ext cx="7680960" cy="3657598"/>
          </a:xfrm>
          <a:prstGeom prst="rect">
            <a:avLst/>
          </a:prstGeom>
        </p:spPr>
      </p:pic>
      <p:sp>
        <p:nvSpPr>
          <p:cNvPr id="19" name="Text Placeholder 8">
            <a:extLst>
              <a:ext uri="{FF2B5EF4-FFF2-40B4-BE49-F238E27FC236}">
                <a16:creationId xmlns:a16="http://schemas.microsoft.com/office/drawing/2014/main" id="{AB86A398-1059-4C07-9F68-F8FC5D89AF1E}"/>
              </a:ext>
            </a:extLst>
          </p:cNvPr>
          <p:cNvSpPr>
            <a:spLocks noGrp="1"/>
          </p:cNvSpPr>
          <p:nvPr>
            <p:ph type="body" sz="quarter" idx="12"/>
          </p:nvPr>
        </p:nvSpPr>
        <p:spPr>
          <a:xfrm>
            <a:off x="2971268" y="6324600"/>
            <a:ext cx="3201464" cy="190500"/>
          </a:xfrm>
        </p:spPr>
        <p:txBody>
          <a:bodyPr/>
          <a:lstStyle/>
          <a:p>
            <a:r>
              <a:rPr lang="en-US" sz="1200" dirty="0">
                <a:solidFill>
                  <a:schemeClr val="tx1"/>
                </a:solidFill>
                <a:hlinkClick r:id="rId4" action="ppaction://hlinksldjump"/>
              </a:rPr>
              <a:t>Access the text alternative for slide images.</a:t>
            </a:r>
            <a:endParaRPr lang="en-US" sz="120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33123251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Key Point </a:t>
            </a:r>
            <a:r>
              <a:rPr lang="en-US" sz="1000" b="0" noProof="0" dirty="0"/>
              <a:t>3</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8"/>
            <a:ext cx="8458200" cy="4321203"/>
          </a:xfrm>
        </p:spPr>
        <p:txBody>
          <a:bodyPr>
            <a:noAutofit/>
          </a:bodyPr>
          <a:lstStyle/>
          <a:p>
            <a:pPr>
              <a:spcBef>
                <a:spcPts val="1000"/>
              </a:spcBef>
              <a:spcAft>
                <a:spcPts val="0"/>
              </a:spcAft>
            </a:pPr>
            <a:r>
              <a:rPr lang="en-US" sz="2800" dirty="0">
                <a:solidFill>
                  <a:schemeClr val="tx1"/>
                </a:solidFill>
              </a:rPr>
              <a:t>The </a:t>
            </a:r>
            <a:r>
              <a:rPr lang="en-US" sz="2800" i="1" dirty="0">
                <a:solidFill>
                  <a:schemeClr val="tx1"/>
                </a:solidFill>
              </a:rPr>
              <a:t>present value </a:t>
            </a:r>
            <a:r>
              <a:rPr lang="en-US" sz="2800" dirty="0">
                <a:solidFill>
                  <a:schemeClr val="tx1"/>
                </a:solidFill>
              </a:rPr>
              <a:t>of a single amount is how much that amount today will grow to be in the future.</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8966960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ABA2F43-D964-4A29-AE1D-483103B08317}"/>
              </a:ext>
            </a:extLst>
          </p:cNvPr>
          <p:cNvSpPr>
            <a:spLocks noGrp="1"/>
          </p:cNvSpPr>
          <p:nvPr>
            <p:ph type="title"/>
          </p:nvPr>
        </p:nvSpPr>
        <p:spPr/>
        <p:txBody>
          <a:bodyPr/>
          <a:lstStyle/>
          <a:p>
            <a:r>
              <a:rPr lang="en-US" dirty="0"/>
              <a:t>Concept Check C–3 </a:t>
            </a:r>
            <a:r>
              <a:rPr lang="en-US" sz="1000" b="0" dirty="0"/>
              <a:t>1</a:t>
            </a:r>
          </a:p>
        </p:txBody>
      </p:sp>
      <p:sp>
        <p:nvSpPr>
          <p:cNvPr id="13" name="Content Placeholder 12">
            <a:extLst>
              <a:ext uri="{FF2B5EF4-FFF2-40B4-BE49-F238E27FC236}">
                <a16:creationId xmlns:a16="http://schemas.microsoft.com/office/drawing/2014/main" id="{CD0379EE-D1F9-49FB-A76C-697ADD081041}"/>
              </a:ext>
            </a:extLst>
          </p:cNvPr>
          <p:cNvSpPr>
            <a:spLocks noGrp="1"/>
          </p:cNvSpPr>
          <p:nvPr>
            <p:ph sz="quarter" idx="11"/>
          </p:nvPr>
        </p:nvSpPr>
        <p:spPr>
          <a:xfrm>
            <a:off x="342900" y="1276709"/>
            <a:ext cx="8458200" cy="3520374"/>
          </a:xfrm>
        </p:spPr>
        <p:txBody>
          <a:bodyPr>
            <a:noAutofit/>
          </a:bodyPr>
          <a:lstStyle/>
          <a:p>
            <a:pPr>
              <a:spcBef>
                <a:spcPts val="1000"/>
              </a:spcBef>
              <a:spcAft>
                <a:spcPts val="0"/>
              </a:spcAft>
            </a:pPr>
            <a:r>
              <a:rPr lang="en-US" sz="2600" dirty="0"/>
              <a:t>Present value represents:</a:t>
            </a:r>
          </a:p>
          <a:p>
            <a:pPr>
              <a:spcBef>
                <a:spcPts val="1000"/>
              </a:spcBef>
              <a:spcAft>
                <a:spcPts val="0"/>
              </a:spcAft>
            </a:pPr>
            <a:r>
              <a:rPr lang="en-US" sz="2600" b="1" dirty="0"/>
              <a:t>a.</a:t>
            </a:r>
            <a:r>
              <a:rPr lang="en-US" sz="2600" dirty="0"/>
              <a:t> The value today of receiving money in the future</a:t>
            </a:r>
          </a:p>
          <a:p>
            <a:pPr marL="422275" indent="-422275">
              <a:spcBef>
                <a:spcPts val="1000"/>
              </a:spcBef>
              <a:spcAft>
                <a:spcPts val="0"/>
              </a:spcAft>
            </a:pPr>
            <a:r>
              <a:rPr lang="en-US" sz="2600" b="1" dirty="0"/>
              <a:t>b.</a:t>
            </a:r>
            <a:r>
              <a:rPr lang="en-US" sz="2600" dirty="0"/>
              <a:t> The amount that an investment today will grow to be in the future</a:t>
            </a:r>
          </a:p>
          <a:p>
            <a:pPr marL="352425" indent="-352425">
              <a:spcBef>
                <a:spcPts val="1000"/>
              </a:spcBef>
              <a:spcAft>
                <a:spcPts val="0"/>
              </a:spcAft>
            </a:pPr>
            <a:r>
              <a:rPr lang="en-US" sz="2600" b="1" dirty="0"/>
              <a:t>c.</a:t>
            </a:r>
            <a:r>
              <a:rPr lang="en-US" sz="2600" dirty="0"/>
              <a:t> The difference between the initial investment and the growth of the investment over time</a:t>
            </a:r>
          </a:p>
          <a:p>
            <a:pPr>
              <a:spcBef>
                <a:spcPts val="1000"/>
              </a:spcBef>
              <a:spcAft>
                <a:spcPts val="0"/>
              </a:spcAft>
            </a:pPr>
            <a:r>
              <a:rPr lang="en-US" sz="2600" b="1" dirty="0"/>
              <a:t>d.</a:t>
            </a:r>
            <a:r>
              <a:rPr lang="en-US" sz="2600" dirty="0"/>
              <a:t> A series of equal payments</a:t>
            </a:r>
          </a:p>
        </p:txBody>
      </p:sp>
      <p:sp>
        <p:nvSpPr>
          <p:cNvPr id="11" name="Slide Number Placeholder 10">
            <a:extLst>
              <a:ext uri="{FF2B5EF4-FFF2-40B4-BE49-F238E27FC236}">
                <a16:creationId xmlns:a16="http://schemas.microsoft.com/office/drawing/2014/main" id="{B0528563-19D2-4183-A73D-FABB9F6AB580}"/>
              </a:ext>
            </a:extLst>
          </p:cNvPr>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31001875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ABA2F43-D964-4A29-AE1D-483103B08317}"/>
              </a:ext>
            </a:extLst>
          </p:cNvPr>
          <p:cNvSpPr>
            <a:spLocks noGrp="1"/>
          </p:cNvSpPr>
          <p:nvPr>
            <p:ph type="title"/>
          </p:nvPr>
        </p:nvSpPr>
        <p:spPr/>
        <p:txBody>
          <a:bodyPr/>
          <a:lstStyle/>
          <a:p>
            <a:r>
              <a:rPr lang="en-US" dirty="0"/>
              <a:t>Concept Check C–3 </a:t>
            </a:r>
            <a:r>
              <a:rPr lang="en-US" sz="1000" b="0" dirty="0"/>
              <a:t>2</a:t>
            </a:r>
          </a:p>
        </p:txBody>
      </p:sp>
      <p:sp>
        <p:nvSpPr>
          <p:cNvPr id="13" name="Content Placeholder 12">
            <a:extLst>
              <a:ext uri="{FF2B5EF4-FFF2-40B4-BE49-F238E27FC236}">
                <a16:creationId xmlns:a16="http://schemas.microsoft.com/office/drawing/2014/main" id="{CD0379EE-D1F9-49FB-A76C-697ADD081041}"/>
              </a:ext>
            </a:extLst>
          </p:cNvPr>
          <p:cNvSpPr>
            <a:spLocks noGrp="1"/>
          </p:cNvSpPr>
          <p:nvPr>
            <p:ph sz="quarter" idx="11"/>
          </p:nvPr>
        </p:nvSpPr>
        <p:spPr>
          <a:xfrm>
            <a:off x="342900" y="1276709"/>
            <a:ext cx="8458200" cy="3787660"/>
          </a:xfrm>
        </p:spPr>
        <p:txBody>
          <a:bodyPr>
            <a:noAutofit/>
          </a:bodyPr>
          <a:lstStyle/>
          <a:p>
            <a:pPr>
              <a:spcBef>
                <a:spcPts val="1000"/>
              </a:spcBef>
              <a:spcAft>
                <a:spcPts val="0"/>
              </a:spcAft>
            </a:pPr>
            <a:r>
              <a:rPr lang="en-US" sz="2600" dirty="0"/>
              <a:t>Present value represents:</a:t>
            </a:r>
          </a:p>
          <a:p>
            <a:pPr marL="1814513" indent="-1814513">
              <a:spcBef>
                <a:spcPts val="1000"/>
              </a:spcBef>
              <a:spcAft>
                <a:spcPts val="0"/>
              </a:spcAft>
            </a:pPr>
            <a:r>
              <a:rPr lang="en-US" sz="2600" b="1" dirty="0"/>
              <a:t>Answer: a.</a:t>
            </a:r>
            <a:r>
              <a:rPr lang="en-US" sz="2600" dirty="0"/>
              <a:t> The value today of receiving money in the future</a:t>
            </a:r>
          </a:p>
          <a:p>
            <a:pPr marL="422275" indent="-422275">
              <a:spcBef>
                <a:spcPts val="1000"/>
              </a:spcBef>
              <a:spcAft>
                <a:spcPts val="0"/>
              </a:spcAft>
            </a:pPr>
            <a:r>
              <a:rPr lang="en-US" sz="2600" b="1" dirty="0"/>
              <a:t>b.</a:t>
            </a:r>
            <a:r>
              <a:rPr lang="en-US" sz="2600" dirty="0"/>
              <a:t> The amount that an investment today will grow to be in the future</a:t>
            </a:r>
          </a:p>
          <a:p>
            <a:pPr marL="352425" indent="-352425">
              <a:spcBef>
                <a:spcPts val="1000"/>
              </a:spcBef>
              <a:spcAft>
                <a:spcPts val="0"/>
              </a:spcAft>
            </a:pPr>
            <a:r>
              <a:rPr lang="en-US" sz="2600" b="1" dirty="0"/>
              <a:t>c.</a:t>
            </a:r>
            <a:r>
              <a:rPr lang="en-US" sz="2600" dirty="0"/>
              <a:t> The difference between the initial investment and the growth of the investment over time</a:t>
            </a:r>
          </a:p>
          <a:p>
            <a:pPr>
              <a:spcBef>
                <a:spcPts val="1000"/>
              </a:spcBef>
              <a:spcAft>
                <a:spcPts val="0"/>
              </a:spcAft>
            </a:pPr>
            <a:r>
              <a:rPr lang="en-US" sz="2600" b="1" dirty="0"/>
              <a:t>d.</a:t>
            </a:r>
            <a:r>
              <a:rPr lang="en-US" sz="2600" dirty="0"/>
              <a:t> A series of equal payments</a:t>
            </a:r>
          </a:p>
        </p:txBody>
      </p:sp>
      <p:sp>
        <p:nvSpPr>
          <p:cNvPr id="16" name="Content Placeholder 15">
            <a:extLst>
              <a:ext uri="{FF2B5EF4-FFF2-40B4-BE49-F238E27FC236}">
                <a16:creationId xmlns:a16="http://schemas.microsoft.com/office/drawing/2014/main" id="{DF398E0C-B0E6-44FA-AE7A-1D9B09150AE5}"/>
              </a:ext>
            </a:extLst>
          </p:cNvPr>
          <p:cNvSpPr>
            <a:spLocks noGrp="1"/>
          </p:cNvSpPr>
          <p:nvPr>
            <p:ph sz="quarter" idx="14"/>
          </p:nvPr>
        </p:nvSpPr>
        <p:spPr>
          <a:xfrm>
            <a:off x="342900" y="5261317"/>
            <a:ext cx="8458200" cy="1084071"/>
          </a:xfrm>
        </p:spPr>
        <p:txBody>
          <a:bodyPr>
            <a:normAutofit/>
          </a:bodyPr>
          <a:lstStyle/>
          <a:p>
            <a:pPr>
              <a:spcBef>
                <a:spcPts val="1000"/>
              </a:spcBef>
              <a:spcAft>
                <a:spcPts val="0"/>
              </a:spcAft>
            </a:pPr>
            <a:r>
              <a:rPr lang="en-US" sz="2600" dirty="0"/>
              <a:t>Present value represents the value today of receiving money in the future.</a:t>
            </a:r>
          </a:p>
        </p:txBody>
      </p:sp>
      <p:sp>
        <p:nvSpPr>
          <p:cNvPr id="11" name="Slide Number Placeholder 10">
            <a:extLst>
              <a:ext uri="{FF2B5EF4-FFF2-40B4-BE49-F238E27FC236}">
                <a16:creationId xmlns:a16="http://schemas.microsoft.com/office/drawing/2014/main" id="{B0528563-19D2-4183-A73D-FABB9F6AB580}"/>
              </a:ext>
            </a:extLst>
          </p:cNvPr>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41156064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Learning Objective 4</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285875" indent="-1285875">
              <a:spcBef>
                <a:spcPts val="500"/>
              </a:spcBef>
              <a:spcAft>
                <a:spcPts val="500"/>
              </a:spcAft>
            </a:pPr>
            <a:r>
              <a:rPr lang="en-US" sz="2800" b="1" noProof="0" dirty="0">
                <a:solidFill>
                  <a:schemeClr val="tx1"/>
                </a:solidFill>
              </a:rPr>
              <a:t>LO C-4</a:t>
            </a:r>
            <a:r>
              <a:rPr lang="en-US" sz="2800" b="1" dirty="0">
                <a:solidFill>
                  <a:schemeClr val="tx1"/>
                </a:solidFill>
              </a:rPr>
              <a:t> </a:t>
            </a:r>
            <a:r>
              <a:rPr lang="en-US" sz="2800" dirty="0">
                <a:solidFill>
                  <a:schemeClr val="tx1"/>
                </a:solidFill>
              </a:rPr>
              <a:t>Calculate the future value of an annuity.</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606537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solidFill>
                  <a:schemeClr val="tx1"/>
                </a:solidFill>
              </a:rPr>
              <a:t>Time Value of an Annuity</a:t>
            </a:r>
            <a:endParaRPr lang="en-US" sz="1000" b="0" noProof="0" dirty="0">
              <a:solidFill>
                <a:schemeClr val="tx1"/>
              </a:solidFill>
            </a:endParaRP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291600" indent="-291600">
              <a:spcBef>
                <a:spcPts val="1000"/>
              </a:spcBef>
              <a:spcAft>
                <a:spcPts val="0"/>
              </a:spcAft>
              <a:buFont typeface="Arial" panose="020B0604020202020204" pitchFamily="34" charset="0"/>
              <a:buChar char="•"/>
            </a:pPr>
            <a:r>
              <a:rPr lang="en-US" sz="2800" b="1" dirty="0">
                <a:solidFill>
                  <a:schemeClr val="tx1"/>
                </a:solidFill>
              </a:rPr>
              <a:t>Annuity</a:t>
            </a:r>
            <a:r>
              <a:rPr lang="en-US" sz="2800" dirty="0">
                <a:solidFill>
                  <a:schemeClr val="tx1"/>
                </a:solidFill>
              </a:rPr>
              <a:t>:</a:t>
            </a:r>
            <a:r>
              <a:rPr lang="en-US" sz="2800" b="1" dirty="0">
                <a:solidFill>
                  <a:schemeClr val="tx1"/>
                </a:solidFill>
              </a:rPr>
              <a:t> </a:t>
            </a:r>
            <a:r>
              <a:rPr lang="en-US" sz="2800" dirty="0">
                <a:solidFill>
                  <a:schemeClr val="tx1"/>
                </a:solidFill>
              </a:rPr>
              <a:t>Cash payments of equal amounts over time periods of equal length.</a:t>
            </a:r>
          </a:p>
          <a:p>
            <a:pPr marL="291600" indent="-291600">
              <a:spcBef>
                <a:spcPts val="1000"/>
              </a:spcBef>
              <a:spcAft>
                <a:spcPts val="0"/>
              </a:spcAft>
              <a:buFont typeface="Arial" panose="020B0604020202020204" pitchFamily="34" charset="0"/>
              <a:buChar char="•"/>
            </a:pPr>
            <a:r>
              <a:rPr lang="en-US" sz="2800" dirty="0">
                <a:solidFill>
                  <a:schemeClr val="tx1"/>
                </a:solidFill>
              </a:rPr>
              <a:t>Payments need not be monthly. They could be quarterly, semiannually, or any interval.</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37985511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3200" dirty="0">
                <a:solidFill>
                  <a:schemeClr val="tx1"/>
                </a:solidFill>
                <a:cs typeface="Avenir LT Std 65 Medium"/>
              </a:rPr>
              <a:t>Illustration C–12 Future Value of an Annuity</a:t>
            </a:r>
            <a:endParaRPr lang="en-US" sz="3200" dirty="0">
              <a:solidFill>
                <a:schemeClr val="tx1"/>
              </a:solidFill>
            </a:endParaRPr>
          </a:p>
        </p:txBody>
      </p:sp>
      <p:pic>
        <p:nvPicPr>
          <p:cNvPr id="3" name="Picture 2" descr="calculation of future value of an annuity.">
            <a:extLst>
              <a:ext uri="{FF2B5EF4-FFF2-40B4-BE49-F238E27FC236}">
                <a16:creationId xmlns:a16="http://schemas.microsoft.com/office/drawing/2014/main" id="{6395DDAE-D82E-4F2B-8F31-748D96E526D0}"/>
              </a:ext>
            </a:extLst>
          </p:cNvPr>
          <p:cNvPicPr>
            <a:picLocks noChangeAspect="1"/>
          </p:cNvPicPr>
          <p:nvPr/>
        </p:nvPicPr>
        <p:blipFill>
          <a:blip r:embed="rId3"/>
          <a:stretch>
            <a:fillRect/>
          </a:stretch>
        </p:blipFill>
        <p:spPr>
          <a:xfrm>
            <a:off x="714560" y="1500280"/>
            <a:ext cx="7714880" cy="3857440"/>
          </a:xfrm>
          <a:prstGeom prst="rect">
            <a:avLst/>
          </a:prstGeom>
        </p:spPr>
      </p:pic>
      <p:sp>
        <p:nvSpPr>
          <p:cNvPr id="19" name="Text Placeholder 8">
            <a:extLst>
              <a:ext uri="{FF2B5EF4-FFF2-40B4-BE49-F238E27FC236}">
                <a16:creationId xmlns:a16="http://schemas.microsoft.com/office/drawing/2014/main" id="{AB86A398-1059-4C07-9F68-F8FC5D89AF1E}"/>
              </a:ext>
            </a:extLst>
          </p:cNvPr>
          <p:cNvSpPr>
            <a:spLocks noGrp="1"/>
          </p:cNvSpPr>
          <p:nvPr>
            <p:ph type="body" sz="quarter" idx="12"/>
          </p:nvPr>
        </p:nvSpPr>
        <p:spPr>
          <a:xfrm>
            <a:off x="2971268" y="6324600"/>
            <a:ext cx="3201464" cy="190500"/>
          </a:xfrm>
        </p:spPr>
        <p:txBody>
          <a:bodyPr/>
          <a:lstStyle/>
          <a:p>
            <a:r>
              <a:rPr lang="en-US" sz="1200" dirty="0">
                <a:solidFill>
                  <a:schemeClr val="tx1"/>
                </a:solidFill>
                <a:hlinkClick r:id="rId4" action="ppaction://hlinksldjump"/>
              </a:rPr>
              <a:t>Access the text alternative for slide images.</a:t>
            </a:r>
            <a:endParaRPr lang="en-US" sz="120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41614024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3200" dirty="0">
                <a:solidFill>
                  <a:schemeClr val="tx1"/>
                </a:solidFill>
                <a:latin typeface="Avenir LT Std 65 Medium"/>
                <a:cs typeface="Avenir LT Std 65 Medium"/>
              </a:rPr>
              <a:t>Illustration C–13 Future Value of an Annuity of $1 (excerpt from Table 3)</a:t>
            </a:r>
            <a:endParaRPr lang="en-US" sz="3200" noProof="0" dirty="0">
              <a:solidFill>
                <a:schemeClr val="tx1"/>
              </a:solidFill>
            </a:endParaRPr>
          </a:p>
        </p:txBody>
      </p:sp>
      <p:graphicFrame>
        <p:nvGraphicFramePr>
          <p:cNvPr id="6" name="Table 6">
            <a:extLst>
              <a:ext uri="{FF2B5EF4-FFF2-40B4-BE49-F238E27FC236}">
                <a16:creationId xmlns:a16="http://schemas.microsoft.com/office/drawing/2014/main" id="{8087C842-F39B-4345-9DD2-D844EA5A12AB}"/>
              </a:ext>
            </a:extLst>
          </p:cNvPr>
          <p:cNvGraphicFramePr>
            <a:graphicFrameLocks noGrp="1"/>
          </p:cNvGraphicFramePr>
          <p:nvPr>
            <p:extLst>
              <p:ext uri="{D42A27DB-BD31-4B8C-83A1-F6EECF244321}">
                <p14:modId xmlns:p14="http://schemas.microsoft.com/office/powerpoint/2010/main" val="1383052648"/>
              </p:ext>
            </p:extLst>
          </p:nvPr>
        </p:nvGraphicFramePr>
        <p:xfrm>
          <a:off x="342898" y="1397000"/>
          <a:ext cx="8458198" cy="3881120"/>
        </p:xfrm>
        <a:graphic>
          <a:graphicData uri="http://schemas.openxmlformats.org/drawingml/2006/table">
            <a:tbl>
              <a:tblPr firstRow="1" bandRow="1">
                <a:tableStyleId>{5C22544A-7EE6-4342-B048-85BDC9FD1C3A}</a:tableStyleId>
              </a:tblPr>
              <a:tblGrid>
                <a:gridCol w="1208314">
                  <a:extLst>
                    <a:ext uri="{9D8B030D-6E8A-4147-A177-3AD203B41FA5}">
                      <a16:colId xmlns:a16="http://schemas.microsoft.com/office/drawing/2014/main" val="2185681456"/>
                    </a:ext>
                  </a:extLst>
                </a:gridCol>
                <a:gridCol w="1208314">
                  <a:extLst>
                    <a:ext uri="{9D8B030D-6E8A-4147-A177-3AD203B41FA5}">
                      <a16:colId xmlns:a16="http://schemas.microsoft.com/office/drawing/2014/main" val="2420394097"/>
                    </a:ext>
                  </a:extLst>
                </a:gridCol>
                <a:gridCol w="1208314">
                  <a:extLst>
                    <a:ext uri="{9D8B030D-6E8A-4147-A177-3AD203B41FA5}">
                      <a16:colId xmlns:a16="http://schemas.microsoft.com/office/drawing/2014/main" val="2356803332"/>
                    </a:ext>
                  </a:extLst>
                </a:gridCol>
                <a:gridCol w="1208314">
                  <a:extLst>
                    <a:ext uri="{9D8B030D-6E8A-4147-A177-3AD203B41FA5}">
                      <a16:colId xmlns:a16="http://schemas.microsoft.com/office/drawing/2014/main" val="702999276"/>
                    </a:ext>
                  </a:extLst>
                </a:gridCol>
                <a:gridCol w="1208314">
                  <a:extLst>
                    <a:ext uri="{9D8B030D-6E8A-4147-A177-3AD203B41FA5}">
                      <a16:colId xmlns:a16="http://schemas.microsoft.com/office/drawing/2014/main" val="33740188"/>
                    </a:ext>
                  </a:extLst>
                </a:gridCol>
                <a:gridCol w="1208314">
                  <a:extLst>
                    <a:ext uri="{9D8B030D-6E8A-4147-A177-3AD203B41FA5}">
                      <a16:colId xmlns:a16="http://schemas.microsoft.com/office/drawing/2014/main" val="3197669605"/>
                    </a:ext>
                  </a:extLst>
                </a:gridCol>
                <a:gridCol w="1208314">
                  <a:extLst>
                    <a:ext uri="{9D8B030D-6E8A-4147-A177-3AD203B41FA5}">
                      <a16:colId xmlns:a16="http://schemas.microsoft.com/office/drawing/2014/main" val="321461685"/>
                    </a:ext>
                  </a:extLst>
                </a:gridCol>
              </a:tblGrid>
              <a:tr h="370840">
                <a:tc>
                  <a:txBody>
                    <a:bodyPr/>
                    <a:lstStyle/>
                    <a:p>
                      <a:pPr algn="ctr"/>
                      <a:r>
                        <a:rPr lang="en-US" b="1" dirty="0">
                          <a:solidFill>
                            <a:schemeClr val="tx1"/>
                          </a:solidFill>
                        </a:rPr>
                        <a:t>Periods (</a:t>
                      </a:r>
                      <a:r>
                        <a:rPr lang="en-US" b="1" i="1" dirty="0">
                          <a:solidFill>
                            <a:schemeClr val="tx1"/>
                          </a:solidFill>
                        </a:rPr>
                        <a:t>n</a:t>
                      </a:r>
                      <a:r>
                        <a:rPr lang="en-US" b="1" dirty="0">
                          <a:solidFill>
                            <a:schemeClr val="tx1"/>
                          </a:solidFill>
                        </a:rPr>
                        <a:t>)</a:t>
                      </a:r>
                      <a:endParaRPr lang="en-US" dirty="0">
                        <a:solidFill>
                          <a:schemeClr val="tx1"/>
                        </a:solidFill>
                      </a:endParaRPr>
                    </a:p>
                  </a:txBody>
                  <a:tcPr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7%</a:t>
                      </a:r>
                      <a:endParaRPr lang="en-US" dirty="0">
                        <a:solidFill>
                          <a:schemeClr val="tx1"/>
                        </a:solidFill>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8%</a:t>
                      </a:r>
                      <a:endParaRPr lang="en-US" dirty="0">
                        <a:solidFill>
                          <a:schemeClr val="tx1"/>
                        </a:solidFill>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9%</a:t>
                      </a:r>
                      <a:endParaRPr lang="en-US" dirty="0">
                        <a:solidFill>
                          <a:schemeClr val="tx1"/>
                        </a:solidFill>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10%</a:t>
                      </a:r>
                      <a:endParaRPr lang="en-US" dirty="0">
                        <a:solidFill>
                          <a:schemeClr val="tx1"/>
                        </a:solidFill>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11%</a:t>
                      </a:r>
                      <a:endParaRPr lang="en-US" dirty="0">
                        <a:solidFill>
                          <a:schemeClr val="tx1"/>
                        </a:solidFill>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12%</a:t>
                      </a:r>
                      <a:endParaRPr lang="en-US" dirty="0">
                        <a:solidFill>
                          <a:schemeClr val="tx1"/>
                        </a:solidFill>
                      </a:endParaRPr>
                    </a:p>
                  </a:txBody>
                  <a:tcPr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713806"/>
                  </a:ext>
                </a:extLst>
              </a:tr>
              <a:tr h="370840">
                <a:tc>
                  <a:txBody>
                    <a:bodyPr/>
                    <a:lstStyle/>
                    <a:p>
                      <a:pPr algn="ctr"/>
                      <a:r>
                        <a:rPr lang="en-IN" dirty="0">
                          <a:solidFill>
                            <a:schemeClr val="tx1"/>
                          </a:solidFill>
                        </a:rPr>
                        <a:t>1</a:t>
                      </a:r>
                      <a:endParaRPr lang="en-US" dirty="0">
                        <a:solidFill>
                          <a:schemeClr val="tx1"/>
                        </a:solidFill>
                      </a:endParaRPr>
                    </a:p>
                  </a:txBody>
                  <a:tcPr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algn="r"/>
                      <a:r>
                        <a:rPr lang="en-US" dirty="0"/>
                        <a:t>1.0000</a:t>
                      </a:r>
                    </a:p>
                  </a:txBody>
                  <a:tcPr anchor="b">
                    <a:lnT w="12700" cap="flat" cmpd="sng" algn="ctr">
                      <a:solidFill>
                        <a:schemeClr val="tx1"/>
                      </a:solidFill>
                      <a:prstDash val="solid"/>
                      <a:round/>
                      <a:headEnd type="none" w="med" len="med"/>
                      <a:tailEnd type="none" w="med" len="med"/>
                    </a:lnT>
                    <a:noFill/>
                  </a:tcPr>
                </a:tc>
                <a:tc>
                  <a:txBody>
                    <a:bodyPr/>
                    <a:lstStyle/>
                    <a:p>
                      <a:pPr algn="r"/>
                      <a:r>
                        <a:rPr lang="en-US" dirty="0"/>
                        <a:t>1.0000</a:t>
                      </a:r>
                    </a:p>
                  </a:txBody>
                  <a:tcPr anchor="b">
                    <a:lnT w="12700" cap="flat" cmpd="sng" algn="ctr">
                      <a:solidFill>
                        <a:schemeClr val="tx1"/>
                      </a:solidFill>
                      <a:prstDash val="solid"/>
                      <a:round/>
                      <a:headEnd type="none" w="med" len="med"/>
                      <a:tailEnd type="none" w="med" len="med"/>
                    </a:lnT>
                    <a:noFill/>
                  </a:tcPr>
                </a:tc>
                <a:tc>
                  <a:txBody>
                    <a:bodyPr/>
                    <a:lstStyle/>
                    <a:p>
                      <a:pPr algn="r"/>
                      <a:r>
                        <a:rPr lang="en-US" dirty="0"/>
                        <a:t>1.0000</a:t>
                      </a:r>
                    </a:p>
                  </a:txBody>
                  <a:tcPr anchor="b">
                    <a:lnT w="12700" cap="flat" cmpd="sng" algn="ctr">
                      <a:solidFill>
                        <a:schemeClr val="tx1"/>
                      </a:solidFill>
                      <a:prstDash val="solid"/>
                      <a:round/>
                      <a:headEnd type="none" w="med" len="med"/>
                      <a:tailEnd type="none" w="med" len="med"/>
                    </a:lnT>
                    <a:noFill/>
                  </a:tcPr>
                </a:tc>
                <a:tc>
                  <a:txBody>
                    <a:bodyPr/>
                    <a:lstStyle/>
                    <a:p>
                      <a:pPr algn="r"/>
                      <a:r>
                        <a:rPr lang="en-US" dirty="0"/>
                        <a:t>1.0000</a:t>
                      </a:r>
                    </a:p>
                  </a:txBody>
                  <a:tcPr anchor="b">
                    <a:lnT w="12700" cap="flat" cmpd="sng" algn="ctr">
                      <a:solidFill>
                        <a:schemeClr val="tx1"/>
                      </a:solidFill>
                      <a:prstDash val="solid"/>
                      <a:round/>
                      <a:headEnd type="none" w="med" len="med"/>
                      <a:tailEnd type="none" w="med" len="med"/>
                    </a:lnT>
                    <a:noFill/>
                  </a:tcPr>
                </a:tc>
                <a:tc>
                  <a:txBody>
                    <a:bodyPr/>
                    <a:lstStyle/>
                    <a:p>
                      <a:pPr algn="r"/>
                      <a:r>
                        <a:rPr lang="en-US" dirty="0"/>
                        <a:t>1.0000</a:t>
                      </a:r>
                    </a:p>
                  </a:txBody>
                  <a:tcPr anchor="b">
                    <a:lnT w="12700" cap="flat" cmpd="sng" algn="ctr">
                      <a:solidFill>
                        <a:schemeClr val="tx1"/>
                      </a:solidFill>
                      <a:prstDash val="solid"/>
                      <a:round/>
                      <a:headEnd type="none" w="med" len="med"/>
                      <a:tailEnd type="none" w="med" len="med"/>
                    </a:lnT>
                    <a:noFill/>
                  </a:tcPr>
                </a:tc>
                <a:tc>
                  <a:txBody>
                    <a:bodyPr/>
                    <a:lstStyle/>
                    <a:p>
                      <a:pPr algn="r"/>
                      <a:r>
                        <a:rPr lang="en-US" dirty="0"/>
                        <a:t>1.0000</a:t>
                      </a:r>
                    </a:p>
                  </a:txBody>
                  <a:tcPr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8143492"/>
                  </a:ext>
                </a:extLst>
              </a:tr>
              <a:tr h="370840">
                <a:tc>
                  <a:txBody>
                    <a:bodyPr/>
                    <a:lstStyle/>
                    <a:p>
                      <a:pPr algn="ctr"/>
                      <a:r>
                        <a:rPr lang="en-IN" dirty="0">
                          <a:solidFill>
                            <a:schemeClr val="tx1"/>
                          </a:solidFill>
                        </a:rPr>
                        <a:t>2</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pPr algn="r"/>
                      <a:r>
                        <a:rPr lang="en-US" dirty="0"/>
                        <a:t>2.0700</a:t>
                      </a:r>
                    </a:p>
                  </a:txBody>
                  <a:tcPr anchor="b">
                    <a:noFill/>
                  </a:tcPr>
                </a:tc>
                <a:tc>
                  <a:txBody>
                    <a:bodyPr/>
                    <a:lstStyle/>
                    <a:p>
                      <a:pPr algn="r"/>
                      <a:r>
                        <a:rPr lang="en-US" dirty="0"/>
                        <a:t>2.0800</a:t>
                      </a:r>
                    </a:p>
                  </a:txBody>
                  <a:tcPr anchor="b">
                    <a:noFill/>
                  </a:tcPr>
                </a:tc>
                <a:tc>
                  <a:txBody>
                    <a:bodyPr/>
                    <a:lstStyle/>
                    <a:p>
                      <a:pPr algn="r"/>
                      <a:r>
                        <a:rPr lang="en-US" dirty="0"/>
                        <a:t>2.0900</a:t>
                      </a:r>
                    </a:p>
                  </a:txBody>
                  <a:tcPr anchor="b">
                    <a:noFill/>
                  </a:tcPr>
                </a:tc>
                <a:tc>
                  <a:txBody>
                    <a:bodyPr/>
                    <a:lstStyle/>
                    <a:p>
                      <a:pPr algn="r"/>
                      <a:r>
                        <a:rPr lang="en-US" dirty="0"/>
                        <a:t>2.1000</a:t>
                      </a:r>
                    </a:p>
                  </a:txBody>
                  <a:tcPr anchor="b">
                    <a:noFill/>
                  </a:tcPr>
                </a:tc>
                <a:tc>
                  <a:txBody>
                    <a:bodyPr/>
                    <a:lstStyle/>
                    <a:p>
                      <a:pPr algn="r"/>
                      <a:r>
                        <a:rPr lang="en-US" dirty="0"/>
                        <a:t>2.1100</a:t>
                      </a:r>
                    </a:p>
                  </a:txBody>
                  <a:tcPr anchor="b">
                    <a:noFill/>
                  </a:tcPr>
                </a:tc>
                <a:tc>
                  <a:txBody>
                    <a:bodyPr/>
                    <a:lstStyle/>
                    <a:p>
                      <a:pPr algn="r"/>
                      <a:r>
                        <a:rPr lang="en-US" dirty="0"/>
                        <a:t>2.1200</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174148709"/>
                  </a:ext>
                </a:extLst>
              </a:tr>
              <a:tr h="370840">
                <a:tc>
                  <a:txBody>
                    <a:bodyPr/>
                    <a:lstStyle/>
                    <a:p>
                      <a:pPr algn="ctr"/>
                      <a:r>
                        <a:rPr lang="en-IN" dirty="0">
                          <a:solidFill>
                            <a:schemeClr val="tx1"/>
                          </a:solidFill>
                        </a:rPr>
                        <a:t>3</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pPr algn="r"/>
                      <a:r>
                        <a:rPr lang="en-US" dirty="0"/>
                        <a:t>3.2149</a:t>
                      </a:r>
                    </a:p>
                  </a:txBody>
                  <a:tcPr anchor="b">
                    <a:noFill/>
                  </a:tcPr>
                </a:tc>
                <a:tc>
                  <a:txBody>
                    <a:bodyPr/>
                    <a:lstStyle/>
                    <a:p>
                      <a:pPr algn="r"/>
                      <a:r>
                        <a:rPr lang="en-US" dirty="0"/>
                        <a:t>3.2464</a:t>
                      </a:r>
                    </a:p>
                  </a:txBody>
                  <a:tcPr anchor="b">
                    <a:noFill/>
                  </a:tcPr>
                </a:tc>
                <a:tc>
                  <a:txBody>
                    <a:bodyPr/>
                    <a:lstStyle/>
                    <a:p>
                      <a:pPr algn="r"/>
                      <a:r>
                        <a:rPr lang="en-US" dirty="0"/>
                        <a:t>3.2781</a:t>
                      </a:r>
                    </a:p>
                  </a:txBody>
                  <a:tcPr anchor="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b="1" dirty="0">
                          <a:solidFill>
                            <a:srgbClr val="980000"/>
                          </a:solidFill>
                        </a:rPr>
                        <a:t>3.3100</a:t>
                      </a:r>
                    </a:p>
                  </a:txBody>
                  <a:tcPr anchor="b">
                    <a:noFill/>
                  </a:tcPr>
                </a:tc>
                <a:tc>
                  <a:txBody>
                    <a:bodyPr/>
                    <a:lstStyle/>
                    <a:p>
                      <a:pPr algn="r"/>
                      <a:r>
                        <a:rPr lang="en-US" dirty="0"/>
                        <a:t>3.3421</a:t>
                      </a:r>
                    </a:p>
                  </a:txBody>
                  <a:tcPr anchor="b">
                    <a:noFill/>
                  </a:tcPr>
                </a:tc>
                <a:tc>
                  <a:txBody>
                    <a:bodyPr/>
                    <a:lstStyle/>
                    <a:p>
                      <a:pPr algn="r"/>
                      <a:r>
                        <a:rPr lang="en-US" dirty="0"/>
                        <a:t>3.3744</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689211045"/>
                  </a:ext>
                </a:extLst>
              </a:tr>
              <a:tr h="370840">
                <a:tc>
                  <a:txBody>
                    <a:bodyPr/>
                    <a:lstStyle/>
                    <a:p>
                      <a:pPr algn="ctr"/>
                      <a:r>
                        <a:rPr lang="en-IN" dirty="0">
                          <a:solidFill>
                            <a:schemeClr val="tx1"/>
                          </a:solidFill>
                        </a:rPr>
                        <a:t>4</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pPr algn="r"/>
                      <a:r>
                        <a:rPr lang="en-US" dirty="0"/>
                        <a:t>4.4399</a:t>
                      </a:r>
                    </a:p>
                  </a:txBody>
                  <a:tcPr anchor="b">
                    <a:noFill/>
                  </a:tcPr>
                </a:tc>
                <a:tc>
                  <a:txBody>
                    <a:bodyPr/>
                    <a:lstStyle/>
                    <a:p>
                      <a:pPr algn="r"/>
                      <a:r>
                        <a:rPr lang="en-US" dirty="0"/>
                        <a:t>4.5061</a:t>
                      </a:r>
                    </a:p>
                  </a:txBody>
                  <a:tcPr anchor="b">
                    <a:noFill/>
                  </a:tcPr>
                </a:tc>
                <a:tc>
                  <a:txBody>
                    <a:bodyPr/>
                    <a:lstStyle/>
                    <a:p>
                      <a:pPr algn="r"/>
                      <a:r>
                        <a:rPr lang="en-US" dirty="0"/>
                        <a:t>4.5731</a:t>
                      </a:r>
                    </a:p>
                  </a:txBody>
                  <a:tcPr anchor="b">
                    <a:noFill/>
                  </a:tcPr>
                </a:tc>
                <a:tc>
                  <a:txBody>
                    <a:bodyPr/>
                    <a:lstStyle/>
                    <a:p>
                      <a:pPr algn="r"/>
                      <a:r>
                        <a:rPr lang="en-US" dirty="0"/>
                        <a:t>4.6410</a:t>
                      </a:r>
                    </a:p>
                  </a:txBody>
                  <a:tcPr anchor="b">
                    <a:noFill/>
                  </a:tcPr>
                </a:tc>
                <a:tc>
                  <a:txBody>
                    <a:bodyPr/>
                    <a:lstStyle/>
                    <a:p>
                      <a:pPr algn="r"/>
                      <a:r>
                        <a:rPr lang="en-US" dirty="0"/>
                        <a:t>4.7097</a:t>
                      </a:r>
                    </a:p>
                  </a:txBody>
                  <a:tcPr anchor="b">
                    <a:noFill/>
                  </a:tcPr>
                </a:tc>
                <a:tc>
                  <a:txBody>
                    <a:bodyPr/>
                    <a:lstStyle/>
                    <a:p>
                      <a:pPr algn="r"/>
                      <a:r>
                        <a:rPr lang="en-US" dirty="0"/>
                        <a:t>4.7793</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960814251"/>
                  </a:ext>
                </a:extLst>
              </a:tr>
              <a:tr h="370840">
                <a:tc>
                  <a:txBody>
                    <a:bodyPr/>
                    <a:lstStyle/>
                    <a:p>
                      <a:pPr algn="ctr"/>
                      <a:r>
                        <a:rPr lang="en-IN" dirty="0">
                          <a:solidFill>
                            <a:schemeClr val="tx1"/>
                          </a:solidFill>
                        </a:rPr>
                        <a:t>5</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pPr algn="r"/>
                      <a:r>
                        <a:rPr lang="en-US" dirty="0"/>
                        <a:t>5.7507</a:t>
                      </a:r>
                    </a:p>
                  </a:txBody>
                  <a:tcPr anchor="b">
                    <a:noFill/>
                  </a:tcPr>
                </a:tc>
                <a:tc>
                  <a:txBody>
                    <a:bodyPr/>
                    <a:lstStyle/>
                    <a:p>
                      <a:pPr algn="r"/>
                      <a:r>
                        <a:rPr lang="en-US" dirty="0"/>
                        <a:t>5.8666</a:t>
                      </a:r>
                    </a:p>
                  </a:txBody>
                  <a:tcPr anchor="b">
                    <a:noFill/>
                  </a:tcPr>
                </a:tc>
                <a:tc>
                  <a:txBody>
                    <a:bodyPr/>
                    <a:lstStyle/>
                    <a:p>
                      <a:pPr algn="r"/>
                      <a:r>
                        <a:rPr lang="en-US" dirty="0"/>
                        <a:t>5.9847</a:t>
                      </a:r>
                    </a:p>
                  </a:txBody>
                  <a:tcPr anchor="b">
                    <a:noFill/>
                  </a:tcPr>
                </a:tc>
                <a:tc>
                  <a:txBody>
                    <a:bodyPr/>
                    <a:lstStyle/>
                    <a:p>
                      <a:pPr algn="r"/>
                      <a:r>
                        <a:rPr lang="en-US" dirty="0"/>
                        <a:t>6.1051</a:t>
                      </a:r>
                    </a:p>
                  </a:txBody>
                  <a:tcPr anchor="b">
                    <a:noFill/>
                  </a:tcPr>
                </a:tc>
                <a:tc>
                  <a:txBody>
                    <a:bodyPr/>
                    <a:lstStyle/>
                    <a:p>
                      <a:pPr algn="r"/>
                      <a:r>
                        <a:rPr lang="en-US" dirty="0"/>
                        <a:t>6.2278</a:t>
                      </a:r>
                    </a:p>
                  </a:txBody>
                  <a:tcPr anchor="b">
                    <a:noFill/>
                  </a:tcPr>
                </a:tc>
                <a:tc>
                  <a:txBody>
                    <a:bodyPr/>
                    <a:lstStyle/>
                    <a:p>
                      <a:pPr algn="r"/>
                      <a:r>
                        <a:rPr lang="en-US" dirty="0"/>
                        <a:t>6.3528</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420993268"/>
                  </a:ext>
                </a:extLst>
              </a:tr>
              <a:tr h="370840">
                <a:tc>
                  <a:txBody>
                    <a:bodyPr/>
                    <a:lstStyle/>
                    <a:p>
                      <a:pPr algn="ctr"/>
                      <a:r>
                        <a:rPr lang="en-IN" dirty="0">
                          <a:solidFill>
                            <a:schemeClr val="tx1"/>
                          </a:solidFill>
                        </a:rPr>
                        <a:t>6</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pPr algn="r"/>
                      <a:r>
                        <a:rPr lang="en-US" dirty="0"/>
                        <a:t>7.1533</a:t>
                      </a:r>
                    </a:p>
                  </a:txBody>
                  <a:tcPr anchor="b">
                    <a:noFill/>
                  </a:tcPr>
                </a:tc>
                <a:tc>
                  <a:txBody>
                    <a:bodyPr/>
                    <a:lstStyle/>
                    <a:p>
                      <a:pPr algn="r"/>
                      <a:r>
                        <a:rPr lang="en-US" dirty="0"/>
                        <a:t>7.3359</a:t>
                      </a:r>
                    </a:p>
                  </a:txBody>
                  <a:tcPr anchor="b">
                    <a:noFill/>
                  </a:tcPr>
                </a:tc>
                <a:tc>
                  <a:txBody>
                    <a:bodyPr/>
                    <a:lstStyle/>
                    <a:p>
                      <a:pPr algn="r"/>
                      <a:r>
                        <a:rPr lang="en-US" dirty="0"/>
                        <a:t>7.5233</a:t>
                      </a:r>
                    </a:p>
                  </a:txBody>
                  <a:tcPr anchor="b">
                    <a:noFill/>
                  </a:tcPr>
                </a:tc>
                <a:tc>
                  <a:txBody>
                    <a:bodyPr/>
                    <a:lstStyle/>
                    <a:p>
                      <a:pPr algn="r"/>
                      <a:r>
                        <a:rPr lang="en-US" dirty="0"/>
                        <a:t>7.7156</a:t>
                      </a:r>
                    </a:p>
                  </a:txBody>
                  <a:tcPr anchor="b">
                    <a:noFill/>
                  </a:tcPr>
                </a:tc>
                <a:tc>
                  <a:txBody>
                    <a:bodyPr/>
                    <a:lstStyle/>
                    <a:p>
                      <a:pPr algn="r"/>
                      <a:r>
                        <a:rPr lang="en-US" dirty="0"/>
                        <a:t>7.9129</a:t>
                      </a:r>
                    </a:p>
                  </a:txBody>
                  <a:tcPr anchor="b">
                    <a:noFill/>
                  </a:tcPr>
                </a:tc>
                <a:tc>
                  <a:txBody>
                    <a:bodyPr/>
                    <a:lstStyle/>
                    <a:p>
                      <a:pPr algn="r"/>
                      <a:r>
                        <a:rPr lang="en-US" dirty="0"/>
                        <a:t>8.1152</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13563617"/>
                  </a:ext>
                </a:extLst>
              </a:tr>
              <a:tr h="370840">
                <a:tc>
                  <a:txBody>
                    <a:bodyPr/>
                    <a:lstStyle/>
                    <a:p>
                      <a:pPr algn="ctr"/>
                      <a:r>
                        <a:rPr lang="en-IN" dirty="0">
                          <a:solidFill>
                            <a:schemeClr val="tx1"/>
                          </a:solidFill>
                        </a:rPr>
                        <a:t>7</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pPr algn="r"/>
                      <a:r>
                        <a:rPr lang="en-US" dirty="0"/>
                        <a:t>8.6540</a:t>
                      </a:r>
                    </a:p>
                  </a:txBody>
                  <a:tcPr anchor="b">
                    <a:noFill/>
                  </a:tcPr>
                </a:tc>
                <a:tc>
                  <a:txBody>
                    <a:bodyPr/>
                    <a:lstStyle/>
                    <a:p>
                      <a:pPr algn="r"/>
                      <a:r>
                        <a:rPr lang="en-US" dirty="0"/>
                        <a:t>8.9228</a:t>
                      </a:r>
                    </a:p>
                  </a:txBody>
                  <a:tcPr anchor="b">
                    <a:noFill/>
                  </a:tcPr>
                </a:tc>
                <a:tc>
                  <a:txBody>
                    <a:bodyPr/>
                    <a:lstStyle/>
                    <a:p>
                      <a:pPr algn="r"/>
                      <a:r>
                        <a:rPr lang="en-US" dirty="0"/>
                        <a:t>9.2004</a:t>
                      </a:r>
                    </a:p>
                  </a:txBody>
                  <a:tcPr anchor="b">
                    <a:noFill/>
                  </a:tcPr>
                </a:tc>
                <a:tc>
                  <a:txBody>
                    <a:bodyPr/>
                    <a:lstStyle/>
                    <a:p>
                      <a:pPr algn="r"/>
                      <a:r>
                        <a:rPr lang="en-US" dirty="0"/>
                        <a:t>9.4872</a:t>
                      </a:r>
                    </a:p>
                  </a:txBody>
                  <a:tcPr anchor="b">
                    <a:noFill/>
                  </a:tcPr>
                </a:tc>
                <a:tc>
                  <a:txBody>
                    <a:bodyPr/>
                    <a:lstStyle/>
                    <a:p>
                      <a:pPr algn="r"/>
                      <a:r>
                        <a:rPr lang="en-US" dirty="0"/>
                        <a:t>9.7833</a:t>
                      </a:r>
                    </a:p>
                  </a:txBody>
                  <a:tcPr anchor="b">
                    <a:noFill/>
                  </a:tcPr>
                </a:tc>
                <a:tc>
                  <a:txBody>
                    <a:bodyPr/>
                    <a:lstStyle/>
                    <a:p>
                      <a:pPr algn="r"/>
                      <a:r>
                        <a:rPr lang="en-US" dirty="0"/>
                        <a:t>10.0890</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875958242"/>
                  </a:ext>
                </a:extLst>
              </a:tr>
              <a:tr h="370840">
                <a:tc>
                  <a:txBody>
                    <a:bodyPr/>
                    <a:lstStyle/>
                    <a:p>
                      <a:pPr algn="ctr"/>
                      <a:r>
                        <a:rPr lang="en-IN" dirty="0">
                          <a:solidFill>
                            <a:schemeClr val="tx1"/>
                          </a:solidFill>
                        </a:rPr>
                        <a:t>8</a:t>
                      </a:r>
                      <a:endParaRPr lang="en-US" dirty="0">
                        <a:solidFill>
                          <a:schemeClr val="tx1"/>
                        </a:solidFill>
                      </a:endParaRPr>
                    </a:p>
                  </a:txBody>
                  <a:tcPr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algn="r"/>
                      <a:r>
                        <a:rPr lang="en-US" dirty="0"/>
                        <a:t>10.2598</a:t>
                      </a:r>
                    </a:p>
                  </a:txBody>
                  <a:tcPr anchor="b">
                    <a:lnB w="12700" cap="flat" cmpd="sng" algn="ctr">
                      <a:solidFill>
                        <a:schemeClr val="tx1"/>
                      </a:solidFill>
                      <a:prstDash val="solid"/>
                      <a:round/>
                      <a:headEnd type="none" w="med" len="med"/>
                      <a:tailEnd type="none" w="med" len="med"/>
                    </a:lnB>
                    <a:noFill/>
                  </a:tcPr>
                </a:tc>
                <a:tc>
                  <a:txBody>
                    <a:bodyPr/>
                    <a:lstStyle/>
                    <a:p>
                      <a:pPr algn="r"/>
                      <a:r>
                        <a:rPr lang="en-US" dirty="0"/>
                        <a:t>10.6366</a:t>
                      </a:r>
                    </a:p>
                  </a:txBody>
                  <a:tcPr anchor="b">
                    <a:lnB w="12700" cap="flat" cmpd="sng" algn="ctr">
                      <a:solidFill>
                        <a:schemeClr val="tx1"/>
                      </a:solidFill>
                      <a:prstDash val="solid"/>
                      <a:round/>
                      <a:headEnd type="none" w="med" len="med"/>
                      <a:tailEnd type="none" w="med" len="med"/>
                    </a:lnB>
                    <a:noFill/>
                  </a:tcPr>
                </a:tc>
                <a:tc>
                  <a:txBody>
                    <a:bodyPr/>
                    <a:lstStyle/>
                    <a:p>
                      <a:pPr algn="r"/>
                      <a:r>
                        <a:rPr lang="en-US" dirty="0"/>
                        <a:t>11.0285</a:t>
                      </a:r>
                    </a:p>
                  </a:txBody>
                  <a:tcPr anchor="b">
                    <a:lnB w="12700" cap="flat" cmpd="sng" algn="ctr">
                      <a:solidFill>
                        <a:schemeClr val="tx1"/>
                      </a:solidFill>
                      <a:prstDash val="solid"/>
                      <a:round/>
                      <a:headEnd type="none" w="med" len="med"/>
                      <a:tailEnd type="none" w="med" len="med"/>
                    </a:lnB>
                    <a:noFill/>
                  </a:tcPr>
                </a:tc>
                <a:tc>
                  <a:txBody>
                    <a:bodyPr/>
                    <a:lstStyle/>
                    <a:p>
                      <a:pPr algn="r"/>
                      <a:r>
                        <a:rPr lang="en-US" dirty="0"/>
                        <a:t>11.4359</a:t>
                      </a:r>
                    </a:p>
                  </a:txBody>
                  <a:tcPr anchor="b">
                    <a:lnB w="12700" cap="flat" cmpd="sng" algn="ctr">
                      <a:solidFill>
                        <a:schemeClr val="tx1"/>
                      </a:solidFill>
                      <a:prstDash val="solid"/>
                      <a:round/>
                      <a:headEnd type="none" w="med" len="med"/>
                      <a:tailEnd type="none" w="med" len="med"/>
                    </a:lnB>
                    <a:noFill/>
                  </a:tcPr>
                </a:tc>
                <a:tc>
                  <a:txBody>
                    <a:bodyPr/>
                    <a:lstStyle/>
                    <a:p>
                      <a:pPr algn="r"/>
                      <a:r>
                        <a:rPr lang="en-US" dirty="0"/>
                        <a:t>11.8594</a:t>
                      </a:r>
                    </a:p>
                  </a:txBody>
                  <a:tcPr anchor="b">
                    <a:lnB w="12700" cap="flat" cmpd="sng" algn="ctr">
                      <a:solidFill>
                        <a:schemeClr val="tx1"/>
                      </a:solidFill>
                      <a:prstDash val="solid"/>
                      <a:round/>
                      <a:headEnd type="none" w="med" len="med"/>
                      <a:tailEnd type="none" w="med" len="med"/>
                    </a:lnB>
                    <a:noFill/>
                  </a:tcPr>
                </a:tc>
                <a:tc>
                  <a:txBody>
                    <a:bodyPr/>
                    <a:lstStyle/>
                    <a:p>
                      <a:pPr algn="r"/>
                      <a:r>
                        <a:rPr lang="en-US" dirty="0"/>
                        <a:t>12.2997</a:t>
                      </a:r>
                    </a:p>
                  </a:txBody>
                  <a:tcPr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41574384"/>
                  </a:ext>
                </a:extLst>
              </a:tr>
            </a:tbl>
          </a:graphicData>
        </a:graphic>
      </p:graphicFrame>
      <p:sp>
        <p:nvSpPr>
          <p:cNvPr id="15" name="Right Arrow 31" descr="An arrow points to 3.">
            <a:extLst>
              <a:ext uri="{FF2B5EF4-FFF2-40B4-BE49-F238E27FC236}">
                <a16:creationId xmlns:a16="http://schemas.microsoft.com/office/drawing/2014/main" id="{B90A5801-1884-4CA4-8EB0-FCBCF486C3E0}"/>
              </a:ext>
            </a:extLst>
          </p:cNvPr>
          <p:cNvSpPr/>
          <p:nvPr/>
        </p:nvSpPr>
        <p:spPr>
          <a:xfrm>
            <a:off x="433348" y="3167152"/>
            <a:ext cx="319849" cy="198378"/>
          </a:xfrm>
          <a:prstGeom prst="rightArrow">
            <a:avLst/>
          </a:prstGeom>
          <a:solidFill>
            <a:srgbClr val="980000"/>
          </a:solidFill>
          <a:ln>
            <a:solidFill>
              <a:srgbClr val="98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980000"/>
              </a:solidFill>
            </a:endParaRPr>
          </a:p>
        </p:txBody>
      </p:sp>
      <p:sp>
        <p:nvSpPr>
          <p:cNvPr id="10" name="Right Arrow 30" descr="An arrow points to Interest Rates (i) 10%.">
            <a:extLst>
              <a:ext uri="{FF2B5EF4-FFF2-40B4-BE49-F238E27FC236}">
                <a16:creationId xmlns:a16="http://schemas.microsoft.com/office/drawing/2014/main" id="{39D80EAB-D75A-4E86-AA57-80373F031F87}"/>
              </a:ext>
            </a:extLst>
          </p:cNvPr>
          <p:cNvSpPr/>
          <p:nvPr/>
        </p:nvSpPr>
        <p:spPr>
          <a:xfrm rot="5400000">
            <a:off x="5605621" y="1049597"/>
            <a:ext cx="313863" cy="188502"/>
          </a:xfrm>
          <a:prstGeom prst="rightArrow">
            <a:avLst/>
          </a:prstGeom>
          <a:solidFill>
            <a:srgbClr val="980000"/>
          </a:solidFill>
          <a:ln>
            <a:solidFill>
              <a:srgbClr val="98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980000"/>
              </a:solidFill>
            </a:endParaRPr>
          </a:p>
        </p:txBody>
      </p:sp>
      <p:sp>
        <p:nvSpPr>
          <p:cNvPr id="16" name="Oval 15" descr="3.3100">
            <a:extLst>
              <a:ext uri="{FF2B5EF4-FFF2-40B4-BE49-F238E27FC236}">
                <a16:creationId xmlns:a16="http://schemas.microsoft.com/office/drawing/2014/main" id="{74AC8FC6-641B-4018-8999-77D2652E91F1}"/>
              </a:ext>
            </a:extLst>
          </p:cNvPr>
          <p:cNvSpPr/>
          <p:nvPr/>
        </p:nvSpPr>
        <p:spPr>
          <a:xfrm>
            <a:off x="5435287" y="3034516"/>
            <a:ext cx="1040463" cy="376699"/>
          </a:xfrm>
          <a:prstGeom prst="ellipse">
            <a:avLst/>
          </a:prstGeom>
          <a:noFill/>
          <a:ln w="19050" cmpd="sng">
            <a:solidFill>
              <a:srgbClr val="98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7" name="Straight Arrow Connector 16" descr="An arrow points to 3.3100">
            <a:extLst>
              <a:ext uri="{FF2B5EF4-FFF2-40B4-BE49-F238E27FC236}">
                <a16:creationId xmlns:a16="http://schemas.microsoft.com/office/drawing/2014/main" id="{5BE294E2-339F-45C2-9891-CF6AA56ABD27}"/>
              </a:ext>
            </a:extLst>
          </p:cNvPr>
          <p:cNvCxnSpPr>
            <a:cxnSpLocks/>
          </p:cNvCxnSpPr>
          <p:nvPr/>
        </p:nvCxnSpPr>
        <p:spPr>
          <a:xfrm flipH="1">
            <a:off x="5401994" y="3429000"/>
            <a:ext cx="638142" cy="2085982"/>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5514982"/>
            <a:ext cx="8283512" cy="928682"/>
          </a:xfrm>
        </p:spPr>
        <p:txBody>
          <a:bodyPr>
            <a:noAutofit/>
          </a:bodyPr>
          <a:lstStyle/>
          <a:p>
            <a:pPr algn="ctr">
              <a:spcBef>
                <a:spcPts val="1000"/>
              </a:spcBef>
              <a:spcAft>
                <a:spcPts val="0"/>
              </a:spcAft>
            </a:pPr>
            <a:r>
              <a:rPr lang="en-US" sz="2400" b="1" dirty="0"/>
              <a:t>F</a:t>
            </a:r>
            <a:r>
              <a:rPr lang="en-US" sz="100" b="1" dirty="0"/>
              <a:t> </a:t>
            </a:r>
            <a:r>
              <a:rPr lang="en-US" sz="2400" b="1" dirty="0"/>
              <a:t>V</a:t>
            </a:r>
            <a:r>
              <a:rPr lang="en-US" sz="100" b="1" dirty="0"/>
              <a:t> </a:t>
            </a:r>
            <a:r>
              <a:rPr lang="en-US" sz="2400" b="1" dirty="0"/>
              <a:t>A </a:t>
            </a:r>
            <a:r>
              <a:rPr lang="en-US" sz="2400" dirty="0"/>
              <a:t>= $1,000 × 3.3100 = </a:t>
            </a:r>
            <a:r>
              <a:rPr lang="en-US" sz="2400" b="1" dirty="0">
                <a:solidFill>
                  <a:srgbClr val="980000"/>
                </a:solidFill>
              </a:rPr>
              <a:t>$3,310.00</a:t>
            </a:r>
            <a:endParaRPr lang="en-US" sz="2400" dirty="0">
              <a:solidFill>
                <a:srgbClr val="980000"/>
              </a:solidFill>
            </a:endParaRPr>
          </a:p>
          <a:p>
            <a:pPr algn="ctr">
              <a:spcBef>
                <a:spcPts val="1000"/>
              </a:spcBef>
              <a:spcAft>
                <a:spcPts val="0"/>
              </a:spcAft>
            </a:pPr>
            <a:r>
              <a:rPr lang="en-US" sz="2400" dirty="0"/>
              <a:t>where </a:t>
            </a:r>
            <a:r>
              <a:rPr lang="en-US" sz="2400" i="1" dirty="0"/>
              <a:t>n</a:t>
            </a:r>
            <a:r>
              <a:rPr lang="en-US" sz="2400" dirty="0"/>
              <a:t> = 3, </a:t>
            </a:r>
            <a:r>
              <a:rPr lang="en-US" sz="2400" i="1" dirty="0" err="1"/>
              <a:t>i</a:t>
            </a:r>
            <a:r>
              <a:rPr lang="en-US" sz="2400" dirty="0"/>
              <a:t> = 10%</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34265297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Learning Objective 1</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249363" indent="-1249363">
              <a:spcBef>
                <a:spcPts val="500"/>
              </a:spcBef>
              <a:spcAft>
                <a:spcPts val="500"/>
              </a:spcAft>
            </a:pPr>
            <a:r>
              <a:rPr lang="en-US" sz="2800" b="1" noProof="0" dirty="0">
                <a:solidFill>
                  <a:schemeClr val="tx1"/>
                </a:solidFill>
              </a:rPr>
              <a:t>LO C-1</a:t>
            </a:r>
            <a:r>
              <a:rPr lang="en-US" sz="2800" b="1" dirty="0">
                <a:solidFill>
                  <a:schemeClr val="tx1"/>
                </a:solidFill>
              </a:rPr>
              <a:t> </a:t>
            </a:r>
            <a:r>
              <a:rPr lang="en-US" sz="2800" dirty="0">
                <a:solidFill>
                  <a:schemeClr val="tx1"/>
                </a:solidFill>
              </a:rPr>
              <a:t>Contrast simple and compound interest.</a:t>
            </a:r>
            <a:endParaRPr lang="en-US" sz="2800" noProof="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9461110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2400" dirty="0">
                <a:solidFill>
                  <a:schemeClr val="tx1"/>
                </a:solidFill>
                <a:cs typeface="Avenir LT Std 65 Medium"/>
              </a:rPr>
              <a:t>Illustrations C–14 and C–15 Calculate the Future Value of an Annuity Using A Financial Calculator and Excel</a:t>
            </a:r>
            <a:endParaRPr lang="en-US" sz="2400" dirty="0">
              <a:solidFill>
                <a:schemeClr val="tx1"/>
              </a:solidFill>
            </a:endParaRPr>
          </a:p>
        </p:txBody>
      </p:sp>
      <p:pic>
        <p:nvPicPr>
          <p:cNvPr id="4" name="Picture 3" descr="Calculating the Future Value of an Annuity Using a Financial Calculator">
            <a:extLst>
              <a:ext uri="{FF2B5EF4-FFF2-40B4-BE49-F238E27FC236}">
                <a16:creationId xmlns:a16="http://schemas.microsoft.com/office/drawing/2014/main" id="{49A3421B-D900-4892-BF5B-98819EA5F115}"/>
              </a:ext>
            </a:extLst>
          </p:cNvPr>
          <p:cNvPicPr>
            <a:picLocks noChangeAspect="1"/>
          </p:cNvPicPr>
          <p:nvPr/>
        </p:nvPicPr>
        <p:blipFill>
          <a:blip r:embed="rId3"/>
          <a:stretch>
            <a:fillRect/>
          </a:stretch>
        </p:blipFill>
        <p:spPr>
          <a:xfrm>
            <a:off x="1681903" y="1272306"/>
            <a:ext cx="5808329" cy="1973058"/>
          </a:xfrm>
          <a:prstGeom prst="rect">
            <a:avLst/>
          </a:prstGeom>
        </p:spPr>
      </p:pic>
      <p:pic>
        <p:nvPicPr>
          <p:cNvPr id="10" name="Picture 9" descr="Excel to calculate future value of an annuity.">
            <a:extLst>
              <a:ext uri="{FF2B5EF4-FFF2-40B4-BE49-F238E27FC236}">
                <a16:creationId xmlns:a16="http://schemas.microsoft.com/office/drawing/2014/main" id="{8DA9960C-9FD4-4530-9BFD-14EFE0E484BF}"/>
              </a:ext>
            </a:extLst>
          </p:cNvPr>
          <p:cNvPicPr>
            <a:picLocks noChangeAspect="1"/>
          </p:cNvPicPr>
          <p:nvPr/>
        </p:nvPicPr>
        <p:blipFill>
          <a:blip r:embed="rId4"/>
          <a:stretch>
            <a:fillRect/>
          </a:stretch>
        </p:blipFill>
        <p:spPr>
          <a:xfrm>
            <a:off x="2183182" y="3463005"/>
            <a:ext cx="4805769" cy="2680015"/>
          </a:xfrm>
          <a:prstGeom prst="rect">
            <a:avLst/>
          </a:prstGeom>
        </p:spPr>
      </p:pic>
      <p:sp>
        <p:nvSpPr>
          <p:cNvPr id="19" name="Text Placeholder 8">
            <a:extLst>
              <a:ext uri="{FF2B5EF4-FFF2-40B4-BE49-F238E27FC236}">
                <a16:creationId xmlns:a16="http://schemas.microsoft.com/office/drawing/2014/main" id="{AB86A398-1059-4C07-9F68-F8FC5D89AF1E}"/>
              </a:ext>
            </a:extLst>
          </p:cNvPr>
          <p:cNvSpPr>
            <a:spLocks noGrp="1"/>
          </p:cNvSpPr>
          <p:nvPr>
            <p:ph type="body" sz="quarter" idx="12"/>
          </p:nvPr>
        </p:nvSpPr>
        <p:spPr>
          <a:xfrm>
            <a:off x="2971268" y="6324600"/>
            <a:ext cx="3201464" cy="190500"/>
          </a:xfrm>
        </p:spPr>
        <p:txBody>
          <a:bodyPr/>
          <a:lstStyle/>
          <a:p>
            <a:r>
              <a:rPr lang="en-US" sz="1200" dirty="0">
                <a:solidFill>
                  <a:schemeClr val="tx1"/>
                </a:solidFill>
                <a:hlinkClick r:id="rId5" action="ppaction://hlinksldjump"/>
              </a:rPr>
              <a:t>Access the text alternative for slide images.</a:t>
            </a:r>
            <a:endParaRPr lang="en-US" sz="1200" dirty="0">
              <a:solidFill>
                <a:schemeClr val="tx1"/>
              </a:solidFill>
            </a:endParaRPr>
          </a:p>
        </p:txBody>
      </p:sp>
      <p:sp>
        <p:nvSpPr>
          <p:cNvPr id="5" name="Text Placeholder 4">
            <a:extLst>
              <a:ext uri="{FF2B5EF4-FFF2-40B4-BE49-F238E27FC236}">
                <a16:creationId xmlns:a16="http://schemas.microsoft.com/office/drawing/2014/main" id="{25486D20-C3EB-4083-B1A8-94CC1FC591B6}"/>
              </a:ext>
            </a:extLst>
          </p:cNvPr>
          <p:cNvSpPr>
            <a:spLocks noGrp="1"/>
          </p:cNvSpPr>
          <p:nvPr>
            <p:ph type="body" sz="quarter" idx="13"/>
          </p:nvPr>
        </p:nvSpPr>
        <p:spPr/>
        <p:txBody>
          <a:bodyPr/>
          <a:lstStyle/>
          <a:p>
            <a:pPr algn="r"/>
            <a:r>
              <a:rPr lang="en-US" dirty="0"/>
              <a:t>Source: Microsoft Corporation</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358023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ABA2F43-D964-4A29-AE1D-483103B08317}"/>
              </a:ext>
            </a:extLst>
          </p:cNvPr>
          <p:cNvSpPr>
            <a:spLocks noGrp="1"/>
          </p:cNvSpPr>
          <p:nvPr>
            <p:ph type="title"/>
          </p:nvPr>
        </p:nvSpPr>
        <p:spPr/>
        <p:txBody>
          <a:bodyPr/>
          <a:lstStyle/>
          <a:p>
            <a:r>
              <a:rPr lang="en-US" dirty="0"/>
              <a:t>Concept Check C–4 </a:t>
            </a:r>
            <a:r>
              <a:rPr lang="en-US" sz="1000" b="0" dirty="0"/>
              <a:t>1</a:t>
            </a:r>
          </a:p>
        </p:txBody>
      </p:sp>
      <p:sp>
        <p:nvSpPr>
          <p:cNvPr id="13" name="Content Placeholder 12">
            <a:extLst>
              <a:ext uri="{FF2B5EF4-FFF2-40B4-BE49-F238E27FC236}">
                <a16:creationId xmlns:a16="http://schemas.microsoft.com/office/drawing/2014/main" id="{CD0379EE-D1F9-49FB-A76C-697ADD081041}"/>
              </a:ext>
            </a:extLst>
          </p:cNvPr>
          <p:cNvSpPr>
            <a:spLocks noGrp="1"/>
          </p:cNvSpPr>
          <p:nvPr>
            <p:ph sz="quarter" idx="11"/>
          </p:nvPr>
        </p:nvSpPr>
        <p:spPr>
          <a:xfrm>
            <a:off x="342900" y="1276708"/>
            <a:ext cx="8458200" cy="3759525"/>
          </a:xfrm>
        </p:spPr>
        <p:txBody>
          <a:bodyPr>
            <a:noAutofit/>
          </a:bodyPr>
          <a:lstStyle/>
          <a:p>
            <a:pPr>
              <a:spcBef>
                <a:spcPts val="1000"/>
              </a:spcBef>
              <a:spcAft>
                <a:spcPts val="0"/>
              </a:spcAft>
            </a:pPr>
            <a:r>
              <a:rPr lang="en-US" sz="2600" dirty="0"/>
              <a:t>Which of the following is true regarding an annuity?</a:t>
            </a:r>
          </a:p>
          <a:p>
            <a:pPr>
              <a:spcBef>
                <a:spcPts val="1000"/>
              </a:spcBef>
              <a:spcAft>
                <a:spcPts val="0"/>
              </a:spcAft>
            </a:pPr>
            <a:r>
              <a:rPr lang="en-US" sz="2600" b="1" dirty="0"/>
              <a:t>a.</a:t>
            </a:r>
            <a:r>
              <a:rPr lang="en-US" sz="2600" dirty="0"/>
              <a:t> Interest is always compounded annually.</a:t>
            </a:r>
          </a:p>
          <a:p>
            <a:pPr marL="338138" indent="-338138">
              <a:spcBef>
                <a:spcPts val="1000"/>
              </a:spcBef>
              <a:spcAft>
                <a:spcPts val="0"/>
              </a:spcAft>
            </a:pPr>
            <a:r>
              <a:rPr lang="en-US" sz="2600" b="1" dirty="0"/>
              <a:t>b.</a:t>
            </a:r>
            <a:r>
              <a:rPr lang="en-US" sz="2600" dirty="0"/>
              <a:t> It is a series of equal cash amounts over time periods of equal length.</a:t>
            </a:r>
          </a:p>
          <a:p>
            <a:pPr marL="352425" indent="-352425">
              <a:spcBef>
                <a:spcPts val="1000"/>
              </a:spcBef>
              <a:spcAft>
                <a:spcPts val="0"/>
              </a:spcAft>
            </a:pPr>
            <a:r>
              <a:rPr lang="en-US" sz="2600" b="1" dirty="0"/>
              <a:t>c.</a:t>
            </a:r>
            <a:r>
              <a:rPr lang="en-US" sz="2600" dirty="0"/>
              <a:t> It refers to how much an amount will grow to be worth in the future.</a:t>
            </a:r>
          </a:p>
          <a:p>
            <a:pPr marL="352425" indent="-352425">
              <a:spcBef>
                <a:spcPts val="1000"/>
              </a:spcBef>
              <a:spcAft>
                <a:spcPts val="0"/>
              </a:spcAft>
            </a:pPr>
            <a:r>
              <a:rPr lang="en-US" sz="2600" b="1" dirty="0"/>
              <a:t>d.</a:t>
            </a:r>
            <a:r>
              <a:rPr lang="en-US" sz="2600" dirty="0"/>
              <a:t> It refers to how much an investment in the future is worth in today’s dollars.</a:t>
            </a:r>
          </a:p>
        </p:txBody>
      </p:sp>
      <p:sp>
        <p:nvSpPr>
          <p:cNvPr id="11" name="Slide Number Placeholder 10">
            <a:extLst>
              <a:ext uri="{FF2B5EF4-FFF2-40B4-BE49-F238E27FC236}">
                <a16:creationId xmlns:a16="http://schemas.microsoft.com/office/drawing/2014/main" id="{B0528563-19D2-4183-A73D-FABB9F6AB580}"/>
              </a:ext>
            </a:extLst>
          </p:cNvPr>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10857465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ABA2F43-D964-4A29-AE1D-483103B08317}"/>
              </a:ext>
            </a:extLst>
          </p:cNvPr>
          <p:cNvSpPr>
            <a:spLocks noGrp="1"/>
          </p:cNvSpPr>
          <p:nvPr>
            <p:ph type="title"/>
          </p:nvPr>
        </p:nvSpPr>
        <p:spPr/>
        <p:txBody>
          <a:bodyPr/>
          <a:lstStyle/>
          <a:p>
            <a:r>
              <a:rPr lang="en-US" dirty="0"/>
              <a:t>Concept Check C–4 </a:t>
            </a:r>
            <a:r>
              <a:rPr lang="en-US" sz="1000" b="0" dirty="0"/>
              <a:t>2</a:t>
            </a:r>
          </a:p>
        </p:txBody>
      </p:sp>
      <p:sp>
        <p:nvSpPr>
          <p:cNvPr id="13" name="Content Placeholder 12">
            <a:extLst>
              <a:ext uri="{FF2B5EF4-FFF2-40B4-BE49-F238E27FC236}">
                <a16:creationId xmlns:a16="http://schemas.microsoft.com/office/drawing/2014/main" id="{CD0379EE-D1F9-49FB-A76C-697ADD081041}"/>
              </a:ext>
            </a:extLst>
          </p:cNvPr>
          <p:cNvSpPr>
            <a:spLocks noGrp="1"/>
          </p:cNvSpPr>
          <p:nvPr>
            <p:ph sz="quarter" idx="11"/>
          </p:nvPr>
        </p:nvSpPr>
        <p:spPr>
          <a:xfrm>
            <a:off x="342900" y="1276708"/>
            <a:ext cx="8458200" cy="3759525"/>
          </a:xfrm>
        </p:spPr>
        <p:txBody>
          <a:bodyPr>
            <a:noAutofit/>
          </a:bodyPr>
          <a:lstStyle/>
          <a:p>
            <a:pPr>
              <a:spcBef>
                <a:spcPts val="1000"/>
              </a:spcBef>
              <a:spcAft>
                <a:spcPts val="0"/>
              </a:spcAft>
            </a:pPr>
            <a:r>
              <a:rPr lang="en-US" sz="2600" dirty="0"/>
              <a:t>Which of the following is true regarding an annuity?</a:t>
            </a:r>
          </a:p>
          <a:p>
            <a:pPr>
              <a:spcBef>
                <a:spcPts val="1000"/>
              </a:spcBef>
              <a:spcAft>
                <a:spcPts val="0"/>
              </a:spcAft>
            </a:pPr>
            <a:r>
              <a:rPr lang="en-US" sz="2600" b="1" dirty="0"/>
              <a:t>a.</a:t>
            </a:r>
            <a:r>
              <a:rPr lang="en-US" sz="2600" dirty="0"/>
              <a:t> Interest is always compounded annually.</a:t>
            </a:r>
          </a:p>
          <a:p>
            <a:pPr marL="1773238" indent="-1773238">
              <a:spcBef>
                <a:spcPts val="1000"/>
              </a:spcBef>
              <a:spcAft>
                <a:spcPts val="0"/>
              </a:spcAft>
              <a:tabLst>
                <a:tab pos="1785938" algn="l"/>
              </a:tabLst>
            </a:pPr>
            <a:r>
              <a:rPr lang="en-US" sz="2600" b="1" dirty="0"/>
              <a:t>Answer: b.</a:t>
            </a:r>
            <a:r>
              <a:rPr lang="en-US" sz="2600" dirty="0"/>
              <a:t> It is a series of equal cash amounts over time periods of equal length.</a:t>
            </a:r>
          </a:p>
          <a:p>
            <a:pPr marL="352425" indent="-352425">
              <a:spcBef>
                <a:spcPts val="1000"/>
              </a:spcBef>
              <a:spcAft>
                <a:spcPts val="0"/>
              </a:spcAft>
            </a:pPr>
            <a:r>
              <a:rPr lang="en-US" sz="2600" b="1" dirty="0"/>
              <a:t>c.</a:t>
            </a:r>
            <a:r>
              <a:rPr lang="en-US" sz="2600" dirty="0"/>
              <a:t> It refers to how much an amount will grow to be worth in the future.</a:t>
            </a:r>
          </a:p>
          <a:p>
            <a:pPr marL="352425" indent="-352425">
              <a:spcBef>
                <a:spcPts val="1000"/>
              </a:spcBef>
              <a:spcAft>
                <a:spcPts val="0"/>
              </a:spcAft>
            </a:pPr>
            <a:r>
              <a:rPr lang="en-US" sz="2600" b="1" dirty="0"/>
              <a:t>d.</a:t>
            </a:r>
            <a:r>
              <a:rPr lang="en-US" sz="2600" dirty="0"/>
              <a:t> It refers to how much an investment in the future is worth in today’s dollars.</a:t>
            </a:r>
          </a:p>
        </p:txBody>
      </p:sp>
      <p:sp>
        <p:nvSpPr>
          <p:cNvPr id="16" name="Content Placeholder 15">
            <a:extLst>
              <a:ext uri="{FF2B5EF4-FFF2-40B4-BE49-F238E27FC236}">
                <a16:creationId xmlns:a16="http://schemas.microsoft.com/office/drawing/2014/main" id="{DF398E0C-B0E6-44FA-AE7A-1D9B09150AE5}"/>
              </a:ext>
            </a:extLst>
          </p:cNvPr>
          <p:cNvSpPr>
            <a:spLocks noGrp="1"/>
          </p:cNvSpPr>
          <p:nvPr>
            <p:ph sz="quarter" idx="14"/>
          </p:nvPr>
        </p:nvSpPr>
        <p:spPr>
          <a:xfrm>
            <a:off x="342900" y="5261317"/>
            <a:ext cx="8458200" cy="1084071"/>
          </a:xfrm>
        </p:spPr>
        <p:txBody>
          <a:bodyPr>
            <a:noAutofit/>
          </a:bodyPr>
          <a:lstStyle/>
          <a:p>
            <a:pPr>
              <a:spcBef>
                <a:spcPts val="1000"/>
              </a:spcBef>
              <a:spcAft>
                <a:spcPts val="0"/>
              </a:spcAft>
            </a:pPr>
            <a:r>
              <a:rPr lang="en-US" sz="2200" dirty="0"/>
              <a:t>An annuity is a series of cash payments of equal amounts over time periods of equal length. They could be quarterly, semiannual, annual, or paid at any other interval. </a:t>
            </a:r>
          </a:p>
        </p:txBody>
      </p:sp>
      <p:sp>
        <p:nvSpPr>
          <p:cNvPr id="11" name="Slide Number Placeholder 10">
            <a:extLst>
              <a:ext uri="{FF2B5EF4-FFF2-40B4-BE49-F238E27FC236}">
                <a16:creationId xmlns:a16="http://schemas.microsoft.com/office/drawing/2014/main" id="{B0528563-19D2-4183-A73D-FABB9F6AB580}"/>
              </a:ext>
            </a:extLst>
          </p:cNvPr>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25002186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ABA2F43-D964-4A29-AE1D-483103B08317}"/>
              </a:ext>
            </a:extLst>
          </p:cNvPr>
          <p:cNvSpPr>
            <a:spLocks noGrp="1"/>
          </p:cNvSpPr>
          <p:nvPr>
            <p:ph type="title"/>
          </p:nvPr>
        </p:nvSpPr>
        <p:spPr/>
        <p:txBody>
          <a:bodyPr/>
          <a:lstStyle/>
          <a:p>
            <a:r>
              <a:rPr lang="en-US" dirty="0"/>
              <a:t>Concept Check C–5 </a:t>
            </a:r>
            <a:r>
              <a:rPr lang="en-US" sz="1000" b="0" dirty="0"/>
              <a:t>1</a:t>
            </a:r>
          </a:p>
        </p:txBody>
      </p:sp>
      <p:sp>
        <p:nvSpPr>
          <p:cNvPr id="13" name="Content Placeholder 12">
            <a:extLst>
              <a:ext uri="{FF2B5EF4-FFF2-40B4-BE49-F238E27FC236}">
                <a16:creationId xmlns:a16="http://schemas.microsoft.com/office/drawing/2014/main" id="{CD0379EE-D1F9-49FB-A76C-697ADD081041}"/>
              </a:ext>
            </a:extLst>
          </p:cNvPr>
          <p:cNvSpPr>
            <a:spLocks noGrp="1"/>
          </p:cNvSpPr>
          <p:nvPr>
            <p:ph sz="quarter" idx="11"/>
          </p:nvPr>
        </p:nvSpPr>
        <p:spPr>
          <a:xfrm>
            <a:off x="342900" y="1276708"/>
            <a:ext cx="8458200" cy="3520375"/>
          </a:xfrm>
        </p:spPr>
        <p:txBody>
          <a:bodyPr>
            <a:noAutofit/>
          </a:bodyPr>
          <a:lstStyle/>
          <a:p>
            <a:pPr>
              <a:spcBef>
                <a:spcPts val="1000"/>
              </a:spcBef>
              <a:spcAft>
                <a:spcPts val="0"/>
              </a:spcAft>
            </a:pPr>
            <a:r>
              <a:rPr lang="en-US" sz="2400" dirty="0"/>
              <a:t>What is the future value of an investment where one invests $1,000 at the end of each year for the next five years, earning 9% compounded annually? (Round to the nearest whole dollar.)</a:t>
            </a:r>
          </a:p>
          <a:p>
            <a:pPr>
              <a:spcBef>
                <a:spcPts val="1000"/>
              </a:spcBef>
              <a:spcAft>
                <a:spcPts val="0"/>
              </a:spcAft>
            </a:pPr>
            <a:r>
              <a:rPr lang="en-US" sz="2400" b="1" dirty="0"/>
              <a:t>a.</a:t>
            </a:r>
            <a:r>
              <a:rPr lang="en-US" sz="2400" dirty="0"/>
              <a:t> $1,539</a:t>
            </a:r>
          </a:p>
          <a:p>
            <a:pPr>
              <a:spcBef>
                <a:spcPts val="1000"/>
              </a:spcBef>
              <a:spcAft>
                <a:spcPts val="0"/>
              </a:spcAft>
            </a:pPr>
            <a:r>
              <a:rPr lang="en-US" sz="2400" b="1" dirty="0"/>
              <a:t>b.</a:t>
            </a:r>
            <a:r>
              <a:rPr lang="en-US" sz="2400" dirty="0"/>
              <a:t> $11,027</a:t>
            </a:r>
          </a:p>
          <a:p>
            <a:pPr>
              <a:spcBef>
                <a:spcPts val="1000"/>
              </a:spcBef>
              <a:spcAft>
                <a:spcPts val="0"/>
              </a:spcAft>
            </a:pPr>
            <a:r>
              <a:rPr lang="en-US" sz="2400" b="1" dirty="0"/>
              <a:t>c.</a:t>
            </a:r>
            <a:r>
              <a:rPr lang="en-US" sz="2400" dirty="0"/>
              <a:t> $5,985</a:t>
            </a:r>
          </a:p>
          <a:p>
            <a:pPr>
              <a:spcBef>
                <a:spcPts val="1000"/>
              </a:spcBef>
              <a:spcAft>
                <a:spcPts val="0"/>
              </a:spcAft>
            </a:pPr>
            <a:r>
              <a:rPr lang="en-US" sz="2400" b="1" dirty="0"/>
              <a:t>d.</a:t>
            </a:r>
            <a:r>
              <a:rPr lang="en-US" sz="2400" dirty="0"/>
              <a:t> $7,598</a:t>
            </a:r>
          </a:p>
        </p:txBody>
      </p:sp>
      <p:sp>
        <p:nvSpPr>
          <p:cNvPr id="11" name="Slide Number Placeholder 10">
            <a:extLst>
              <a:ext uri="{FF2B5EF4-FFF2-40B4-BE49-F238E27FC236}">
                <a16:creationId xmlns:a16="http://schemas.microsoft.com/office/drawing/2014/main" id="{B0528563-19D2-4183-A73D-FABB9F6AB580}"/>
              </a:ext>
            </a:extLst>
          </p:cNvPr>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38879019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ABA2F43-D964-4A29-AE1D-483103B08317}"/>
              </a:ext>
            </a:extLst>
          </p:cNvPr>
          <p:cNvSpPr>
            <a:spLocks noGrp="1"/>
          </p:cNvSpPr>
          <p:nvPr>
            <p:ph type="title"/>
          </p:nvPr>
        </p:nvSpPr>
        <p:spPr/>
        <p:txBody>
          <a:bodyPr/>
          <a:lstStyle/>
          <a:p>
            <a:r>
              <a:rPr lang="en-US" dirty="0"/>
              <a:t>Concept Check C–5 </a:t>
            </a:r>
            <a:r>
              <a:rPr lang="en-US" sz="1000" b="0" dirty="0"/>
              <a:t>2</a:t>
            </a:r>
          </a:p>
        </p:txBody>
      </p:sp>
      <p:sp>
        <p:nvSpPr>
          <p:cNvPr id="13" name="Content Placeholder 12">
            <a:extLst>
              <a:ext uri="{FF2B5EF4-FFF2-40B4-BE49-F238E27FC236}">
                <a16:creationId xmlns:a16="http://schemas.microsoft.com/office/drawing/2014/main" id="{CD0379EE-D1F9-49FB-A76C-697ADD081041}"/>
              </a:ext>
            </a:extLst>
          </p:cNvPr>
          <p:cNvSpPr>
            <a:spLocks noGrp="1"/>
          </p:cNvSpPr>
          <p:nvPr>
            <p:ph sz="quarter" idx="11"/>
          </p:nvPr>
        </p:nvSpPr>
        <p:spPr>
          <a:xfrm>
            <a:off x="342900" y="1276708"/>
            <a:ext cx="8458200" cy="3520375"/>
          </a:xfrm>
        </p:spPr>
        <p:txBody>
          <a:bodyPr>
            <a:noAutofit/>
          </a:bodyPr>
          <a:lstStyle/>
          <a:p>
            <a:pPr>
              <a:spcBef>
                <a:spcPts val="1000"/>
              </a:spcBef>
              <a:spcAft>
                <a:spcPts val="0"/>
              </a:spcAft>
            </a:pPr>
            <a:r>
              <a:rPr lang="en-US" sz="2400" dirty="0"/>
              <a:t>What is the future value of an investment where one invests $1,000 at the end of each year for the next five years, earning 9% compounded annually? (Round to the nearest whole dollar.)</a:t>
            </a:r>
          </a:p>
          <a:p>
            <a:pPr>
              <a:spcBef>
                <a:spcPts val="1000"/>
              </a:spcBef>
              <a:spcAft>
                <a:spcPts val="0"/>
              </a:spcAft>
            </a:pPr>
            <a:r>
              <a:rPr lang="en-US" sz="2400" b="1" dirty="0"/>
              <a:t>a.</a:t>
            </a:r>
            <a:r>
              <a:rPr lang="en-US" sz="2400" dirty="0"/>
              <a:t> $1,539</a:t>
            </a:r>
          </a:p>
          <a:p>
            <a:pPr>
              <a:spcBef>
                <a:spcPts val="1000"/>
              </a:spcBef>
              <a:spcAft>
                <a:spcPts val="0"/>
              </a:spcAft>
            </a:pPr>
            <a:r>
              <a:rPr lang="en-US" sz="2400" b="1" dirty="0"/>
              <a:t>b.</a:t>
            </a:r>
            <a:r>
              <a:rPr lang="en-US" sz="2400" dirty="0"/>
              <a:t> $11,027</a:t>
            </a:r>
          </a:p>
          <a:p>
            <a:pPr>
              <a:spcBef>
                <a:spcPts val="1000"/>
              </a:spcBef>
              <a:spcAft>
                <a:spcPts val="0"/>
              </a:spcAft>
            </a:pPr>
            <a:r>
              <a:rPr lang="en-US" sz="2400" b="1" dirty="0"/>
              <a:t>Answer: c.</a:t>
            </a:r>
            <a:r>
              <a:rPr lang="en-US" sz="2400" dirty="0"/>
              <a:t> $5,985</a:t>
            </a:r>
          </a:p>
          <a:p>
            <a:pPr>
              <a:spcBef>
                <a:spcPts val="1000"/>
              </a:spcBef>
              <a:spcAft>
                <a:spcPts val="0"/>
              </a:spcAft>
            </a:pPr>
            <a:r>
              <a:rPr lang="en-US" sz="2400" b="1" dirty="0"/>
              <a:t>d.</a:t>
            </a:r>
            <a:r>
              <a:rPr lang="en-US" sz="2400" dirty="0"/>
              <a:t> $7,598</a:t>
            </a:r>
          </a:p>
        </p:txBody>
      </p:sp>
      <p:sp>
        <p:nvSpPr>
          <p:cNvPr id="16" name="Content Placeholder 15">
            <a:extLst>
              <a:ext uri="{FF2B5EF4-FFF2-40B4-BE49-F238E27FC236}">
                <a16:creationId xmlns:a16="http://schemas.microsoft.com/office/drawing/2014/main" id="{DF398E0C-B0E6-44FA-AE7A-1D9B09150AE5}"/>
              </a:ext>
            </a:extLst>
          </p:cNvPr>
          <p:cNvSpPr>
            <a:spLocks noGrp="1"/>
          </p:cNvSpPr>
          <p:nvPr>
            <p:ph sz="quarter" idx="14"/>
          </p:nvPr>
        </p:nvSpPr>
        <p:spPr>
          <a:xfrm>
            <a:off x="342900" y="5176912"/>
            <a:ext cx="8458200" cy="1225513"/>
          </a:xfrm>
        </p:spPr>
        <p:txBody>
          <a:bodyPr>
            <a:noAutofit/>
          </a:bodyPr>
          <a:lstStyle/>
          <a:p>
            <a:pPr>
              <a:spcBef>
                <a:spcPts val="1000"/>
              </a:spcBef>
              <a:spcAft>
                <a:spcPts val="0"/>
              </a:spcAft>
            </a:pPr>
            <a:r>
              <a:rPr lang="en-US" sz="2200" dirty="0"/>
              <a:t>Use the Future Value of an Annuity Table and find the factor where </a:t>
            </a:r>
            <a:r>
              <a:rPr lang="en-US" sz="2200" i="1" dirty="0" err="1"/>
              <a:t>i</a:t>
            </a:r>
            <a:r>
              <a:rPr lang="en-US" sz="2200" dirty="0"/>
              <a:t> = 9% and </a:t>
            </a:r>
            <a:r>
              <a:rPr lang="en-US" sz="2200" i="1" dirty="0"/>
              <a:t>n </a:t>
            </a:r>
            <a:r>
              <a:rPr lang="en-US" sz="2200" dirty="0"/>
              <a:t>= 5 periods. The factor is 5.9847. </a:t>
            </a:r>
          </a:p>
          <a:p>
            <a:pPr algn="ctr">
              <a:spcBef>
                <a:spcPts val="1000"/>
              </a:spcBef>
              <a:spcAft>
                <a:spcPts val="0"/>
              </a:spcAft>
            </a:pPr>
            <a:r>
              <a:rPr lang="en-US" sz="2200" dirty="0"/>
              <a:t>F</a:t>
            </a:r>
            <a:r>
              <a:rPr lang="en-US" sz="100" dirty="0"/>
              <a:t> </a:t>
            </a:r>
            <a:r>
              <a:rPr lang="en-US" sz="2200" dirty="0"/>
              <a:t>V of Annuity = $1,000 × 5.9847 = $5,984.70</a:t>
            </a:r>
          </a:p>
        </p:txBody>
      </p:sp>
      <p:sp>
        <p:nvSpPr>
          <p:cNvPr id="11" name="Slide Number Placeholder 10">
            <a:extLst>
              <a:ext uri="{FF2B5EF4-FFF2-40B4-BE49-F238E27FC236}">
                <a16:creationId xmlns:a16="http://schemas.microsoft.com/office/drawing/2014/main" id="{B0528563-19D2-4183-A73D-FABB9F6AB580}"/>
              </a:ext>
            </a:extLst>
          </p:cNvPr>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7174680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Key Point </a:t>
            </a:r>
            <a:r>
              <a:rPr lang="en-US" sz="1000" b="0" noProof="0" dirty="0"/>
              <a:t>4</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8"/>
            <a:ext cx="8458200" cy="4321203"/>
          </a:xfrm>
        </p:spPr>
        <p:txBody>
          <a:bodyPr>
            <a:noAutofit/>
          </a:bodyPr>
          <a:lstStyle/>
          <a:p>
            <a:pPr>
              <a:spcBef>
                <a:spcPts val="1000"/>
              </a:spcBef>
              <a:spcAft>
                <a:spcPts val="0"/>
              </a:spcAft>
            </a:pPr>
            <a:r>
              <a:rPr lang="en-US" sz="2800" dirty="0">
                <a:solidFill>
                  <a:schemeClr val="tx1"/>
                </a:solidFill>
              </a:rPr>
              <a:t>Cash payments of equal amounts over time periods of equal length are called an annuity.</a:t>
            </a:r>
          </a:p>
          <a:p>
            <a:pPr>
              <a:spcBef>
                <a:spcPts val="1000"/>
              </a:spcBef>
              <a:spcAft>
                <a:spcPts val="0"/>
              </a:spcAft>
            </a:pPr>
            <a:r>
              <a:rPr lang="en-US" sz="2800" dirty="0">
                <a:solidFill>
                  <a:schemeClr val="tx1"/>
                </a:solidFill>
              </a:rPr>
              <a:t>The </a:t>
            </a:r>
            <a:r>
              <a:rPr lang="en-US" sz="2800" i="1" dirty="0">
                <a:solidFill>
                  <a:schemeClr val="tx1"/>
                </a:solidFill>
              </a:rPr>
              <a:t>future</a:t>
            </a:r>
            <a:r>
              <a:rPr lang="en-US" sz="2800" dirty="0">
                <a:solidFill>
                  <a:schemeClr val="tx1"/>
                </a:solidFill>
              </a:rPr>
              <a:t> value of an annuity is the sum of the future values of a series of cash payments. </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42809665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Learning Objective 5</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285875" indent="-1285875">
              <a:spcBef>
                <a:spcPts val="500"/>
              </a:spcBef>
              <a:spcAft>
                <a:spcPts val="500"/>
              </a:spcAft>
            </a:pPr>
            <a:r>
              <a:rPr lang="en-US" sz="2800" b="1" noProof="0" dirty="0">
                <a:solidFill>
                  <a:schemeClr val="tx1"/>
                </a:solidFill>
              </a:rPr>
              <a:t>LO C-5</a:t>
            </a:r>
            <a:r>
              <a:rPr lang="en-US" sz="2800" b="1" dirty="0">
                <a:solidFill>
                  <a:schemeClr val="tx1"/>
                </a:solidFill>
              </a:rPr>
              <a:t> </a:t>
            </a:r>
            <a:r>
              <a:rPr lang="en-US" sz="2800" dirty="0">
                <a:solidFill>
                  <a:schemeClr val="tx1"/>
                </a:solidFill>
              </a:rPr>
              <a:t>Calculate the present value of an annuity.</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34713971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dirty="0">
                <a:solidFill>
                  <a:schemeClr val="tx1"/>
                </a:solidFill>
              </a:rPr>
              <a:t>Time Value of an Annuity— Present Value</a:t>
            </a:r>
            <a:endParaRPr lang="en-US" b="0" noProof="0" dirty="0">
              <a:solidFill>
                <a:schemeClr val="tx1"/>
              </a:solidFill>
            </a:endParaRP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8"/>
            <a:ext cx="8458200" cy="4321203"/>
          </a:xfrm>
        </p:spPr>
        <p:txBody>
          <a:bodyPr>
            <a:noAutofit/>
          </a:bodyPr>
          <a:lstStyle/>
          <a:p>
            <a:pPr marL="291600" indent="-291600">
              <a:spcBef>
                <a:spcPts val="1000"/>
              </a:spcBef>
              <a:spcAft>
                <a:spcPts val="0"/>
              </a:spcAft>
              <a:buFont typeface="Arial" panose="020B0604020202020204" pitchFamily="34" charset="0"/>
              <a:buChar char="•"/>
            </a:pPr>
            <a:r>
              <a:rPr lang="en-US" sz="2800" dirty="0">
                <a:solidFill>
                  <a:schemeClr val="tx1"/>
                </a:solidFill>
              </a:rPr>
              <a:t>Useful in cases where certain liabilities require periodic interest payments.</a:t>
            </a:r>
          </a:p>
          <a:p>
            <a:pPr marL="291600" indent="-291600">
              <a:spcBef>
                <a:spcPts val="1000"/>
              </a:spcBef>
              <a:spcAft>
                <a:spcPts val="0"/>
              </a:spcAft>
              <a:buFont typeface="Arial" panose="020B0604020202020204" pitchFamily="34" charset="0"/>
              <a:buChar char="•"/>
            </a:pPr>
            <a:r>
              <a:rPr lang="en-US" sz="2800" dirty="0">
                <a:solidFill>
                  <a:schemeClr val="tx1"/>
                </a:solidFill>
              </a:rPr>
              <a:t>Helps determine the liability to be reported today.</a:t>
            </a:r>
          </a:p>
          <a:p>
            <a:pPr marL="291600" indent="-291600">
              <a:spcBef>
                <a:spcPts val="1000"/>
              </a:spcBef>
              <a:spcAft>
                <a:spcPts val="0"/>
              </a:spcAft>
              <a:buFont typeface="Arial" panose="020B0604020202020204" pitchFamily="34" charset="0"/>
              <a:buChar char="•"/>
            </a:pPr>
            <a:r>
              <a:rPr lang="en-US" sz="2800" dirty="0">
                <a:solidFill>
                  <a:schemeClr val="tx1"/>
                </a:solidFill>
              </a:rPr>
              <a:t>Present value of the annuity equals the sum of the present value of the individual payments.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39814846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3200" dirty="0">
                <a:solidFill>
                  <a:schemeClr val="tx1"/>
                </a:solidFill>
                <a:cs typeface="Avenir LT Std 65 Medium"/>
              </a:rPr>
              <a:t>Illustration C–16 Present Value of an Annuity </a:t>
            </a:r>
            <a:endParaRPr lang="en-US" sz="3200" dirty="0">
              <a:solidFill>
                <a:schemeClr val="tx1"/>
              </a:solidFill>
            </a:endParaRPr>
          </a:p>
        </p:txBody>
      </p:sp>
      <p:pic>
        <p:nvPicPr>
          <p:cNvPr id="4" name="Picture 3" descr="The present value of an annuity.">
            <a:extLst>
              <a:ext uri="{FF2B5EF4-FFF2-40B4-BE49-F238E27FC236}">
                <a16:creationId xmlns:a16="http://schemas.microsoft.com/office/drawing/2014/main" id="{8C35B6F4-9BF9-4EAE-AC01-720A5330733A}"/>
              </a:ext>
            </a:extLst>
          </p:cNvPr>
          <p:cNvPicPr>
            <a:picLocks noChangeAspect="1"/>
          </p:cNvPicPr>
          <p:nvPr/>
        </p:nvPicPr>
        <p:blipFill rotWithShape="1">
          <a:blip r:embed="rId3"/>
          <a:srcRect l="3721"/>
          <a:stretch/>
        </p:blipFill>
        <p:spPr>
          <a:xfrm>
            <a:off x="727363" y="1486424"/>
            <a:ext cx="7689273" cy="3885151"/>
          </a:xfrm>
          <a:prstGeom prst="rect">
            <a:avLst/>
          </a:prstGeom>
        </p:spPr>
      </p:pic>
      <p:sp>
        <p:nvSpPr>
          <p:cNvPr id="19" name="Text Placeholder 8">
            <a:extLst>
              <a:ext uri="{FF2B5EF4-FFF2-40B4-BE49-F238E27FC236}">
                <a16:creationId xmlns:a16="http://schemas.microsoft.com/office/drawing/2014/main" id="{AB86A398-1059-4C07-9F68-F8FC5D89AF1E}"/>
              </a:ext>
            </a:extLst>
          </p:cNvPr>
          <p:cNvSpPr>
            <a:spLocks noGrp="1"/>
          </p:cNvSpPr>
          <p:nvPr>
            <p:ph type="body" sz="quarter" idx="12"/>
          </p:nvPr>
        </p:nvSpPr>
        <p:spPr>
          <a:xfrm>
            <a:off x="2971268" y="6324600"/>
            <a:ext cx="3201464" cy="190500"/>
          </a:xfrm>
        </p:spPr>
        <p:txBody>
          <a:bodyPr/>
          <a:lstStyle/>
          <a:p>
            <a:r>
              <a:rPr lang="en-US" sz="1200" dirty="0">
                <a:solidFill>
                  <a:schemeClr val="tx1"/>
                </a:solidFill>
                <a:hlinkClick r:id="rId4" action="ppaction://hlinksldjump"/>
              </a:rPr>
              <a:t>Access the text alternative for slide images.</a:t>
            </a:r>
            <a:endParaRPr lang="en-US" sz="120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38</a:t>
            </a:fld>
            <a:endParaRPr lang="en-US" dirty="0"/>
          </a:p>
        </p:txBody>
      </p:sp>
    </p:spTree>
    <p:extLst>
      <p:ext uri="{BB962C8B-B14F-4D97-AF65-F5344CB8AC3E}">
        <p14:creationId xmlns:p14="http://schemas.microsoft.com/office/powerpoint/2010/main" val="5929481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3000" dirty="0">
                <a:solidFill>
                  <a:schemeClr val="tx1"/>
                </a:solidFill>
                <a:cs typeface="Avenir LT Std 65 Medium"/>
              </a:rPr>
              <a:t>Illustration C–17 Present Value of an Annuity of $1 (excerpt from Table 4) </a:t>
            </a:r>
            <a:endParaRPr lang="en-US" sz="3000" noProof="0" dirty="0">
              <a:solidFill>
                <a:schemeClr val="tx1"/>
              </a:solidFill>
            </a:endParaRPr>
          </a:p>
        </p:txBody>
      </p:sp>
      <p:graphicFrame>
        <p:nvGraphicFramePr>
          <p:cNvPr id="6" name="Table 6">
            <a:extLst>
              <a:ext uri="{FF2B5EF4-FFF2-40B4-BE49-F238E27FC236}">
                <a16:creationId xmlns:a16="http://schemas.microsoft.com/office/drawing/2014/main" id="{8087C842-F39B-4345-9DD2-D844EA5A12AB}"/>
              </a:ext>
            </a:extLst>
          </p:cNvPr>
          <p:cNvGraphicFramePr>
            <a:graphicFrameLocks noGrp="1"/>
          </p:cNvGraphicFramePr>
          <p:nvPr>
            <p:extLst>
              <p:ext uri="{D42A27DB-BD31-4B8C-83A1-F6EECF244321}">
                <p14:modId xmlns:p14="http://schemas.microsoft.com/office/powerpoint/2010/main" val="1415318938"/>
              </p:ext>
            </p:extLst>
          </p:nvPr>
        </p:nvGraphicFramePr>
        <p:xfrm>
          <a:off x="342898" y="1397000"/>
          <a:ext cx="8458198" cy="3881120"/>
        </p:xfrm>
        <a:graphic>
          <a:graphicData uri="http://schemas.openxmlformats.org/drawingml/2006/table">
            <a:tbl>
              <a:tblPr firstRow="1" bandRow="1">
                <a:tableStyleId>{5C22544A-7EE6-4342-B048-85BDC9FD1C3A}</a:tableStyleId>
              </a:tblPr>
              <a:tblGrid>
                <a:gridCol w="1208314">
                  <a:extLst>
                    <a:ext uri="{9D8B030D-6E8A-4147-A177-3AD203B41FA5}">
                      <a16:colId xmlns:a16="http://schemas.microsoft.com/office/drawing/2014/main" val="2185681456"/>
                    </a:ext>
                  </a:extLst>
                </a:gridCol>
                <a:gridCol w="1208314">
                  <a:extLst>
                    <a:ext uri="{9D8B030D-6E8A-4147-A177-3AD203B41FA5}">
                      <a16:colId xmlns:a16="http://schemas.microsoft.com/office/drawing/2014/main" val="2420394097"/>
                    </a:ext>
                  </a:extLst>
                </a:gridCol>
                <a:gridCol w="1208314">
                  <a:extLst>
                    <a:ext uri="{9D8B030D-6E8A-4147-A177-3AD203B41FA5}">
                      <a16:colId xmlns:a16="http://schemas.microsoft.com/office/drawing/2014/main" val="2356803332"/>
                    </a:ext>
                  </a:extLst>
                </a:gridCol>
                <a:gridCol w="1208314">
                  <a:extLst>
                    <a:ext uri="{9D8B030D-6E8A-4147-A177-3AD203B41FA5}">
                      <a16:colId xmlns:a16="http://schemas.microsoft.com/office/drawing/2014/main" val="702999276"/>
                    </a:ext>
                  </a:extLst>
                </a:gridCol>
                <a:gridCol w="1208314">
                  <a:extLst>
                    <a:ext uri="{9D8B030D-6E8A-4147-A177-3AD203B41FA5}">
                      <a16:colId xmlns:a16="http://schemas.microsoft.com/office/drawing/2014/main" val="33740188"/>
                    </a:ext>
                  </a:extLst>
                </a:gridCol>
                <a:gridCol w="1208314">
                  <a:extLst>
                    <a:ext uri="{9D8B030D-6E8A-4147-A177-3AD203B41FA5}">
                      <a16:colId xmlns:a16="http://schemas.microsoft.com/office/drawing/2014/main" val="3197669605"/>
                    </a:ext>
                  </a:extLst>
                </a:gridCol>
                <a:gridCol w="1208314">
                  <a:extLst>
                    <a:ext uri="{9D8B030D-6E8A-4147-A177-3AD203B41FA5}">
                      <a16:colId xmlns:a16="http://schemas.microsoft.com/office/drawing/2014/main" val="321461685"/>
                    </a:ext>
                  </a:extLst>
                </a:gridCol>
              </a:tblGrid>
              <a:tr h="370840">
                <a:tc>
                  <a:txBody>
                    <a:bodyPr/>
                    <a:lstStyle/>
                    <a:p>
                      <a:pPr algn="ctr"/>
                      <a:r>
                        <a:rPr lang="en-US" b="1" dirty="0">
                          <a:solidFill>
                            <a:schemeClr val="tx1"/>
                          </a:solidFill>
                        </a:rPr>
                        <a:t>Periods (</a:t>
                      </a:r>
                      <a:r>
                        <a:rPr lang="en-US" b="1" i="1" dirty="0">
                          <a:solidFill>
                            <a:schemeClr val="tx1"/>
                          </a:solidFill>
                        </a:rPr>
                        <a:t>n</a:t>
                      </a:r>
                      <a:r>
                        <a:rPr lang="en-US" b="1" dirty="0">
                          <a:solidFill>
                            <a:schemeClr val="tx1"/>
                          </a:solidFill>
                        </a:rPr>
                        <a:t>)</a:t>
                      </a:r>
                      <a:endParaRPr lang="en-US" dirty="0">
                        <a:solidFill>
                          <a:schemeClr val="tx1"/>
                        </a:solidFill>
                      </a:endParaRPr>
                    </a:p>
                  </a:txBody>
                  <a:tcPr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7%</a:t>
                      </a:r>
                      <a:endParaRPr lang="en-US" dirty="0">
                        <a:solidFill>
                          <a:schemeClr val="tx1"/>
                        </a:solidFill>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8%</a:t>
                      </a:r>
                      <a:endParaRPr lang="en-US" dirty="0">
                        <a:solidFill>
                          <a:schemeClr val="tx1"/>
                        </a:solidFill>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9%</a:t>
                      </a:r>
                      <a:endParaRPr lang="en-US" dirty="0">
                        <a:solidFill>
                          <a:schemeClr val="tx1"/>
                        </a:solidFill>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10%</a:t>
                      </a:r>
                      <a:endParaRPr lang="en-US" dirty="0">
                        <a:solidFill>
                          <a:schemeClr val="tx1"/>
                        </a:solidFill>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11%</a:t>
                      </a:r>
                      <a:endParaRPr lang="en-US" dirty="0">
                        <a:solidFill>
                          <a:schemeClr val="tx1"/>
                        </a:solidFill>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Interest Rates (</a:t>
                      </a:r>
                      <a:r>
                        <a:rPr lang="en-US" i="1" dirty="0" err="1">
                          <a:solidFill>
                            <a:schemeClr val="tx1"/>
                          </a:solidFill>
                        </a:rPr>
                        <a:t>i</a:t>
                      </a:r>
                      <a:r>
                        <a:rPr lang="en-US" dirty="0">
                          <a:solidFill>
                            <a:schemeClr val="tx1"/>
                          </a:solidFill>
                        </a:rPr>
                        <a:t>)</a:t>
                      </a:r>
                    </a:p>
                    <a:p>
                      <a:pPr algn="ctr"/>
                      <a:r>
                        <a:rPr lang="en-US" b="1" dirty="0">
                          <a:solidFill>
                            <a:schemeClr val="tx1"/>
                          </a:solidFill>
                        </a:rPr>
                        <a:t>12%</a:t>
                      </a:r>
                      <a:endParaRPr lang="en-US" dirty="0">
                        <a:solidFill>
                          <a:schemeClr val="tx1"/>
                        </a:solidFill>
                      </a:endParaRPr>
                    </a:p>
                  </a:txBody>
                  <a:tcPr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713806"/>
                  </a:ext>
                </a:extLst>
              </a:tr>
              <a:tr h="370840">
                <a:tc>
                  <a:txBody>
                    <a:bodyPr/>
                    <a:lstStyle/>
                    <a:p>
                      <a:pPr algn="ctr"/>
                      <a:r>
                        <a:rPr lang="en-IN" dirty="0">
                          <a:solidFill>
                            <a:schemeClr val="tx1"/>
                          </a:solidFill>
                        </a:rPr>
                        <a:t>1</a:t>
                      </a:r>
                      <a:endParaRPr lang="en-US" dirty="0">
                        <a:solidFill>
                          <a:schemeClr val="tx1"/>
                        </a:solidFill>
                      </a:endParaRPr>
                    </a:p>
                  </a:txBody>
                  <a:tcPr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t>0.93458</a:t>
                      </a:r>
                    </a:p>
                  </a:txBody>
                  <a:tcPr anchor="b">
                    <a:lnT w="12700" cap="flat" cmpd="sng" algn="ctr">
                      <a:solidFill>
                        <a:schemeClr val="tx1"/>
                      </a:solidFill>
                      <a:prstDash val="solid"/>
                      <a:round/>
                      <a:headEnd type="none" w="med" len="med"/>
                      <a:tailEnd type="none" w="med" len="med"/>
                    </a:lnT>
                    <a:noFill/>
                  </a:tcPr>
                </a:tc>
                <a:tc>
                  <a:txBody>
                    <a:bodyPr/>
                    <a:lstStyle/>
                    <a:p>
                      <a:pPr algn="r"/>
                      <a:r>
                        <a:rPr lang="en-US" dirty="0"/>
                        <a:t>0.92593</a:t>
                      </a:r>
                    </a:p>
                  </a:txBody>
                  <a:tcPr anchor="b">
                    <a:lnT w="12700" cap="flat" cmpd="sng" algn="ctr">
                      <a:solidFill>
                        <a:schemeClr val="tx1"/>
                      </a:solidFill>
                      <a:prstDash val="solid"/>
                      <a:round/>
                      <a:headEnd type="none" w="med" len="med"/>
                      <a:tailEnd type="none" w="med" len="med"/>
                    </a:lnT>
                    <a:noFill/>
                  </a:tcPr>
                </a:tc>
                <a:tc>
                  <a:txBody>
                    <a:bodyPr/>
                    <a:lstStyle/>
                    <a:p>
                      <a:pPr algn="r"/>
                      <a:r>
                        <a:rPr lang="en-US" dirty="0"/>
                        <a:t>0.91743</a:t>
                      </a:r>
                    </a:p>
                  </a:txBody>
                  <a:tcPr anchor="b">
                    <a:lnT w="12700" cap="flat" cmpd="sng" algn="ctr">
                      <a:solidFill>
                        <a:schemeClr val="tx1"/>
                      </a:solidFill>
                      <a:prstDash val="solid"/>
                      <a:round/>
                      <a:headEnd type="none" w="med" len="med"/>
                      <a:tailEnd type="none" w="med" len="med"/>
                    </a:lnT>
                    <a:noFill/>
                  </a:tcPr>
                </a:tc>
                <a:tc>
                  <a:txBody>
                    <a:bodyPr/>
                    <a:lstStyle/>
                    <a:p>
                      <a:pPr algn="r"/>
                      <a:r>
                        <a:rPr lang="en-US" dirty="0"/>
                        <a:t>0.90909</a:t>
                      </a:r>
                    </a:p>
                  </a:txBody>
                  <a:tcPr anchor="b">
                    <a:lnT w="12700" cap="flat" cmpd="sng" algn="ctr">
                      <a:solidFill>
                        <a:schemeClr val="tx1"/>
                      </a:solidFill>
                      <a:prstDash val="solid"/>
                      <a:round/>
                      <a:headEnd type="none" w="med" len="med"/>
                      <a:tailEnd type="none" w="med" len="med"/>
                    </a:lnT>
                    <a:noFill/>
                  </a:tcPr>
                </a:tc>
                <a:tc>
                  <a:txBody>
                    <a:bodyPr/>
                    <a:lstStyle/>
                    <a:p>
                      <a:pPr algn="r"/>
                      <a:r>
                        <a:rPr lang="en-US" dirty="0"/>
                        <a:t>0.90090</a:t>
                      </a:r>
                    </a:p>
                  </a:txBody>
                  <a:tcPr anchor="b">
                    <a:lnT w="12700" cap="flat" cmpd="sng" algn="ctr">
                      <a:solidFill>
                        <a:schemeClr val="tx1"/>
                      </a:solidFill>
                      <a:prstDash val="solid"/>
                      <a:round/>
                      <a:headEnd type="none" w="med" len="med"/>
                      <a:tailEnd type="none" w="med" len="med"/>
                    </a:lnT>
                    <a:noFill/>
                  </a:tcPr>
                </a:tc>
                <a:tc>
                  <a:txBody>
                    <a:bodyPr/>
                    <a:lstStyle/>
                    <a:p>
                      <a:pPr algn="r"/>
                      <a:r>
                        <a:rPr lang="en-US" dirty="0"/>
                        <a:t>0.89286</a:t>
                      </a:r>
                    </a:p>
                  </a:txBody>
                  <a:tcPr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8143492"/>
                  </a:ext>
                </a:extLst>
              </a:tr>
              <a:tr h="370840">
                <a:tc>
                  <a:txBody>
                    <a:bodyPr/>
                    <a:lstStyle/>
                    <a:p>
                      <a:pPr algn="ctr"/>
                      <a:r>
                        <a:rPr lang="en-IN" dirty="0">
                          <a:solidFill>
                            <a:schemeClr val="tx1"/>
                          </a:solidFill>
                        </a:rPr>
                        <a:t>2</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pPr algn="r"/>
                      <a:r>
                        <a:rPr lang="en-US" dirty="0"/>
                        <a:t>1.80802</a:t>
                      </a:r>
                    </a:p>
                  </a:txBody>
                  <a:tcPr anchor="b">
                    <a:noFill/>
                  </a:tcPr>
                </a:tc>
                <a:tc>
                  <a:txBody>
                    <a:bodyPr/>
                    <a:lstStyle/>
                    <a:p>
                      <a:pPr algn="r"/>
                      <a:r>
                        <a:rPr lang="en-US" dirty="0"/>
                        <a:t>1.78326</a:t>
                      </a:r>
                    </a:p>
                  </a:txBody>
                  <a:tcPr anchor="b">
                    <a:noFill/>
                  </a:tcPr>
                </a:tc>
                <a:tc>
                  <a:txBody>
                    <a:bodyPr/>
                    <a:lstStyle/>
                    <a:p>
                      <a:pPr algn="r"/>
                      <a:r>
                        <a:rPr lang="en-US" dirty="0"/>
                        <a:t>1.75911</a:t>
                      </a:r>
                    </a:p>
                  </a:txBody>
                  <a:tcPr anchor="b">
                    <a:noFill/>
                  </a:tcPr>
                </a:tc>
                <a:tc>
                  <a:txBody>
                    <a:bodyPr/>
                    <a:lstStyle/>
                    <a:p>
                      <a:pPr algn="r"/>
                      <a:r>
                        <a:rPr lang="en-US" dirty="0"/>
                        <a:t>1.73554</a:t>
                      </a:r>
                    </a:p>
                  </a:txBody>
                  <a:tcPr anchor="b">
                    <a:noFill/>
                  </a:tcPr>
                </a:tc>
                <a:tc>
                  <a:txBody>
                    <a:bodyPr/>
                    <a:lstStyle/>
                    <a:p>
                      <a:pPr algn="r"/>
                      <a:r>
                        <a:rPr lang="en-US" dirty="0"/>
                        <a:t>1.71252</a:t>
                      </a:r>
                    </a:p>
                  </a:txBody>
                  <a:tcPr anchor="b">
                    <a:noFill/>
                  </a:tcPr>
                </a:tc>
                <a:tc>
                  <a:txBody>
                    <a:bodyPr/>
                    <a:lstStyle/>
                    <a:p>
                      <a:pPr algn="r"/>
                      <a:r>
                        <a:rPr lang="en-US" dirty="0"/>
                        <a:t>1.69005</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174148709"/>
                  </a:ext>
                </a:extLst>
              </a:tr>
              <a:tr h="370840">
                <a:tc>
                  <a:txBody>
                    <a:bodyPr/>
                    <a:lstStyle/>
                    <a:p>
                      <a:pPr algn="ctr"/>
                      <a:r>
                        <a:rPr lang="en-IN" dirty="0">
                          <a:solidFill>
                            <a:schemeClr val="tx1"/>
                          </a:solidFill>
                        </a:rPr>
                        <a:t>3</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pPr algn="r"/>
                      <a:r>
                        <a:rPr lang="en-US" dirty="0"/>
                        <a:t>2.62432</a:t>
                      </a:r>
                    </a:p>
                  </a:txBody>
                  <a:tcPr anchor="b">
                    <a:noFill/>
                  </a:tcPr>
                </a:tc>
                <a:tc>
                  <a:txBody>
                    <a:bodyPr/>
                    <a:lstStyle/>
                    <a:p>
                      <a:pPr algn="r"/>
                      <a:r>
                        <a:rPr lang="en-US" dirty="0"/>
                        <a:t>2.57710</a:t>
                      </a:r>
                    </a:p>
                  </a:txBody>
                  <a:tcPr anchor="b">
                    <a:noFill/>
                  </a:tcPr>
                </a:tc>
                <a:tc>
                  <a:txBody>
                    <a:bodyPr/>
                    <a:lstStyle/>
                    <a:p>
                      <a:pPr algn="r"/>
                      <a:r>
                        <a:rPr lang="en-US" dirty="0"/>
                        <a:t>2.53129</a:t>
                      </a:r>
                    </a:p>
                  </a:txBody>
                  <a:tcPr anchor="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b="1" dirty="0">
                          <a:solidFill>
                            <a:srgbClr val="980000"/>
                          </a:solidFill>
                        </a:rPr>
                        <a:t>2.48685</a:t>
                      </a:r>
                    </a:p>
                  </a:txBody>
                  <a:tcPr anchor="b">
                    <a:noFill/>
                  </a:tcPr>
                </a:tc>
                <a:tc>
                  <a:txBody>
                    <a:bodyPr/>
                    <a:lstStyle/>
                    <a:p>
                      <a:pPr algn="r"/>
                      <a:r>
                        <a:rPr lang="en-US" dirty="0"/>
                        <a:t>2.44371</a:t>
                      </a:r>
                    </a:p>
                  </a:txBody>
                  <a:tcPr anchor="b">
                    <a:noFill/>
                  </a:tcPr>
                </a:tc>
                <a:tc>
                  <a:txBody>
                    <a:bodyPr/>
                    <a:lstStyle/>
                    <a:p>
                      <a:pPr algn="r"/>
                      <a:r>
                        <a:rPr lang="en-US" dirty="0"/>
                        <a:t>2.40183</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689211045"/>
                  </a:ext>
                </a:extLst>
              </a:tr>
              <a:tr h="370840">
                <a:tc>
                  <a:txBody>
                    <a:bodyPr/>
                    <a:lstStyle/>
                    <a:p>
                      <a:pPr algn="ctr"/>
                      <a:r>
                        <a:rPr lang="en-IN" dirty="0">
                          <a:solidFill>
                            <a:schemeClr val="tx1"/>
                          </a:solidFill>
                        </a:rPr>
                        <a:t>4</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pPr algn="r"/>
                      <a:r>
                        <a:rPr lang="en-US" dirty="0"/>
                        <a:t>3.38721</a:t>
                      </a:r>
                    </a:p>
                  </a:txBody>
                  <a:tcPr anchor="b">
                    <a:noFill/>
                  </a:tcPr>
                </a:tc>
                <a:tc>
                  <a:txBody>
                    <a:bodyPr/>
                    <a:lstStyle/>
                    <a:p>
                      <a:pPr algn="r"/>
                      <a:r>
                        <a:rPr lang="en-US" dirty="0"/>
                        <a:t>3.31213</a:t>
                      </a:r>
                    </a:p>
                  </a:txBody>
                  <a:tcPr anchor="b">
                    <a:noFill/>
                  </a:tcPr>
                </a:tc>
                <a:tc>
                  <a:txBody>
                    <a:bodyPr/>
                    <a:lstStyle/>
                    <a:p>
                      <a:pPr algn="r"/>
                      <a:r>
                        <a:rPr lang="en-US" dirty="0"/>
                        <a:t>3.23972</a:t>
                      </a:r>
                    </a:p>
                  </a:txBody>
                  <a:tcPr anchor="b">
                    <a:noFill/>
                  </a:tcPr>
                </a:tc>
                <a:tc>
                  <a:txBody>
                    <a:bodyPr/>
                    <a:lstStyle/>
                    <a:p>
                      <a:pPr algn="r"/>
                      <a:r>
                        <a:rPr lang="en-US" dirty="0"/>
                        <a:t>3.16987</a:t>
                      </a:r>
                    </a:p>
                  </a:txBody>
                  <a:tcPr anchor="b">
                    <a:noFill/>
                  </a:tcPr>
                </a:tc>
                <a:tc>
                  <a:txBody>
                    <a:bodyPr/>
                    <a:lstStyle/>
                    <a:p>
                      <a:pPr algn="r"/>
                      <a:r>
                        <a:rPr lang="en-US" dirty="0"/>
                        <a:t>3.10245</a:t>
                      </a:r>
                    </a:p>
                  </a:txBody>
                  <a:tcPr anchor="b">
                    <a:noFill/>
                  </a:tcPr>
                </a:tc>
                <a:tc>
                  <a:txBody>
                    <a:bodyPr/>
                    <a:lstStyle/>
                    <a:p>
                      <a:pPr algn="r"/>
                      <a:r>
                        <a:rPr lang="en-US" dirty="0"/>
                        <a:t>3.03735</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960814251"/>
                  </a:ext>
                </a:extLst>
              </a:tr>
              <a:tr h="370840">
                <a:tc>
                  <a:txBody>
                    <a:bodyPr/>
                    <a:lstStyle/>
                    <a:p>
                      <a:pPr algn="ctr"/>
                      <a:r>
                        <a:rPr lang="en-IN" dirty="0">
                          <a:solidFill>
                            <a:schemeClr val="tx1"/>
                          </a:solidFill>
                        </a:rPr>
                        <a:t>5</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pPr algn="r"/>
                      <a:r>
                        <a:rPr lang="en-US" dirty="0"/>
                        <a:t>4.10020</a:t>
                      </a:r>
                    </a:p>
                  </a:txBody>
                  <a:tcPr anchor="b">
                    <a:noFill/>
                  </a:tcPr>
                </a:tc>
                <a:tc>
                  <a:txBody>
                    <a:bodyPr/>
                    <a:lstStyle/>
                    <a:p>
                      <a:pPr algn="r"/>
                      <a:r>
                        <a:rPr lang="en-US" dirty="0"/>
                        <a:t>3.99271</a:t>
                      </a:r>
                    </a:p>
                  </a:txBody>
                  <a:tcPr anchor="b">
                    <a:noFill/>
                  </a:tcPr>
                </a:tc>
                <a:tc>
                  <a:txBody>
                    <a:bodyPr/>
                    <a:lstStyle/>
                    <a:p>
                      <a:pPr algn="r"/>
                      <a:r>
                        <a:rPr lang="en-US" dirty="0"/>
                        <a:t>3.88965</a:t>
                      </a:r>
                    </a:p>
                  </a:txBody>
                  <a:tcPr anchor="b">
                    <a:noFill/>
                  </a:tcPr>
                </a:tc>
                <a:tc>
                  <a:txBody>
                    <a:bodyPr/>
                    <a:lstStyle/>
                    <a:p>
                      <a:pPr algn="r"/>
                      <a:r>
                        <a:rPr lang="en-US" dirty="0"/>
                        <a:t>3.79079</a:t>
                      </a:r>
                    </a:p>
                  </a:txBody>
                  <a:tcPr anchor="b">
                    <a:noFill/>
                  </a:tcPr>
                </a:tc>
                <a:tc>
                  <a:txBody>
                    <a:bodyPr/>
                    <a:lstStyle/>
                    <a:p>
                      <a:pPr algn="r"/>
                      <a:r>
                        <a:rPr lang="en-US" dirty="0"/>
                        <a:t>3.69590</a:t>
                      </a:r>
                    </a:p>
                  </a:txBody>
                  <a:tcPr anchor="b">
                    <a:noFill/>
                  </a:tcPr>
                </a:tc>
                <a:tc>
                  <a:txBody>
                    <a:bodyPr/>
                    <a:lstStyle/>
                    <a:p>
                      <a:pPr algn="r"/>
                      <a:r>
                        <a:rPr lang="en-US" dirty="0"/>
                        <a:t>3.60478</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420993268"/>
                  </a:ext>
                </a:extLst>
              </a:tr>
              <a:tr h="370840">
                <a:tc>
                  <a:txBody>
                    <a:bodyPr/>
                    <a:lstStyle/>
                    <a:p>
                      <a:pPr algn="ctr"/>
                      <a:r>
                        <a:rPr lang="en-IN" dirty="0">
                          <a:solidFill>
                            <a:schemeClr val="tx1"/>
                          </a:solidFill>
                        </a:rPr>
                        <a:t>6</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pPr algn="r"/>
                      <a:r>
                        <a:rPr lang="en-US" dirty="0"/>
                        <a:t>4.76654</a:t>
                      </a:r>
                    </a:p>
                  </a:txBody>
                  <a:tcPr anchor="b">
                    <a:noFill/>
                  </a:tcPr>
                </a:tc>
                <a:tc>
                  <a:txBody>
                    <a:bodyPr/>
                    <a:lstStyle/>
                    <a:p>
                      <a:pPr algn="r"/>
                      <a:r>
                        <a:rPr lang="en-US" dirty="0"/>
                        <a:t>4.62288</a:t>
                      </a:r>
                    </a:p>
                  </a:txBody>
                  <a:tcPr anchor="b">
                    <a:noFill/>
                  </a:tcPr>
                </a:tc>
                <a:tc>
                  <a:txBody>
                    <a:bodyPr/>
                    <a:lstStyle/>
                    <a:p>
                      <a:pPr algn="r"/>
                      <a:r>
                        <a:rPr lang="en-US" dirty="0"/>
                        <a:t>4.48592</a:t>
                      </a:r>
                    </a:p>
                  </a:txBody>
                  <a:tcPr anchor="b">
                    <a:noFill/>
                  </a:tcPr>
                </a:tc>
                <a:tc>
                  <a:txBody>
                    <a:bodyPr/>
                    <a:lstStyle/>
                    <a:p>
                      <a:pPr algn="r"/>
                      <a:r>
                        <a:rPr lang="en-US" dirty="0"/>
                        <a:t>4.35526</a:t>
                      </a:r>
                    </a:p>
                  </a:txBody>
                  <a:tcPr anchor="b">
                    <a:noFill/>
                  </a:tcPr>
                </a:tc>
                <a:tc>
                  <a:txBody>
                    <a:bodyPr/>
                    <a:lstStyle/>
                    <a:p>
                      <a:pPr algn="r"/>
                      <a:r>
                        <a:rPr lang="en-US" dirty="0"/>
                        <a:t>4.23054</a:t>
                      </a:r>
                    </a:p>
                  </a:txBody>
                  <a:tcPr anchor="b">
                    <a:noFill/>
                  </a:tcPr>
                </a:tc>
                <a:tc>
                  <a:txBody>
                    <a:bodyPr/>
                    <a:lstStyle/>
                    <a:p>
                      <a:pPr algn="r"/>
                      <a:r>
                        <a:rPr lang="en-US" dirty="0"/>
                        <a:t>4.11141</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13563617"/>
                  </a:ext>
                </a:extLst>
              </a:tr>
              <a:tr h="370840">
                <a:tc>
                  <a:txBody>
                    <a:bodyPr/>
                    <a:lstStyle/>
                    <a:p>
                      <a:pPr algn="ctr"/>
                      <a:r>
                        <a:rPr lang="en-IN" dirty="0">
                          <a:solidFill>
                            <a:schemeClr val="tx1"/>
                          </a:solidFill>
                        </a:rPr>
                        <a:t>7</a:t>
                      </a:r>
                      <a:endParaRPr lang="en-US" dirty="0">
                        <a:solidFill>
                          <a:schemeClr val="tx1"/>
                        </a:solidFill>
                      </a:endParaRPr>
                    </a:p>
                  </a:txBody>
                  <a:tcPr anchor="b">
                    <a:lnL w="12700" cap="flat" cmpd="sng" algn="ctr">
                      <a:solidFill>
                        <a:schemeClr val="tx1"/>
                      </a:solidFill>
                      <a:prstDash val="solid"/>
                      <a:round/>
                      <a:headEnd type="none" w="med" len="med"/>
                      <a:tailEnd type="none" w="med" len="med"/>
                    </a:lnL>
                    <a:noFill/>
                  </a:tcPr>
                </a:tc>
                <a:tc>
                  <a:txBody>
                    <a:bodyPr/>
                    <a:lstStyle/>
                    <a:p>
                      <a:pPr algn="r"/>
                      <a:r>
                        <a:rPr lang="en-US" dirty="0"/>
                        <a:t>5.38929</a:t>
                      </a:r>
                    </a:p>
                  </a:txBody>
                  <a:tcPr anchor="b">
                    <a:noFill/>
                  </a:tcPr>
                </a:tc>
                <a:tc>
                  <a:txBody>
                    <a:bodyPr/>
                    <a:lstStyle/>
                    <a:p>
                      <a:pPr algn="r"/>
                      <a:r>
                        <a:rPr lang="en-US" dirty="0"/>
                        <a:t>5.20637</a:t>
                      </a:r>
                    </a:p>
                  </a:txBody>
                  <a:tcPr anchor="b">
                    <a:noFill/>
                  </a:tcPr>
                </a:tc>
                <a:tc>
                  <a:txBody>
                    <a:bodyPr/>
                    <a:lstStyle/>
                    <a:p>
                      <a:pPr algn="r"/>
                      <a:r>
                        <a:rPr lang="en-US" dirty="0"/>
                        <a:t>5.03295</a:t>
                      </a:r>
                    </a:p>
                  </a:txBody>
                  <a:tcPr anchor="b">
                    <a:noFill/>
                  </a:tcPr>
                </a:tc>
                <a:tc>
                  <a:txBody>
                    <a:bodyPr/>
                    <a:lstStyle/>
                    <a:p>
                      <a:pPr algn="r"/>
                      <a:r>
                        <a:rPr lang="en-US" dirty="0"/>
                        <a:t>4.86842</a:t>
                      </a:r>
                    </a:p>
                  </a:txBody>
                  <a:tcPr anchor="b">
                    <a:noFill/>
                  </a:tcPr>
                </a:tc>
                <a:tc>
                  <a:txBody>
                    <a:bodyPr/>
                    <a:lstStyle/>
                    <a:p>
                      <a:pPr algn="r"/>
                      <a:r>
                        <a:rPr lang="en-US" dirty="0"/>
                        <a:t>4.71220</a:t>
                      </a:r>
                    </a:p>
                  </a:txBody>
                  <a:tcPr anchor="b">
                    <a:noFill/>
                  </a:tcPr>
                </a:tc>
                <a:tc>
                  <a:txBody>
                    <a:bodyPr/>
                    <a:lstStyle/>
                    <a:p>
                      <a:pPr algn="r"/>
                      <a:r>
                        <a:rPr lang="en-US" dirty="0"/>
                        <a:t>4.56376</a:t>
                      </a:r>
                    </a:p>
                  </a:txBody>
                  <a:tcPr anchor="b">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875958242"/>
                  </a:ext>
                </a:extLst>
              </a:tr>
              <a:tr h="370840">
                <a:tc>
                  <a:txBody>
                    <a:bodyPr/>
                    <a:lstStyle/>
                    <a:p>
                      <a:pPr algn="ctr"/>
                      <a:r>
                        <a:rPr lang="en-IN" dirty="0">
                          <a:solidFill>
                            <a:schemeClr val="tx1"/>
                          </a:solidFill>
                        </a:rPr>
                        <a:t>8</a:t>
                      </a:r>
                      <a:endParaRPr lang="en-US" dirty="0">
                        <a:solidFill>
                          <a:schemeClr val="tx1"/>
                        </a:solidFill>
                      </a:endParaRPr>
                    </a:p>
                  </a:txBody>
                  <a:tcPr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algn="r"/>
                      <a:r>
                        <a:rPr lang="en-US" dirty="0"/>
                        <a:t>5.97130</a:t>
                      </a:r>
                    </a:p>
                  </a:txBody>
                  <a:tcPr anchor="b">
                    <a:lnB w="12700" cap="flat" cmpd="sng" algn="ctr">
                      <a:solidFill>
                        <a:schemeClr val="tx1"/>
                      </a:solidFill>
                      <a:prstDash val="solid"/>
                      <a:round/>
                      <a:headEnd type="none" w="med" len="med"/>
                      <a:tailEnd type="none" w="med" len="med"/>
                    </a:lnB>
                    <a:noFill/>
                  </a:tcPr>
                </a:tc>
                <a:tc>
                  <a:txBody>
                    <a:bodyPr/>
                    <a:lstStyle/>
                    <a:p>
                      <a:pPr algn="r"/>
                      <a:r>
                        <a:rPr lang="en-US" dirty="0"/>
                        <a:t>5.74664</a:t>
                      </a:r>
                    </a:p>
                  </a:txBody>
                  <a:tcPr anchor="b">
                    <a:lnB w="12700" cap="flat" cmpd="sng" algn="ctr">
                      <a:solidFill>
                        <a:schemeClr val="tx1"/>
                      </a:solidFill>
                      <a:prstDash val="solid"/>
                      <a:round/>
                      <a:headEnd type="none" w="med" len="med"/>
                      <a:tailEnd type="none" w="med" len="med"/>
                    </a:lnB>
                    <a:noFill/>
                  </a:tcPr>
                </a:tc>
                <a:tc>
                  <a:txBody>
                    <a:bodyPr/>
                    <a:lstStyle/>
                    <a:p>
                      <a:pPr algn="r"/>
                      <a:r>
                        <a:rPr lang="en-US" dirty="0"/>
                        <a:t>5.53482</a:t>
                      </a:r>
                    </a:p>
                  </a:txBody>
                  <a:tcPr anchor="b">
                    <a:lnB w="12700" cap="flat" cmpd="sng" algn="ctr">
                      <a:solidFill>
                        <a:schemeClr val="tx1"/>
                      </a:solidFill>
                      <a:prstDash val="solid"/>
                      <a:round/>
                      <a:headEnd type="none" w="med" len="med"/>
                      <a:tailEnd type="none" w="med" len="med"/>
                    </a:lnB>
                    <a:noFill/>
                  </a:tcPr>
                </a:tc>
                <a:tc>
                  <a:txBody>
                    <a:bodyPr/>
                    <a:lstStyle/>
                    <a:p>
                      <a:pPr algn="r"/>
                      <a:r>
                        <a:rPr lang="en-US" dirty="0"/>
                        <a:t>5.33493</a:t>
                      </a:r>
                    </a:p>
                  </a:txBody>
                  <a:tcPr anchor="b">
                    <a:lnB w="12700" cap="flat" cmpd="sng" algn="ctr">
                      <a:solidFill>
                        <a:schemeClr val="tx1"/>
                      </a:solidFill>
                      <a:prstDash val="solid"/>
                      <a:round/>
                      <a:headEnd type="none" w="med" len="med"/>
                      <a:tailEnd type="none" w="med" len="med"/>
                    </a:lnB>
                    <a:noFill/>
                  </a:tcPr>
                </a:tc>
                <a:tc>
                  <a:txBody>
                    <a:bodyPr/>
                    <a:lstStyle/>
                    <a:p>
                      <a:pPr algn="r"/>
                      <a:r>
                        <a:rPr lang="en-US" dirty="0"/>
                        <a:t>5.14612</a:t>
                      </a:r>
                    </a:p>
                  </a:txBody>
                  <a:tcPr anchor="b">
                    <a:lnB w="12700" cap="flat" cmpd="sng" algn="ctr">
                      <a:solidFill>
                        <a:schemeClr val="tx1"/>
                      </a:solidFill>
                      <a:prstDash val="solid"/>
                      <a:round/>
                      <a:headEnd type="none" w="med" len="med"/>
                      <a:tailEnd type="none" w="med" len="med"/>
                    </a:lnB>
                    <a:noFill/>
                  </a:tcPr>
                </a:tc>
                <a:tc>
                  <a:txBody>
                    <a:bodyPr/>
                    <a:lstStyle/>
                    <a:p>
                      <a:pPr algn="r"/>
                      <a:r>
                        <a:rPr lang="en-US" dirty="0"/>
                        <a:t>4.96764</a:t>
                      </a:r>
                    </a:p>
                  </a:txBody>
                  <a:tcPr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41574384"/>
                  </a:ext>
                </a:extLst>
              </a:tr>
            </a:tbl>
          </a:graphicData>
        </a:graphic>
      </p:graphicFrame>
      <p:sp>
        <p:nvSpPr>
          <p:cNvPr id="10" name="Right Arrow 31" descr="An arrow points to 3.">
            <a:extLst>
              <a:ext uri="{FF2B5EF4-FFF2-40B4-BE49-F238E27FC236}">
                <a16:creationId xmlns:a16="http://schemas.microsoft.com/office/drawing/2014/main" id="{36967B7C-794B-4C49-8E23-97033C252A7F}"/>
              </a:ext>
            </a:extLst>
          </p:cNvPr>
          <p:cNvSpPr/>
          <p:nvPr/>
        </p:nvSpPr>
        <p:spPr>
          <a:xfrm>
            <a:off x="433348" y="3167152"/>
            <a:ext cx="319849" cy="198378"/>
          </a:xfrm>
          <a:prstGeom prst="rightArrow">
            <a:avLst/>
          </a:prstGeom>
          <a:solidFill>
            <a:srgbClr val="980000"/>
          </a:solidFill>
          <a:ln>
            <a:solidFill>
              <a:srgbClr val="98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980000"/>
              </a:solidFill>
            </a:endParaRPr>
          </a:p>
        </p:txBody>
      </p:sp>
      <p:sp>
        <p:nvSpPr>
          <p:cNvPr id="14" name="Right Arrow 30" descr="An arrow points to Interest Rates (i) 10%.">
            <a:extLst>
              <a:ext uri="{FF2B5EF4-FFF2-40B4-BE49-F238E27FC236}">
                <a16:creationId xmlns:a16="http://schemas.microsoft.com/office/drawing/2014/main" id="{726C55B0-DED6-4023-A423-6B9301C77B53}"/>
              </a:ext>
            </a:extLst>
          </p:cNvPr>
          <p:cNvSpPr/>
          <p:nvPr/>
        </p:nvSpPr>
        <p:spPr>
          <a:xfrm rot="5400000">
            <a:off x="5605621" y="1049595"/>
            <a:ext cx="313863" cy="188502"/>
          </a:xfrm>
          <a:prstGeom prst="rightArrow">
            <a:avLst/>
          </a:prstGeom>
          <a:solidFill>
            <a:srgbClr val="980000"/>
          </a:solidFill>
          <a:ln>
            <a:solidFill>
              <a:srgbClr val="98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980000"/>
              </a:solidFill>
            </a:endParaRPr>
          </a:p>
        </p:txBody>
      </p:sp>
      <p:sp>
        <p:nvSpPr>
          <p:cNvPr id="16" name="Oval 15" descr="2.48685">
            <a:extLst>
              <a:ext uri="{FF2B5EF4-FFF2-40B4-BE49-F238E27FC236}">
                <a16:creationId xmlns:a16="http://schemas.microsoft.com/office/drawing/2014/main" id="{74AC8FC6-641B-4018-8999-77D2652E91F1}"/>
              </a:ext>
            </a:extLst>
          </p:cNvPr>
          <p:cNvSpPr/>
          <p:nvPr/>
        </p:nvSpPr>
        <p:spPr>
          <a:xfrm>
            <a:off x="5336816" y="3034516"/>
            <a:ext cx="1058536" cy="376699"/>
          </a:xfrm>
          <a:prstGeom prst="ellipse">
            <a:avLst/>
          </a:prstGeom>
          <a:noFill/>
          <a:ln w="19050" cmpd="sng">
            <a:solidFill>
              <a:srgbClr val="98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5514982"/>
            <a:ext cx="8283512" cy="928682"/>
          </a:xfrm>
        </p:spPr>
        <p:txBody>
          <a:bodyPr>
            <a:noAutofit/>
          </a:bodyPr>
          <a:lstStyle/>
          <a:p>
            <a:pPr algn="ctr">
              <a:spcBef>
                <a:spcPts val="1000"/>
              </a:spcBef>
              <a:spcAft>
                <a:spcPts val="0"/>
              </a:spcAft>
            </a:pPr>
            <a:r>
              <a:rPr lang="en-US" sz="2400" b="1" dirty="0"/>
              <a:t>P</a:t>
            </a:r>
            <a:r>
              <a:rPr lang="en-US" sz="100" b="1" dirty="0"/>
              <a:t> </a:t>
            </a:r>
            <a:r>
              <a:rPr lang="en-US" sz="2400" b="1" dirty="0"/>
              <a:t>V of Annuity </a:t>
            </a:r>
            <a:r>
              <a:rPr lang="en-US" sz="2400" dirty="0"/>
              <a:t>= $1,000 × 2.48685 = </a:t>
            </a:r>
            <a:r>
              <a:rPr lang="en-US" sz="2400" b="1" dirty="0">
                <a:solidFill>
                  <a:srgbClr val="980000"/>
                </a:solidFill>
              </a:rPr>
              <a:t>$2,487</a:t>
            </a:r>
            <a:endParaRPr lang="en-US" sz="2400" dirty="0">
              <a:solidFill>
                <a:srgbClr val="980000"/>
              </a:solidFill>
            </a:endParaRPr>
          </a:p>
          <a:p>
            <a:pPr algn="ctr">
              <a:spcBef>
                <a:spcPts val="1000"/>
              </a:spcBef>
              <a:spcAft>
                <a:spcPts val="0"/>
              </a:spcAft>
            </a:pPr>
            <a:r>
              <a:rPr lang="en-US" sz="2400" dirty="0"/>
              <a:t>where </a:t>
            </a:r>
            <a:r>
              <a:rPr lang="en-US" sz="2400" i="1" dirty="0"/>
              <a:t>n</a:t>
            </a:r>
            <a:r>
              <a:rPr lang="en-US" sz="2400" dirty="0"/>
              <a:t> = 3, </a:t>
            </a:r>
            <a:r>
              <a:rPr lang="en-US" sz="2400" i="1" dirty="0" err="1"/>
              <a:t>i</a:t>
            </a:r>
            <a:r>
              <a:rPr lang="en-US" sz="2400" dirty="0"/>
              <a:t> = 10%</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39</a:t>
            </a:fld>
            <a:endParaRPr lang="en-US" dirty="0"/>
          </a:p>
        </p:txBody>
      </p:sp>
    </p:spTree>
    <p:extLst>
      <p:ext uri="{BB962C8B-B14F-4D97-AF65-F5344CB8AC3E}">
        <p14:creationId xmlns:p14="http://schemas.microsoft.com/office/powerpoint/2010/main" val="4862307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solidFill>
                  <a:schemeClr val="tx1"/>
                </a:solidFill>
                <a:cs typeface="Avenir LT Std 65 Medium"/>
              </a:rPr>
              <a:t>Simple versus Compound Interest</a:t>
            </a:r>
            <a:endParaRPr lang="en-US" sz="1000" b="0" noProof="0" dirty="0">
              <a:solidFill>
                <a:schemeClr val="tx1"/>
              </a:solidFill>
            </a:endParaRP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291600" indent="-291600">
              <a:spcBef>
                <a:spcPts val="1000"/>
              </a:spcBef>
              <a:spcAft>
                <a:spcPts val="0"/>
              </a:spcAft>
              <a:buFont typeface="Arial" panose="020B0604020202020204" pitchFamily="34" charset="0"/>
              <a:buChar char="•"/>
            </a:pPr>
            <a:r>
              <a:rPr lang="en-US" sz="2800" b="1" dirty="0">
                <a:solidFill>
                  <a:schemeClr val="tx1"/>
                </a:solidFill>
              </a:rPr>
              <a:t>Simple interest</a:t>
            </a:r>
            <a:r>
              <a:rPr lang="en-US" sz="2800" dirty="0">
                <a:solidFill>
                  <a:schemeClr val="tx1"/>
                </a:solidFill>
              </a:rPr>
              <a:t>:</a:t>
            </a:r>
            <a:r>
              <a:rPr lang="en-US" sz="2800" b="1" dirty="0">
                <a:solidFill>
                  <a:schemeClr val="tx1"/>
                </a:solidFill>
              </a:rPr>
              <a:t> </a:t>
            </a:r>
            <a:r>
              <a:rPr lang="en-US" sz="2800" dirty="0">
                <a:solidFill>
                  <a:schemeClr val="tx1"/>
                </a:solidFill>
              </a:rPr>
              <a:t>interest earned on the initial investment only.</a:t>
            </a:r>
          </a:p>
          <a:p>
            <a:pPr marL="291600" indent="-291600">
              <a:spcBef>
                <a:spcPts val="1000"/>
              </a:spcBef>
              <a:spcAft>
                <a:spcPts val="0"/>
              </a:spcAft>
              <a:buFont typeface="Arial" panose="020B0604020202020204" pitchFamily="34" charset="0"/>
              <a:buChar char="•"/>
            </a:pPr>
            <a:r>
              <a:rPr lang="en-US" sz="2800" b="1" dirty="0">
                <a:solidFill>
                  <a:schemeClr val="tx1"/>
                </a:solidFill>
              </a:rPr>
              <a:t>Compound interest</a:t>
            </a:r>
            <a:r>
              <a:rPr lang="en-US" sz="2800" dirty="0">
                <a:solidFill>
                  <a:schemeClr val="tx1"/>
                </a:solidFill>
              </a:rPr>
              <a:t>: interest earned on the initial investment and on previous interest.</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29944819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2400" dirty="0">
                <a:solidFill>
                  <a:schemeClr val="tx1"/>
                </a:solidFill>
                <a:cs typeface="Avenir LT Std 65 Medium"/>
              </a:rPr>
              <a:t>Illustrations C–18 and C–19 Calculate the Present Value of an Annuity Using a Financial Calculator and Excel</a:t>
            </a:r>
            <a:endParaRPr lang="en-US" sz="2400" dirty="0">
              <a:solidFill>
                <a:schemeClr val="tx1"/>
              </a:solidFill>
            </a:endParaRPr>
          </a:p>
        </p:txBody>
      </p:sp>
      <p:pic>
        <p:nvPicPr>
          <p:cNvPr id="3" name="Picture 2" descr="Calculating the Future Value of an Annuity&#10;Using a Financial Calculator">
            <a:extLst>
              <a:ext uri="{FF2B5EF4-FFF2-40B4-BE49-F238E27FC236}">
                <a16:creationId xmlns:a16="http://schemas.microsoft.com/office/drawing/2014/main" id="{75A738DE-CFBD-4F49-8537-DB4AE58BBD06}"/>
              </a:ext>
            </a:extLst>
          </p:cNvPr>
          <p:cNvPicPr>
            <a:picLocks noChangeAspect="1"/>
          </p:cNvPicPr>
          <p:nvPr/>
        </p:nvPicPr>
        <p:blipFill>
          <a:blip r:embed="rId3"/>
          <a:stretch>
            <a:fillRect/>
          </a:stretch>
        </p:blipFill>
        <p:spPr>
          <a:xfrm>
            <a:off x="1679132" y="1269887"/>
            <a:ext cx="5813871" cy="1945346"/>
          </a:xfrm>
          <a:prstGeom prst="rect">
            <a:avLst/>
          </a:prstGeom>
        </p:spPr>
      </p:pic>
      <p:pic>
        <p:nvPicPr>
          <p:cNvPr id="9" name="Picture 8" descr="Excel to calculate future value of an annuity.">
            <a:extLst>
              <a:ext uri="{FF2B5EF4-FFF2-40B4-BE49-F238E27FC236}">
                <a16:creationId xmlns:a16="http://schemas.microsoft.com/office/drawing/2014/main" id="{18458674-4252-46EC-BECF-4B97BC1A0BEC}"/>
              </a:ext>
            </a:extLst>
          </p:cNvPr>
          <p:cNvPicPr>
            <a:picLocks noChangeAspect="1"/>
          </p:cNvPicPr>
          <p:nvPr/>
        </p:nvPicPr>
        <p:blipFill>
          <a:blip r:embed="rId4"/>
          <a:stretch>
            <a:fillRect/>
          </a:stretch>
        </p:blipFill>
        <p:spPr>
          <a:xfrm>
            <a:off x="2222308" y="3422726"/>
            <a:ext cx="4727517" cy="2633535"/>
          </a:xfrm>
          <a:prstGeom prst="rect">
            <a:avLst/>
          </a:prstGeom>
        </p:spPr>
      </p:pic>
      <p:sp>
        <p:nvSpPr>
          <p:cNvPr id="19" name="Text Placeholder 8">
            <a:extLst>
              <a:ext uri="{FF2B5EF4-FFF2-40B4-BE49-F238E27FC236}">
                <a16:creationId xmlns:a16="http://schemas.microsoft.com/office/drawing/2014/main" id="{AB86A398-1059-4C07-9F68-F8FC5D89AF1E}"/>
              </a:ext>
            </a:extLst>
          </p:cNvPr>
          <p:cNvSpPr>
            <a:spLocks noGrp="1"/>
          </p:cNvSpPr>
          <p:nvPr>
            <p:ph type="body" sz="quarter" idx="12"/>
          </p:nvPr>
        </p:nvSpPr>
        <p:spPr>
          <a:xfrm>
            <a:off x="2971268" y="6324600"/>
            <a:ext cx="3201464" cy="190500"/>
          </a:xfrm>
        </p:spPr>
        <p:txBody>
          <a:bodyPr/>
          <a:lstStyle/>
          <a:p>
            <a:r>
              <a:rPr lang="en-US" sz="1200" dirty="0">
                <a:solidFill>
                  <a:schemeClr val="tx1"/>
                </a:solidFill>
                <a:hlinkClick r:id="rId5" action="ppaction://hlinksldjump"/>
              </a:rPr>
              <a:t>Access the text alternative for slide images.</a:t>
            </a:r>
            <a:endParaRPr lang="en-US" sz="1200" dirty="0">
              <a:solidFill>
                <a:schemeClr val="tx1"/>
              </a:solidFill>
            </a:endParaRPr>
          </a:p>
        </p:txBody>
      </p:sp>
      <p:sp>
        <p:nvSpPr>
          <p:cNvPr id="5" name="Text Placeholder 4">
            <a:extLst>
              <a:ext uri="{FF2B5EF4-FFF2-40B4-BE49-F238E27FC236}">
                <a16:creationId xmlns:a16="http://schemas.microsoft.com/office/drawing/2014/main" id="{25486D20-C3EB-4083-B1A8-94CC1FC591B6}"/>
              </a:ext>
            </a:extLst>
          </p:cNvPr>
          <p:cNvSpPr>
            <a:spLocks noGrp="1"/>
          </p:cNvSpPr>
          <p:nvPr>
            <p:ph type="body" sz="quarter" idx="13"/>
          </p:nvPr>
        </p:nvSpPr>
        <p:spPr/>
        <p:txBody>
          <a:bodyPr/>
          <a:lstStyle/>
          <a:p>
            <a:pPr algn="r"/>
            <a:r>
              <a:rPr lang="en-US" dirty="0"/>
              <a:t>Source: Microsoft Corporation</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40</a:t>
            </a:fld>
            <a:endParaRPr lang="en-US" dirty="0"/>
          </a:p>
        </p:txBody>
      </p:sp>
    </p:spTree>
    <p:extLst>
      <p:ext uri="{BB962C8B-B14F-4D97-AF65-F5344CB8AC3E}">
        <p14:creationId xmlns:p14="http://schemas.microsoft.com/office/powerpoint/2010/main" val="25481552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Key Point </a:t>
            </a:r>
            <a:r>
              <a:rPr lang="en-US" sz="1000" b="0" noProof="0" dirty="0"/>
              <a:t>5</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1171070"/>
          </a:xfrm>
        </p:spPr>
        <p:txBody>
          <a:bodyPr>
            <a:noAutofit/>
          </a:bodyPr>
          <a:lstStyle/>
          <a:p>
            <a:pPr>
              <a:spcBef>
                <a:spcPts val="1000"/>
              </a:spcBef>
              <a:spcAft>
                <a:spcPts val="0"/>
              </a:spcAft>
            </a:pPr>
            <a:r>
              <a:rPr lang="en-US" sz="2800" dirty="0">
                <a:solidFill>
                  <a:schemeClr val="tx1"/>
                </a:solidFill>
              </a:rPr>
              <a:t>The </a:t>
            </a:r>
            <a:r>
              <a:rPr lang="en-US" sz="2800" i="1" dirty="0">
                <a:solidFill>
                  <a:schemeClr val="tx1"/>
                </a:solidFill>
              </a:rPr>
              <a:t>present</a:t>
            </a:r>
            <a:r>
              <a:rPr lang="en-US" sz="2800" dirty="0">
                <a:solidFill>
                  <a:schemeClr val="tx1"/>
                </a:solidFill>
              </a:rPr>
              <a:t> value of an annuity is the sum of the present values of a series of cash payments.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41</a:t>
            </a:fld>
            <a:endParaRPr lang="en-US" dirty="0"/>
          </a:p>
        </p:txBody>
      </p:sp>
    </p:spTree>
    <p:extLst>
      <p:ext uri="{BB962C8B-B14F-4D97-AF65-F5344CB8AC3E}">
        <p14:creationId xmlns:p14="http://schemas.microsoft.com/office/powerpoint/2010/main" val="38528418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ABA2F43-D964-4A29-AE1D-483103B08317}"/>
              </a:ext>
            </a:extLst>
          </p:cNvPr>
          <p:cNvSpPr>
            <a:spLocks noGrp="1"/>
          </p:cNvSpPr>
          <p:nvPr>
            <p:ph type="title"/>
          </p:nvPr>
        </p:nvSpPr>
        <p:spPr/>
        <p:txBody>
          <a:bodyPr/>
          <a:lstStyle/>
          <a:p>
            <a:r>
              <a:rPr lang="en-US" dirty="0"/>
              <a:t>Concept Check C–6 </a:t>
            </a:r>
            <a:r>
              <a:rPr lang="en-US" sz="1000" b="0" dirty="0"/>
              <a:t>1</a:t>
            </a:r>
          </a:p>
        </p:txBody>
      </p:sp>
      <p:sp>
        <p:nvSpPr>
          <p:cNvPr id="13" name="Content Placeholder 12">
            <a:extLst>
              <a:ext uri="{FF2B5EF4-FFF2-40B4-BE49-F238E27FC236}">
                <a16:creationId xmlns:a16="http://schemas.microsoft.com/office/drawing/2014/main" id="{CD0379EE-D1F9-49FB-A76C-697ADD081041}"/>
              </a:ext>
            </a:extLst>
          </p:cNvPr>
          <p:cNvSpPr>
            <a:spLocks noGrp="1"/>
          </p:cNvSpPr>
          <p:nvPr>
            <p:ph sz="quarter" idx="11"/>
          </p:nvPr>
        </p:nvSpPr>
        <p:spPr>
          <a:xfrm>
            <a:off x="342900" y="1276708"/>
            <a:ext cx="8458200" cy="3520375"/>
          </a:xfrm>
        </p:spPr>
        <p:txBody>
          <a:bodyPr>
            <a:noAutofit/>
          </a:bodyPr>
          <a:lstStyle/>
          <a:p>
            <a:pPr>
              <a:spcBef>
                <a:spcPts val="1000"/>
              </a:spcBef>
              <a:spcAft>
                <a:spcPts val="0"/>
              </a:spcAft>
            </a:pPr>
            <a:r>
              <a:rPr lang="en-US" sz="2600" dirty="0"/>
              <a:t>What is the present value of three $2,000 annual payments discounted at 8%? (Round to the nearest whole dollar.)</a:t>
            </a:r>
          </a:p>
          <a:p>
            <a:pPr>
              <a:spcBef>
                <a:spcPts val="1000"/>
              </a:spcBef>
              <a:spcAft>
                <a:spcPts val="0"/>
              </a:spcAft>
            </a:pPr>
            <a:r>
              <a:rPr lang="en-US" sz="2600" b="1" dirty="0"/>
              <a:t>a.</a:t>
            </a:r>
            <a:r>
              <a:rPr lang="en-US" sz="2600" dirty="0"/>
              <a:t> $5,154</a:t>
            </a:r>
          </a:p>
          <a:p>
            <a:pPr>
              <a:spcBef>
                <a:spcPts val="1000"/>
              </a:spcBef>
              <a:spcAft>
                <a:spcPts val="0"/>
              </a:spcAft>
            </a:pPr>
            <a:r>
              <a:rPr lang="en-US" sz="2600" b="1" dirty="0"/>
              <a:t>b.</a:t>
            </a:r>
            <a:r>
              <a:rPr lang="en-US" sz="2600" dirty="0"/>
              <a:t> $6,154</a:t>
            </a:r>
          </a:p>
          <a:p>
            <a:pPr>
              <a:spcBef>
                <a:spcPts val="1000"/>
              </a:spcBef>
              <a:spcAft>
                <a:spcPts val="0"/>
              </a:spcAft>
            </a:pPr>
            <a:r>
              <a:rPr lang="en-US" sz="2600" b="1" dirty="0"/>
              <a:t>c.</a:t>
            </a:r>
            <a:r>
              <a:rPr lang="en-US" sz="2600" dirty="0"/>
              <a:t> $2,577</a:t>
            </a:r>
          </a:p>
          <a:p>
            <a:pPr>
              <a:spcBef>
                <a:spcPts val="1000"/>
              </a:spcBef>
              <a:spcAft>
                <a:spcPts val="0"/>
              </a:spcAft>
            </a:pPr>
            <a:r>
              <a:rPr lang="en-US" sz="2600" b="1" dirty="0"/>
              <a:t>d.</a:t>
            </a:r>
            <a:r>
              <a:rPr lang="en-US" sz="2600" dirty="0"/>
              <a:t> None of the above</a:t>
            </a:r>
          </a:p>
        </p:txBody>
      </p:sp>
      <p:sp>
        <p:nvSpPr>
          <p:cNvPr id="11" name="Slide Number Placeholder 10">
            <a:extLst>
              <a:ext uri="{FF2B5EF4-FFF2-40B4-BE49-F238E27FC236}">
                <a16:creationId xmlns:a16="http://schemas.microsoft.com/office/drawing/2014/main" id="{B0528563-19D2-4183-A73D-FABB9F6AB580}"/>
              </a:ext>
            </a:extLst>
          </p:cNvPr>
          <p:cNvSpPr>
            <a:spLocks noGrp="1"/>
          </p:cNvSpPr>
          <p:nvPr>
            <p:ph type="sldNum" sz="quarter" idx="10"/>
          </p:nvPr>
        </p:nvSpPr>
        <p:spPr/>
        <p:txBody>
          <a:bodyPr/>
          <a:lstStyle/>
          <a:p>
            <a:fld id="{68151E55-6873-49E2-B8D5-2F265E6F1973}" type="slidenum">
              <a:rPr lang="en-US" smtClean="0"/>
              <a:t>42</a:t>
            </a:fld>
            <a:endParaRPr lang="en-US" dirty="0"/>
          </a:p>
        </p:txBody>
      </p:sp>
    </p:spTree>
    <p:extLst>
      <p:ext uri="{BB962C8B-B14F-4D97-AF65-F5344CB8AC3E}">
        <p14:creationId xmlns:p14="http://schemas.microsoft.com/office/powerpoint/2010/main" val="2687333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ABA2F43-D964-4A29-AE1D-483103B08317}"/>
              </a:ext>
            </a:extLst>
          </p:cNvPr>
          <p:cNvSpPr>
            <a:spLocks noGrp="1"/>
          </p:cNvSpPr>
          <p:nvPr>
            <p:ph type="title"/>
          </p:nvPr>
        </p:nvSpPr>
        <p:spPr/>
        <p:txBody>
          <a:bodyPr/>
          <a:lstStyle/>
          <a:p>
            <a:r>
              <a:rPr lang="en-US" dirty="0"/>
              <a:t>Concept Check C–6 </a:t>
            </a:r>
            <a:r>
              <a:rPr lang="en-US" sz="1000" b="0" dirty="0"/>
              <a:t>2</a:t>
            </a:r>
          </a:p>
        </p:txBody>
      </p:sp>
      <p:sp>
        <p:nvSpPr>
          <p:cNvPr id="13" name="Content Placeholder 12">
            <a:extLst>
              <a:ext uri="{FF2B5EF4-FFF2-40B4-BE49-F238E27FC236}">
                <a16:creationId xmlns:a16="http://schemas.microsoft.com/office/drawing/2014/main" id="{CD0379EE-D1F9-49FB-A76C-697ADD081041}"/>
              </a:ext>
            </a:extLst>
          </p:cNvPr>
          <p:cNvSpPr>
            <a:spLocks noGrp="1"/>
          </p:cNvSpPr>
          <p:nvPr>
            <p:ph sz="quarter" idx="11"/>
          </p:nvPr>
        </p:nvSpPr>
        <p:spPr>
          <a:xfrm>
            <a:off x="342900" y="1276708"/>
            <a:ext cx="8458200" cy="3520375"/>
          </a:xfrm>
        </p:spPr>
        <p:txBody>
          <a:bodyPr>
            <a:noAutofit/>
          </a:bodyPr>
          <a:lstStyle/>
          <a:p>
            <a:pPr>
              <a:spcBef>
                <a:spcPts val="1000"/>
              </a:spcBef>
              <a:spcAft>
                <a:spcPts val="0"/>
              </a:spcAft>
            </a:pPr>
            <a:r>
              <a:rPr lang="en-US" sz="2600" dirty="0"/>
              <a:t>What is the present value of three $2,000 annual payments discounted at 8%? (Round to the nearest whole dollar.)</a:t>
            </a:r>
          </a:p>
          <a:p>
            <a:pPr>
              <a:spcBef>
                <a:spcPts val="1000"/>
              </a:spcBef>
              <a:spcAft>
                <a:spcPts val="0"/>
              </a:spcAft>
            </a:pPr>
            <a:r>
              <a:rPr lang="en-US" sz="2600" b="1" dirty="0"/>
              <a:t>Answer: a.</a:t>
            </a:r>
            <a:r>
              <a:rPr lang="en-US" sz="2600" dirty="0"/>
              <a:t> $5,154</a:t>
            </a:r>
          </a:p>
          <a:p>
            <a:pPr>
              <a:spcBef>
                <a:spcPts val="1000"/>
              </a:spcBef>
              <a:spcAft>
                <a:spcPts val="0"/>
              </a:spcAft>
            </a:pPr>
            <a:r>
              <a:rPr lang="en-US" sz="2600" b="1" dirty="0"/>
              <a:t>b.</a:t>
            </a:r>
            <a:r>
              <a:rPr lang="en-US" sz="2600" dirty="0"/>
              <a:t> $6,154</a:t>
            </a:r>
          </a:p>
          <a:p>
            <a:pPr>
              <a:spcBef>
                <a:spcPts val="1000"/>
              </a:spcBef>
              <a:spcAft>
                <a:spcPts val="0"/>
              </a:spcAft>
            </a:pPr>
            <a:r>
              <a:rPr lang="en-US" sz="2600" b="1" dirty="0"/>
              <a:t>c.</a:t>
            </a:r>
            <a:r>
              <a:rPr lang="en-US" sz="2600" dirty="0"/>
              <a:t> $2,577</a:t>
            </a:r>
          </a:p>
          <a:p>
            <a:pPr>
              <a:spcBef>
                <a:spcPts val="1000"/>
              </a:spcBef>
              <a:spcAft>
                <a:spcPts val="0"/>
              </a:spcAft>
            </a:pPr>
            <a:r>
              <a:rPr lang="en-US" sz="2600" b="1" dirty="0"/>
              <a:t>d.</a:t>
            </a:r>
            <a:r>
              <a:rPr lang="en-US" sz="2600" dirty="0"/>
              <a:t> None of the above</a:t>
            </a:r>
          </a:p>
        </p:txBody>
      </p:sp>
      <p:sp>
        <p:nvSpPr>
          <p:cNvPr id="16" name="Content Placeholder 15">
            <a:extLst>
              <a:ext uri="{FF2B5EF4-FFF2-40B4-BE49-F238E27FC236}">
                <a16:creationId xmlns:a16="http://schemas.microsoft.com/office/drawing/2014/main" id="{DF398E0C-B0E6-44FA-AE7A-1D9B09150AE5}"/>
              </a:ext>
            </a:extLst>
          </p:cNvPr>
          <p:cNvSpPr>
            <a:spLocks noGrp="1"/>
          </p:cNvSpPr>
          <p:nvPr>
            <p:ph sz="quarter" idx="14"/>
          </p:nvPr>
        </p:nvSpPr>
        <p:spPr>
          <a:xfrm>
            <a:off x="342900" y="5176912"/>
            <a:ext cx="8458200" cy="1225513"/>
          </a:xfrm>
        </p:spPr>
        <p:txBody>
          <a:bodyPr>
            <a:noAutofit/>
          </a:bodyPr>
          <a:lstStyle/>
          <a:p>
            <a:pPr>
              <a:spcBef>
                <a:spcPts val="1000"/>
              </a:spcBef>
              <a:spcAft>
                <a:spcPts val="0"/>
              </a:spcAft>
            </a:pPr>
            <a:r>
              <a:rPr lang="en-US" sz="2200" dirty="0"/>
              <a:t>Use the present value of an annuity table where </a:t>
            </a:r>
            <a:r>
              <a:rPr lang="en-US" sz="2200" i="1" dirty="0" err="1"/>
              <a:t>i</a:t>
            </a:r>
            <a:r>
              <a:rPr lang="en-US" sz="2200" i="1" dirty="0"/>
              <a:t> </a:t>
            </a:r>
            <a:r>
              <a:rPr lang="en-US" sz="2200" dirty="0"/>
              <a:t>= 8% and </a:t>
            </a:r>
            <a:r>
              <a:rPr lang="en-US" sz="2200" i="1" dirty="0"/>
              <a:t>n </a:t>
            </a:r>
            <a:r>
              <a:rPr lang="en-US" sz="2200" dirty="0"/>
              <a:t>= 3 to find the factor. The factor is 2.57710. </a:t>
            </a:r>
          </a:p>
          <a:p>
            <a:pPr algn="ctr">
              <a:spcBef>
                <a:spcPts val="1000"/>
              </a:spcBef>
              <a:spcAft>
                <a:spcPts val="0"/>
              </a:spcAft>
            </a:pPr>
            <a:r>
              <a:rPr lang="en-US" sz="2200" dirty="0"/>
              <a:t>P</a:t>
            </a:r>
            <a:r>
              <a:rPr lang="en-US" sz="100" dirty="0"/>
              <a:t> </a:t>
            </a:r>
            <a:r>
              <a:rPr lang="en-US" sz="2200" dirty="0"/>
              <a:t>V of Annuity = $2,000 × 2.57710 = $5,154.20</a:t>
            </a:r>
          </a:p>
        </p:txBody>
      </p:sp>
      <p:sp>
        <p:nvSpPr>
          <p:cNvPr id="11" name="Slide Number Placeholder 10">
            <a:extLst>
              <a:ext uri="{FF2B5EF4-FFF2-40B4-BE49-F238E27FC236}">
                <a16:creationId xmlns:a16="http://schemas.microsoft.com/office/drawing/2014/main" id="{B0528563-19D2-4183-A73D-FABB9F6AB580}"/>
              </a:ext>
            </a:extLst>
          </p:cNvPr>
          <p:cNvSpPr>
            <a:spLocks noGrp="1"/>
          </p:cNvSpPr>
          <p:nvPr>
            <p:ph type="sldNum" sz="quarter" idx="10"/>
          </p:nvPr>
        </p:nvSpPr>
        <p:spPr/>
        <p:txBody>
          <a:bodyPr/>
          <a:lstStyle/>
          <a:p>
            <a:fld id="{68151E55-6873-49E2-B8D5-2F265E6F1973}" type="slidenum">
              <a:rPr lang="en-US" smtClean="0"/>
              <a:t>43</a:t>
            </a:fld>
            <a:endParaRPr lang="en-US" dirty="0"/>
          </a:p>
        </p:txBody>
      </p:sp>
    </p:spTree>
    <p:extLst>
      <p:ext uri="{BB962C8B-B14F-4D97-AF65-F5344CB8AC3E}">
        <p14:creationId xmlns:p14="http://schemas.microsoft.com/office/powerpoint/2010/main" val="41684339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2AAE7BB7-8AAC-4997-A2E0-E359554D7833}"/>
              </a:ext>
            </a:extLst>
          </p:cNvPr>
          <p:cNvSpPr>
            <a:spLocks noGrp="1"/>
          </p:cNvSpPr>
          <p:nvPr>
            <p:ph sz="quarter" idx="10"/>
          </p:nvPr>
        </p:nvSpPr>
        <p:spPr>
          <a:xfrm>
            <a:off x="-83129" y="6551618"/>
            <a:ext cx="9277005" cy="232133"/>
          </a:xfrm>
        </p:spPr>
        <p:txBody>
          <a:bodyPr/>
          <a:lstStyle/>
          <a:p>
            <a:r>
              <a:rPr lang="en-US" sz="800" noProof="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0804844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42450165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000" dirty="0">
                <a:solidFill>
                  <a:schemeClr val="tx1"/>
                </a:solidFill>
                <a:cs typeface="Avenir LT Std 65 Medium"/>
              </a:rPr>
              <a:t>Illustration C–3 Future Value of a Single Amount </a:t>
            </a:r>
            <a:r>
              <a:rPr lang="en-US" sz="30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pPr>
              <a:spcBef>
                <a:spcPts val="1000"/>
              </a:spcBef>
              <a:spcAft>
                <a:spcPts val="0"/>
              </a:spcAft>
            </a:pPr>
            <a:r>
              <a:rPr lang="en-US" b="0" i="0" u="none" strike="noStrike" dirty="0">
                <a:solidFill>
                  <a:srgbClr val="000000"/>
                </a:solidFill>
                <a:effectLst/>
              </a:rPr>
              <a:t>Future values for an initial investment of 1000 dollars. Initial investment today (n = 0) will yield a future value of 1100 dollars at the end of year 1 (n = 1), 1210 dollars at the end of year 2 (n = 2), and 1331 dollars at the end of year 3 (n = 3) for annual interest rate of </a:t>
            </a:r>
            <a:r>
              <a:rPr lang="en-US" b="0" i="0" u="none" strike="noStrike" dirty="0" err="1">
                <a:solidFill>
                  <a:srgbClr val="000000"/>
                </a:solidFill>
                <a:effectLst/>
              </a:rPr>
              <a:t>i</a:t>
            </a:r>
            <a:r>
              <a:rPr lang="en-US" b="0" i="0" u="none" strike="noStrike" dirty="0">
                <a:solidFill>
                  <a:srgbClr val="000000"/>
                </a:solidFill>
                <a:effectLst/>
              </a:rPr>
              <a:t> = 10%.</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46</a:t>
            </a:fld>
            <a:endParaRPr lang="en-US"/>
          </a:p>
        </p:txBody>
      </p:sp>
    </p:spTree>
    <p:extLst>
      <p:ext uri="{BB962C8B-B14F-4D97-AF65-F5344CB8AC3E}">
        <p14:creationId xmlns:p14="http://schemas.microsoft.com/office/powerpoint/2010/main" val="572529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10789"/>
            <a:ext cx="8458200" cy="866632"/>
          </a:xfrm>
        </p:spPr>
        <p:txBody>
          <a:bodyPr>
            <a:noAutofit/>
          </a:bodyPr>
          <a:lstStyle/>
          <a:p>
            <a:r>
              <a:rPr lang="en-US" dirty="0">
                <a:solidFill>
                  <a:schemeClr val="tx1"/>
                </a:solidFill>
                <a:cs typeface="Avenir LT Std 65 Medium"/>
              </a:rPr>
              <a:t>Illustrations C–5 and C–6 Calculate the Future Value of a Single Amount Using a Financial Calculator and Excel </a:t>
            </a:r>
            <a:r>
              <a:rPr lang="en-US"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182122" cy="4876800"/>
          </a:xfrm>
        </p:spPr>
        <p:txBody>
          <a:bodyPr>
            <a:normAutofit/>
          </a:bodyPr>
          <a:lstStyle/>
          <a:p>
            <a:pPr>
              <a:spcBef>
                <a:spcPts val="1000"/>
              </a:spcBef>
              <a:spcAft>
                <a:spcPts val="0"/>
              </a:spcAft>
            </a:pPr>
            <a:r>
              <a:rPr lang="en-US" b="0" i="0" u="none" strike="noStrike" dirty="0">
                <a:solidFill>
                  <a:srgbClr val="000000"/>
                </a:solidFill>
                <a:effectLst/>
              </a:rPr>
              <a:t>Calculator inputs include Inputs (1. Present value (initial investment), 2. Interest rate per period, and 3. Number of periods), Key (P</a:t>
            </a:r>
            <a:r>
              <a:rPr lang="en-US" sz="100" b="0" i="0" u="none" strike="noStrike" dirty="0">
                <a:solidFill>
                  <a:srgbClr val="000000"/>
                </a:solidFill>
                <a:effectLst/>
              </a:rPr>
              <a:t> </a:t>
            </a:r>
            <a:r>
              <a:rPr lang="en-US" b="0" i="0" u="none" strike="noStrike" dirty="0">
                <a:solidFill>
                  <a:srgbClr val="000000"/>
                </a:solidFill>
                <a:effectLst/>
              </a:rPr>
              <a:t>V, </a:t>
            </a:r>
            <a:r>
              <a:rPr lang="en-US" b="0" i="1" u="none" strike="noStrike" dirty="0" err="1">
                <a:solidFill>
                  <a:srgbClr val="000000"/>
                </a:solidFill>
                <a:effectLst/>
              </a:rPr>
              <a:t>i</a:t>
            </a:r>
            <a:r>
              <a:rPr lang="en-US" b="0" i="0" u="none" strike="noStrike" dirty="0">
                <a:solidFill>
                  <a:srgbClr val="000000"/>
                </a:solidFill>
                <a:effectLst/>
              </a:rPr>
              <a:t>, and </a:t>
            </a:r>
            <a:r>
              <a:rPr lang="en-US" b="0" i="1" u="none" strike="noStrike" dirty="0">
                <a:solidFill>
                  <a:srgbClr val="000000"/>
                </a:solidFill>
                <a:effectLst/>
              </a:rPr>
              <a:t>n),</a:t>
            </a:r>
            <a:r>
              <a:rPr lang="en-US" b="0" i="0" u="none" strike="noStrike" dirty="0">
                <a:solidFill>
                  <a:srgbClr val="000000"/>
                </a:solidFill>
                <a:effectLst/>
              </a:rPr>
              <a:t> and Amount ($1,000, 10%, and 3). Calculator output includes Inputs (Future value), Key (F</a:t>
            </a:r>
            <a:r>
              <a:rPr lang="en-US" sz="100" b="0" i="0" u="none" strike="noStrike" dirty="0">
                <a:solidFill>
                  <a:srgbClr val="000000"/>
                </a:solidFill>
                <a:effectLst/>
              </a:rPr>
              <a:t> </a:t>
            </a:r>
            <a:r>
              <a:rPr lang="en-US" b="0" i="0" u="none" strike="noStrike" dirty="0">
                <a:solidFill>
                  <a:srgbClr val="000000"/>
                </a:solidFill>
                <a:effectLst/>
              </a:rPr>
              <a:t>V), and Amount ($1,331).</a:t>
            </a:r>
            <a:r>
              <a:rPr lang="en-US" dirty="0"/>
              <a:t> </a:t>
            </a:r>
          </a:p>
          <a:p>
            <a:pPr>
              <a:spcBef>
                <a:spcPts val="1000"/>
              </a:spcBef>
              <a:spcAft>
                <a:spcPts val="0"/>
              </a:spcAft>
            </a:pPr>
            <a:r>
              <a:rPr lang="en-US" b="0" i="0" u="none" strike="noStrike" dirty="0">
                <a:solidFill>
                  <a:srgbClr val="000000"/>
                </a:solidFill>
                <a:effectLst/>
              </a:rPr>
              <a:t>Under column A: Row 3. Amount. Row 4. rate. Row 5. Number of periods. Row 7. F</a:t>
            </a:r>
            <a:r>
              <a:rPr lang="en-US" sz="100" b="0" i="0" u="none" strike="noStrike" dirty="0">
                <a:solidFill>
                  <a:srgbClr val="000000"/>
                </a:solidFill>
                <a:effectLst/>
              </a:rPr>
              <a:t> </a:t>
            </a:r>
            <a:r>
              <a:rPr lang="en-US" b="0" i="0" u="none" strike="noStrike" dirty="0">
                <a:solidFill>
                  <a:srgbClr val="000000"/>
                </a:solidFill>
                <a:effectLst/>
              </a:rPr>
              <a:t>V. Under column C. Row 3. 1000 dollars. Row 4. 10%. Row 5. 3. Row 7. 1331.00 dollars, which is calculated by = negative F</a:t>
            </a:r>
            <a:r>
              <a:rPr lang="en-US" sz="100" b="0" i="0" u="none" strike="noStrike" dirty="0">
                <a:solidFill>
                  <a:srgbClr val="000000"/>
                </a:solidFill>
                <a:effectLst/>
              </a:rPr>
              <a:t> </a:t>
            </a:r>
            <a:r>
              <a:rPr lang="en-US" b="0" i="0" u="none" strike="noStrike" dirty="0">
                <a:solidFill>
                  <a:srgbClr val="000000"/>
                </a:solidFill>
                <a:effectLst/>
              </a:rPr>
              <a:t>V(C4,C5,0,C3,0).</a:t>
            </a:r>
            <a:r>
              <a:rPr lang="en-US" dirty="0"/>
              <a:t> </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47</a:t>
            </a:fld>
            <a:endParaRPr lang="en-US"/>
          </a:p>
        </p:txBody>
      </p:sp>
    </p:spTree>
    <p:extLst>
      <p:ext uri="{BB962C8B-B14F-4D97-AF65-F5344CB8AC3E}">
        <p14:creationId xmlns:p14="http://schemas.microsoft.com/office/powerpoint/2010/main" val="30589582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1"/>
            <a:ext cx="8458200" cy="787848"/>
          </a:xfrm>
        </p:spPr>
        <p:txBody>
          <a:bodyPr>
            <a:noAutofit/>
          </a:bodyPr>
          <a:lstStyle/>
          <a:p>
            <a:r>
              <a:rPr lang="en-US" sz="3000" dirty="0">
                <a:solidFill>
                  <a:schemeClr val="tx1"/>
                </a:solidFill>
                <a:cs typeface="Avenir LT Std 65 Medium"/>
              </a:rPr>
              <a:t>Illustration C–7 Present Value of a Single Amount </a:t>
            </a:r>
            <a:r>
              <a:rPr lang="en-US" sz="30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458200" cy="4876800"/>
          </a:xfrm>
        </p:spPr>
        <p:txBody>
          <a:bodyPr>
            <a:normAutofit/>
          </a:bodyPr>
          <a:lstStyle/>
          <a:p>
            <a:pPr>
              <a:spcBef>
                <a:spcPts val="1000"/>
              </a:spcBef>
              <a:spcAft>
                <a:spcPts val="0"/>
              </a:spcAft>
            </a:pPr>
            <a:r>
              <a:rPr lang="en-US" b="0" i="0" u="none" strike="noStrike" dirty="0">
                <a:solidFill>
                  <a:srgbClr val="000000"/>
                </a:solidFill>
                <a:effectLst/>
              </a:rPr>
              <a:t>The present value for receiving 1331 dollars in 3 years is 1000 dollars. present value today (n = 0) is 1000 dollars. 1100 dollars at the end of year 1 (n = 1), 1210 dollars at the end of year 2 (n = 2), and 1331 dollars, which is the future value, at the end of year 3 (n = 3) for </a:t>
            </a:r>
            <a:r>
              <a:rPr lang="en-US" b="0" i="0" u="none" strike="noStrike" dirty="0" err="1">
                <a:solidFill>
                  <a:srgbClr val="000000"/>
                </a:solidFill>
                <a:effectLst/>
              </a:rPr>
              <a:t>i</a:t>
            </a:r>
            <a:r>
              <a:rPr lang="en-US" b="0" i="0" u="none" strike="noStrike" dirty="0">
                <a:solidFill>
                  <a:srgbClr val="000000"/>
                </a:solidFill>
                <a:effectLst/>
              </a:rPr>
              <a:t> = 10%.</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48</a:t>
            </a:fld>
            <a:endParaRPr lang="en-US"/>
          </a:p>
        </p:txBody>
      </p:sp>
    </p:spTree>
    <p:extLst>
      <p:ext uri="{BB962C8B-B14F-4D97-AF65-F5344CB8AC3E}">
        <p14:creationId xmlns:p14="http://schemas.microsoft.com/office/powerpoint/2010/main" val="9123572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10789"/>
            <a:ext cx="8458200" cy="866633"/>
          </a:xfrm>
        </p:spPr>
        <p:txBody>
          <a:bodyPr>
            <a:noAutofit/>
          </a:bodyPr>
          <a:lstStyle/>
          <a:p>
            <a:r>
              <a:rPr lang="en-US" sz="2200" dirty="0">
                <a:solidFill>
                  <a:schemeClr val="tx1"/>
                </a:solidFill>
                <a:cs typeface="Avenir LT Std 65 Medium"/>
              </a:rPr>
              <a:t>Illustrations C–9 and C–10 Calculate the Present Value of a Single Amount Using a Financial Calculator and Excel </a:t>
            </a:r>
            <a:r>
              <a:rPr lang="en-US" sz="22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182122" cy="4876800"/>
          </a:xfrm>
        </p:spPr>
        <p:txBody>
          <a:bodyPr>
            <a:normAutofit/>
          </a:bodyPr>
          <a:lstStyle/>
          <a:p>
            <a:pPr>
              <a:spcBef>
                <a:spcPts val="1000"/>
              </a:spcBef>
              <a:spcAft>
                <a:spcPts val="0"/>
              </a:spcAft>
            </a:pPr>
            <a:r>
              <a:rPr lang="en-US" b="0" i="0" u="none" strike="noStrike" dirty="0">
                <a:solidFill>
                  <a:srgbClr val="000000"/>
                </a:solidFill>
                <a:effectLst/>
              </a:rPr>
              <a:t>calculator inputs. 1. Inputs: Future value. Key: F</a:t>
            </a:r>
            <a:r>
              <a:rPr lang="en-US" sz="100" b="0" i="0" u="none" strike="noStrike" dirty="0">
                <a:solidFill>
                  <a:srgbClr val="000000"/>
                </a:solidFill>
                <a:effectLst/>
              </a:rPr>
              <a:t> </a:t>
            </a:r>
            <a:r>
              <a:rPr lang="en-US" b="0" i="0" u="none" strike="noStrike" dirty="0">
                <a:solidFill>
                  <a:srgbClr val="000000"/>
                </a:solidFill>
                <a:effectLst/>
              </a:rPr>
              <a:t>V. Amount: 1331 dollars. 2. Inputs: Interest rate per period. Key: </a:t>
            </a:r>
            <a:r>
              <a:rPr lang="en-US" b="0" i="0" u="none" strike="noStrike" dirty="0" err="1">
                <a:solidFill>
                  <a:srgbClr val="000000"/>
                </a:solidFill>
                <a:effectLst/>
              </a:rPr>
              <a:t>i</a:t>
            </a:r>
            <a:r>
              <a:rPr lang="en-US" b="0" i="0" u="none" strike="noStrike" dirty="0">
                <a:solidFill>
                  <a:srgbClr val="000000"/>
                </a:solidFill>
                <a:effectLst/>
              </a:rPr>
              <a:t>. Amount: 10%. 3. Inputs: number of periods. Key: n. Amount: 3. calculation output. Output: present value. Key: P</a:t>
            </a:r>
            <a:r>
              <a:rPr lang="en-US" sz="100" b="0" i="0" u="none" strike="noStrike" dirty="0">
                <a:solidFill>
                  <a:srgbClr val="000000"/>
                </a:solidFill>
                <a:effectLst/>
              </a:rPr>
              <a:t> </a:t>
            </a:r>
            <a:r>
              <a:rPr lang="en-US" b="0" i="0" u="none" strike="noStrike" dirty="0">
                <a:solidFill>
                  <a:srgbClr val="000000"/>
                </a:solidFill>
                <a:effectLst/>
              </a:rPr>
              <a:t>V. Amount: 1000 dollars. </a:t>
            </a:r>
          </a:p>
          <a:p>
            <a:pPr>
              <a:spcBef>
                <a:spcPts val="1000"/>
              </a:spcBef>
              <a:spcAft>
                <a:spcPts val="0"/>
              </a:spcAft>
            </a:pPr>
            <a:r>
              <a:rPr lang="en-US" b="0" i="0" u="none" strike="noStrike" dirty="0">
                <a:solidFill>
                  <a:srgbClr val="000000"/>
                </a:solidFill>
                <a:effectLst/>
              </a:rPr>
              <a:t>Under column A: Row 3. Amount. Row 4. rate. Row 5. Number of periods. Row 7. P</a:t>
            </a:r>
            <a:r>
              <a:rPr lang="en-US" sz="100" b="0" i="0" u="none" strike="noStrike" dirty="0">
                <a:solidFill>
                  <a:srgbClr val="000000"/>
                </a:solidFill>
                <a:effectLst/>
              </a:rPr>
              <a:t> </a:t>
            </a:r>
            <a:r>
              <a:rPr lang="en-US" b="0" i="0" u="none" strike="noStrike" dirty="0">
                <a:solidFill>
                  <a:srgbClr val="000000"/>
                </a:solidFill>
                <a:effectLst/>
              </a:rPr>
              <a:t>V. Under column C. Row 3. 1331 dollars. Row 4. 10%. Row 5. 3. Row 7. 1000.00 dollars, which is calculated by = negative P</a:t>
            </a:r>
            <a:r>
              <a:rPr lang="en-US" sz="100" b="0" i="0" u="none" strike="noStrike" dirty="0">
                <a:solidFill>
                  <a:srgbClr val="000000"/>
                </a:solidFill>
                <a:effectLst/>
              </a:rPr>
              <a:t> </a:t>
            </a:r>
            <a:r>
              <a:rPr lang="en-US" b="0" i="0" u="none" strike="noStrike" dirty="0">
                <a:solidFill>
                  <a:srgbClr val="000000"/>
                </a:solidFill>
                <a:effectLst/>
              </a:rPr>
              <a:t>V(C4,C5,0,C3,0).</a:t>
            </a:r>
            <a:r>
              <a:rPr lang="en-US" dirty="0"/>
              <a:t> </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49</a:t>
            </a:fld>
            <a:endParaRPr lang="en-US"/>
          </a:p>
        </p:txBody>
      </p:sp>
    </p:spTree>
    <p:extLst>
      <p:ext uri="{BB962C8B-B14F-4D97-AF65-F5344CB8AC3E}">
        <p14:creationId xmlns:p14="http://schemas.microsoft.com/office/powerpoint/2010/main" val="3078914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dirty="0">
                <a:solidFill>
                  <a:schemeClr val="tx1"/>
                </a:solidFill>
                <a:cs typeface="Avenir LT Std 65 Medium"/>
              </a:rPr>
              <a:t>Illustration C–1 Calculation of Simple Interest</a:t>
            </a:r>
            <a:endParaRPr lang="en-US" noProof="0" dirty="0">
              <a:solidFill>
                <a:schemeClr val="tx1"/>
              </a:solidFill>
            </a:endParaRP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1420770"/>
          </a:xfrm>
        </p:spPr>
        <p:txBody>
          <a:bodyPr>
            <a:noAutofit/>
          </a:bodyPr>
          <a:lstStyle/>
          <a:p>
            <a:pPr>
              <a:spcBef>
                <a:spcPts val="1000"/>
              </a:spcBef>
              <a:spcAft>
                <a:spcPts val="0"/>
              </a:spcAft>
            </a:pPr>
            <a:r>
              <a:rPr lang="en-US" sz="2800" dirty="0">
                <a:solidFill>
                  <a:schemeClr val="tx1"/>
                </a:solidFill>
              </a:rPr>
              <a:t>Suppose you put $1,000 into a savings account that pays </a:t>
            </a:r>
            <a:r>
              <a:rPr lang="en-US" sz="2800" b="1" dirty="0">
                <a:solidFill>
                  <a:schemeClr val="tx1"/>
                </a:solidFill>
              </a:rPr>
              <a:t>simple</a:t>
            </a:r>
            <a:r>
              <a:rPr lang="en-US" sz="2800" dirty="0">
                <a:solidFill>
                  <a:schemeClr val="tx1"/>
                </a:solidFill>
              </a:rPr>
              <a:t> </a:t>
            </a:r>
            <a:r>
              <a:rPr lang="en-US" sz="2800" b="1" dirty="0">
                <a:solidFill>
                  <a:schemeClr val="tx1"/>
                </a:solidFill>
              </a:rPr>
              <a:t>interest</a:t>
            </a:r>
            <a:r>
              <a:rPr lang="en-US" sz="2800" dirty="0">
                <a:solidFill>
                  <a:schemeClr val="tx1"/>
                </a:solidFill>
              </a:rPr>
              <a:t> of 10% and then withdraw the money at the end of the three years.</a:t>
            </a:r>
          </a:p>
        </p:txBody>
      </p:sp>
      <p:graphicFrame>
        <p:nvGraphicFramePr>
          <p:cNvPr id="4" name="Table 3"/>
          <p:cNvGraphicFramePr>
            <a:graphicFrameLocks noGrp="1"/>
          </p:cNvGraphicFramePr>
          <p:nvPr>
            <p:extLst>
              <p:ext uri="{D42A27DB-BD31-4B8C-83A1-F6EECF244321}">
                <p14:modId xmlns:p14="http://schemas.microsoft.com/office/powerpoint/2010/main" val="1834767480"/>
              </p:ext>
            </p:extLst>
          </p:nvPr>
        </p:nvGraphicFramePr>
        <p:xfrm>
          <a:off x="342900" y="2821934"/>
          <a:ext cx="8458200" cy="2286000"/>
        </p:xfrm>
        <a:graphic>
          <a:graphicData uri="http://schemas.openxmlformats.org/drawingml/2006/table">
            <a:tbl>
              <a:tblPr firstRow="1" bandRow="1">
                <a:tableStyleId>{5C22544A-7EE6-4342-B048-85BDC9FD1C3A}</a:tableStyleId>
              </a:tblPr>
              <a:tblGrid>
                <a:gridCol w="2156460">
                  <a:extLst>
                    <a:ext uri="{9D8B030D-6E8A-4147-A177-3AD203B41FA5}">
                      <a16:colId xmlns:a16="http://schemas.microsoft.com/office/drawing/2014/main" val="758248056"/>
                    </a:ext>
                  </a:extLst>
                </a:gridCol>
                <a:gridCol w="4465320">
                  <a:extLst>
                    <a:ext uri="{9D8B030D-6E8A-4147-A177-3AD203B41FA5}">
                      <a16:colId xmlns:a16="http://schemas.microsoft.com/office/drawing/2014/main" val="1723622738"/>
                    </a:ext>
                  </a:extLst>
                </a:gridCol>
                <a:gridCol w="1836420">
                  <a:extLst>
                    <a:ext uri="{9D8B030D-6E8A-4147-A177-3AD203B41FA5}">
                      <a16:colId xmlns:a16="http://schemas.microsoft.com/office/drawing/2014/main" val="3389711502"/>
                    </a:ext>
                  </a:extLst>
                </a:gridCol>
              </a:tblGrid>
              <a:tr h="183828">
                <a:tc>
                  <a:txBody>
                    <a:bodyPr/>
                    <a:lstStyle/>
                    <a:p>
                      <a:r>
                        <a:rPr lang="en-US" sz="2000" b="1" dirty="0">
                          <a:solidFill>
                            <a:schemeClr val="tx1"/>
                          </a:solidFill>
                        </a:rPr>
                        <a:t>Time</a:t>
                      </a:r>
                      <a:endParaRPr lang="en-US" sz="2000" dirty="0">
                        <a:solidFill>
                          <a:schemeClr val="tx1"/>
                        </a:solidFill>
                      </a:endParaRPr>
                    </a:p>
                  </a:txBody>
                  <a:tcPr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C00000"/>
                          </a:solidFill>
                        </a:rPr>
                        <a:t>Simple Interest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tx1"/>
                          </a:solidFill>
                        </a:rPr>
                        <a:t>(= Initial investment × Interest rate)</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80000"/>
                        </a:lnSpc>
                      </a:pPr>
                      <a:r>
                        <a:rPr lang="en-US" sz="2000" b="1" dirty="0">
                          <a:solidFill>
                            <a:schemeClr val="tx1"/>
                          </a:solidFill>
                        </a:rPr>
                        <a:t>Outstanding</a:t>
                      </a:r>
                    </a:p>
                    <a:p>
                      <a:pPr algn="ctr">
                        <a:lnSpc>
                          <a:spcPct val="80000"/>
                        </a:lnSpc>
                      </a:pPr>
                      <a:r>
                        <a:rPr lang="en-US" sz="2000" b="1" dirty="0">
                          <a:solidFill>
                            <a:schemeClr val="tx1"/>
                          </a:solidFill>
                        </a:rPr>
                        <a:t>Balance</a:t>
                      </a:r>
                    </a:p>
                  </a:txBody>
                  <a:tcPr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08733097"/>
                  </a:ext>
                </a:extLst>
              </a:tr>
              <a:tr h="0">
                <a:tc>
                  <a:txBody>
                    <a:bodyPr/>
                    <a:lstStyle/>
                    <a:p>
                      <a:r>
                        <a:rPr lang="en-US" sz="2000" dirty="0">
                          <a:solidFill>
                            <a:schemeClr val="tx1"/>
                          </a:solidFill>
                        </a:rPr>
                        <a:t>Initial investment</a:t>
                      </a:r>
                    </a:p>
                  </a:txBody>
                  <a:tcPr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2000" dirty="0">
                        <a:solidFill>
                          <a:schemeClr val="tx1"/>
                        </a:solidFill>
                      </a:endParaRPr>
                    </a:p>
                  </a:txBody>
                  <a:tcPr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rPr>
                        <a:t>$1,000</a:t>
                      </a:r>
                    </a:p>
                  </a:txBody>
                  <a:tcPr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31742149"/>
                  </a:ext>
                </a:extLst>
              </a:tr>
              <a:tr h="0">
                <a:tc>
                  <a:txBody>
                    <a:bodyPr/>
                    <a:lstStyle/>
                    <a:p>
                      <a:r>
                        <a:rPr lang="en-US" sz="2000" dirty="0">
                          <a:solidFill>
                            <a:schemeClr val="tx1"/>
                          </a:solidFill>
                        </a:rPr>
                        <a:t>End of year 1</a:t>
                      </a:r>
                    </a:p>
                  </a:txBody>
                  <a:tcPr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2000" dirty="0">
                          <a:solidFill>
                            <a:schemeClr val="tx1"/>
                          </a:solidFill>
                        </a:rPr>
                        <a:t>$1,000 × 10% = $100</a:t>
                      </a: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rPr>
                        <a:t>$1,100</a:t>
                      </a:r>
                    </a:p>
                  </a:txBody>
                  <a:tcPr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28176446"/>
                  </a:ext>
                </a:extLst>
              </a:tr>
              <a:tr h="0">
                <a:tc>
                  <a:txBody>
                    <a:bodyPr/>
                    <a:lstStyle/>
                    <a:p>
                      <a:r>
                        <a:rPr lang="en-US" sz="2000" dirty="0">
                          <a:solidFill>
                            <a:schemeClr val="tx1"/>
                          </a:solidFill>
                        </a:rPr>
                        <a:t>End of year 2</a:t>
                      </a:r>
                    </a:p>
                  </a:txBody>
                  <a:tcPr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2000" dirty="0">
                          <a:solidFill>
                            <a:schemeClr val="tx1"/>
                          </a:solidFill>
                        </a:rPr>
                        <a:t>$1,000 × 10% = $100</a:t>
                      </a: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rPr>
                        <a:t>$1,200</a:t>
                      </a:r>
                    </a:p>
                  </a:txBody>
                  <a:tcPr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49901495"/>
                  </a:ext>
                </a:extLst>
              </a:tr>
              <a:tr h="0">
                <a:tc>
                  <a:txBody>
                    <a:bodyPr/>
                    <a:lstStyle/>
                    <a:p>
                      <a:r>
                        <a:rPr lang="en-US" sz="2000" dirty="0">
                          <a:solidFill>
                            <a:schemeClr val="tx1"/>
                          </a:solidFill>
                        </a:rPr>
                        <a:t>End of year 3</a:t>
                      </a: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dirty="0">
                          <a:solidFill>
                            <a:schemeClr val="tx1"/>
                          </a:solidFill>
                        </a:rPr>
                        <a:t>$1,000 × 10% = $100</a:t>
                      </a: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C00000"/>
                          </a:solidFill>
                        </a:rPr>
                        <a:t>$1,300</a:t>
                      </a:r>
                    </a:p>
                  </a:txBody>
                  <a:tcPr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91480841"/>
                  </a:ext>
                </a:extLst>
              </a:tr>
            </a:tbl>
          </a:graphicData>
        </a:graphic>
      </p:graphicFrame>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22798407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10789"/>
            <a:ext cx="8458200" cy="866633"/>
          </a:xfrm>
        </p:spPr>
        <p:txBody>
          <a:bodyPr>
            <a:noAutofit/>
          </a:bodyPr>
          <a:lstStyle/>
          <a:p>
            <a:r>
              <a:rPr lang="en-US" sz="2600" dirty="0">
                <a:solidFill>
                  <a:schemeClr val="tx1"/>
                </a:solidFill>
              </a:rPr>
              <a:t>Illustration C-11 Impact of Interest Rates on Present Value/Future Value Relationship</a:t>
            </a:r>
            <a:r>
              <a:rPr lang="en-US" sz="2600" dirty="0">
                <a:solidFill>
                  <a:schemeClr val="tx1"/>
                </a:solidFill>
                <a:cs typeface="Avenir LT Std 65 Medium"/>
              </a:rPr>
              <a:t> </a:t>
            </a:r>
            <a:r>
              <a:rPr lang="en-US" sz="26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458200" cy="4876800"/>
          </a:xfrm>
        </p:spPr>
        <p:txBody>
          <a:bodyPr>
            <a:normAutofit/>
          </a:bodyPr>
          <a:lstStyle/>
          <a:p>
            <a:pPr>
              <a:spcBef>
                <a:spcPts val="1000"/>
              </a:spcBef>
              <a:spcAft>
                <a:spcPts val="0"/>
              </a:spcAft>
            </a:pPr>
            <a:r>
              <a:rPr lang="en-US" b="0" i="0" u="none" strike="noStrike" dirty="0">
                <a:solidFill>
                  <a:srgbClr val="000000"/>
                </a:solidFill>
                <a:effectLst/>
              </a:rPr>
              <a:t>A graph is titled: Future Value and Present Value of a Single Payment Based on Various Interest Rates. It has years in the horizontal axis ranging from n = 0 to 3, and vales in the vertical axis. For interest rates of 2, 5, 10, and 20%, the present value is 1000 dollars. The value increases over time for all the interest rates. The future values at n = 3 for interest rates 2, 5, 10, and 20% are 1061, 1158, 1331, and 1728 dollars, respectively.</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50</a:t>
            </a:fld>
            <a:endParaRPr lang="en-US"/>
          </a:p>
        </p:txBody>
      </p:sp>
    </p:spTree>
    <p:extLst>
      <p:ext uri="{BB962C8B-B14F-4D97-AF65-F5344CB8AC3E}">
        <p14:creationId xmlns:p14="http://schemas.microsoft.com/office/powerpoint/2010/main" val="40620434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10789"/>
            <a:ext cx="8458200" cy="866633"/>
          </a:xfrm>
        </p:spPr>
        <p:txBody>
          <a:bodyPr>
            <a:noAutofit/>
          </a:bodyPr>
          <a:lstStyle/>
          <a:p>
            <a:r>
              <a:rPr lang="en-US" sz="3000" dirty="0">
                <a:solidFill>
                  <a:schemeClr val="tx1"/>
                </a:solidFill>
                <a:cs typeface="Avenir LT Std 65 Medium"/>
              </a:rPr>
              <a:t>Illustration C–12 Future Value of an Annuity </a:t>
            </a:r>
            <a:r>
              <a:rPr lang="en-US" sz="30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458200" cy="4876800"/>
          </a:xfrm>
        </p:spPr>
        <p:txBody>
          <a:bodyPr>
            <a:normAutofit/>
          </a:bodyPr>
          <a:lstStyle/>
          <a:p>
            <a:pPr>
              <a:spcBef>
                <a:spcPts val="1000"/>
              </a:spcBef>
              <a:spcAft>
                <a:spcPts val="0"/>
              </a:spcAft>
            </a:pPr>
            <a:r>
              <a:rPr lang="en-US" b="0" i="0" u="none" strike="noStrike" dirty="0">
                <a:solidFill>
                  <a:srgbClr val="000000"/>
                </a:solidFill>
                <a:effectLst/>
              </a:rPr>
              <a:t>Annuity payments are 1000 dollars for each year. Future values are 1000 dollars at the end of year 1 (n = 1), 1110 + 1000 = 2,100 dollars at the end of year 2 (n = 2) for </a:t>
            </a:r>
            <a:r>
              <a:rPr lang="en-US" b="0" i="0" u="none" strike="noStrike" dirty="0" err="1">
                <a:solidFill>
                  <a:srgbClr val="000000"/>
                </a:solidFill>
                <a:effectLst/>
              </a:rPr>
              <a:t>i</a:t>
            </a:r>
            <a:r>
              <a:rPr lang="en-US" b="0" i="0" u="none" strike="noStrike" dirty="0">
                <a:solidFill>
                  <a:srgbClr val="000000"/>
                </a:solidFill>
                <a:effectLst/>
              </a:rPr>
              <a:t> = 10%, and 1210 + 1100 + 1000 = 3,310 dollars at the end of year 3 (n = 3) for </a:t>
            </a:r>
            <a:r>
              <a:rPr lang="en-US" b="0" i="0" u="none" strike="noStrike" dirty="0" err="1">
                <a:solidFill>
                  <a:srgbClr val="000000"/>
                </a:solidFill>
                <a:effectLst/>
              </a:rPr>
              <a:t>i</a:t>
            </a:r>
            <a:r>
              <a:rPr lang="en-US" b="0" i="0" u="none" strike="noStrike" dirty="0">
                <a:solidFill>
                  <a:srgbClr val="000000"/>
                </a:solidFill>
                <a:effectLst/>
              </a:rPr>
              <a:t> = 10%.</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51</a:t>
            </a:fld>
            <a:endParaRPr lang="en-US"/>
          </a:p>
        </p:txBody>
      </p:sp>
    </p:spTree>
    <p:extLst>
      <p:ext uri="{BB962C8B-B14F-4D97-AF65-F5344CB8AC3E}">
        <p14:creationId xmlns:p14="http://schemas.microsoft.com/office/powerpoint/2010/main" val="7397027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10789"/>
            <a:ext cx="8458200" cy="866633"/>
          </a:xfrm>
        </p:spPr>
        <p:txBody>
          <a:bodyPr>
            <a:noAutofit/>
          </a:bodyPr>
          <a:lstStyle/>
          <a:p>
            <a:r>
              <a:rPr lang="en-US" dirty="0">
                <a:solidFill>
                  <a:schemeClr val="tx1"/>
                </a:solidFill>
                <a:cs typeface="Avenir LT Std 65 Medium"/>
              </a:rPr>
              <a:t>Illustrations C–14 and C–15 Calculate the Future Value of an Annuity Using A Financial Calculator and Excel </a:t>
            </a:r>
            <a:r>
              <a:rPr lang="en-US"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083648" cy="4876800"/>
          </a:xfrm>
        </p:spPr>
        <p:txBody>
          <a:bodyPr>
            <a:normAutofit/>
          </a:bodyPr>
          <a:lstStyle/>
          <a:p>
            <a:pPr>
              <a:spcBef>
                <a:spcPts val="1000"/>
              </a:spcBef>
              <a:spcAft>
                <a:spcPts val="0"/>
              </a:spcAft>
            </a:pPr>
            <a:r>
              <a:rPr lang="en-US" b="0" i="0" u="none" strike="noStrike" dirty="0">
                <a:solidFill>
                  <a:srgbClr val="000000"/>
                </a:solidFill>
                <a:effectLst/>
              </a:rPr>
              <a:t>Table shows Calculate the Future Value of an Annuity Using a Financial Calculator. Calculator inputs include Inputs (1. Present amount), 2. Interest rate per period, and 3. Number of periods), Key (P</a:t>
            </a:r>
            <a:r>
              <a:rPr lang="en-US" sz="100" b="0" i="0" u="none" strike="noStrike" dirty="0">
                <a:solidFill>
                  <a:srgbClr val="000000"/>
                </a:solidFill>
                <a:effectLst/>
              </a:rPr>
              <a:t> </a:t>
            </a:r>
            <a:r>
              <a:rPr lang="en-US" b="0" i="0" u="none" strike="noStrike" dirty="0">
                <a:solidFill>
                  <a:srgbClr val="000000"/>
                </a:solidFill>
                <a:effectLst/>
              </a:rPr>
              <a:t>M</a:t>
            </a:r>
            <a:r>
              <a:rPr lang="en-US" sz="100" b="0" i="0" u="none" strike="noStrike" dirty="0">
                <a:solidFill>
                  <a:srgbClr val="000000"/>
                </a:solidFill>
                <a:effectLst/>
              </a:rPr>
              <a:t> </a:t>
            </a:r>
            <a:r>
              <a:rPr lang="en-US" b="0" i="0" u="none" strike="noStrike" dirty="0">
                <a:solidFill>
                  <a:srgbClr val="000000"/>
                </a:solidFill>
                <a:effectLst/>
              </a:rPr>
              <a:t>T, </a:t>
            </a:r>
            <a:r>
              <a:rPr lang="en-US" b="0" i="1" u="none" strike="noStrike" dirty="0" err="1">
                <a:solidFill>
                  <a:srgbClr val="000000"/>
                </a:solidFill>
                <a:effectLst/>
              </a:rPr>
              <a:t>i</a:t>
            </a:r>
            <a:r>
              <a:rPr lang="en-US" b="0" i="0" u="none" strike="noStrike" dirty="0">
                <a:solidFill>
                  <a:srgbClr val="000000"/>
                </a:solidFill>
                <a:effectLst/>
              </a:rPr>
              <a:t>, and </a:t>
            </a:r>
            <a:r>
              <a:rPr lang="en-US" b="0" i="1" u="none" strike="noStrike" dirty="0">
                <a:solidFill>
                  <a:srgbClr val="000000"/>
                </a:solidFill>
                <a:effectLst/>
              </a:rPr>
              <a:t>n),</a:t>
            </a:r>
            <a:r>
              <a:rPr lang="en-US" b="0" i="0" u="none" strike="noStrike" dirty="0">
                <a:solidFill>
                  <a:srgbClr val="000000"/>
                </a:solidFill>
                <a:effectLst/>
              </a:rPr>
              <a:t> and Amount ($1,000, 10%, and 3). Calculator output includes Inputs (Future value), Key (F</a:t>
            </a:r>
            <a:r>
              <a:rPr lang="en-US" sz="100" b="0" i="0" u="none" strike="noStrike" dirty="0">
                <a:solidFill>
                  <a:srgbClr val="000000"/>
                </a:solidFill>
                <a:effectLst/>
              </a:rPr>
              <a:t> </a:t>
            </a:r>
            <a:r>
              <a:rPr lang="en-US" b="0" i="0" u="none" strike="noStrike" dirty="0">
                <a:solidFill>
                  <a:srgbClr val="000000"/>
                </a:solidFill>
                <a:effectLst/>
              </a:rPr>
              <a:t>V), and Amount ($3,310).</a:t>
            </a:r>
            <a:r>
              <a:rPr lang="en-US" dirty="0"/>
              <a:t> </a:t>
            </a:r>
          </a:p>
          <a:p>
            <a:pPr>
              <a:spcBef>
                <a:spcPts val="1000"/>
              </a:spcBef>
              <a:spcAft>
                <a:spcPts val="0"/>
              </a:spcAft>
            </a:pPr>
            <a:r>
              <a:rPr lang="en-US" b="0" i="0" u="none" strike="noStrike" dirty="0">
                <a:solidFill>
                  <a:srgbClr val="000000"/>
                </a:solidFill>
                <a:effectLst/>
              </a:rPr>
              <a:t>Under column A: Row 3. Amount. Row 4. rate. Row 5. Number of periods. Row 7. F</a:t>
            </a:r>
            <a:r>
              <a:rPr lang="en-US" sz="100" b="0" i="0" u="none" strike="noStrike" dirty="0">
                <a:solidFill>
                  <a:srgbClr val="000000"/>
                </a:solidFill>
                <a:effectLst/>
              </a:rPr>
              <a:t> </a:t>
            </a:r>
            <a:r>
              <a:rPr lang="en-US" b="0" i="0" u="none" strike="noStrike" dirty="0">
                <a:solidFill>
                  <a:srgbClr val="000000"/>
                </a:solidFill>
                <a:effectLst/>
              </a:rPr>
              <a:t>V. Under column C. Row 3. 1000 dollars. Row 4. 10%. Row 5. 3. Row 7. 3310.00 dollars, which is calculated by = negative F</a:t>
            </a:r>
            <a:r>
              <a:rPr lang="en-US" sz="100" b="0" i="0" u="none" strike="noStrike" dirty="0">
                <a:solidFill>
                  <a:srgbClr val="000000"/>
                </a:solidFill>
                <a:effectLst/>
              </a:rPr>
              <a:t> </a:t>
            </a:r>
            <a:r>
              <a:rPr lang="en-US" b="0" i="0" u="none" strike="noStrike" dirty="0">
                <a:solidFill>
                  <a:srgbClr val="000000"/>
                </a:solidFill>
                <a:effectLst/>
              </a:rPr>
              <a:t>V(C4,C5,C3,0,0).</a:t>
            </a:r>
            <a:r>
              <a:rPr lang="en-US" dirty="0"/>
              <a:t> </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52</a:t>
            </a:fld>
            <a:endParaRPr lang="en-US"/>
          </a:p>
        </p:txBody>
      </p:sp>
    </p:spTree>
    <p:extLst>
      <p:ext uri="{BB962C8B-B14F-4D97-AF65-F5344CB8AC3E}">
        <p14:creationId xmlns:p14="http://schemas.microsoft.com/office/powerpoint/2010/main" val="17001656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10789"/>
            <a:ext cx="8458200" cy="866633"/>
          </a:xfrm>
        </p:spPr>
        <p:txBody>
          <a:bodyPr>
            <a:noAutofit/>
          </a:bodyPr>
          <a:lstStyle/>
          <a:p>
            <a:r>
              <a:rPr lang="en-US" sz="3000" dirty="0">
                <a:solidFill>
                  <a:schemeClr val="tx1"/>
                </a:solidFill>
                <a:cs typeface="Avenir LT Std 65 Medium"/>
              </a:rPr>
              <a:t>Illustration C–16 Present Value of an Annuity </a:t>
            </a:r>
            <a:r>
              <a:rPr lang="en-US" sz="30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458200" cy="4876800"/>
          </a:xfrm>
        </p:spPr>
        <p:txBody>
          <a:bodyPr>
            <a:normAutofit/>
          </a:bodyPr>
          <a:lstStyle/>
          <a:p>
            <a:pPr>
              <a:spcBef>
                <a:spcPts val="1000"/>
              </a:spcBef>
              <a:spcAft>
                <a:spcPts val="0"/>
              </a:spcAft>
            </a:pPr>
            <a:r>
              <a:rPr lang="en-US" b="0" i="0" u="none" strike="noStrike" dirty="0">
                <a:solidFill>
                  <a:srgbClr val="000000"/>
                </a:solidFill>
                <a:effectLst/>
              </a:rPr>
              <a:t>Present value for receiving an annuity of 1000 dollars every year is 909 + 827 + 751 dollars. The present value today (n = 0) is 2487 dollars for annual interest rate </a:t>
            </a:r>
            <a:r>
              <a:rPr lang="en-US" b="0" i="0" u="none" strike="noStrike" dirty="0" err="1">
                <a:solidFill>
                  <a:srgbClr val="000000"/>
                </a:solidFill>
                <a:effectLst/>
              </a:rPr>
              <a:t>i</a:t>
            </a:r>
            <a:r>
              <a:rPr lang="en-US" b="0" i="0" u="none" strike="noStrike" dirty="0">
                <a:solidFill>
                  <a:srgbClr val="000000"/>
                </a:solidFill>
                <a:effectLst/>
              </a:rPr>
              <a:t> = 10%.</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53</a:t>
            </a:fld>
            <a:endParaRPr lang="en-US"/>
          </a:p>
        </p:txBody>
      </p:sp>
    </p:spTree>
    <p:extLst>
      <p:ext uri="{BB962C8B-B14F-4D97-AF65-F5344CB8AC3E}">
        <p14:creationId xmlns:p14="http://schemas.microsoft.com/office/powerpoint/2010/main" val="42936247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10789"/>
            <a:ext cx="8458200" cy="866633"/>
          </a:xfrm>
        </p:spPr>
        <p:txBody>
          <a:bodyPr>
            <a:noAutofit/>
          </a:bodyPr>
          <a:lstStyle/>
          <a:p>
            <a:r>
              <a:rPr lang="en-US" dirty="0">
                <a:solidFill>
                  <a:schemeClr val="tx1"/>
                </a:solidFill>
                <a:cs typeface="Avenir LT Std 65 Medium"/>
              </a:rPr>
              <a:t>Illustrations C–18 and C–19 Calculate the Present Value of an Annuity Using a Financial Calculator and Excel </a:t>
            </a:r>
            <a:r>
              <a:rPr lang="en-US"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041445" cy="4876800"/>
          </a:xfrm>
        </p:spPr>
        <p:txBody>
          <a:bodyPr>
            <a:normAutofit/>
          </a:bodyPr>
          <a:lstStyle/>
          <a:p>
            <a:pPr>
              <a:spcBef>
                <a:spcPts val="1000"/>
              </a:spcBef>
              <a:spcAft>
                <a:spcPts val="0"/>
              </a:spcAft>
            </a:pPr>
            <a:r>
              <a:rPr lang="en-US" b="0" i="0" u="none" strike="noStrike" dirty="0">
                <a:solidFill>
                  <a:srgbClr val="000000"/>
                </a:solidFill>
                <a:effectLst/>
              </a:rPr>
              <a:t>Table shows Calculate the Present Value of an Annuity Using a Financial Calculator. Calculator inputs include Inputs (1. Present amount), 2. Interest rate per period, and 3. Number of periods), Key (P</a:t>
            </a:r>
            <a:r>
              <a:rPr lang="en-US" sz="100" b="0" i="0" u="none" strike="noStrike" dirty="0">
                <a:solidFill>
                  <a:srgbClr val="000000"/>
                </a:solidFill>
                <a:effectLst/>
              </a:rPr>
              <a:t> </a:t>
            </a:r>
            <a:r>
              <a:rPr lang="en-US" b="0" i="0" u="none" strike="noStrike" dirty="0">
                <a:solidFill>
                  <a:srgbClr val="000000"/>
                </a:solidFill>
                <a:effectLst/>
              </a:rPr>
              <a:t>M</a:t>
            </a:r>
            <a:r>
              <a:rPr lang="en-US" sz="100" b="0" i="0" u="none" strike="noStrike" dirty="0">
                <a:solidFill>
                  <a:srgbClr val="000000"/>
                </a:solidFill>
                <a:effectLst/>
              </a:rPr>
              <a:t> </a:t>
            </a:r>
            <a:r>
              <a:rPr lang="en-US" b="0" i="0" u="none" strike="noStrike" dirty="0">
                <a:solidFill>
                  <a:srgbClr val="000000"/>
                </a:solidFill>
                <a:effectLst/>
              </a:rPr>
              <a:t>T, </a:t>
            </a:r>
            <a:r>
              <a:rPr lang="en-US" b="0" i="1" u="none" strike="noStrike" dirty="0" err="1">
                <a:solidFill>
                  <a:srgbClr val="000000"/>
                </a:solidFill>
                <a:effectLst/>
              </a:rPr>
              <a:t>i</a:t>
            </a:r>
            <a:r>
              <a:rPr lang="en-US" b="0" i="0" u="none" strike="noStrike" dirty="0">
                <a:solidFill>
                  <a:srgbClr val="000000"/>
                </a:solidFill>
                <a:effectLst/>
              </a:rPr>
              <a:t>, and </a:t>
            </a:r>
            <a:r>
              <a:rPr lang="en-US" b="0" i="1" u="none" strike="noStrike" dirty="0">
                <a:solidFill>
                  <a:srgbClr val="000000"/>
                </a:solidFill>
                <a:effectLst/>
              </a:rPr>
              <a:t>n),</a:t>
            </a:r>
            <a:r>
              <a:rPr lang="en-US" b="0" i="0" u="none" strike="noStrike" dirty="0">
                <a:solidFill>
                  <a:srgbClr val="000000"/>
                </a:solidFill>
                <a:effectLst/>
              </a:rPr>
              <a:t> and Amount ($1,000, 10%, and 3). Calculator output includes Inputs (Present value), Key (P</a:t>
            </a:r>
            <a:r>
              <a:rPr lang="en-US" sz="100" b="0" i="0" u="none" strike="noStrike" dirty="0">
                <a:solidFill>
                  <a:srgbClr val="000000"/>
                </a:solidFill>
                <a:effectLst/>
              </a:rPr>
              <a:t> </a:t>
            </a:r>
            <a:r>
              <a:rPr lang="en-US" b="0" i="0" u="none" strike="noStrike" dirty="0">
                <a:solidFill>
                  <a:srgbClr val="000000"/>
                </a:solidFill>
                <a:effectLst/>
              </a:rPr>
              <a:t>V), and Amount ($2,487).</a:t>
            </a:r>
            <a:r>
              <a:rPr lang="en-US" dirty="0"/>
              <a:t> </a:t>
            </a:r>
          </a:p>
          <a:p>
            <a:pPr>
              <a:spcBef>
                <a:spcPts val="1000"/>
              </a:spcBef>
              <a:spcAft>
                <a:spcPts val="0"/>
              </a:spcAft>
            </a:pPr>
            <a:r>
              <a:rPr lang="en-US" b="0" i="0" u="none" strike="noStrike" dirty="0">
                <a:solidFill>
                  <a:srgbClr val="000000"/>
                </a:solidFill>
                <a:effectLst/>
              </a:rPr>
              <a:t>Under column A: Row 3. Amount. Row 4. rate. Row 5. Number of periods. Row 7. P</a:t>
            </a:r>
            <a:r>
              <a:rPr lang="en-US" sz="100" b="0" i="0" u="none" strike="noStrike" dirty="0">
                <a:solidFill>
                  <a:srgbClr val="000000"/>
                </a:solidFill>
                <a:effectLst/>
              </a:rPr>
              <a:t> </a:t>
            </a:r>
            <a:r>
              <a:rPr lang="en-US" b="0" i="0" u="none" strike="noStrike" dirty="0">
                <a:solidFill>
                  <a:srgbClr val="000000"/>
                </a:solidFill>
                <a:effectLst/>
              </a:rPr>
              <a:t>V. Under column C. Row 3. 1000 dollars. Row 4. 10%. Row 5. 3. Row 7. $2,486.85 dollars, which is calculated by = negative P</a:t>
            </a:r>
            <a:r>
              <a:rPr lang="en-US" sz="100" b="0" i="0" u="none" strike="noStrike" dirty="0">
                <a:solidFill>
                  <a:srgbClr val="000000"/>
                </a:solidFill>
                <a:effectLst/>
              </a:rPr>
              <a:t> </a:t>
            </a:r>
            <a:r>
              <a:rPr lang="en-US" b="0" i="0" u="none" strike="noStrike" dirty="0">
                <a:solidFill>
                  <a:srgbClr val="000000"/>
                </a:solidFill>
                <a:effectLst/>
              </a:rPr>
              <a:t>V(C4,C5,C3,0,0).</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54</a:t>
            </a:fld>
            <a:endParaRPr lang="en-US"/>
          </a:p>
        </p:txBody>
      </p:sp>
    </p:spTree>
    <p:extLst>
      <p:ext uri="{BB962C8B-B14F-4D97-AF65-F5344CB8AC3E}">
        <p14:creationId xmlns:p14="http://schemas.microsoft.com/office/powerpoint/2010/main" val="29546831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dirty="0">
                <a:solidFill>
                  <a:schemeClr val="tx1"/>
                </a:solidFill>
                <a:cs typeface="Avenir LT Std 65 Medium"/>
              </a:rPr>
              <a:t>Illustration C–2 Calculation of Compound Interest</a:t>
            </a:r>
            <a:endParaRPr lang="en-US" noProof="0" dirty="0">
              <a:solidFill>
                <a:schemeClr val="tx1"/>
              </a:solidFill>
            </a:endParaRP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1451568"/>
          </a:xfrm>
        </p:spPr>
        <p:txBody>
          <a:bodyPr>
            <a:noAutofit/>
          </a:bodyPr>
          <a:lstStyle/>
          <a:p>
            <a:pPr>
              <a:spcBef>
                <a:spcPts val="1000"/>
              </a:spcBef>
              <a:spcAft>
                <a:spcPts val="0"/>
              </a:spcAft>
            </a:pPr>
            <a:r>
              <a:rPr lang="en-US" sz="2800" dirty="0">
                <a:solidFill>
                  <a:schemeClr val="tx1"/>
                </a:solidFill>
              </a:rPr>
              <a:t>Suppose you put $1,000 into a savings account that pays </a:t>
            </a:r>
            <a:r>
              <a:rPr lang="en-US" sz="2800" b="1" dirty="0">
                <a:solidFill>
                  <a:schemeClr val="tx1"/>
                </a:solidFill>
              </a:rPr>
              <a:t>compound</a:t>
            </a:r>
            <a:r>
              <a:rPr lang="en-US" sz="2800" dirty="0">
                <a:solidFill>
                  <a:schemeClr val="tx1"/>
                </a:solidFill>
              </a:rPr>
              <a:t> </a:t>
            </a:r>
            <a:r>
              <a:rPr lang="en-US" sz="2800" b="1" dirty="0">
                <a:solidFill>
                  <a:schemeClr val="tx1"/>
                </a:solidFill>
              </a:rPr>
              <a:t>interest</a:t>
            </a:r>
            <a:r>
              <a:rPr lang="en-US" sz="2800" dirty="0">
                <a:solidFill>
                  <a:schemeClr val="tx1"/>
                </a:solidFill>
              </a:rPr>
              <a:t> of 10% and then withdraw the money at the end of the three years. </a:t>
            </a:r>
          </a:p>
        </p:txBody>
      </p:sp>
      <p:graphicFrame>
        <p:nvGraphicFramePr>
          <p:cNvPr id="4" name="Table 3"/>
          <p:cNvGraphicFramePr>
            <a:graphicFrameLocks noGrp="1"/>
          </p:cNvGraphicFramePr>
          <p:nvPr>
            <p:extLst>
              <p:ext uri="{D42A27DB-BD31-4B8C-83A1-F6EECF244321}">
                <p14:modId xmlns:p14="http://schemas.microsoft.com/office/powerpoint/2010/main" val="2876868707"/>
              </p:ext>
            </p:extLst>
          </p:nvPr>
        </p:nvGraphicFramePr>
        <p:xfrm>
          <a:off x="342900" y="2879085"/>
          <a:ext cx="8458200" cy="2590800"/>
        </p:xfrm>
        <a:graphic>
          <a:graphicData uri="http://schemas.openxmlformats.org/drawingml/2006/table">
            <a:tbl>
              <a:tblPr firstRow="1" bandRow="1">
                <a:tableStyleId>{5C22544A-7EE6-4342-B048-85BDC9FD1C3A}</a:tableStyleId>
              </a:tblPr>
              <a:tblGrid>
                <a:gridCol w="2110740">
                  <a:extLst>
                    <a:ext uri="{9D8B030D-6E8A-4147-A177-3AD203B41FA5}">
                      <a16:colId xmlns:a16="http://schemas.microsoft.com/office/drawing/2014/main" val="758248056"/>
                    </a:ext>
                  </a:extLst>
                </a:gridCol>
                <a:gridCol w="4511040">
                  <a:extLst>
                    <a:ext uri="{9D8B030D-6E8A-4147-A177-3AD203B41FA5}">
                      <a16:colId xmlns:a16="http://schemas.microsoft.com/office/drawing/2014/main" val="1723622738"/>
                    </a:ext>
                  </a:extLst>
                </a:gridCol>
                <a:gridCol w="1836420">
                  <a:extLst>
                    <a:ext uri="{9D8B030D-6E8A-4147-A177-3AD203B41FA5}">
                      <a16:colId xmlns:a16="http://schemas.microsoft.com/office/drawing/2014/main" val="3389711502"/>
                    </a:ext>
                  </a:extLst>
                </a:gridCol>
              </a:tblGrid>
              <a:tr h="183828">
                <a:tc>
                  <a:txBody>
                    <a:bodyPr/>
                    <a:lstStyle/>
                    <a:p>
                      <a:r>
                        <a:rPr lang="en-US" sz="2000" b="1" dirty="0">
                          <a:solidFill>
                            <a:schemeClr val="tx1"/>
                          </a:solidFill>
                        </a:rPr>
                        <a:t>Time</a:t>
                      </a:r>
                      <a:endParaRPr lang="en-US" sz="2000" dirty="0">
                        <a:solidFill>
                          <a:schemeClr val="tx1"/>
                        </a:solidFill>
                      </a:endParaRPr>
                    </a:p>
                  </a:txBody>
                  <a:tcPr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C00000"/>
                          </a:solidFill>
                        </a:rPr>
                        <a:t>Compound Interest</a:t>
                      </a:r>
                    </a:p>
                    <a:p>
                      <a:r>
                        <a:rPr lang="en-US" sz="2000" b="1" dirty="0">
                          <a:solidFill>
                            <a:schemeClr val="tx1"/>
                          </a:solidFill>
                        </a:rPr>
                        <a:t>(= Outstanding balance × Interest rate</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80000"/>
                        </a:lnSpc>
                      </a:pPr>
                      <a:r>
                        <a:rPr lang="en-US" sz="2000" b="1" dirty="0">
                          <a:solidFill>
                            <a:schemeClr val="tx1"/>
                          </a:solidFill>
                        </a:rPr>
                        <a:t>Outstanding</a:t>
                      </a:r>
                    </a:p>
                    <a:p>
                      <a:pPr algn="ctr">
                        <a:lnSpc>
                          <a:spcPct val="80000"/>
                        </a:lnSpc>
                      </a:pPr>
                      <a:r>
                        <a:rPr lang="en-US" sz="2000" b="1" dirty="0">
                          <a:solidFill>
                            <a:schemeClr val="tx1"/>
                          </a:solidFill>
                        </a:rPr>
                        <a:t>Balance</a:t>
                      </a:r>
                    </a:p>
                  </a:txBody>
                  <a:tcPr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08733097"/>
                  </a:ext>
                </a:extLst>
              </a:tr>
              <a:tr h="0">
                <a:tc>
                  <a:txBody>
                    <a:bodyPr/>
                    <a:lstStyle/>
                    <a:p>
                      <a:r>
                        <a:rPr lang="en-US" sz="2000" dirty="0">
                          <a:solidFill>
                            <a:schemeClr val="tx1"/>
                          </a:solidFill>
                        </a:rPr>
                        <a:t>Initial investment</a:t>
                      </a:r>
                    </a:p>
                  </a:txBody>
                  <a:tcPr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2000" dirty="0">
                        <a:solidFill>
                          <a:schemeClr val="tx1"/>
                        </a:solidFill>
                      </a:endParaRPr>
                    </a:p>
                  </a:txBody>
                  <a:tcPr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rPr>
                        <a:t>$1,000</a:t>
                      </a:r>
                    </a:p>
                  </a:txBody>
                  <a:tcPr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31742149"/>
                  </a:ext>
                </a:extLst>
              </a:tr>
              <a:tr h="0">
                <a:tc>
                  <a:txBody>
                    <a:bodyPr/>
                    <a:lstStyle/>
                    <a:p>
                      <a:r>
                        <a:rPr lang="en-US" sz="2000" dirty="0">
                          <a:solidFill>
                            <a:schemeClr val="tx1"/>
                          </a:solidFill>
                        </a:rPr>
                        <a:t>End of year 1</a:t>
                      </a:r>
                    </a:p>
                  </a:txBody>
                  <a:tcPr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2000" dirty="0"/>
                        <a:t>$1,000 × 10% = $100</a:t>
                      </a:r>
                      <a:endParaRPr lang="en-US" sz="2000" dirty="0">
                        <a:solidFill>
                          <a:schemeClr val="tx1"/>
                        </a:solidFill>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rPr>
                        <a:t>$1,100</a:t>
                      </a:r>
                    </a:p>
                  </a:txBody>
                  <a:tcPr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28176446"/>
                  </a:ext>
                </a:extLst>
              </a:tr>
              <a:tr h="0">
                <a:tc>
                  <a:txBody>
                    <a:bodyPr/>
                    <a:lstStyle/>
                    <a:p>
                      <a:r>
                        <a:rPr lang="en-US" sz="2000" dirty="0">
                          <a:solidFill>
                            <a:schemeClr val="tx1"/>
                          </a:solidFill>
                        </a:rPr>
                        <a:t>End of year 2</a:t>
                      </a:r>
                    </a:p>
                  </a:txBody>
                  <a:tcPr anchor="b">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2000" dirty="0"/>
                        <a:t>$1,100 × 10% = $110</a:t>
                      </a:r>
                      <a:endParaRPr lang="en-US" sz="2000" dirty="0">
                        <a:solidFill>
                          <a:schemeClr val="tx1"/>
                        </a:solidFill>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t> $1,210</a:t>
                      </a:r>
                      <a:endParaRPr lang="en-US" sz="2000" dirty="0">
                        <a:solidFill>
                          <a:schemeClr val="tx1"/>
                        </a:solidFill>
                      </a:endParaRPr>
                    </a:p>
                  </a:txBody>
                  <a:tcPr anchor="b">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49901495"/>
                  </a:ext>
                </a:extLst>
              </a:tr>
              <a:tr h="0">
                <a:tc>
                  <a:txBody>
                    <a:bodyPr/>
                    <a:lstStyle/>
                    <a:p>
                      <a:r>
                        <a:rPr lang="en-US" sz="2000" dirty="0">
                          <a:solidFill>
                            <a:schemeClr val="tx1"/>
                          </a:solidFill>
                        </a:rPr>
                        <a:t>End of year 3</a:t>
                      </a: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dirty="0"/>
                        <a:t>$1,210 × 10% = $121</a:t>
                      </a:r>
                      <a:endParaRPr lang="en-US" sz="2000" dirty="0">
                        <a:solidFill>
                          <a:schemeClr val="tx1"/>
                        </a:solidFill>
                      </a:endParaRP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C00000"/>
                          </a:solidFill>
                        </a:rPr>
                        <a:t>$1,331</a:t>
                      </a:r>
                    </a:p>
                  </a:txBody>
                  <a:tcPr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91480841"/>
                  </a:ext>
                </a:extLst>
              </a:tr>
            </a:tbl>
          </a:graphicData>
        </a:graphic>
      </p:graphicFrame>
      <p:cxnSp>
        <p:nvCxnSpPr>
          <p:cNvPr id="8" name="Straight Arrow Connector 7" descr="A Straight Arrow Connector points to $1,300.">
            <a:extLst>
              <a:ext uri="{FF2B5EF4-FFF2-40B4-BE49-F238E27FC236}">
                <a16:creationId xmlns:a16="http://schemas.microsoft.com/office/drawing/2014/main" id="{BDBFB283-1B78-49A4-A7F9-FC0D022791E8}"/>
              </a:ext>
            </a:extLst>
          </p:cNvPr>
          <p:cNvCxnSpPr>
            <a:cxnSpLocks/>
          </p:cNvCxnSpPr>
          <p:nvPr/>
        </p:nvCxnSpPr>
        <p:spPr>
          <a:xfrm flipH="1">
            <a:off x="7800975" y="5426205"/>
            <a:ext cx="210485" cy="671272"/>
          </a:xfrm>
          <a:prstGeom prst="straightConnector1">
            <a:avLst/>
          </a:prstGeom>
          <a:ln>
            <a:solidFill>
              <a:srgbClr val="C00000"/>
            </a:solidFill>
            <a:tailEnd type="arrow"/>
          </a:ln>
        </p:spPr>
        <p:style>
          <a:lnRef idx="2">
            <a:schemeClr val="accent1"/>
          </a:lnRef>
          <a:fillRef idx="0">
            <a:schemeClr val="accent1"/>
          </a:fillRef>
          <a:effectRef idx="1">
            <a:schemeClr val="accent1"/>
          </a:effectRef>
          <a:fontRef idx="minor">
            <a:schemeClr val="tx1"/>
          </a:fontRef>
        </p:style>
      </p:cxnSp>
      <p:sp>
        <p:nvSpPr>
          <p:cNvPr id="7" name="Content Placeholder 6"/>
          <p:cNvSpPr>
            <a:spLocks noGrp="1"/>
          </p:cNvSpPr>
          <p:nvPr>
            <p:ph sz="quarter" idx="14"/>
          </p:nvPr>
        </p:nvSpPr>
        <p:spPr>
          <a:xfrm>
            <a:off x="4454833" y="6097477"/>
            <a:ext cx="3817620" cy="429491"/>
          </a:xfrm>
        </p:spPr>
        <p:txBody>
          <a:bodyPr/>
          <a:lstStyle/>
          <a:p>
            <a:r>
              <a:rPr lang="en-US" b="1" dirty="0"/>
              <a:t>Simple Interest </a:t>
            </a:r>
            <a:r>
              <a:rPr lang="en-US" dirty="0"/>
              <a:t>is only </a:t>
            </a:r>
            <a:r>
              <a:rPr lang="en-US" b="1" dirty="0">
                <a:solidFill>
                  <a:srgbClr val="C00000"/>
                </a:solidFill>
              </a:rPr>
              <a:t>$1,300</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6985164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Key Point </a:t>
            </a:r>
            <a:r>
              <a:rPr lang="en-US" sz="1000" b="0" noProof="0" dirty="0"/>
              <a:t>1</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8"/>
            <a:ext cx="8458200" cy="4321203"/>
          </a:xfrm>
        </p:spPr>
        <p:txBody>
          <a:bodyPr>
            <a:noAutofit/>
          </a:bodyPr>
          <a:lstStyle/>
          <a:p>
            <a:pPr>
              <a:spcBef>
                <a:spcPts val="1000"/>
              </a:spcBef>
              <a:spcAft>
                <a:spcPts val="0"/>
              </a:spcAft>
            </a:pPr>
            <a:r>
              <a:rPr lang="en-US" sz="2800" dirty="0">
                <a:solidFill>
                  <a:schemeClr val="tx1"/>
                </a:solidFill>
              </a:rPr>
              <a:t>Simple interest is interest we earn on the initial investment only. </a:t>
            </a:r>
          </a:p>
          <a:p>
            <a:pPr>
              <a:spcBef>
                <a:spcPts val="1000"/>
              </a:spcBef>
              <a:spcAft>
                <a:spcPts val="0"/>
              </a:spcAft>
            </a:pPr>
            <a:r>
              <a:rPr lang="en-US" sz="2800" dirty="0">
                <a:solidFill>
                  <a:schemeClr val="tx1"/>
                </a:solidFill>
              </a:rPr>
              <a:t>Compound interest is the interest we earn on the initial investment plus previous interest. </a:t>
            </a:r>
          </a:p>
          <a:p>
            <a:pPr marL="291600" indent="-291600">
              <a:spcBef>
                <a:spcPts val="1000"/>
              </a:spcBef>
              <a:spcAft>
                <a:spcPts val="0"/>
              </a:spcAft>
              <a:buFont typeface="Arial" panose="020B0604020202020204" pitchFamily="34" charset="0"/>
              <a:buChar char="•"/>
            </a:pPr>
            <a:r>
              <a:rPr lang="en-US" sz="2800" dirty="0">
                <a:solidFill>
                  <a:schemeClr val="tx1"/>
                </a:solidFill>
              </a:rPr>
              <a:t>We use compound interest in calculating the time value of money.</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262741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A60A29F-FE55-41E1-8B10-F8B18B89D595}"/>
              </a:ext>
            </a:extLst>
          </p:cNvPr>
          <p:cNvSpPr>
            <a:spLocks noGrp="1"/>
          </p:cNvSpPr>
          <p:nvPr>
            <p:ph type="title"/>
          </p:nvPr>
        </p:nvSpPr>
        <p:spPr/>
        <p:txBody>
          <a:bodyPr/>
          <a:lstStyle/>
          <a:p>
            <a:r>
              <a:rPr lang="en-US" dirty="0"/>
              <a:t>Concept Check C–1 </a:t>
            </a:r>
            <a:r>
              <a:rPr lang="en-US" sz="1000" b="0" dirty="0"/>
              <a:t>1</a:t>
            </a:r>
            <a:endParaRPr lang="en-US" sz="1000" b="0" noProof="0" dirty="0"/>
          </a:p>
        </p:txBody>
      </p:sp>
      <p:sp>
        <p:nvSpPr>
          <p:cNvPr id="8" name="Content Placeholder 7">
            <a:extLst>
              <a:ext uri="{FF2B5EF4-FFF2-40B4-BE49-F238E27FC236}">
                <a16:creationId xmlns:a16="http://schemas.microsoft.com/office/drawing/2014/main" id="{FCDCF2FF-27C7-46F2-9AB8-21AA7EA9AA47}"/>
              </a:ext>
            </a:extLst>
          </p:cNvPr>
          <p:cNvSpPr>
            <a:spLocks noGrp="1"/>
          </p:cNvSpPr>
          <p:nvPr>
            <p:ph sz="quarter" idx="11"/>
          </p:nvPr>
        </p:nvSpPr>
        <p:spPr>
          <a:xfrm>
            <a:off x="342900" y="1276709"/>
            <a:ext cx="8458200" cy="3152416"/>
          </a:xfrm>
        </p:spPr>
        <p:txBody>
          <a:bodyPr>
            <a:noAutofit/>
          </a:bodyPr>
          <a:lstStyle/>
          <a:p>
            <a:pPr>
              <a:spcBef>
                <a:spcPts val="1000"/>
              </a:spcBef>
              <a:spcAft>
                <a:spcPts val="0"/>
              </a:spcAft>
            </a:pPr>
            <a:r>
              <a:rPr lang="en-US" sz="2400" dirty="0"/>
              <a:t>Which of the following statements is true?</a:t>
            </a:r>
          </a:p>
          <a:p>
            <a:pPr marL="357188" indent="-357188">
              <a:spcBef>
                <a:spcPts val="1000"/>
              </a:spcBef>
              <a:spcAft>
                <a:spcPts val="0"/>
              </a:spcAft>
            </a:pPr>
            <a:r>
              <a:rPr lang="en-US" sz="2400" b="1" dirty="0"/>
              <a:t>a.</a:t>
            </a:r>
            <a:r>
              <a:rPr lang="en-US" sz="2400" dirty="0"/>
              <a:t> Simple interest includes interest earned on the initial investment plus interest earned on previous interest.</a:t>
            </a:r>
          </a:p>
          <a:p>
            <a:pPr marL="371475" indent="-371475">
              <a:spcBef>
                <a:spcPts val="1000"/>
              </a:spcBef>
              <a:spcAft>
                <a:spcPts val="0"/>
              </a:spcAft>
            </a:pPr>
            <a:r>
              <a:rPr lang="en-US" sz="2400" b="1" dirty="0"/>
              <a:t>b.</a:t>
            </a:r>
            <a:r>
              <a:rPr lang="en-US" sz="2400" dirty="0"/>
              <a:t> Simple interest includes interest earned on the initial investment only.</a:t>
            </a:r>
          </a:p>
          <a:p>
            <a:pPr>
              <a:spcBef>
                <a:spcPts val="1000"/>
              </a:spcBef>
              <a:spcAft>
                <a:spcPts val="0"/>
              </a:spcAft>
            </a:pPr>
            <a:r>
              <a:rPr lang="en-US" sz="2400" b="1" dirty="0"/>
              <a:t>c.</a:t>
            </a:r>
            <a:r>
              <a:rPr lang="en-US" sz="2400" dirty="0"/>
              <a:t> Simple interest is for a shorter time interval.</a:t>
            </a:r>
          </a:p>
          <a:p>
            <a:pPr>
              <a:spcBef>
                <a:spcPts val="1000"/>
              </a:spcBef>
              <a:spcAft>
                <a:spcPts val="0"/>
              </a:spcAft>
            </a:pPr>
            <a:r>
              <a:rPr lang="en-US" sz="2400" b="1" dirty="0"/>
              <a:t>d.</a:t>
            </a:r>
            <a:r>
              <a:rPr lang="en-US" sz="2400" dirty="0"/>
              <a:t> Simple interest is for a longer time interval.</a:t>
            </a:r>
          </a:p>
        </p:txBody>
      </p:sp>
      <p:sp>
        <p:nvSpPr>
          <p:cNvPr id="6" name="Slide Number Placeholder 5">
            <a:extLst>
              <a:ext uri="{FF2B5EF4-FFF2-40B4-BE49-F238E27FC236}">
                <a16:creationId xmlns:a16="http://schemas.microsoft.com/office/drawing/2014/main" id="{E17A68A6-6B28-4C03-9A4D-4E27B6E283D6}"/>
              </a:ext>
            </a:extLst>
          </p:cNvPr>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13125328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A60A29F-FE55-41E1-8B10-F8B18B89D595}"/>
              </a:ext>
            </a:extLst>
          </p:cNvPr>
          <p:cNvSpPr>
            <a:spLocks noGrp="1"/>
          </p:cNvSpPr>
          <p:nvPr>
            <p:ph type="title"/>
          </p:nvPr>
        </p:nvSpPr>
        <p:spPr/>
        <p:txBody>
          <a:bodyPr/>
          <a:lstStyle/>
          <a:p>
            <a:r>
              <a:rPr lang="en-US" dirty="0"/>
              <a:t>Concept Check C–1 </a:t>
            </a:r>
            <a:r>
              <a:rPr lang="en-US" sz="1000" b="0" dirty="0"/>
              <a:t>2</a:t>
            </a:r>
            <a:endParaRPr lang="en-US" sz="1000" b="0" noProof="0" dirty="0"/>
          </a:p>
        </p:txBody>
      </p:sp>
      <p:sp>
        <p:nvSpPr>
          <p:cNvPr id="8" name="Content Placeholder 7">
            <a:extLst>
              <a:ext uri="{FF2B5EF4-FFF2-40B4-BE49-F238E27FC236}">
                <a16:creationId xmlns:a16="http://schemas.microsoft.com/office/drawing/2014/main" id="{FCDCF2FF-27C7-46F2-9AB8-21AA7EA9AA47}"/>
              </a:ext>
            </a:extLst>
          </p:cNvPr>
          <p:cNvSpPr>
            <a:spLocks noGrp="1"/>
          </p:cNvSpPr>
          <p:nvPr>
            <p:ph sz="quarter" idx="11"/>
          </p:nvPr>
        </p:nvSpPr>
        <p:spPr>
          <a:xfrm>
            <a:off x="342900" y="1276709"/>
            <a:ext cx="8458200" cy="3152416"/>
          </a:xfrm>
        </p:spPr>
        <p:txBody>
          <a:bodyPr>
            <a:noAutofit/>
          </a:bodyPr>
          <a:lstStyle/>
          <a:p>
            <a:pPr>
              <a:spcBef>
                <a:spcPts val="1000"/>
              </a:spcBef>
              <a:spcAft>
                <a:spcPts val="0"/>
              </a:spcAft>
            </a:pPr>
            <a:r>
              <a:rPr lang="en-US" sz="2400" dirty="0"/>
              <a:t>Which of the following statements is true?</a:t>
            </a:r>
          </a:p>
          <a:p>
            <a:pPr marL="357188" indent="-357188">
              <a:spcBef>
                <a:spcPts val="1000"/>
              </a:spcBef>
              <a:spcAft>
                <a:spcPts val="0"/>
              </a:spcAft>
            </a:pPr>
            <a:r>
              <a:rPr lang="en-US" sz="2400" b="1" dirty="0"/>
              <a:t>a.</a:t>
            </a:r>
            <a:r>
              <a:rPr lang="en-US" sz="2400" dirty="0"/>
              <a:t> Simple interest includes interest earned on the initial investment plus interest earned on previous interest.</a:t>
            </a:r>
          </a:p>
          <a:p>
            <a:pPr marL="1628775" indent="-1628775">
              <a:spcBef>
                <a:spcPts val="1000"/>
              </a:spcBef>
              <a:spcAft>
                <a:spcPts val="0"/>
              </a:spcAft>
            </a:pPr>
            <a:r>
              <a:rPr lang="en-US" sz="2400" b="1" dirty="0"/>
              <a:t>Answer: b.</a:t>
            </a:r>
            <a:r>
              <a:rPr lang="en-US" sz="2400" dirty="0"/>
              <a:t> Simple interest includes interest earned on the initial investment only.</a:t>
            </a:r>
          </a:p>
          <a:p>
            <a:pPr>
              <a:spcBef>
                <a:spcPts val="1000"/>
              </a:spcBef>
              <a:spcAft>
                <a:spcPts val="0"/>
              </a:spcAft>
            </a:pPr>
            <a:r>
              <a:rPr lang="en-US" sz="2400" b="1" dirty="0"/>
              <a:t>c.</a:t>
            </a:r>
            <a:r>
              <a:rPr lang="en-US" sz="2400" dirty="0"/>
              <a:t> Simple interest is for a shorter time interval.</a:t>
            </a:r>
          </a:p>
          <a:p>
            <a:pPr>
              <a:spcBef>
                <a:spcPts val="1000"/>
              </a:spcBef>
              <a:spcAft>
                <a:spcPts val="0"/>
              </a:spcAft>
            </a:pPr>
            <a:r>
              <a:rPr lang="en-US" sz="2400" b="1" dirty="0"/>
              <a:t>d.</a:t>
            </a:r>
            <a:r>
              <a:rPr lang="en-US" sz="2400" dirty="0"/>
              <a:t> Simple interest is for a longer time interval.</a:t>
            </a:r>
          </a:p>
        </p:txBody>
      </p:sp>
      <p:sp>
        <p:nvSpPr>
          <p:cNvPr id="4" name="Content Placeholder 3">
            <a:extLst>
              <a:ext uri="{FF2B5EF4-FFF2-40B4-BE49-F238E27FC236}">
                <a16:creationId xmlns:a16="http://schemas.microsoft.com/office/drawing/2014/main" id="{504E45B4-545D-4D0C-B676-08506FA8D2BE}"/>
              </a:ext>
            </a:extLst>
          </p:cNvPr>
          <p:cNvSpPr>
            <a:spLocks noGrp="1"/>
          </p:cNvSpPr>
          <p:nvPr>
            <p:ph sz="quarter" idx="14"/>
          </p:nvPr>
        </p:nvSpPr>
        <p:spPr>
          <a:xfrm>
            <a:off x="342900" y="4657725"/>
            <a:ext cx="8458200" cy="1243014"/>
          </a:xfrm>
        </p:spPr>
        <p:txBody>
          <a:bodyPr>
            <a:normAutofit/>
          </a:bodyPr>
          <a:lstStyle/>
          <a:p>
            <a:pPr>
              <a:spcBef>
                <a:spcPts val="1000"/>
              </a:spcBef>
              <a:spcAft>
                <a:spcPts val="0"/>
              </a:spcAft>
            </a:pPr>
            <a:r>
              <a:rPr lang="en-US" sz="2200" b="1" dirty="0"/>
              <a:t>Simple interest </a:t>
            </a:r>
            <a:r>
              <a:rPr lang="en-US" sz="2200" dirty="0"/>
              <a:t>includes interest earned on the initial investment only. </a:t>
            </a:r>
            <a:r>
              <a:rPr lang="en-US" sz="2200" b="1" dirty="0"/>
              <a:t>Compound interest </a:t>
            </a:r>
            <a:r>
              <a:rPr lang="en-US" sz="2200" dirty="0"/>
              <a:t>includes interest earned on the initial investment plus interest earned on the previous interest.</a:t>
            </a:r>
          </a:p>
        </p:txBody>
      </p:sp>
      <p:sp>
        <p:nvSpPr>
          <p:cNvPr id="6" name="Slide Number Placeholder 5">
            <a:extLst>
              <a:ext uri="{FF2B5EF4-FFF2-40B4-BE49-F238E27FC236}">
                <a16:creationId xmlns:a16="http://schemas.microsoft.com/office/drawing/2014/main" id="{E17A68A6-6B28-4C03-9A4D-4E27B6E283D6}"/>
              </a:ext>
            </a:extLst>
          </p:cNvPr>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3764462266"/>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Custom 201">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202">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002D0E3A-676D-4160-97AC-45FBF1A959A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Template_Editorial_v11_2020</Template>
  <TotalTime>2501</TotalTime>
  <Words>6780</Words>
  <Application>Microsoft Office PowerPoint</Application>
  <PresentationFormat>On-screen Show (4:3)</PresentationFormat>
  <Paragraphs>735</Paragraphs>
  <Slides>54</Slides>
  <Notes>45</Notes>
  <HiddenSlides>10</HiddenSlides>
  <MMClips>0</MMClips>
  <ScaleCrop>false</ScaleCrop>
  <HeadingPairs>
    <vt:vector size="8" baseType="variant">
      <vt:variant>
        <vt:lpstr>Fonts Used</vt:lpstr>
      </vt:variant>
      <vt:variant>
        <vt:i4>3</vt:i4>
      </vt:variant>
      <vt:variant>
        <vt:lpstr>Theme</vt:lpstr>
      </vt:variant>
      <vt:variant>
        <vt:i4>5</vt:i4>
      </vt:variant>
      <vt:variant>
        <vt:lpstr>Embedded OLE Servers</vt:lpstr>
      </vt:variant>
      <vt:variant>
        <vt:i4>1</vt:i4>
      </vt:variant>
      <vt:variant>
        <vt:lpstr>Slide Titles</vt:lpstr>
      </vt:variant>
      <vt:variant>
        <vt:i4>54</vt:i4>
      </vt:variant>
    </vt:vector>
  </HeadingPairs>
  <TitlesOfParts>
    <vt:vector size="63" baseType="lpstr">
      <vt:lpstr>Arial</vt:lpstr>
      <vt:lpstr>Avenir LT Std 65 Medium</vt:lpstr>
      <vt:lpstr>Calibri</vt:lpstr>
      <vt:lpstr>Title Slides Master</vt:lpstr>
      <vt:lpstr>MainContentSlideMaster</vt:lpstr>
      <vt:lpstr>ClosingMaster</vt:lpstr>
      <vt:lpstr>DividerSlideMaster</vt:lpstr>
      <vt:lpstr>ImageDescriptionAppendixSlideMaster</vt:lpstr>
      <vt:lpstr>Equation</vt:lpstr>
      <vt:lpstr>Financial Accounting, Sixth Edition</vt:lpstr>
      <vt:lpstr>Time Value of Money</vt:lpstr>
      <vt:lpstr>Learning Objective 1</vt:lpstr>
      <vt:lpstr>Simple versus Compound Interest</vt:lpstr>
      <vt:lpstr>Illustration C–1 Calculation of Simple Interest</vt:lpstr>
      <vt:lpstr>Illustration C–2 Calculation of Compound Interest</vt:lpstr>
      <vt:lpstr>Key Point 1</vt:lpstr>
      <vt:lpstr>Concept Check C–1 1</vt:lpstr>
      <vt:lpstr>Concept Check C–1 2</vt:lpstr>
      <vt:lpstr>Learning Objective 2</vt:lpstr>
      <vt:lpstr>Illustration C–3 Future Value of a Single Amount</vt:lpstr>
      <vt:lpstr>Illustration C–4 Future Value of $1 (excerpt from Table 1)</vt:lpstr>
      <vt:lpstr>Illustrations C–5 and C–6 Calculate the Future Value of a Single Amount Using a Financial Calculator and Excel</vt:lpstr>
      <vt:lpstr>Interest Compounded More Than Annually</vt:lpstr>
      <vt:lpstr>Illustration C–7 Present Value of a Single Amount</vt:lpstr>
      <vt:lpstr>Key Point 2</vt:lpstr>
      <vt:lpstr>Concept Check C–2 1</vt:lpstr>
      <vt:lpstr>Concept Check C–2 2</vt:lpstr>
      <vt:lpstr>Learning Objective 3</vt:lpstr>
      <vt:lpstr>Illustration C–8 Present Value of $1 (excerpt from Table 2)</vt:lpstr>
      <vt:lpstr>Illustrations C–9 and C–10 Calculate the Present Value of a Single Amount Using a Financial Calculator and Excel</vt:lpstr>
      <vt:lpstr>Illustration C-11 Impact of Interest Rates on Present Value/Future Value Relationship</vt:lpstr>
      <vt:lpstr>Key Point 3</vt:lpstr>
      <vt:lpstr>Concept Check C–3 1</vt:lpstr>
      <vt:lpstr>Concept Check C–3 2</vt:lpstr>
      <vt:lpstr>Learning Objective 4</vt:lpstr>
      <vt:lpstr>Time Value of an Annuity</vt:lpstr>
      <vt:lpstr>Illustration C–12 Future Value of an Annuity</vt:lpstr>
      <vt:lpstr>Illustration C–13 Future Value of an Annuity of $1 (excerpt from Table 3)</vt:lpstr>
      <vt:lpstr>Illustrations C–14 and C–15 Calculate the Future Value of an Annuity Using A Financial Calculator and Excel</vt:lpstr>
      <vt:lpstr>Concept Check C–4 1</vt:lpstr>
      <vt:lpstr>Concept Check C–4 2</vt:lpstr>
      <vt:lpstr>Concept Check C–5 1</vt:lpstr>
      <vt:lpstr>Concept Check C–5 2</vt:lpstr>
      <vt:lpstr>Key Point 4</vt:lpstr>
      <vt:lpstr>Learning Objective 5</vt:lpstr>
      <vt:lpstr>Time Value of an Annuity— Present Value</vt:lpstr>
      <vt:lpstr>Illustration C–16 Present Value of an Annuity </vt:lpstr>
      <vt:lpstr>Illustration C–17 Present Value of an Annuity of $1 (excerpt from Table 4) </vt:lpstr>
      <vt:lpstr>Illustrations C–18 and C–19 Calculate the Present Value of an Annuity Using a Financial Calculator and Excel</vt:lpstr>
      <vt:lpstr>Key Point 5</vt:lpstr>
      <vt:lpstr>Concept Check C–6 1</vt:lpstr>
      <vt:lpstr>Concept Check C–6 2</vt:lpstr>
      <vt:lpstr>End of Main Content</vt:lpstr>
      <vt:lpstr>Accessibility Content: Text Alternatives for Images</vt:lpstr>
      <vt:lpstr>Illustration C–3 Future Value of a Single Amount – Text Alternative</vt:lpstr>
      <vt:lpstr>Illustrations C–5 and C–6 Calculate the Future Value of a Single Amount Using a Financial Calculator and Excel – Text Alternative</vt:lpstr>
      <vt:lpstr>Illustration C–7 Present Value of a Single Amount – Text Alternative</vt:lpstr>
      <vt:lpstr>Illustrations C–9 and C–10 Calculate the Present Value of a Single Amount Using a Financial Calculator and Excel – Text Alternative</vt:lpstr>
      <vt:lpstr>Illustration C-11 Impact of Interest Rates on Present Value/Future Value Relationship – Text Alternative</vt:lpstr>
      <vt:lpstr>Illustration C–12 Future Value of an Annuity – Text Alternative</vt:lpstr>
      <vt:lpstr>Illustrations C–14 and C–15 Calculate the Future Value of an Annuity Using A Financial Calculator and Excel – Text Alternative</vt:lpstr>
      <vt:lpstr>Illustration C–16 Present Value of an Annuity – Text Alternative</vt:lpstr>
      <vt:lpstr>Illustrations C–18 and C–19 Calculate the Present Value of an Annuity Using a Financial Calculator and Excel – Text Alternative</vt:lpstr>
    </vt:vector>
  </TitlesOfParts>
  <Company>McGraw 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APPENDIX C</dc:title>
  <dc:creator/>
  <cp:keywords/>
  <cp:lastModifiedBy>Nithiyanadhan Rajagopal</cp:lastModifiedBy>
  <cp:revision>234</cp:revision>
  <dcterms:created xsi:type="dcterms:W3CDTF">2021-07-01T13:49:16Z</dcterms:created>
  <dcterms:modified xsi:type="dcterms:W3CDTF">2021-08-24T12:42:14Z</dcterms:modified>
</cp:coreProperties>
</file>