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85"/>
  </p:notesMasterIdLst>
  <p:sldIdLst>
    <p:sldId id="304" r:id="rId6"/>
    <p:sldId id="398" r:id="rId7"/>
    <p:sldId id="406" r:id="rId8"/>
    <p:sldId id="400" r:id="rId9"/>
    <p:sldId id="401" r:id="rId10"/>
    <p:sldId id="402" r:id="rId11"/>
    <p:sldId id="403" r:id="rId12"/>
    <p:sldId id="404" r:id="rId13"/>
    <p:sldId id="405" r:id="rId14"/>
    <p:sldId id="407" r:id="rId15"/>
    <p:sldId id="409" r:id="rId16"/>
    <p:sldId id="408" r:id="rId17"/>
    <p:sldId id="410" r:id="rId18"/>
    <p:sldId id="411" r:id="rId19"/>
    <p:sldId id="412" r:id="rId20"/>
    <p:sldId id="413" r:id="rId21"/>
    <p:sldId id="414" r:id="rId22"/>
    <p:sldId id="416" r:id="rId23"/>
    <p:sldId id="415" r:id="rId24"/>
    <p:sldId id="417" r:id="rId25"/>
    <p:sldId id="418" r:id="rId26"/>
    <p:sldId id="419" r:id="rId27"/>
    <p:sldId id="420" r:id="rId28"/>
    <p:sldId id="421" r:id="rId29"/>
    <p:sldId id="422" r:id="rId30"/>
    <p:sldId id="480" r:id="rId31"/>
    <p:sldId id="426" r:id="rId32"/>
    <p:sldId id="427" r:id="rId33"/>
    <p:sldId id="428" r:id="rId34"/>
    <p:sldId id="429" r:id="rId35"/>
    <p:sldId id="430" r:id="rId36"/>
    <p:sldId id="431" r:id="rId37"/>
    <p:sldId id="432" r:id="rId38"/>
    <p:sldId id="433" r:id="rId39"/>
    <p:sldId id="424" r:id="rId40"/>
    <p:sldId id="434" r:id="rId41"/>
    <p:sldId id="435" r:id="rId42"/>
    <p:sldId id="436" r:id="rId43"/>
    <p:sldId id="437" r:id="rId44"/>
    <p:sldId id="425" r:id="rId45"/>
    <p:sldId id="438" r:id="rId46"/>
    <p:sldId id="439" r:id="rId47"/>
    <p:sldId id="441" r:id="rId48"/>
    <p:sldId id="440" r:id="rId49"/>
    <p:sldId id="442" r:id="rId50"/>
    <p:sldId id="443" r:id="rId51"/>
    <p:sldId id="444" r:id="rId52"/>
    <p:sldId id="445" r:id="rId53"/>
    <p:sldId id="446" r:id="rId54"/>
    <p:sldId id="447" r:id="rId55"/>
    <p:sldId id="448" r:id="rId56"/>
    <p:sldId id="449" r:id="rId57"/>
    <p:sldId id="450" r:id="rId58"/>
    <p:sldId id="451" r:id="rId59"/>
    <p:sldId id="452" r:id="rId60"/>
    <p:sldId id="453" r:id="rId61"/>
    <p:sldId id="454" r:id="rId62"/>
    <p:sldId id="455" r:id="rId63"/>
    <p:sldId id="456" r:id="rId64"/>
    <p:sldId id="457" r:id="rId65"/>
    <p:sldId id="458" r:id="rId66"/>
    <p:sldId id="459" r:id="rId67"/>
    <p:sldId id="460" r:id="rId68"/>
    <p:sldId id="461" r:id="rId69"/>
    <p:sldId id="467" r:id="rId70"/>
    <p:sldId id="469" r:id="rId71"/>
    <p:sldId id="471" r:id="rId72"/>
    <p:sldId id="473" r:id="rId73"/>
    <p:sldId id="474" r:id="rId74"/>
    <p:sldId id="476" r:id="rId75"/>
    <p:sldId id="477" r:id="rId76"/>
    <p:sldId id="479" r:id="rId77"/>
    <p:sldId id="463" r:id="rId78"/>
    <p:sldId id="464" r:id="rId79"/>
    <p:sldId id="465" r:id="rId80"/>
    <p:sldId id="466" r:id="rId81"/>
    <p:sldId id="260" r:id="rId82"/>
    <p:sldId id="258" r:id="rId83"/>
    <p:sldId id="264"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398"/>
            <p14:sldId id="406"/>
            <p14:sldId id="400"/>
            <p14:sldId id="401"/>
            <p14:sldId id="402"/>
            <p14:sldId id="403"/>
            <p14:sldId id="404"/>
            <p14:sldId id="405"/>
            <p14:sldId id="407"/>
            <p14:sldId id="409"/>
            <p14:sldId id="408"/>
            <p14:sldId id="410"/>
            <p14:sldId id="411"/>
            <p14:sldId id="412"/>
            <p14:sldId id="413"/>
            <p14:sldId id="414"/>
            <p14:sldId id="416"/>
            <p14:sldId id="415"/>
            <p14:sldId id="417"/>
            <p14:sldId id="418"/>
            <p14:sldId id="419"/>
            <p14:sldId id="420"/>
            <p14:sldId id="421"/>
            <p14:sldId id="422"/>
            <p14:sldId id="480"/>
            <p14:sldId id="426"/>
            <p14:sldId id="427"/>
            <p14:sldId id="428"/>
            <p14:sldId id="429"/>
            <p14:sldId id="430"/>
            <p14:sldId id="431"/>
            <p14:sldId id="432"/>
            <p14:sldId id="433"/>
            <p14:sldId id="424"/>
            <p14:sldId id="434"/>
            <p14:sldId id="435"/>
            <p14:sldId id="436"/>
            <p14:sldId id="437"/>
            <p14:sldId id="425"/>
            <p14:sldId id="438"/>
            <p14:sldId id="439"/>
            <p14:sldId id="441"/>
            <p14:sldId id="440"/>
            <p14:sldId id="442"/>
            <p14:sldId id="443"/>
            <p14:sldId id="444"/>
            <p14:sldId id="445"/>
            <p14:sldId id="446"/>
            <p14:sldId id="447"/>
            <p14:sldId id="448"/>
            <p14:sldId id="449"/>
            <p14:sldId id="450"/>
            <p14:sldId id="451"/>
            <p14:sldId id="452"/>
            <p14:sldId id="453"/>
            <p14:sldId id="454"/>
            <p14:sldId id="455"/>
            <p14:sldId id="456"/>
            <p14:sldId id="457"/>
            <p14:sldId id="458"/>
            <p14:sldId id="459"/>
            <p14:sldId id="460"/>
            <p14:sldId id="461"/>
            <p14:sldId id="467"/>
            <p14:sldId id="469"/>
            <p14:sldId id="471"/>
            <p14:sldId id="473"/>
            <p14:sldId id="474"/>
            <p14:sldId id="476"/>
            <p14:sldId id="477"/>
            <p14:sldId id="479"/>
            <p14:sldId id="463"/>
            <p14:sldId id="464"/>
            <p14:sldId id="465"/>
            <p14:sldId id="466"/>
            <p14:sldId id="260"/>
          </p14:sldIdLst>
        </p14:section>
        <p14:section name="Appendix: Image Descriptions for Unsighted Students" id="{9E859B0B-078E-463E-89A6-21C20DD280C4}">
          <p14:sldIdLst>
            <p14:sldId id="258"/>
            <p14:sldId id="264"/>
          </p14:sldIdLst>
        </p14:section>
      </p14:sectionLst>
    </p:ext>
    <p:ext uri="{EFAFB233-063F-42B5-8137-9DF3F51BA10A}">
      <p15:sldGuideLst xmlns:p15="http://schemas.microsoft.com/office/powerpoint/2012/main">
        <p15:guide id="2" pos="3264" userDrawn="1">
          <p15:clr>
            <a:srgbClr val="A4A3A4"/>
          </p15:clr>
        </p15:guide>
        <p15:guide id="3" orient="horz" pos="2341"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F568B"/>
    <a:srgbClr val="AC0000"/>
    <a:srgbClr val="005800"/>
    <a:srgbClr val="194C62"/>
    <a:srgbClr val="004D86"/>
    <a:srgbClr val="004274"/>
    <a:srgbClr val="B0141B"/>
    <a:srgbClr val="004821"/>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11" autoAdjust="0"/>
    <p:restoredTop sz="94249" autoAdjust="0"/>
  </p:normalViewPr>
  <p:slideViewPr>
    <p:cSldViewPr snapToGrid="0" showGuides="1">
      <p:cViewPr varScale="1">
        <p:scale>
          <a:sx n="104" d="100"/>
          <a:sy n="104" d="100"/>
        </p:scale>
        <p:origin x="2022" y="90"/>
      </p:cViewPr>
      <p:guideLst>
        <p:guide pos="3264"/>
        <p:guide orient="horz" pos="2341"/>
        <p:guide pos="5640"/>
      </p:guideLst>
    </p:cSldViewPr>
  </p:slideViewPr>
  <p:outlineViewPr>
    <p:cViewPr>
      <p:scale>
        <a:sx n="33" d="100"/>
        <a:sy n="33" d="100"/>
      </p:scale>
      <p:origin x="0" y="-46602"/>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4" d="100"/>
          <a:sy n="84" d="100"/>
        </p:scale>
        <p:origin x="382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tableStyles" Target="tableStyles.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10/1/2021</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dirty="0"/>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425b18db61e2493ba2c2e3978f0e0371"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dirty="0"/>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dirty="0"/>
          </a:p>
        </p:txBody>
      </p:sp>
    </p:spTree>
    <p:extLst>
      <p:ext uri="{BB962C8B-B14F-4D97-AF65-F5344CB8AC3E}">
        <p14:creationId xmlns:p14="http://schemas.microsoft.com/office/powerpoint/2010/main" val="1726416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section, we’ll review 14 ratios classified into two categories: risk ratios and profitability ratios. When calculating ratios, remember how income statement accounts differ from balance sheet accounts: We measure income statement accounts over a </a:t>
            </a:r>
            <a:r>
              <a:rPr lang="en-US" i="1" dirty="0"/>
              <a:t>period</a:t>
            </a:r>
            <a:r>
              <a:rPr lang="en-US" dirty="0"/>
              <a:t> of time (like a video). We measure balance sheet accounts at a </a:t>
            </a:r>
            <a:r>
              <a:rPr lang="en-US" i="1" dirty="0"/>
              <a:t>point</a:t>
            </a:r>
            <a:r>
              <a:rPr lang="en-US" dirty="0"/>
              <a:t> in time (like a photograph). Therefore, ratios that compare an income statement account with a balance sheet account should express the balance sheet account as an </a:t>
            </a:r>
            <a:r>
              <a:rPr lang="en-US" i="1" dirty="0"/>
              <a:t>average</a:t>
            </a:r>
            <a:r>
              <a:rPr lang="en-US" dirty="0"/>
              <a:t> of the beginning and ending balances.</a:t>
            </a:r>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dirty="0"/>
          </a:p>
        </p:txBody>
      </p:sp>
    </p:spTree>
    <p:extLst>
      <p:ext uri="{BB962C8B-B14F-4D97-AF65-F5344CB8AC3E}">
        <p14:creationId xmlns:p14="http://schemas.microsoft.com/office/powerpoint/2010/main" val="3266591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To review each ratio, we’ll be referring</a:t>
            </a:r>
            <a:r>
              <a:rPr lang="en-IN" baseline="0" dirty="0"/>
              <a:t> to</a:t>
            </a:r>
            <a:r>
              <a:rPr lang="en-IN" dirty="0"/>
              <a:t> this 2020 income</a:t>
            </a:r>
            <a:r>
              <a:rPr lang="en-IN" baseline="0" dirty="0"/>
              <a:t> statement for VF for our analysis.</a:t>
            </a:r>
            <a:r>
              <a:rPr lang="en-US" baseline="0" dirty="0"/>
              <a:t> </a:t>
            </a:r>
          </a:p>
          <a:p>
            <a:endParaRPr lang="en-US" baseline="0" dirty="0"/>
          </a:p>
          <a:p>
            <a:r>
              <a:rPr lang="en-US" baseline="0" dirty="0"/>
              <a:t>When calculating ratios, remember how income statement accounts differ from balance sheet accounts: We measure income statement accounts over a </a:t>
            </a:r>
            <a:r>
              <a:rPr lang="en-US" i="1" baseline="0" dirty="0"/>
              <a:t>period</a:t>
            </a:r>
            <a:r>
              <a:rPr lang="en-US" baseline="0" dirty="0"/>
              <a:t> of time (like a video).</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dirty="0"/>
          </a:p>
        </p:txBody>
      </p:sp>
    </p:spTree>
    <p:extLst>
      <p:ext uri="{BB962C8B-B14F-4D97-AF65-F5344CB8AC3E}">
        <p14:creationId xmlns:p14="http://schemas.microsoft.com/office/powerpoint/2010/main" val="4251267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We’ll also</a:t>
            </a:r>
            <a:r>
              <a:rPr lang="en-IN" baseline="0" dirty="0"/>
              <a:t> be referring to these</a:t>
            </a:r>
            <a:r>
              <a:rPr lang="en-IN" dirty="0"/>
              <a:t> balance sheets</a:t>
            </a:r>
            <a:r>
              <a:rPr lang="en-IN" baseline="0" dirty="0"/>
              <a:t> for VF for our ratio analysis. You can use the copies of these financial statements included in Chapter 12 of your textbook as a guide as we calculate the following ratios. </a:t>
            </a:r>
          </a:p>
          <a:p>
            <a:endParaRPr lang="en-IN"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We measure balance sheet accounts at a </a:t>
            </a:r>
            <a:r>
              <a:rPr lang="en-US" sz="1200" i="1" kern="1200" baseline="0" dirty="0">
                <a:solidFill>
                  <a:schemeClr val="tx1"/>
                </a:solidFill>
                <a:latin typeface="+mn-lt"/>
                <a:ea typeface="+mn-ea"/>
                <a:cs typeface="+mn-cs"/>
              </a:rPr>
              <a:t>point</a:t>
            </a:r>
            <a:r>
              <a:rPr lang="en-US" sz="1200" kern="1200" baseline="0" dirty="0">
                <a:solidFill>
                  <a:schemeClr val="tx1"/>
                </a:solidFill>
                <a:latin typeface="+mn-lt"/>
                <a:ea typeface="+mn-ea"/>
                <a:cs typeface="+mn-cs"/>
              </a:rPr>
              <a:t> in time (like a photograph). Therefore, ratios that compare an income statement account with a balance sheet account should express the balance sheet account as an </a:t>
            </a:r>
            <a:r>
              <a:rPr lang="en-US" sz="1200" i="1" kern="1200" baseline="0" dirty="0">
                <a:solidFill>
                  <a:schemeClr val="tx1"/>
                </a:solidFill>
                <a:latin typeface="+mn-lt"/>
                <a:ea typeface="+mn-ea"/>
                <a:cs typeface="+mn-cs"/>
              </a:rPr>
              <a:t>average</a:t>
            </a:r>
            <a:r>
              <a:rPr lang="en-US" sz="1200" kern="1200" baseline="0" dirty="0">
                <a:solidFill>
                  <a:schemeClr val="tx1"/>
                </a:solidFill>
                <a:latin typeface="+mn-lt"/>
                <a:ea typeface="+mn-ea"/>
                <a:cs typeface="+mn-cs"/>
              </a:rPr>
              <a:t> of the beginning and ending balances.</a:t>
            </a:r>
            <a:endParaRPr lang="en-IN"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23</a:t>
            </a:fld>
            <a:endParaRPr lang="en-US" dirty="0"/>
          </a:p>
        </p:txBody>
      </p:sp>
    </p:spTree>
    <p:extLst>
      <p:ext uri="{BB962C8B-B14F-4D97-AF65-F5344CB8AC3E}">
        <p14:creationId xmlns:p14="http://schemas.microsoft.com/office/powerpoint/2010/main" val="93358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summarizes eight risk ratios, the chapters in which we discussed them, and how they’re calculated. We divide the eight risk ratios into six liquidity ratios and two solvency ratios. </a:t>
            </a:r>
          </a:p>
          <a:p>
            <a:endParaRPr lang="en-US" b="1" i="1" dirty="0"/>
          </a:p>
          <a:p>
            <a:r>
              <a:rPr lang="en-US" b="1" i="1" dirty="0"/>
              <a:t>Liquidity</a:t>
            </a:r>
            <a:r>
              <a:rPr lang="en-US" dirty="0"/>
              <a:t> refers to having sufficient cash (or other assets readily convertible into cash) to pay its </a:t>
            </a:r>
            <a:r>
              <a:rPr lang="en-US" i="1" dirty="0"/>
              <a:t>current</a:t>
            </a:r>
            <a:r>
              <a:rPr lang="en-US" dirty="0"/>
              <a:t> liabilities. The accounts used to calculate liquidity ratios are located in the current assets and current liabilities sections of the balance sheet. </a:t>
            </a:r>
          </a:p>
          <a:p>
            <a:endParaRPr lang="en-US" b="1" i="1" dirty="0"/>
          </a:p>
          <a:p>
            <a:r>
              <a:rPr lang="en-US" b="1" i="1" dirty="0"/>
              <a:t>Solvency</a:t>
            </a:r>
            <a:r>
              <a:rPr lang="en-US" dirty="0"/>
              <a:t> refers to a company’s ability to pay all its liabilities, which includes </a:t>
            </a:r>
            <a:r>
              <a:rPr lang="en-US" i="1" dirty="0"/>
              <a:t>long-term</a:t>
            </a:r>
            <a:r>
              <a:rPr lang="en-US" dirty="0"/>
              <a:t> liabilities as well.</a:t>
            </a:r>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dirty="0"/>
          </a:p>
        </p:txBody>
      </p:sp>
    </p:spTree>
    <p:extLst>
      <p:ext uri="{BB962C8B-B14F-4D97-AF65-F5344CB8AC3E}">
        <p14:creationId xmlns:p14="http://schemas.microsoft.com/office/powerpoint/2010/main" val="1185869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summarizes eight risk ratios, the chapters in which we discussed them, and how they’re calculated. We divide the eight risk ratios into six liquidity ratios and two solvency ratios. </a:t>
            </a:r>
          </a:p>
          <a:p>
            <a:endParaRPr lang="en-US" b="1" i="1" dirty="0"/>
          </a:p>
          <a:p>
            <a:r>
              <a:rPr lang="en-US" b="1" i="1" dirty="0"/>
              <a:t>Liquidity</a:t>
            </a:r>
            <a:r>
              <a:rPr lang="en-US" dirty="0"/>
              <a:t> refers to having sufficient cash (or other assets readily convertible into cash) to pay its </a:t>
            </a:r>
            <a:r>
              <a:rPr lang="en-US" i="1" dirty="0"/>
              <a:t>current</a:t>
            </a:r>
            <a:r>
              <a:rPr lang="en-US" dirty="0"/>
              <a:t> liabilities. The accounts used to calculate liquidity ratios are located in the current assets and current liabilities sections of the balance sheet. </a:t>
            </a:r>
          </a:p>
          <a:p>
            <a:endParaRPr lang="en-US" b="1" i="1" dirty="0"/>
          </a:p>
          <a:p>
            <a:r>
              <a:rPr lang="en-US" b="1" i="1" dirty="0"/>
              <a:t>Solvency</a:t>
            </a:r>
            <a:r>
              <a:rPr lang="en-US" dirty="0"/>
              <a:t> refers to a company’s ability to pay all its liabilities, which includes </a:t>
            </a:r>
            <a:r>
              <a:rPr lang="en-US" i="1" dirty="0"/>
              <a:t>long-term</a:t>
            </a:r>
            <a:r>
              <a:rPr lang="en-US" dirty="0"/>
              <a:t> liabilities as well.</a:t>
            </a:r>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dirty="0"/>
          </a:p>
        </p:txBody>
      </p:sp>
    </p:spTree>
    <p:extLst>
      <p:ext uri="{BB962C8B-B14F-4D97-AF65-F5344CB8AC3E}">
        <p14:creationId xmlns:p14="http://schemas.microsoft.com/office/powerpoint/2010/main" val="2698322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receivables turnover ratio </a:t>
            </a:r>
            <a:r>
              <a:rPr lang="en-US" dirty="0"/>
              <a:t>measures how many times, on average, a company collects its receivables during the year. A low receivables turnover ratio may indicate that the company is having trouble collecting its accounts receivable. This often occurs when a company loosens its credit terms to generate additional sales. A high receivables turnover ratio is a positive sign that a company can quickly turn its receivables into cash. </a:t>
            </a:r>
          </a:p>
          <a:p>
            <a:endParaRPr lang="en-US" dirty="0"/>
          </a:p>
          <a:p>
            <a:r>
              <a:rPr lang="en-US" dirty="0"/>
              <a:t>This illustration shows the calculation of the receivables turnover ratio for VF and compares it to Nike’s.</a:t>
            </a:r>
          </a:p>
          <a:p>
            <a:endParaRPr lang="en-US" dirty="0"/>
          </a:p>
          <a:p>
            <a:r>
              <a:rPr lang="en-US" sz="1200" kern="1200" dirty="0">
                <a:solidFill>
                  <a:schemeClr val="tx1"/>
                </a:solidFill>
                <a:latin typeface="+mn-lt"/>
                <a:ea typeface="+mn-ea"/>
                <a:cs typeface="+mn-cs"/>
              </a:rPr>
              <a:t>In calculating the receivables turnover ratio, we have assumed that VF’s sales are all credit sales. (VF does not usually sell directly to customers, but to retailers such as </a:t>
            </a:r>
            <a:r>
              <a:rPr lang="en-US" sz="1200" b="1" kern="1200" dirty="0">
                <a:solidFill>
                  <a:schemeClr val="tx1"/>
                </a:solidFill>
                <a:latin typeface="+mn-lt"/>
                <a:ea typeface="+mn-ea"/>
                <a:cs typeface="+mn-cs"/>
              </a:rPr>
              <a:t>Dick’s Sporting Goods</a:t>
            </a:r>
            <a:r>
              <a:rPr lang="en-US" sz="1200" kern="1200" dirty="0">
                <a:solidFill>
                  <a:schemeClr val="tx1"/>
                </a:solidFill>
                <a:latin typeface="+mn-lt"/>
                <a:ea typeface="+mn-ea"/>
                <a:cs typeface="+mn-cs"/>
              </a:rPr>
              <a:t>.) Most companies don’t separately report their credit sales. The bottom half of the fraction is the </a:t>
            </a:r>
            <a:r>
              <a:rPr lang="en-US" sz="1200" i="1" kern="1200" dirty="0">
                <a:solidFill>
                  <a:schemeClr val="tx1"/>
                </a:solidFill>
                <a:latin typeface="+mn-lt"/>
                <a:ea typeface="+mn-ea"/>
                <a:cs typeface="+mn-cs"/>
              </a:rPr>
              <a:t>average</a:t>
            </a:r>
            <a:r>
              <a:rPr lang="en-US" sz="1200" kern="1200" dirty="0">
                <a:solidFill>
                  <a:schemeClr val="tx1"/>
                </a:solidFill>
                <a:latin typeface="+mn-lt"/>
                <a:ea typeface="+mn-ea"/>
                <a:cs typeface="+mn-cs"/>
              </a:rPr>
              <a:t> accounts receivable during the year, calculated as beginning receivables plus ending receivables divided by two. VF’s receivables turnover ratio is 7.8, indicating that receivables turn over (are collected) 7.8 times per year. This is lower than Nike’s receivables turnover ratio of 10.7.</a:t>
            </a:r>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dirty="0"/>
          </a:p>
        </p:txBody>
      </p:sp>
    </p:spTree>
    <p:extLst>
      <p:ext uri="{BB962C8B-B14F-4D97-AF65-F5344CB8AC3E}">
        <p14:creationId xmlns:p14="http://schemas.microsoft.com/office/powerpoint/2010/main" val="1431099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often convert the receivables turnover ratio into days and call it the </a:t>
            </a:r>
            <a:r>
              <a:rPr lang="en-US" b="1" i="0" dirty="0"/>
              <a:t>average collection period</a:t>
            </a:r>
            <a:r>
              <a:rPr lang="en-US" dirty="0"/>
              <a:t>. The shorter the average collection period, the better. </a:t>
            </a:r>
          </a:p>
          <a:p>
            <a:endParaRPr lang="en-US" dirty="0"/>
          </a:p>
          <a:p>
            <a:r>
              <a:rPr lang="en-US" dirty="0"/>
              <a:t>This </a:t>
            </a:r>
            <a:r>
              <a:rPr lang="en-US" sz="1200" kern="1200" dirty="0">
                <a:solidFill>
                  <a:schemeClr val="tx1"/>
                </a:solidFill>
                <a:latin typeface="+mn-lt"/>
                <a:ea typeface="+mn-ea"/>
                <a:cs typeface="+mn-cs"/>
              </a:rPr>
              <a:t>illustration displays the average collection period for VF and Nike.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VF’s average collection period of 46.8 days is 365 days divided by the receivables turnover ratio of 7.8. It takes VF an average of over one month (46.8 days) to collect its accounts receivable. Nike’s average collection period, at 34.1 days, indicates that it receives cash more quickly from customers.</a:t>
            </a:r>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dirty="0"/>
          </a:p>
        </p:txBody>
      </p:sp>
    </p:spTree>
    <p:extLst>
      <p:ext uri="{BB962C8B-B14F-4D97-AF65-F5344CB8AC3E}">
        <p14:creationId xmlns:p14="http://schemas.microsoft.com/office/powerpoint/2010/main" val="33148124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inventory turnover ratio </a:t>
            </a:r>
            <a:r>
              <a:rPr lang="en-US" dirty="0"/>
              <a:t>measures how many times, on average, a company sells its entire inventory during the year. A high inventory turnover ratio usually is a positive sign. It indicates that inventory is selling quickly, less cash is tied up in inventory, and the risk of outdated inventory is lower. However, an extremely high inventory turnover ratio might be a signal that the company is losing sales due to inventory shortages. </a:t>
            </a:r>
          </a:p>
          <a:p>
            <a:endParaRPr lang="en-US" dirty="0"/>
          </a:p>
          <a:p>
            <a:r>
              <a:rPr lang="en-US" dirty="0"/>
              <a:t>This </a:t>
            </a:r>
            <a:r>
              <a:rPr lang="en-US" sz="1200" kern="1200" dirty="0">
                <a:solidFill>
                  <a:schemeClr val="tx1"/>
                </a:solidFill>
                <a:latin typeface="+mn-lt"/>
                <a:ea typeface="+mn-ea"/>
                <a:cs typeface="+mn-cs"/>
              </a:rPr>
              <a:t>illustration provides the inventory turnover ratios for VF and Nike.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Inventory at VF turns over, on average, 3.8 times per year compared to 3.3 times per year at Nike. The slower inventory turnover at Nike is a negative sign, indicating a greater risk of slow-moving inventory items, although the two ratios do not differ much.</a:t>
            </a:r>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dirty="0"/>
          </a:p>
        </p:txBody>
      </p:sp>
    </p:spTree>
    <p:extLst>
      <p:ext uri="{BB962C8B-B14F-4D97-AF65-F5344CB8AC3E}">
        <p14:creationId xmlns:p14="http://schemas.microsoft.com/office/powerpoint/2010/main" val="7577100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convert the inventory turnover ratio into days and call it the </a:t>
            </a:r>
            <a:r>
              <a:rPr lang="en-US" b="1" i="0" dirty="0"/>
              <a:t>average days in inventory</a:t>
            </a:r>
            <a:r>
              <a:rPr lang="en-US" i="0" dirty="0"/>
              <a:t>.</a:t>
            </a:r>
            <a:r>
              <a:rPr lang="en-US" dirty="0"/>
              <a:t> As you can imagine, companies try to minimize the number of days they hold inventory. </a:t>
            </a:r>
          </a:p>
          <a:p>
            <a:endParaRPr lang="en-US" dirty="0"/>
          </a:p>
          <a:p>
            <a:r>
              <a:rPr lang="en-US" dirty="0"/>
              <a:t>We calculate the average days in inventory in this illustration.</a:t>
            </a:r>
          </a:p>
          <a:p>
            <a:endParaRPr lang="en-IN" dirty="0"/>
          </a:p>
          <a:p>
            <a:r>
              <a:rPr lang="en-US" dirty="0"/>
              <a:t>VF’s average days in inventory is 96.1 days, calculated as 365 days divided by the inventory turnover ratio of 3.8. In comparison, Nike’s average days in inventory is higher at 110.6 days.</a:t>
            </a:r>
          </a:p>
          <a:p>
            <a:endParaRPr lang="en-US" dirty="0"/>
          </a:p>
          <a:p>
            <a:r>
              <a:rPr lang="en-US" dirty="0"/>
              <a:t>Inventory turnover ratios and the resulting average days in inventory vary significantly by industry. Inventory turnover might even vary by product within the same industry.</a:t>
            </a:r>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dirty="0"/>
          </a:p>
        </p:txBody>
      </p:sp>
    </p:spTree>
    <p:extLst>
      <p:ext uri="{BB962C8B-B14F-4D97-AF65-F5344CB8AC3E}">
        <p14:creationId xmlns:p14="http://schemas.microsoft.com/office/powerpoint/2010/main" val="1069505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a:t>
            </a:r>
            <a:r>
              <a:rPr lang="en-US" baseline="0" dirty="0"/>
              <a:t> we will look at how we can use ratios to </a:t>
            </a:r>
            <a:r>
              <a:rPr lang="en-IN" baseline="0" dirty="0"/>
              <a:t>help evaluate a firm’s performance and financial position. </a:t>
            </a:r>
          </a:p>
          <a:p>
            <a:endParaRPr lang="en-IN" baseline="0" dirty="0"/>
          </a:p>
          <a:p>
            <a:r>
              <a:rPr lang="en-US" dirty="0"/>
              <a:t>Ratios are most useful when compared to some standard. That standard of comparison may be the performance of another company, last year’s performance by the same company, or the average performance of companies in the same industry.</a:t>
            </a:r>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dirty="0"/>
          </a:p>
        </p:txBody>
      </p:sp>
    </p:spTree>
    <p:extLst>
      <p:ext uri="{BB962C8B-B14F-4D97-AF65-F5344CB8AC3E}">
        <p14:creationId xmlns:p14="http://schemas.microsoft.com/office/powerpoint/2010/main" val="184411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current ratio </a:t>
            </a:r>
            <a:r>
              <a:rPr lang="en-US" dirty="0"/>
              <a:t>compares current assets to current liabilities. It’s probably the most widely used of all liquidity ratios. A high current ratio indicates that a company has sufficient current assets to pay current liabilities as they become due. </a:t>
            </a:r>
          </a:p>
          <a:p>
            <a:endParaRPr lang="en-US" dirty="0"/>
          </a:p>
          <a:p>
            <a:r>
              <a:rPr lang="en-US" dirty="0"/>
              <a:t>This illustration presents the current ratios for VF and Nike.</a:t>
            </a:r>
          </a:p>
          <a:p>
            <a:endParaRPr lang="en-US" dirty="0"/>
          </a:p>
          <a:p>
            <a:r>
              <a:rPr lang="en-US" dirty="0"/>
              <a:t>VF’s current ratio of 1.7 means the firm has $1.70 in current assets for each $1 in current liabilities. Nike has a much higher current ratio. A company needs to maintain sufficient current assets to pay current liabilities as they become due. Thus, a higher current ratio usually indicates less risk.</a:t>
            </a:r>
          </a:p>
          <a:p>
            <a:endParaRPr lang="en-US" dirty="0"/>
          </a:p>
          <a:p>
            <a:r>
              <a:rPr lang="en-US" dirty="0"/>
              <a:t>However, a high current ratio is not always a good signal. A high current ratio might occur when a company has difficulty collecting receivables or carries too much inventory. Analysts become concerned if a company reports an increasing current ratio combined with either a lower receivables turnover ratio or a lower inventory turnover ratio.</a:t>
            </a:r>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dirty="0"/>
          </a:p>
        </p:txBody>
      </p:sp>
    </p:spTree>
    <p:extLst>
      <p:ext uri="{BB962C8B-B14F-4D97-AF65-F5344CB8AC3E}">
        <p14:creationId xmlns:p14="http://schemas.microsoft.com/office/powerpoint/2010/main" val="25073040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acid-test ratio </a:t>
            </a:r>
            <a:r>
              <a:rPr lang="en-US" dirty="0"/>
              <a:t>is similar to the current ratio but is a more conservative measure of current assets available to pay current liabilities. Specifically, the top part of the fraction includes only cash, current investments, and accounts receivable. Because it eliminates current assets such as inventories and prepaid expenses that are less readily convertible into cash, the acid-test ratio often provides a better indication of a company’s liquidity than does the current ratio. </a:t>
            </a:r>
          </a:p>
          <a:p>
            <a:endParaRPr lang="en-US" dirty="0"/>
          </a:p>
          <a:p>
            <a:r>
              <a:rPr lang="en-US" dirty="0"/>
              <a:t>We calculate the acid-test ratio in this illustration.</a:t>
            </a:r>
          </a:p>
          <a:p>
            <a:endParaRPr lang="en-US" dirty="0"/>
          </a:p>
          <a:p>
            <a:r>
              <a:rPr lang="en-US" dirty="0"/>
              <a:t>VF did not report any current investments, so a $0 is recorded for current investments in the top part of the fraction. VF’s acid-test ratio is 0.9 and does not compare favorably with Nike’s ratio of 1.4.</a:t>
            </a:r>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dirty="0"/>
          </a:p>
        </p:txBody>
      </p:sp>
    </p:spTree>
    <p:extLst>
      <p:ext uri="{BB962C8B-B14F-4D97-AF65-F5344CB8AC3E}">
        <p14:creationId xmlns:p14="http://schemas.microsoft.com/office/powerpoint/2010/main" val="270486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six ratios we covered relate to liquidity, or a company’s ability to pay its current liabilities. The final two ratios we cover (debt to equity and times interest earned) relate to solvency, or a company's ability to pay its long-term liabilities as well. </a:t>
            </a:r>
          </a:p>
          <a:p>
            <a:endParaRPr lang="en-US" dirty="0"/>
          </a:p>
          <a:p>
            <a:r>
              <a:rPr lang="en-US" dirty="0"/>
              <a:t>Other things being equal, the higher the </a:t>
            </a:r>
            <a:r>
              <a:rPr lang="en-US" b="1" i="0" dirty="0"/>
              <a:t>debt to equity ratio</a:t>
            </a:r>
            <a:r>
              <a:rPr lang="en-US" b="1" dirty="0"/>
              <a:t>,</a:t>
            </a:r>
            <a:r>
              <a:rPr lang="en-US" dirty="0"/>
              <a:t> the higher the risk of bankruptcy. The reason is that, unlike shareholders, debt holders have the ability to force a company into bankruptcy for failing to pay interest or repay the debt in a timely manner.</a:t>
            </a:r>
          </a:p>
          <a:p>
            <a:endParaRPr lang="en-US" dirty="0"/>
          </a:p>
          <a:p>
            <a:r>
              <a:rPr lang="en-US" dirty="0"/>
              <a:t>This illustration shows the calculation of the debt to equity ratio for VF and Nike.</a:t>
            </a:r>
          </a:p>
          <a:p>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VF has a debt to equity ratio of 231.6%, or about $2.32 in liabilities for each $1 in stockholders’ equity. Nike’s debt to equity ratio is higher, at 289.1%.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Additional debt can be good for investors, as long as a company earns a return on borrowed funds in excess of interest costs. However, taking on additional debt can also be bad for investors, if interest costs exceed a company’s return on borrowed funds. This highlights the risk-return trade-off of debt. More debt increases the risk of bankruptcy, but it also increases the potential returns investors can enjoy.</a:t>
            </a:r>
            <a:endParaRPr lang="en-IN"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33</a:t>
            </a:fld>
            <a:endParaRPr lang="en-US" dirty="0"/>
          </a:p>
        </p:txBody>
      </p:sp>
    </p:spTree>
    <p:extLst>
      <p:ext uri="{BB962C8B-B14F-4D97-AF65-F5344CB8AC3E}">
        <p14:creationId xmlns:p14="http://schemas.microsoft.com/office/powerpoint/2010/main" val="3104747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use the </a:t>
            </a:r>
            <a:r>
              <a:rPr lang="en-US" b="1" i="0" dirty="0"/>
              <a:t>times interest earned ratio</a:t>
            </a:r>
            <a:r>
              <a:rPr lang="en-US" b="1" dirty="0"/>
              <a:t> </a:t>
            </a:r>
            <a:r>
              <a:rPr lang="en-US" dirty="0"/>
              <a:t>to compare interest payments with a company’s income available to pay those charges. Interest payments are more often associated with long-term liabilities than with current liabilities such as wages, taxes, and utilities. That’s why we classify this ratio as a solvency ratio rather than a liquidity ratio.</a:t>
            </a:r>
          </a:p>
          <a:p>
            <a:endParaRPr lang="en-US" dirty="0"/>
          </a:p>
          <a:p>
            <a:r>
              <a:rPr lang="en-US" dirty="0"/>
              <a:t>We calculate the times interest earned ratio by dividing net income </a:t>
            </a:r>
            <a:r>
              <a:rPr lang="en-US" i="1" dirty="0"/>
              <a:t>before</a:t>
            </a:r>
            <a:r>
              <a:rPr lang="en-US" dirty="0"/>
              <a:t> interest expense and income taxes by interest expense. To get to this amount, we just add interest expense and tax expense back to net income. We use net income before interest expense and income taxes as a reliable indicator of the amount available to pay the interest. </a:t>
            </a:r>
          </a:p>
          <a:p>
            <a:endParaRPr lang="en-US" dirty="0"/>
          </a:p>
          <a:p>
            <a:r>
              <a:rPr lang="en-US" dirty="0"/>
              <a:t>This illustration shows how the ratio is calculated.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times interest earned ratio for VF is 8.9. That means VF’s net income before interest and taxes was 8.9 times the amount it needed for interest expense alone. In comparison, Nike has an even better times interest earned ratio of 20.1. Both VF and Nike generate more than enough income to cover their interest payments.</a:t>
            </a:r>
          </a:p>
        </p:txBody>
      </p:sp>
      <p:sp>
        <p:nvSpPr>
          <p:cNvPr id="4" name="Slide Number Placeholder 3"/>
          <p:cNvSpPr>
            <a:spLocks noGrp="1"/>
          </p:cNvSpPr>
          <p:nvPr>
            <p:ph type="sldNum" sz="quarter" idx="5"/>
          </p:nvPr>
        </p:nvSpPr>
        <p:spPr/>
        <p:txBody>
          <a:bodyPr/>
          <a:lstStyle/>
          <a:p>
            <a:fld id="{35356329-1779-487C-B587-BBABA473AA7C}" type="slidenum">
              <a:rPr lang="en-US" smtClean="0"/>
              <a:t>34</a:t>
            </a:fld>
            <a:endParaRPr lang="en-US" dirty="0"/>
          </a:p>
        </p:txBody>
      </p:sp>
    </p:spTree>
    <p:extLst>
      <p:ext uri="{BB962C8B-B14F-4D97-AF65-F5344CB8AC3E}">
        <p14:creationId xmlns:p14="http://schemas.microsoft.com/office/powerpoint/2010/main" val="2297573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next six ratios focus on profitability, the primary measure of company success. </a:t>
            </a:r>
          </a:p>
          <a:p>
            <a:endParaRPr lang="en-US" b="1" i="0" dirty="0"/>
          </a:p>
          <a:p>
            <a:r>
              <a:rPr lang="en-US" b="1" i="0" dirty="0"/>
              <a:t>Profitability ratios </a:t>
            </a:r>
            <a:r>
              <a:rPr lang="en-US" dirty="0"/>
              <a:t>measure the earnings or operating effectiveness of a company. Not only is profitability necessary just to survive as a company, it’s the primary indicator used by investors and creditors in making financial decisions. </a:t>
            </a:r>
          </a:p>
          <a:p>
            <a:endParaRPr lang="en-US" dirty="0"/>
          </a:p>
          <a:p>
            <a:r>
              <a:rPr lang="en-US" dirty="0"/>
              <a:t>This illustration summarizes the six profitability ratios we have examined (plus earnings per share), the chapters in which we discussed them, and how we calculate them.</a:t>
            </a:r>
          </a:p>
        </p:txBody>
      </p:sp>
      <p:sp>
        <p:nvSpPr>
          <p:cNvPr id="4" name="Slide Number Placeholder 3"/>
          <p:cNvSpPr>
            <a:spLocks noGrp="1"/>
          </p:cNvSpPr>
          <p:nvPr>
            <p:ph type="sldNum" sz="quarter" idx="5"/>
          </p:nvPr>
        </p:nvSpPr>
        <p:spPr/>
        <p:txBody>
          <a:bodyPr/>
          <a:lstStyle/>
          <a:p>
            <a:fld id="{35356329-1779-487C-B587-BBABA473AA7C}" type="slidenum">
              <a:rPr lang="en-US" smtClean="0"/>
              <a:t>41</a:t>
            </a:fld>
            <a:endParaRPr lang="en-US" dirty="0"/>
          </a:p>
        </p:txBody>
      </p:sp>
    </p:spTree>
    <p:extLst>
      <p:ext uri="{BB962C8B-B14F-4D97-AF65-F5344CB8AC3E}">
        <p14:creationId xmlns:p14="http://schemas.microsoft.com/office/powerpoint/2010/main" val="2231618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gross profit ratio </a:t>
            </a:r>
            <a:r>
              <a:rPr lang="en-US" dirty="0"/>
              <a:t>indicates the portion of each dollar of sales above its cost of goods sold. We calculate this ratio as gross profit (net sales minus cost of goods sold) divided by net sales. Gross profit ratios vary considerably by industry. </a:t>
            </a:r>
          </a:p>
          <a:p>
            <a:endParaRPr lang="en-US" dirty="0"/>
          </a:p>
          <a:p>
            <a:r>
              <a:rPr lang="en-US" dirty="0"/>
              <a:t>For example, consider the average gross profit ratio for the following major industries: retail grocery stores (25%), apparel stores (47%), major drug manufacturers (68%), and software (77%). </a:t>
            </a:r>
          </a:p>
          <a:p>
            <a:endParaRPr lang="en-US" dirty="0">
              <a:hlinkClick r:id="rId3" action="ppaction://hlinkfile"/>
            </a:endParaRPr>
          </a:p>
          <a:p>
            <a:r>
              <a:rPr lang="en-US" dirty="0"/>
              <a:t>This illustration presents the calculation of the gross profit ratio for VF and a comparison with Nike. </a:t>
            </a:r>
            <a:endParaRPr lang="en-US" b="0" dirty="0"/>
          </a:p>
          <a:p>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With a gross profit ratio of 55.3%, VF sells its merchandise for about twice what it costs to produce. In comparison, Nike has a gross profit ratio of 43.4%. Nike’s gross profit is still quite high, but not as high as VF’s. Regardless of the difference between the two companies, they both are in the range of the apparel industry gross profit ratio (47%).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Gross profit ratios normally decline as competition increases. For example, a patented drug can sell for many times its production cost. However, when the patent expires, competition from generic drug companies drives down selling prices, resulting in lower gross profit ratios.</a:t>
            </a:r>
          </a:p>
        </p:txBody>
      </p:sp>
      <p:sp>
        <p:nvSpPr>
          <p:cNvPr id="4" name="Slide Number Placeholder 3"/>
          <p:cNvSpPr>
            <a:spLocks noGrp="1"/>
          </p:cNvSpPr>
          <p:nvPr>
            <p:ph type="sldNum" sz="quarter" idx="5"/>
          </p:nvPr>
        </p:nvSpPr>
        <p:spPr/>
        <p:txBody>
          <a:bodyPr/>
          <a:lstStyle/>
          <a:p>
            <a:fld id="{35356329-1779-487C-B587-BBABA473AA7C}" type="slidenum">
              <a:rPr lang="en-US" smtClean="0"/>
              <a:t>42</a:t>
            </a:fld>
            <a:endParaRPr lang="en-US" dirty="0"/>
          </a:p>
        </p:txBody>
      </p:sp>
    </p:spTree>
    <p:extLst>
      <p:ext uri="{BB962C8B-B14F-4D97-AF65-F5344CB8AC3E}">
        <p14:creationId xmlns:p14="http://schemas.microsoft.com/office/powerpoint/2010/main" val="16205267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Return on assets </a:t>
            </a:r>
            <a:r>
              <a:rPr lang="en-US" dirty="0"/>
              <a:t>measures the income the company earns on each dollar invested in assets. We calculate it as net income divided by </a:t>
            </a:r>
            <a:r>
              <a:rPr lang="en-US" b="0" i="1" dirty="0"/>
              <a:t>average</a:t>
            </a:r>
            <a:r>
              <a:rPr lang="en-US" dirty="0"/>
              <a:t> (not </a:t>
            </a:r>
            <a:r>
              <a:rPr lang="en-US" i="1" dirty="0"/>
              <a:t>ending</a:t>
            </a:r>
            <a:r>
              <a:rPr lang="en-US" dirty="0"/>
              <a:t>) total assets. Average total assets are calculated as beginning total assets plus ending total assets divided by 2. </a:t>
            </a:r>
          </a:p>
          <a:p>
            <a:endParaRPr lang="en-US" dirty="0"/>
          </a:p>
          <a:p>
            <a:r>
              <a:rPr lang="en-US" dirty="0"/>
              <a:t>This illustration provides the calculation of return on assets for VF and a comparison to Nike.</a:t>
            </a:r>
          </a:p>
          <a:p>
            <a:endParaRPr lang="en-US" dirty="0"/>
          </a:p>
          <a:p>
            <a:r>
              <a:rPr lang="en-US" dirty="0"/>
              <a:t>VF earned a return on assets lower than Nike’s return on assets.</a:t>
            </a:r>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dirty="0"/>
          </a:p>
        </p:txBody>
      </p:sp>
    </p:spTree>
    <p:extLst>
      <p:ext uri="{BB962C8B-B14F-4D97-AF65-F5344CB8AC3E}">
        <p14:creationId xmlns:p14="http://schemas.microsoft.com/office/powerpoint/2010/main" val="1651092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baseline="0" dirty="0">
                <a:solidFill>
                  <a:srgbClr val="000000"/>
                </a:solidFill>
                <a:latin typeface="+mn-lt"/>
              </a:rPr>
              <a:t>As we learned in Chapter 7, we can further separate return on assets into two ratios: profit margin and asset turnover.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baseline="0" dirty="0">
              <a:solidFill>
                <a:srgbClr val="000000"/>
              </a:solidFill>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baseline="0" dirty="0">
                <a:solidFill>
                  <a:srgbClr val="000000"/>
                </a:solidFill>
                <a:latin typeface="+mn-lt"/>
              </a:rPr>
              <a:t>This illustration shows the calculations.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baseline="0" dirty="0">
              <a:solidFill>
                <a:srgbClr val="000000"/>
              </a:solidFill>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latin typeface="+mn-lt"/>
              </a:rPr>
              <a:t>Some companies, like </a:t>
            </a:r>
            <a:r>
              <a:rPr lang="en-US" sz="1200" b="1" dirty="0">
                <a:latin typeface="+mn-lt"/>
              </a:rPr>
              <a:t>Saks Fifth Avenue</a:t>
            </a:r>
            <a:r>
              <a:rPr lang="en-US" sz="1200" dirty="0">
                <a:latin typeface="+mn-lt"/>
              </a:rPr>
              <a:t>, rely more on high profit margins, while other companies, like </a:t>
            </a:r>
            <a:r>
              <a:rPr lang="en-US" sz="1200" b="1" dirty="0">
                <a:latin typeface="+mn-lt"/>
              </a:rPr>
              <a:t>Dollar General</a:t>
            </a:r>
            <a:r>
              <a:rPr lang="en-US" sz="1200" dirty="0">
                <a:latin typeface="+mn-lt"/>
              </a:rPr>
              <a:t>, rely more on asset turnover. Investors are especially intrigued by companies that can obtain both—high profit margins and high asset turnover. For example, </a:t>
            </a:r>
            <a:r>
              <a:rPr lang="en-US" sz="1200" b="1" dirty="0">
                <a:latin typeface="+mn-lt"/>
              </a:rPr>
              <a:t>Apple Inc.</a:t>
            </a:r>
            <a:r>
              <a:rPr lang="en-US" sz="1200" dirty="0">
                <a:latin typeface="+mn-lt"/>
              </a:rPr>
              <a:t> introduced several extremely popular products such as the iPhone and the Apple watch that generate both high profit margin and high asset turnover for the company.</a:t>
            </a:r>
          </a:p>
        </p:txBody>
      </p:sp>
      <p:sp>
        <p:nvSpPr>
          <p:cNvPr id="4" name="Slide Number Placeholder 3"/>
          <p:cNvSpPr>
            <a:spLocks noGrp="1"/>
          </p:cNvSpPr>
          <p:nvPr>
            <p:ph type="sldNum" sz="quarter" idx="5"/>
          </p:nvPr>
        </p:nvSpPr>
        <p:spPr/>
        <p:txBody>
          <a:bodyPr/>
          <a:lstStyle/>
          <a:p>
            <a:fld id="{35356329-1779-487C-B587-BBABA473AA7C}" type="slidenum">
              <a:rPr lang="en-US" smtClean="0"/>
              <a:t>44</a:t>
            </a:fld>
            <a:endParaRPr lang="en-US" dirty="0"/>
          </a:p>
        </p:txBody>
      </p:sp>
    </p:spTree>
    <p:extLst>
      <p:ext uri="{BB962C8B-B14F-4D97-AF65-F5344CB8AC3E}">
        <p14:creationId xmlns:p14="http://schemas.microsoft.com/office/powerpoint/2010/main" val="344886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Profit margin </a:t>
            </a:r>
            <a:r>
              <a:rPr lang="en-US" dirty="0"/>
              <a:t>measures the income earned on each dollar of sales. We calculate it by dividing net income by net sales. </a:t>
            </a:r>
          </a:p>
          <a:p>
            <a:endParaRPr lang="en-US" dirty="0"/>
          </a:p>
          <a:p>
            <a:r>
              <a:rPr lang="en-US" sz="1200" kern="1200" dirty="0">
                <a:solidFill>
                  <a:schemeClr val="tx1"/>
                </a:solidFill>
                <a:latin typeface="+mn-lt"/>
                <a:ea typeface="+mn-ea"/>
                <a:cs typeface="+mn-cs"/>
              </a:rPr>
              <a:t>This illustration provides the calculation of profit margin for VF and Nike.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VF has a profit margin of 6.0%, meaning that for every dollar of sales, 6 cents goes toward net income. Nike has a higher profit margin of 6.8%. Now let’s look at asset turnover, the second factor influencing return on assets.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Companies in more competitive industries, like sports apparel, typically have lower profit margins.</a:t>
            </a:r>
          </a:p>
        </p:txBody>
      </p:sp>
      <p:sp>
        <p:nvSpPr>
          <p:cNvPr id="4" name="Slide Number Placeholder 3"/>
          <p:cNvSpPr>
            <a:spLocks noGrp="1"/>
          </p:cNvSpPr>
          <p:nvPr>
            <p:ph type="sldNum" sz="quarter" idx="5"/>
          </p:nvPr>
        </p:nvSpPr>
        <p:spPr/>
        <p:txBody>
          <a:bodyPr/>
          <a:lstStyle/>
          <a:p>
            <a:fld id="{35356329-1779-487C-B587-BBABA473AA7C}" type="slidenum">
              <a:rPr lang="en-US" smtClean="0"/>
              <a:t>45</a:t>
            </a:fld>
            <a:endParaRPr lang="en-US" dirty="0"/>
          </a:p>
        </p:txBody>
      </p:sp>
    </p:spTree>
    <p:extLst>
      <p:ext uri="{BB962C8B-B14F-4D97-AF65-F5344CB8AC3E}">
        <p14:creationId xmlns:p14="http://schemas.microsoft.com/office/powerpoint/2010/main" val="34731724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dirty="0"/>
              <a:t>Asset turnover </a:t>
            </a:r>
            <a:r>
              <a:rPr lang="en-IN" dirty="0"/>
              <a:t>measures sales volume in relation to the investment in assets. We calculate asset turnover as sales divided by average total assets. </a:t>
            </a:r>
          </a:p>
          <a:p>
            <a:endParaRPr lang="en-IN" dirty="0"/>
          </a:p>
          <a:p>
            <a:r>
              <a:rPr lang="en-IN" dirty="0"/>
              <a:t>This illustration presents the calculation of asset turnover.</a:t>
            </a:r>
          </a:p>
          <a:p>
            <a:endParaRPr lang="en-IN" dirty="0"/>
          </a:p>
          <a:p>
            <a:r>
              <a:rPr lang="en-US" dirty="0"/>
              <a:t>VF’s asset turnover is 1.0. VF generates $1.00 in annual sales for every dollar it invests in assets. Nike’s asset turnover is higher at 1.4.</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46</a:t>
            </a:fld>
            <a:endParaRPr lang="en-US" dirty="0"/>
          </a:p>
        </p:txBody>
      </p:sp>
    </p:spTree>
    <p:extLst>
      <p:ext uri="{BB962C8B-B14F-4D97-AF65-F5344CB8AC3E}">
        <p14:creationId xmlns:p14="http://schemas.microsoft.com/office/powerpoint/2010/main" val="4092482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illustration provides a summary of the three different types of comparisons: between companies, over time, and industry comparisons. </a:t>
            </a:r>
          </a:p>
          <a:p>
            <a:endParaRPr lang="en-US" sz="1200" b="0" i="0" u="none" strike="noStrike" kern="1200" baseline="0" dirty="0">
              <a:solidFill>
                <a:schemeClr val="tx1"/>
              </a:solidFill>
              <a:latin typeface="+mn-lt"/>
              <a:ea typeface="+mn-ea"/>
              <a:cs typeface="+mn-cs"/>
            </a:endParaRPr>
          </a:p>
          <a:p>
            <a:r>
              <a:rPr lang="en-US" dirty="0"/>
              <a:t>When doing financial statement analysis, it’s always important to learn about the company and its history and to let ratios guide further questioning about items. This will typically lead to further research before making final decisions about a company.</a:t>
            </a:r>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dirty="0"/>
          </a:p>
        </p:txBody>
      </p:sp>
    </p:spTree>
    <p:extLst>
      <p:ext uri="{BB962C8B-B14F-4D97-AF65-F5344CB8AC3E}">
        <p14:creationId xmlns:p14="http://schemas.microsoft.com/office/powerpoint/2010/main" val="892663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latin typeface="+mn-lt"/>
              </a:rPr>
              <a:t>Return on equity </a:t>
            </a:r>
            <a:r>
              <a:rPr lang="en-US" dirty="0">
                <a:latin typeface="+mn-lt"/>
              </a:rPr>
              <a:t>measures the income earned for each dollar in stockholders’ equity. Return on equity relates net income to the investment made by owners of the business. The ratio is calculated by dividing net income by </a:t>
            </a:r>
            <a:r>
              <a:rPr lang="en-US" i="1" dirty="0">
                <a:latin typeface="+mn-lt"/>
              </a:rPr>
              <a:t>average</a:t>
            </a:r>
            <a:r>
              <a:rPr lang="en-US" dirty="0">
                <a:latin typeface="+mn-lt"/>
              </a:rPr>
              <a:t> stockholders’ equity. Average stockholders’ equity is calculated as beginning stockholders’ equity plus ending stockholders’ equity divided by 2. </a:t>
            </a:r>
          </a:p>
          <a:p>
            <a:endParaRPr lang="en-US" dirty="0">
              <a:latin typeface="+mn-lt"/>
            </a:endParaRPr>
          </a:p>
          <a:p>
            <a:r>
              <a:rPr lang="en-US" dirty="0">
                <a:latin typeface="+mn-lt"/>
              </a:rPr>
              <a:t>This illustration shows the calculation of return on equity.</a:t>
            </a:r>
          </a:p>
          <a:p>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VF has a return on equity of 16.4%. Its net income is 16.4 cents for every dollar invested in equity. Nike has a much higher return on equity of 29.7%.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Why is Nike’s return on assets 3.3 percentage points higher than VF’s, while its return on equity is 13.3 percentage points higher than VF’s? The answer relates to financial leverage— the amount of debt each company carries. Recall that Nike has a higher debt to equity ratio. Remember, too, that debt can be good for the company as long as the return on investment exceeds the interest cost of borrowing. Both VF and Nike enjoy returns well in excess of the interest cost on borrowed funds. By carrying greater debt, Nike is able to provide a higher return on equity in relationship to its return on assets, further benefiting the investors in t</a:t>
            </a:r>
            <a:r>
              <a:rPr lang="en-US" sz="1200" b="0" i="0" u="none" strike="noStrike" baseline="0" dirty="0">
                <a:solidFill>
                  <a:srgbClr val="000000"/>
                </a:solidFill>
                <a:latin typeface="+mn-lt"/>
              </a:rPr>
              <a:t>he company.</a:t>
            </a:r>
            <a:endParaRPr lang="en-US" sz="1200" dirty="0">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dirty="0"/>
          </a:p>
        </p:txBody>
      </p:sp>
    </p:spTree>
    <p:extLst>
      <p:ext uri="{BB962C8B-B14F-4D97-AF65-F5344CB8AC3E}">
        <p14:creationId xmlns:p14="http://schemas.microsoft.com/office/powerpoint/2010/main" val="13001642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mn-lt"/>
              </a:rPr>
              <a:t>The </a:t>
            </a:r>
            <a:r>
              <a:rPr lang="en-US" sz="1200" b="1" i="0" dirty="0">
                <a:latin typeface="+mn-lt"/>
              </a:rPr>
              <a:t>price-earnings (PE) ratio </a:t>
            </a:r>
            <a:r>
              <a:rPr lang="en-US" sz="1200" dirty="0">
                <a:latin typeface="+mn-lt"/>
              </a:rPr>
              <a:t>compares a company’s share price with its earnings per share. Share price reflects the value of owning one share of the company’s stock. This value ties closely to investors’ assessment of a company’s </a:t>
            </a:r>
            <a:r>
              <a:rPr lang="en-US" sz="1200" i="1" dirty="0">
                <a:latin typeface="+mn-lt"/>
              </a:rPr>
              <a:t>future</a:t>
            </a:r>
            <a:r>
              <a:rPr lang="en-US" sz="1200" dirty="0">
                <a:latin typeface="+mn-lt"/>
              </a:rPr>
              <a:t> profitability. </a:t>
            </a:r>
          </a:p>
          <a:p>
            <a:endParaRPr lang="en-US" sz="1200" dirty="0">
              <a:latin typeface="+mn-lt"/>
            </a:endParaRPr>
          </a:p>
          <a:p>
            <a:r>
              <a:rPr lang="en-US" sz="1200" dirty="0">
                <a:latin typeface="+mn-lt"/>
              </a:rPr>
              <a:t>In comparison, </a:t>
            </a:r>
            <a:r>
              <a:rPr lang="en-US" sz="1200" i="1" dirty="0">
                <a:latin typeface="+mn-lt"/>
              </a:rPr>
              <a:t>earnings per share</a:t>
            </a:r>
            <a:r>
              <a:rPr lang="en-US" sz="1200" dirty="0">
                <a:latin typeface="+mn-lt"/>
              </a:rPr>
              <a:t> (EPS) measures a company’s </a:t>
            </a:r>
            <a:r>
              <a:rPr lang="en-US" sz="1200" i="1" dirty="0">
                <a:latin typeface="+mn-lt"/>
              </a:rPr>
              <a:t>current</a:t>
            </a:r>
            <a:r>
              <a:rPr lang="en-US" sz="1200" dirty="0">
                <a:latin typeface="+mn-lt"/>
              </a:rPr>
              <a:t> profitability per share. Therefore, one way to think about the PE ratio is that the ratio represents investors’ expectations of earnings growth. </a:t>
            </a:r>
          </a:p>
          <a:p>
            <a:endParaRPr lang="en-US" sz="1200" dirty="0">
              <a:latin typeface="+mn-lt"/>
            </a:endParaRPr>
          </a:p>
          <a:p>
            <a:r>
              <a:rPr lang="en-US" sz="1200" dirty="0">
                <a:latin typeface="+mn-lt"/>
              </a:rPr>
              <a:t>This illustration presents the PE ratios for VF and Nike.</a:t>
            </a:r>
          </a:p>
          <a:p>
            <a:endParaRPr lang="en-US" sz="1200" dirty="0">
              <a:latin typeface="+mn-lt"/>
            </a:endParaRPr>
          </a:p>
          <a:p>
            <a:pPr algn="just"/>
            <a:r>
              <a:rPr lang="en-US" sz="1200" b="0" i="0" u="none" strike="noStrike" baseline="0" dirty="0">
                <a:solidFill>
                  <a:srgbClr val="000000"/>
                </a:solidFill>
                <a:latin typeface="+mn-lt"/>
              </a:rPr>
              <a:t>At its 2020 year end, VF’s closing stock price was $54.08, and the company reported earnings per share for 2020 of $1.59. This represents a PE ratio of 34.0. The stock price is trading at 34 times earnings. In contrast, the PE ratio for Nike is 60.5. In recent years, PE ratio averages were somewhere between 20 and 25. Both companies have high ratios, especially Nike. Nike had a decline in earnings per share in 2020 due to the impact of COVID-19 on its business. The market appears to view these lower earnings as temporary and for Nike’s longer-term earnings to be much higher.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As we discussed in Chapter 10, investors pursue two basic types of stock investments: growth stocks and value stocks. </a:t>
            </a:r>
            <a:r>
              <a:rPr lang="en-US" sz="1200" b="1" i="0" u="none" strike="noStrike" baseline="0" dirty="0">
                <a:solidFill>
                  <a:srgbClr val="000000"/>
                </a:solidFill>
                <a:latin typeface="+mn-lt"/>
              </a:rPr>
              <a:t>Growth stocks </a:t>
            </a:r>
            <a:r>
              <a:rPr lang="en-US" sz="1200" b="0" i="0" u="none" strike="noStrike" baseline="0" dirty="0">
                <a:solidFill>
                  <a:srgbClr val="000000"/>
                </a:solidFill>
                <a:latin typeface="+mn-lt"/>
              </a:rPr>
              <a:t>have high expectations of future earnings growth and, therefore, usually trade at higher PE ratios. Growth stocks are said to be great stocks at a good price. </a:t>
            </a:r>
            <a:r>
              <a:rPr lang="en-US" sz="1200" b="1" i="0" u="none" strike="noStrike" baseline="0" dirty="0">
                <a:solidFill>
                  <a:srgbClr val="000000"/>
                </a:solidFill>
                <a:latin typeface="+mn-lt"/>
              </a:rPr>
              <a:t>Value stocks </a:t>
            </a:r>
            <a:r>
              <a:rPr lang="en-US" sz="1200" b="0" i="0" u="none" strike="noStrike" baseline="0" dirty="0">
                <a:solidFill>
                  <a:srgbClr val="000000"/>
                </a:solidFill>
                <a:latin typeface="+mn-lt"/>
              </a:rPr>
              <a:t>have lower share prices in relationship to their fundamental ratios and therefore trade at lower (bargain) PE ratios. Value stocks are said to be good stocks at a great price. Some investors take the strategy of picking the stocks with the best future potential (growth stocks); other investors shop for the best bargains (value stocks). Most investors take a combined approach, searching for stocks based on both future potential and current stock price.</a:t>
            </a:r>
            <a:endParaRPr lang="en-US" sz="1200" dirty="0">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48</a:t>
            </a:fld>
            <a:endParaRPr lang="en-US" dirty="0"/>
          </a:p>
        </p:txBody>
      </p:sp>
    </p:spTree>
    <p:extLst>
      <p:ext uri="{BB962C8B-B14F-4D97-AF65-F5344CB8AC3E}">
        <p14:creationId xmlns:p14="http://schemas.microsoft.com/office/powerpoint/2010/main" val="22933098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Investors are interested in whether earnings will remain strong and in the quality of those earnings. We examine those topics i</a:t>
            </a:r>
            <a:r>
              <a:rPr lang="en-US" dirty="0"/>
              <a:t>n this</a:t>
            </a:r>
            <a:r>
              <a:rPr lang="en-US" baseline="0" dirty="0"/>
              <a:t> section.</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56</a:t>
            </a:fld>
            <a:endParaRPr lang="en-US" dirty="0"/>
          </a:p>
        </p:txBody>
      </p:sp>
    </p:spTree>
    <p:extLst>
      <p:ext uri="{BB962C8B-B14F-4D97-AF65-F5344CB8AC3E}">
        <p14:creationId xmlns:p14="http://schemas.microsoft.com/office/powerpoint/2010/main" val="7183175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make predictions of future earnings, investors look for current earnings that will continue or persist into future years. Some items that are part of net income in the current year are not expected to persist. We refer to these as </a:t>
            </a:r>
            <a:r>
              <a:rPr lang="en-US" i="1" dirty="0"/>
              <a:t>one-time income items</a:t>
            </a:r>
            <a:r>
              <a:rPr lang="en-US" dirty="0"/>
              <a:t>. Discontinued Operations, discussed on the next slide, is a prime example.</a:t>
            </a:r>
          </a:p>
        </p:txBody>
      </p:sp>
      <p:sp>
        <p:nvSpPr>
          <p:cNvPr id="4" name="Slide Number Placeholder 3"/>
          <p:cNvSpPr>
            <a:spLocks noGrp="1"/>
          </p:cNvSpPr>
          <p:nvPr>
            <p:ph type="sldNum" sz="quarter" idx="5"/>
          </p:nvPr>
        </p:nvSpPr>
        <p:spPr/>
        <p:txBody>
          <a:bodyPr/>
          <a:lstStyle/>
          <a:p>
            <a:fld id="{35356329-1779-487C-B587-BBABA473AA7C}" type="slidenum">
              <a:rPr lang="en-US" smtClean="0"/>
              <a:t>58</a:t>
            </a:fld>
            <a:endParaRPr lang="en-US" dirty="0"/>
          </a:p>
        </p:txBody>
      </p:sp>
    </p:spTree>
    <p:extLst>
      <p:ext uri="{BB962C8B-B14F-4D97-AF65-F5344CB8AC3E}">
        <p14:creationId xmlns:p14="http://schemas.microsoft.com/office/powerpoint/2010/main" val="12958868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discontinued operation</a:t>
            </a:r>
            <a:r>
              <a:rPr lang="en-US" b="1" dirty="0"/>
              <a:t> </a:t>
            </a:r>
            <a:r>
              <a:rPr lang="en-US" dirty="0"/>
              <a:t>is a business, or a component of a business, that the organization has already discontinued or plans to discontinue. </a:t>
            </a:r>
          </a:p>
          <a:p>
            <a:endParaRPr lang="en-US" b="1" dirty="0"/>
          </a:p>
          <a:p>
            <a:r>
              <a:rPr lang="en-US" b="1" dirty="0"/>
              <a:t>Income from discontinued operations in the current year is reported separately from income on continuing operations.</a:t>
            </a:r>
            <a:r>
              <a:rPr lang="en-US" dirty="0"/>
              <a:t> This allows investors the opportunity to exclude discontinued operations in their estimate of income that will persist into future years.</a:t>
            </a:r>
          </a:p>
          <a:p>
            <a:endParaRPr lang="en-US" dirty="0"/>
          </a:p>
          <a:p>
            <a:r>
              <a:rPr lang="en-US" dirty="0"/>
              <a:t>Only disposals of businesses representing </a:t>
            </a:r>
            <a:r>
              <a:rPr lang="en-US" i="0" dirty="0"/>
              <a:t>strategic shifts that have a major effect on an organization’s operations and financial results are reported in discontinued operations. Examples include a disposal of a major geographical area, a major line of business, or a major investment in which the company has significant influence.</a:t>
            </a:r>
          </a:p>
          <a:p>
            <a:endParaRPr lang="en-US" dirty="0"/>
          </a:p>
          <a:p>
            <a:r>
              <a:rPr lang="en-US" dirty="0"/>
              <a:t>As an example, let’s consider Federer Sports Apparel, which has two business activities: a very profitable line of tennis apparel and a less profitable line of tennis shoes. Let’s say that during 2024, the company decides to sell the tennis shoe business to a competitor. The tennis shoe business has income for the year, including a gain on disposal of its assets, of $1.5 million. We report the income from the discontinued segment “net of tax.” This means the $1.5 million income (before tax), less $500,000 in related taxes, is reported in the income statement as $1 million of income from discontinued operations.</a:t>
            </a:r>
          </a:p>
        </p:txBody>
      </p:sp>
      <p:sp>
        <p:nvSpPr>
          <p:cNvPr id="4" name="Slide Number Placeholder 3"/>
          <p:cNvSpPr>
            <a:spLocks noGrp="1"/>
          </p:cNvSpPr>
          <p:nvPr>
            <p:ph type="sldNum" sz="quarter" idx="5"/>
          </p:nvPr>
        </p:nvSpPr>
        <p:spPr/>
        <p:txBody>
          <a:bodyPr/>
          <a:lstStyle/>
          <a:p>
            <a:fld id="{35356329-1779-487C-B587-BBABA473AA7C}" type="slidenum">
              <a:rPr lang="en-US" smtClean="0"/>
              <a:t>59</a:t>
            </a:fld>
            <a:endParaRPr lang="en-US" dirty="0"/>
          </a:p>
        </p:txBody>
      </p:sp>
    </p:spTree>
    <p:extLst>
      <p:ext uri="{BB962C8B-B14F-4D97-AF65-F5344CB8AC3E}">
        <p14:creationId xmlns:p14="http://schemas.microsoft.com/office/powerpoint/2010/main" val="17246205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an example, let’s consider Federer Sports Apparel, which has two business activities: a very profitable line of tennis apparel and a less profitable line of tennis shoes. Let’s say that during 2024, the company decides to sell the tennis shoe business to a competitor.</a:t>
            </a:r>
          </a:p>
          <a:p>
            <a:r>
              <a:rPr lang="en-US" dirty="0"/>
              <a:t>The tennis shoe business has income for the year, including a gain on disposal of its assets, of $1.5 million. We report the income from the discontinued segment “net of tax.” This means the $1.5 million income (before tax), less $500,000 in related taxes, is reported in the income statement as $1 million of income from discontinued operations.</a:t>
            </a:r>
          </a:p>
          <a:p>
            <a:endParaRPr lang="en-US" dirty="0"/>
          </a:p>
          <a:p>
            <a:r>
              <a:rPr lang="en-US" dirty="0"/>
              <a:t>This illustration shows the income statement presentation of discontinued operations for Federer Sports Apparel.</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With discontinued operations reported separately in the income statement, investors can clearly see the reported net income, </a:t>
            </a:r>
            <a:r>
              <a:rPr lang="en-US" sz="1200" i="1" kern="1200" dirty="0">
                <a:solidFill>
                  <a:schemeClr val="tx1"/>
                </a:solidFill>
                <a:latin typeface="+mn-lt"/>
                <a:ea typeface="+mn-ea"/>
                <a:cs typeface="+mn-cs"/>
              </a:rPr>
              <a:t>excluding</a:t>
            </a:r>
            <a:r>
              <a:rPr lang="en-US" sz="1200" kern="1200" dirty="0">
                <a:solidFill>
                  <a:schemeClr val="tx1"/>
                </a:solidFill>
                <a:latin typeface="+mn-lt"/>
                <a:ea typeface="+mn-ea"/>
                <a:cs typeface="+mn-cs"/>
              </a:rPr>
              <a:t> the effects of the discontinued tennis shoe segment, $4.0 million in this situation. Investors then can use the income from continuing operations, $4.0 million, to estimate income that persists into future periods.</a:t>
            </a:r>
          </a:p>
        </p:txBody>
      </p:sp>
      <p:sp>
        <p:nvSpPr>
          <p:cNvPr id="4" name="Slide Number Placeholder 3"/>
          <p:cNvSpPr>
            <a:spLocks noGrp="1"/>
          </p:cNvSpPr>
          <p:nvPr>
            <p:ph type="sldNum" sz="quarter" idx="5"/>
          </p:nvPr>
        </p:nvSpPr>
        <p:spPr/>
        <p:txBody>
          <a:bodyPr/>
          <a:lstStyle/>
          <a:p>
            <a:fld id="{35356329-1779-487C-B587-BBABA473AA7C}" type="slidenum">
              <a:rPr lang="en-US" smtClean="0"/>
              <a:t>60</a:t>
            </a:fld>
            <a:endParaRPr lang="en-US" dirty="0"/>
          </a:p>
        </p:txBody>
      </p:sp>
    </p:spTree>
    <p:extLst>
      <p:ext uri="{BB962C8B-B14F-4D97-AF65-F5344CB8AC3E}">
        <p14:creationId xmlns:p14="http://schemas.microsoft.com/office/powerpoint/2010/main" val="12011080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just discussed, the income related to the sale or disposal of a significant component of a company’s operations is reported separately as discontinued operations. What if instead a company sells assets that are not classified as discontinued operations? </a:t>
            </a:r>
          </a:p>
          <a:p>
            <a:endParaRPr lang="en-US" dirty="0"/>
          </a:p>
          <a:p>
            <a:r>
              <a:rPr lang="en-US" dirty="0"/>
              <a:t>For example, suppose Federer Sports Apparel decides to sell the land, building, and equipment of a single store (rather than sell the entire tennis shoe division). The income from that store and any gain or loss on the sale of those assets would be reported as part of continuing operations, even though they are not expected to recur.</a:t>
            </a:r>
          </a:p>
          <a:p>
            <a:endParaRPr lang="en-US" dirty="0"/>
          </a:p>
          <a:p>
            <a:r>
              <a:rPr lang="en-US" dirty="0"/>
              <a:t>There are many other revenue and expense activities that are not expected to recur. However, no matter how unusual or infrequent these activities are, they are not allowed to be reported as part of discontinued operations. They must be reported as part of continuing operations. </a:t>
            </a:r>
          </a:p>
          <a:p>
            <a:endParaRPr lang="en-US" dirty="0"/>
          </a:p>
          <a:p>
            <a:r>
              <a:rPr lang="en-US" dirty="0"/>
              <a:t>This illustration lists several common examples.</a:t>
            </a:r>
          </a:p>
        </p:txBody>
      </p:sp>
      <p:sp>
        <p:nvSpPr>
          <p:cNvPr id="4" name="Slide Number Placeholder 3"/>
          <p:cNvSpPr>
            <a:spLocks noGrp="1"/>
          </p:cNvSpPr>
          <p:nvPr>
            <p:ph type="sldNum" sz="quarter" idx="5"/>
          </p:nvPr>
        </p:nvSpPr>
        <p:spPr/>
        <p:txBody>
          <a:bodyPr/>
          <a:lstStyle/>
          <a:p>
            <a:fld id="{35356329-1779-487C-B587-BBABA473AA7C}" type="slidenum">
              <a:rPr lang="en-US" smtClean="0"/>
              <a:t>61</a:t>
            </a:fld>
            <a:endParaRPr lang="en-US" dirty="0"/>
          </a:p>
        </p:txBody>
      </p:sp>
    </p:spTree>
    <p:extLst>
      <p:ext uri="{BB962C8B-B14F-4D97-AF65-F5344CB8AC3E}">
        <p14:creationId xmlns:p14="http://schemas.microsoft.com/office/powerpoint/2010/main" val="21766820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Quality of earnings </a:t>
            </a:r>
            <a:r>
              <a:rPr lang="en-US" dirty="0"/>
              <a:t>refers to the ability of reported earnings to reflect the company’s true earnings, as well as the usefulness of reported earnings to predict future earnings.</a:t>
            </a:r>
          </a:p>
          <a:p>
            <a:endParaRPr lang="en-US" dirty="0"/>
          </a:p>
          <a:p>
            <a:r>
              <a:rPr lang="en-US" dirty="0"/>
              <a:t>To illustrate the concept, we continue our example of Federer Sports Apparel on the next slide.</a:t>
            </a:r>
          </a:p>
        </p:txBody>
      </p:sp>
      <p:sp>
        <p:nvSpPr>
          <p:cNvPr id="4" name="Slide Number Placeholder 3"/>
          <p:cNvSpPr>
            <a:spLocks noGrp="1"/>
          </p:cNvSpPr>
          <p:nvPr>
            <p:ph type="sldNum" sz="quarter" idx="5"/>
          </p:nvPr>
        </p:nvSpPr>
        <p:spPr/>
        <p:txBody>
          <a:bodyPr/>
          <a:lstStyle/>
          <a:p>
            <a:fld id="{35356329-1779-487C-B587-BBABA473AA7C}" type="slidenum">
              <a:rPr lang="en-US" smtClean="0"/>
              <a:t>65</a:t>
            </a:fld>
            <a:endParaRPr lang="en-US" dirty="0"/>
          </a:p>
        </p:txBody>
      </p:sp>
    </p:spTree>
    <p:extLst>
      <p:ext uri="{BB962C8B-B14F-4D97-AF65-F5344CB8AC3E}">
        <p14:creationId xmlns:p14="http://schemas.microsoft.com/office/powerpoint/2010/main" val="3923208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move one year forward to 2025 for our example company, Federer Sports Apparel. Mr. Nadal, as chief financial officer (CFO), is responsible for all the accounting, finance, and MIS operations of the business. He has developed a reputation for his conservative, yet powerful management style.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illustration (continued on the next slide) presents the preliminary financial statements for 2025, prepared under the supervision of Mr. Nadal.</a:t>
            </a:r>
          </a:p>
        </p:txBody>
      </p:sp>
      <p:sp>
        <p:nvSpPr>
          <p:cNvPr id="4" name="Slide Number Placeholder 3"/>
          <p:cNvSpPr>
            <a:spLocks noGrp="1"/>
          </p:cNvSpPr>
          <p:nvPr>
            <p:ph type="sldNum" sz="quarter" idx="5"/>
          </p:nvPr>
        </p:nvSpPr>
        <p:spPr/>
        <p:txBody>
          <a:bodyPr/>
          <a:lstStyle/>
          <a:p>
            <a:fld id="{35356329-1779-487C-B587-BBABA473AA7C}" type="slidenum">
              <a:rPr lang="en-US" smtClean="0"/>
              <a:t>66</a:t>
            </a:fld>
            <a:endParaRPr lang="en-US" dirty="0"/>
          </a:p>
        </p:txBody>
      </p:sp>
    </p:spTree>
    <p:extLst>
      <p:ext uri="{BB962C8B-B14F-4D97-AF65-F5344CB8AC3E}">
        <p14:creationId xmlns:p14="http://schemas.microsoft.com/office/powerpoint/2010/main" val="7324279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illustration shows Federer’s statement of cash flows</a:t>
            </a:r>
            <a:r>
              <a:rPr lang="en-US" baseline="0" dirty="0"/>
              <a: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67</a:t>
            </a:fld>
            <a:endParaRPr lang="en-US" dirty="0"/>
          </a:p>
        </p:txBody>
      </p:sp>
    </p:spTree>
    <p:extLst>
      <p:ext uri="{BB962C8B-B14F-4D97-AF65-F5344CB8AC3E}">
        <p14:creationId xmlns:p14="http://schemas.microsoft.com/office/powerpoint/2010/main" val="657259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performing </a:t>
            </a:r>
            <a:r>
              <a:rPr lang="en-IN" sz="1200" b="1" i="0" u="none" strike="noStrike" kern="1200" baseline="0" dirty="0">
                <a:solidFill>
                  <a:schemeClr val="tx1"/>
                </a:solidFill>
                <a:latin typeface="+mn-lt"/>
                <a:ea typeface="+mn-ea"/>
                <a:cs typeface="+mn-cs"/>
              </a:rPr>
              <a:t>vertical analysis</a:t>
            </a:r>
            <a:r>
              <a:rPr lang="en-IN" sz="1200" b="0" i="0" u="none" strike="noStrike" kern="1200" baseline="0" dirty="0">
                <a:solidFill>
                  <a:schemeClr val="tx1"/>
                </a:solidFill>
                <a:latin typeface="+mn-lt"/>
                <a:ea typeface="+mn-ea"/>
                <a:cs typeface="+mn-cs"/>
              </a:rPr>
              <a:t>, we express each item in a financial statement as a percentage of the same base amount measured in the same period.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instance, we can express each line item in an income statement as a percentage of sales.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a balance sheet, we can express each item as a percentage of total assets.</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dirty="0"/>
          </a:p>
        </p:txBody>
      </p:sp>
    </p:spTree>
    <p:extLst>
      <p:ext uri="{BB962C8B-B14F-4D97-AF65-F5344CB8AC3E}">
        <p14:creationId xmlns:p14="http://schemas.microsoft.com/office/powerpoint/2010/main" val="34320481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completing the preliminary financial statements for 2025, Mr. Nadal retires, and the company hires a new CFO, Mr. Djokovic. In contrast to Mr. Nadal, Mr. Djokovic has a more aggressive, quick-hitting management style. Mr. Djokovic has made it clear that he is now in charge and changes will be made.</a:t>
            </a:r>
          </a:p>
          <a:p>
            <a:endParaRPr lang="en-US" dirty="0"/>
          </a:p>
          <a:p>
            <a:r>
              <a:rPr lang="en-US" dirty="0"/>
              <a:t>This illustration outlines four accounting changes Mr. Djokovic proposes. They are based on accounting topics we discussed in Chapters 5, 6, 7, and 8.</a:t>
            </a:r>
          </a:p>
          <a:p>
            <a:endParaRPr lang="en-US" b="1" dirty="0"/>
          </a:p>
          <a:p>
            <a:r>
              <a:rPr lang="en-US" b="1" dirty="0"/>
              <a:t>Mr. Djokovic’s Proposed Changes</a:t>
            </a:r>
          </a:p>
          <a:p>
            <a:r>
              <a:rPr lang="en-US" b="1" dirty="0"/>
              <a:t>Estimate of bad debts.</a:t>
            </a:r>
            <a:r>
              <a:rPr lang="en-US" dirty="0"/>
              <a:t> At the end of 2025, Mr. Nadal estimated that future bad debts will be 6% to 10% of current accounts receivable. He decided to play it safe and recorded an allowance equal to 10% of accounts receivable, or $150,000. Mr. Djokovic proposes changing the estimate to be 6% of accounts receivable, or $90,000. This change would increase net accounts receivable and decrease bad debt expense by $60,000.</a:t>
            </a:r>
          </a:p>
          <a:p>
            <a:endParaRPr lang="en-US" dirty="0"/>
          </a:p>
          <a:p>
            <a:r>
              <a:rPr lang="en-US" b="1" dirty="0"/>
              <a:t>Write-down of inventory.</a:t>
            </a:r>
            <a:r>
              <a:rPr lang="en-US" dirty="0"/>
              <a:t> Mr. Nadal recorded a $200,000 write-down of inventory as follows:</a:t>
            </a:r>
          </a:p>
          <a:p>
            <a:endParaRPr lang="en-US" dirty="0"/>
          </a:p>
          <a:p>
            <a:r>
              <a:rPr lang="en-US" u="sng" dirty="0"/>
              <a:t>December 31, 2025 </a:t>
            </a:r>
            <a:r>
              <a:rPr lang="en-US" dirty="0"/>
              <a:t>			</a:t>
            </a:r>
            <a:r>
              <a:rPr lang="en-US" u="sng" dirty="0"/>
              <a:t>Debit</a:t>
            </a:r>
            <a:r>
              <a:rPr lang="en-US" dirty="0"/>
              <a:t> 		</a:t>
            </a:r>
            <a:r>
              <a:rPr lang="en-US" u="sng" dirty="0"/>
              <a:t>Credit</a:t>
            </a:r>
            <a:r>
              <a:rPr lang="en-US" dirty="0"/>
              <a:t> 					</a:t>
            </a:r>
          </a:p>
          <a:p>
            <a:r>
              <a:rPr lang="en-US" b="1" dirty="0"/>
              <a:t>Cost of Goods Sold</a:t>
            </a:r>
            <a:r>
              <a:rPr lang="en-US" dirty="0"/>
              <a:t>		          </a:t>
            </a:r>
            <a:r>
              <a:rPr lang="en-US" b="1" dirty="0"/>
              <a:t>200,000</a:t>
            </a:r>
            <a:r>
              <a:rPr lang="en-US" dirty="0"/>
              <a:t> 			        </a:t>
            </a:r>
          </a:p>
          <a:p>
            <a:r>
              <a:rPr lang="en-US" dirty="0"/>
              <a:t>	       </a:t>
            </a:r>
            <a:r>
              <a:rPr lang="en-US" b="1" dirty="0"/>
              <a:t>Inventory					200,000</a:t>
            </a:r>
          </a:p>
          <a:p>
            <a:br>
              <a:rPr lang="en-US" dirty="0"/>
            </a:br>
            <a:r>
              <a:rPr lang="en-US" i="1" dirty="0"/>
              <a:t>(Write-down inventory)</a:t>
            </a:r>
            <a:r>
              <a:rPr lang="en-US" dirty="0"/>
              <a:t> </a:t>
            </a:r>
          </a:p>
          <a:p>
            <a:br>
              <a:rPr lang="en-US" dirty="0"/>
            </a:br>
            <a:r>
              <a:rPr lang="en-US" dirty="0"/>
              <a:t>Mr. Djokovic insists the write-down was not necessary because the decline in inventory value was only temporary. Therefore, he proposes eliminating this entry, which would increase inventory and decrease loss on inventory write-down by $200,000.</a:t>
            </a:r>
          </a:p>
        </p:txBody>
      </p:sp>
      <p:sp>
        <p:nvSpPr>
          <p:cNvPr id="4" name="Slide Number Placeholder 3"/>
          <p:cNvSpPr>
            <a:spLocks noGrp="1"/>
          </p:cNvSpPr>
          <p:nvPr>
            <p:ph type="sldNum" sz="quarter" idx="5"/>
          </p:nvPr>
        </p:nvSpPr>
        <p:spPr/>
        <p:txBody>
          <a:bodyPr/>
          <a:lstStyle/>
          <a:p>
            <a:fld id="{35356329-1779-487C-B587-BBABA473AA7C}" type="slidenum">
              <a:rPr lang="en-US" smtClean="0"/>
              <a:t>68</a:t>
            </a:fld>
            <a:endParaRPr lang="en-US" dirty="0"/>
          </a:p>
        </p:txBody>
      </p:sp>
    </p:spTree>
    <p:extLst>
      <p:ext uri="{BB962C8B-B14F-4D97-AF65-F5344CB8AC3E}">
        <p14:creationId xmlns:p14="http://schemas.microsoft.com/office/powerpoint/2010/main" val="15497174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Change in depreciation estimate.</a:t>
            </a:r>
            <a:r>
              <a:rPr lang="en-US" dirty="0"/>
              <a:t> For the building purchased for $11 million at the beginning of 2024, Mr. Nadal recorded depreciation expense of $1 million in 2024 and 2025, using the straight-line method over 10 years with an estimated salvage value of $1 million. Beginning in 2025, Mr. Djokovic proposes calculating depreciation over a total of 20 years instead of 10 and using an estimated salvage value of $500,000. That change decreases accumulated depreciation and depreciation expense in 2025 by $500,000.</a:t>
            </a:r>
          </a:p>
          <a:p>
            <a:endParaRPr lang="en-US" dirty="0"/>
          </a:p>
          <a:p>
            <a:r>
              <a:rPr lang="en-US" b="1" dirty="0"/>
              <a:t>Loss contingency.</a:t>
            </a:r>
            <a:r>
              <a:rPr lang="en-US" dirty="0"/>
              <a:t> At the end of 2025, the company’s lawyer advised Mr. Nadal that there was a 70% chance of losing a litigation suit of $1,500,000 filed against the company. Mr. Nadal recorded the possible loss as follows:</a:t>
            </a:r>
          </a:p>
          <a:p>
            <a:endParaRPr lang="en-US" dirty="0"/>
          </a:p>
          <a:p>
            <a:r>
              <a:rPr lang="en-US" u="sng" dirty="0"/>
              <a:t>December 31, 2025 </a:t>
            </a:r>
            <a:r>
              <a:rPr lang="en-US" dirty="0"/>
              <a:t>			</a:t>
            </a:r>
            <a:r>
              <a:rPr lang="en-US" u="sng" dirty="0"/>
              <a:t>Debit</a:t>
            </a:r>
            <a:r>
              <a:rPr lang="en-US" dirty="0"/>
              <a:t> 			</a:t>
            </a:r>
            <a:r>
              <a:rPr lang="en-US" u="sng" dirty="0"/>
              <a:t>Credit </a:t>
            </a:r>
          </a:p>
          <a:p>
            <a:r>
              <a:rPr lang="en-US" b="1" dirty="0"/>
              <a:t>	Loss</a:t>
            </a:r>
            <a:r>
              <a:rPr lang="en-US" dirty="0"/>
              <a:t> 				</a:t>
            </a:r>
            <a:r>
              <a:rPr lang="en-US" b="1" dirty="0"/>
              <a:t>1,500,000</a:t>
            </a:r>
            <a:r>
              <a:rPr lang="en-US" dirty="0"/>
              <a:t> </a:t>
            </a:r>
          </a:p>
          <a:p>
            <a:r>
              <a:rPr lang="en-US" b="1" dirty="0"/>
              <a:t>		Contingent Liability				1,500,000</a:t>
            </a:r>
            <a:r>
              <a:rPr lang="en-US" dirty="0"/>
              <a:t> </a:t>
            </a:r>
          </a:p>
          <a:p>
            <a:endParaRPr lang="en-US" i="1" dirty="0"/>
          </a:p>
          <a:p>
            <a:r>
              <a:rPr lang="en-US" i="1" dirty="0"/>
              <a:t>(Record litigation against the company)</a:t>
            </a:r>
            <a:br>
              <a:rPr lang="en-US" dirty="0"/>
            </a:br>
            <a:br>
              <a:rPr lang="en-US" dirty="0"/>
            </a:br>
            <a:r>
              <a:rPr lang="en-US" dirty="0"/>
              <a:t>Mr. Djokovic argues that the likelihood of losing the litigation is reasonably possible, but not probable. Therefore, he proposes removing the litigation entry from the accounting records. The change would remove the loss and decrease liabilities by $1,500,000.</a:t>
            </a:r>
          </a:p>
          <a:p>
            <a:endParaRPr lang="en-US" dirty="0"/>
          </a:p>
          <a:p>
            <a:r>
              <a:rPr lang="en-US" dirty="0"/>
              <a:t>How will the proposed accounting changes affect net income? Let’s continue to the next slide for that answer.</a:t>
            </a:r>
          </a:p>
        </p:txBody>
      </p:sp>
      <p:sp>
        <p:nvSpPr>
          <p:cNvPr id="4" name="Slide Number Placeholder 3"/>
          <p:cNvSpPr>
            <a:spLocks noGrp="1"/>
          </p:cNvSpPr>
          <p:nvPr>
            <p:ph type="sldNum" sz="quarter" idx="5"/>
          </p:nvPr>
        </p:nvSpPr>
        <p:spPr/>
        <p:txBody>
          <a:bodyPr/>
          <a:lstStyle/>
          <a:p>
            <a:fld id="{35356329-1779-487C-B587-BBABA473AA7C}" type="slidenum">
              <a:rPr lang="en-US" smtClean="0"/>
              <a:t>69</a:t>
            </a:fld>
            <a:endParaRPr lang="en-US" dirty="0"/>
          </a:p>
        </p:txBody>
      </p:sp>
    </p:spTree>
    <p:extLst>
      <p:ext uri="{BB962C8B-B14F-4D97-AF65-F5344CB8AC3E}">
        <p14:creationId xmlns:p14="http://schemas.microsoft.com/office/powerpoint/2010/main" val="2152890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presents the preliminary income statement prepared by Mr. Nadal, the effect of the accounting changes, and the updated income statement prepared by Mr. Djokovic.</a:t>
            </a:r>
          </a:p>
          <a:p>
            <a:endParaRPr lang="en-US" sz="1200" b="0" i="0" u="none" strike="noStrike" kern="1200" baseline="0" dirty="0">
              <a:solidFill>
                <a:schemeClr val="tx1"/>
              </a:solidFill>
              <a:latin typeface="+mn-lt"/>
              <a:ea typeface="+mn-ea"/>
              <a:cs typeface="+mn-cs"/>
            </a:endParaRPr>
          </a:p>
          <a:p>
            <a:r>
              <a:rPr lang="en-US" dirty="0"/>
              <a:t>The four proposed accounting changes cause net income to more than triple, from $850,000 to $3,110,000. Notice that all four changes proposed by Mr. Djokovic increase net income: The reduction in the estimated allowance for uncollectible accounts increases net income $60,000; the elimination of the inventory write-down increases net income $200,000; the reduction in depreciation estimate increases net income $500,000; and the elimination of the contingent litigation liability increases net income $1,500,000. </a:t>
            </a:r>
            <a:r>
              <a:rPr lang="en-US" b="1" dirty="0"/>
              <a:t>Note that income tax expense did not change because all of these changes affect financial income but not taxable income.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70</a:t>
            </a:fld>
            <a:endParaRPr lang="en-US" dirty="0"/>
          </a:p>
        </p:txBody>
      </p:sp>
    </p:spTree>
    <p:extLst>
      <p:ext uri="{BB962C8B-B14F-4D97-AF65-F5344CB8AC3E}">
        <p14:creationId xmlns:p14="http://schemas.microsoft.com/office/powerpoint/2010/main" val="22916645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positive changes to net income affect</a:t>
            </a:r>
            <a:r>
              <a:rPr lang="en-US" baseline="0" dirty="0"/>
              <a:t> the balance sheet? </a:t>
            </a:r>
          </a:p>
          <a:p>
            <a:endParaRPr lang="en-US" baseline="0" dirty="0"/>
          </a:p>
          <a:p>
            <a:r>
              <a:rPr lang="en-US" dirty="0"/>
              <a:t>This illustration presents the balance sheet prepared by Mr. Nadal, the effect of the four accounting changes, and the updated balance sheet prepared by Mr. Djokovic.</a:t>
            </a:r>
          </a:p>
          <a:p>
            <a:endParaRPr lang="en-US" dirty="0"/>
          </a:p>
          <a:p>
            <a:r>
              <a:rPr lang="en-US" dirty="0"/>
              <a:t>The balance sheet also improves from the proposed adjustments. Total assets increase due to increases in receivables and inventory plus a decrease in accumulated depreciation. Total liabilities decrease due to the elimination of the $1.5 million litigation liability. Stockholders’ equity also goes up, due to the increase in retained earnings caused by the increase in reported net income for the year.</a:t>
            </a:r>
          </a:p>
          <a:p>
            <a:endParaRPr lang="en-US" dirty="0"/>
          </a:p>
          <a:p>
            <a:r>
              <a:rPr lang="en-US" dirty="0"/>
              <a:t>What about the effects of the proposed adjustments on the statement of cash flows?  Let’s look at the next slide.</a:t>
            </a:r>
          </a:p>
        </p:txBody>
      </p:sp>
      <p:sp>
        <p:nvSpPr>
          <p:cNvPr id="4" name="Slide Number Placeholder 3"/>
          <p:cNvSpPr>
            <a:spLocks noGrp="1"/>
          </p:cNvSpPr>
          <p:nvPr>
            <p:ph type="sldNum" sz="quarter" idx="5"/>
          </p:nvPr>
        </p:nvSpPr>
        <p:spPr/>
        <p:txBody>
          <a:bodyPr/>
          <a:lstStyle/>
          <a:p>
            <a:fld id="{35356329-1779-487C-B587-BBABA473AA7C}" type="slidenum">
              <a:rPr lang="en-US" smtClean="0"/>
              <a:t>71</a:t>
            </a:fld>
            <a:endParaRPr lang="en-US" dirty="0"/>
          </a:p>
        </p:txBody>
      </p:sp>
    </p:spTree>
    <p:extLst>
      <p:ext uri="{BB962C8B-B14F-4D97-AF65-F5344CB8AC3E}">
        <p14:creationId xmlns:p14="http://schemas.microsoft.com/office/powerpoint/2010/main" val="5085596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about the effects</a:t>
            </a:r>
            <a:r>
              <a:rPr lang="en-US" baseline="0" dirty="0"/>
              <a:t> of the proposed adjustments on the statement of cash flows? </a:t>
            </a:r>
          </a:p>
          <a:p>
            <a:endParaRPr lang="en-US" baseline="0" dirty="0"/>
          </a:p>
          <a:p>
            <a:r>
              <a:rPr lang="en-US" baseline="0" dirty="0"/>
              <a:t>This i</a:t>
            </a:r>
            <a:r>
              <a:rPr lang="en-US" dirty="0"/>
              <a:t>llustration provides the statement of cash flows as revised by Mr. Djokovic.</a:t>
            </a:r>
          </a:p>
          <a:p>
            <a:endParaRPr lang="en-US" dirty="0"/>
          </a:p>
          <a:p>
            <a:r>
              <a:rPr lang="en-US" dirty="0"/>
              <a:t>Interestingly, the proposed changes have </a:t>
            </a:r>
            <a:r>
              <a:rPr lang="en-US" b="1" dirty="0"/>
              <a:t>no effect at all on total operating cash flows or on the overall change in cash.</a:t>
            </a:r>
            <a:r>
              <a:rPr lang="en-US" dirty="0"/>
              <a:t> Net cash flows from operating activities remain at $1,700,000 after the four proposed transactions. The net increase in cash remains at $1,500,000. None of the proposed changes affects the underlying cash flows of the company. </a:t>
            </a:r>
            <a:r>
              <a:rPr lang="en-US" b="1" dirty="0"/>
              <a:t>Rather, each proposed change improves the </a:t>
            </a:r>
            <a:r>
              <a:rPr lang="en-US" b="1" i="1" dirty="0"/>
              <a:t>appearance</a:t>
            </a:r>
            <a:r>
              <a:rPr lang="en-US" b="1" dirty="0"/>
              <a:t> of amounts reported in the income statement and the balance sheet.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72</a:t>
            </a:fld>
            <a:endParaRPr lang="en-US" dirty="0"/>
          </a:p>
        </p:txBody>
      </p:sp>
    </p:spTree>
    <p:extLst>
      <p:ext uri="{BB962C8B-B14F-4D97-AF65-F5344CB8AC3E}">
        <p14:creationId xmlns:p14="http://schemas.microsoft.com/office/powerpoint/2010/main" val="33487627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our previous example, Mr. Nadal represents conservative accounting practices. Conservative accounting practices are those that result in reporting lower income, lower assets, and higher liabilities. The larger estimation of the allowance for uncollectible accounts, the write-down of overvalued inventory, the use of a shorter useful life for depreciation, and the reporting of a contingent litigation loss are all examples of conservative accounting. In contrast, Mr. Djokovic represents aggressive accounting practices. Aggressive accounting practices result in reporting higher income, higher assets, and lower liabilities. Mr. Djokovic’s lower estimation of the allowance for uncollectible accounts, waiting to report an inventory write-down, choosing a longer useful life for depreciation, and waiting to report a litigation loss all are examples of more aggressive accounting. Being able to distinguish between conservative and aggressive accounting practices is important. </a:t>
            </a:r>
          </a:p>
          <a:p>
            <a:endParaRPr lang="en-US" dirty="0"/>
          </a:p>
          <a:p>
            <a:r>
              <a:rPr lang="en-US" dirty="0"/>
              <a:t>Everyone involved in business, not just accountants, needs to recognize that accounting is not just black and white. There are actually many gray areas in accounting, requiring management judgment in the application of accounting principles.</a:t>
            </a:r>
          </a:p>
        </p:txBody>
      </p:sp>
      <p:sp>
        <p:nvSpPr>
          <p:cNvPr id="4" name="Slide Number Placeholder 3"/>
          <p:cNvSpPr>
            <a:spLocks noGrp="1"/>
          </p:cNvSpPr>
          <p:nvPr>
            <p:ph type="sldNum" sz="quarter" idx="5"/>
          </p:nvPr>
        </p:nvSpPr>
        <p:spPr/>
        <p:txBody>
          <a:bodyPr/>
          <a:lstStyle/>
          <a:p>
            <a:fld id="{35356329-1779-487C-B587-BBABA473AA7C}" type="slidenum">
              <a:rPr lang="en-US" smtClean="0"/>
              <a:t>73</a:t>
            </a:fld>
            <a:endParaRPr lang="en-US" dirty="0"/>
          </a:p>
        </p:txBody>
      </p:sp>
    </p:spTree>
    <p:extLst>
      <p:ext uri="{BB962C8B-B14F-4D97-AF65-F5344CB8AC3E}">
        <p14:creationId xmlns:p14="http://schemas.microsoft.com/office/powerpoint/2010/main" val="3295396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This illustration </a:t>
            </a:r>
            <a:r>
              <a:rPr lang="en-US" sz="1200" kern="1200" dirty="0">
                <a:solidFill>
                  <a:schemeClr val="tx1"/>
                </a:solidFill>
                <a:latin typeface="+mn-lt"/>
                <a:ea typeface="+mn-ea"/>
                <a:cs typeface="+mn-cs"/>
              </a:rPr>
              <a:t>provides common-size income statements for VF and Nike.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Notice that the two companies end their fiscal years on different dates. VF’s year-end is March 31 while Nike’s is May 31. Even though the year-ends do not exactly match, we can still make meaningful comparisons between the two companies.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What do we learn from this comparison? Nike reports much higher net income. Does this mean Nike’s operations are much more profitable than VF’s? Not necessarily. Nike is a much larger company, reporting sales of almost four times that of VF. Because of its greater size, we expect Nike to report a greater amount of net income. To better compare the performance of the two companies, we use vertical analysis to express each income statement item as a percentage of sales.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VF’s gross profit equals 55.3% of sales ($5,798 ÷ $10,489) compared to Nike’s 43.4%. This means that VF earns a higher gross profit for each dollar of sales, consistent with its business strategy of focusing on high-quality performance apparel. However, VF’s higher gross profit is offset by its proportionately higher operating expenses, 46.4% of sales compared to 35.1% for Nike. The net result is that operating income, as a percentage of sales, is about the same for the two companies. Finally, Nike’s net income, as a percentage of sales, slightly exceeds VF’s.</a:t>
            </a:r>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dirty="0"/>
          </a:p>
        </p:txBody>
      </p:sp>
    </p:spTree>
    <p:extLst>
      <p:ext uri="{BB962C8B-B14F-4D97-AF65-F5344CB8AC3E}">
        <p14:creationId xmlns:p14="http://schemas.microsoft.com/office/powerpoint/2010/main" val="459153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baseline="0" dirty="0">
                <a:solidFill>
                  <a:srgbClr val="000000"/>
                </a:solidFill>
                <a:latin typeface="+mn-lt"/>
              </a:rPr>
              <a:t>What can we learn by analyzing the common-size balance sheets?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Focusing on the asset portion of the balance sheet, we discover that VF has a lower percentage of current assets and property, plant, and equipment, and a higher percentage of intangible assets than does Nike. These differences are consistent with the differences in the companies’ growth strategies. VF is a conglomerate of companies that have been acquired over the years. As we discussed in Chapter 7, acquisitions often result in the recording of Goodwill, and intangible assets.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Looking at liabilities and stockholders’ equity, we see little difference between the two companies. Later in Part B, we’ll examine the current ratio and acid-test ratio to better understand the companies’ ability to pay current liabilities with current assets. Both companies maintain similar proportions of liabilities and are financed approximately equally by equity and debt, suggesting they have a similar </a:t>
            </a:r>
            <a:r>
              <a:rPr lang="en-US" sz="1200" b="1" i="0" u="none" strike="noStrike" baseline="0" dirty="0">
                <a:solidFill>
                  <a:srgbClr val="000000"/>
                </a:solidFill>
                <a:latin typeface="+mn-lt"/>
              </a:rPr>
              <a:t>capital structure</a:t>
            </a:r>
            <a:r>
              <a:rPr lang="en-US" sz="1200" b="0" i="0" u="none" strike="noStrike" baseline="0" dirty="0">
                <a:solidFill>
                  <a:srgbClr val="000000"/>
                </a:solidFill>
                <a:latin typeface="+mn-lt"/>
              </a:rPr>
              <a:t>, although Nike is slightly more debt-financed.</a:t>
            </a:r>
            <a:endParaRPr lang="en-US" sz="1200" dirty="0">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dirty="0"/>
          </a:p>
        </p:txBody>
      </p:sp>
    </p:spTree>
    <p:extLst>
      <p:ext uri="{BB962C8B-B14F-4D97-AF65-F5344CB8AC3E}">
        <p14:creationId xmlns:p14="http://schemas.microsoft.com/office/powerpoint/2010/main" val="1814943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use </a:t>
            </a:r>
            <a:r>
              <a:rPr lang="en-US" b="1" i="0" dirty="0"/>
              <a:t>horizontal analysis </a:t>
            </a:r>
            <a:r>
              <a:rPr lang="en-US" dirty="0"/>
              <a:t>to analyze trends in financial statement data for a single company over time. With horizontal analysis, we calculate the amount and percentage change in an account from last year to this year. This data can then be used to compare rates of change across accounts. Are sales growing faster than cost of goods sold? Are operating expenses growing faster than sales? Are any specific expenses increasing at a greater rate than others? Questions such as these can help identify areas of concern or, perhaps, indications of better things to come.</a:t>
            </a:r>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dirty="0"/>
          </a:p>
        </p:txBody>
      </p:sp>
    </p:spTree>
    <p:extLst>
      <p:ext uri="{BB962C8B-B14F-4D97-AF65-F5344CB8AC3E}">
        <p14:creationId xmlns:p14="http://schemas.microsoft.com/office/powerpoint/2010/main" val="3404295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provides income statements over two years for VF. The final two columns show the dollar amount and percentage changes.</a:t>
            </a:r>
          </a:p>
          <a:p>
            <a:endParaRPr lang="en-US" sz="1200" b="0" i="0" u="none" strike="noStrike" kern="1200" baseline="0" dirty="0">
              <a:solidFill>
                <a:schemeClr val="tx1"/>
              </a:solidFill>
              <a:latin typeface="+mn-lt"/>
              <a:ea typeface="+mn-ea"/>
              <a:cs typeface="+mn-cs"/>
            </a:endParaRPr>
          </a:p>
          <a:p>
            <a:r>
              <a:rPr lang="en-US" dirty="0"/>
              <a:t>We calculate the amount of the increases or decreases by simply subtracting the 2019 balance from the 2020 balance. A positive difference indicates the amount increased in 2020. A negative amount represents a decrease. We calculate the percentage increase or decrease based on the following formula:</a:t>
            </a:r>
          </a:p>
          <a:p>
            <a:endParaRPr lang="en-US" dirty="0"/>
          </a:p>
          <a:p>
            <a:r>
              <a:rPr lang="en-US" b="1" dirty="0"/>
              <a:t>% Increase ( Decrease ) = </a:t>
            </a:r>
            <a:r>
              <a:rPr lang="en-US" b="1" u="sng" dirty="0"/>
              <a:t>Current-year amount − Prior-year amount</a:t>
            </a:r>
          </a:p>
          <a:p>
            <a:r>
              <a:rPr lang="en-US" b="1" dirty="0"/>
              <a:t> 					Prior-year amount </a:t>
            </a:r>
          </a:p>
          <a:p>
            <a:endParaRPr lang="en-US" b="1" dirty="0"/>
          </a:p>
          <a:p>
            <a:r>
              <a:rPr lang="en-US" dirty="0"/>
              <a:t>In our example, the calculation would be:</a:t>
            </a:r>
          </a:p>
          <a:p>
            <a:endParaRPr lang="en-US" sz="1200" b="0" i="0" u="none" strike="noStrike" kern="1200" baseline="0" dirty="0">
              <a:solidFill>
                <a:schemeClr val="tx1"/>
              </a:solidFill>
              <a:latin typeface="+mn-lt"/>
              <a:ea typeface="+mn-ea"/>
              <a:cs typeface="+mn-cs"/>
            </a:endParaRPr>
          </a:p>
          <a:p>
            <a:r>
              <a:rPr lang="en-US" b="1" dirty="0"/>
              <a:t>% Increase ( Decrease ) = </a:t>
            </a:r>
            <a:r>
              <a:rPr lang="en-US" b="1" u="sng" dirty="0"/>
              <a:t>2020 amount − 2019 amount</a:t>
            </a:r>
          </a:p>
          <a:p>
            <a:r>
              <a:rPr lang="en-US" b="1" dirty="0"/>
              <a:t> 				             2019 amount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the amount of sales increased $222 million--equal to sales of $10,489 million in 2020 minus sales of $10,267 million in 2019. We calculate the percentage increase of 2.2% by dividing the $222 million increase in sales by 2019 sales of $10,267 million. If the base-year amount (2019 in our example) is ever zero, we can’t calculate a percentage for that item.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horizontal analysis demonstrates that while sales increased slightly, there was a decrease in profitability overall. You can see that the decrease is the result of an increase in operating expenses. Most of this was a goodwill impairment charge related to VF’s Timberland operations.</a:t>
            </a:r>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dirty="0"/>
          </a:p>
        </p:txBody>
      </p:sp>
    </p:spTree>
    <p:extLst>
      <p:ext uri="{BB962C8B-B14F-4D97-AF65-F5344CB8AC3E}">
        <p14:creationId xmlns:p14="http://schemas.microsoft.com/office/powerpoint/2010/main" val="1514708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provides balance sheet information for VF. </a:t>
            </a:r>
          </a:p>
          <a:p>
            <a:endParaRPr lang="en-US" dirty="0"/>
          </a:p>
          <a:p>
            <a:r>
              <a:rPr lang="en-US" dirty="0"/>
              <a:t>The horizontal analysis of VF’s balance sheet further reflects its growth in operations during the year. Total assets grew by 7.5%. Much of that growth was funded through additional liabilities. The decline in total stockholders’ equity is attributable to a decrease in retained earnings. The decline in retained earnings occurred because the amount of dividends and repurchased stock far exceeded the amount of net income.</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dirty="0"/>
          </a:p>
        </p:txBody>
      </p:sp>
    </p:spTree>
    <p:extLst>
      <p:ext uri="{BB962C8B-B14F-4D97-AF65-F5344CB8AC3E}">
        <p14:creationId xmlns:p14="http://schemas.microsoft.com/office/powerpoint/2010/main" val="278141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0" name="Content Placeholder 3">
            <a:extLst>
              <a:ext uri="{FF2B5EF4-FFF2-40B4-BE49-F238E27FC236}">
                <a16:creationId xmlns:a16="http://schemas.microsoft.com/office/drawing/2014/main" id="{F80CE987-EA5B-42E3-B81F-E6322FEF83FA}"/>
              </a:ext>
            </a:extLst>
          </p:cNvPr>
          <p:cNvSpPr>
            <a:spLocks noGrp="1"/>
          </p:cNvSpPr>
          <p:nvPr>
            <p:ph sz="quarter" idx="16" hasCustomPrompt="1"/>
          </p:nvPr>
        </p:nvSpPr>
        <p:spPr>
          <a:xfrm>
            <a:off x="6553200" y="44958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150211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965232"/>
            <a:ext cx="8458200" cy="1431255"/>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0" name="Content Placeholder 3">
            <a:extLst>
              <a:ext uri="{FF2B5EF4-FFF2-40B4-BE49-F238E27FC236}">
                <a16:creationId xmlns:a16="http://schemas.microsoft.com/office/drawing/2014/main" id="{571871A2-D4F6-47A7-9DCA-5D7658EA61FB}"/>
              </a:ext>
            </a:extLst>
          </p:cNvPr>
          <p:cNvSpPr>
            <a:spLocks noGrp="1"/>
          </p:cNvSpPr>
          <p:nvPr>
            <p:ph sz="quarter" idx="15" hasCustomPrompt="1"/>
          </p:nvPr>
        </p:nvSpPr>
        <p:spPr>
          <a:xfrm>
            <a:off x="342900" y="4578224"/>
            <a:ext cx="8458200" cy="1431255"/>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9150932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706" r:id="rId3"/>
    <p:sldLayoutId id="2147483699" r:id="rId4"/>
    <p:sldLayoutId id="2147483695" r:id="rId5"/>
    <p:sldLayoutId id="2147483696" r:id="rId6"/>
    <p:sldLayoutId id="2147483697" r:id="rId7"/>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400" kern="1200">
          <a:solidFill>
            <a:schemeClr val="tx2"/>
          </a:solidFill>
          <a:latin typeface="+mn-lt"/>
          <a:ea typeface="+mn-ea"/>
          <a:cs typeface="+mn-cs"/>
        </a:defRPr>
      </a:lvl1pPr>
      <a:lvl2pPr marL="291600" indent="-291600" algn="l" defTabSz="914400" rtl="0" eaLnBrk="1" latinLnBrk="0" hangingPunct="1">
        <a:lnSpc>
          <a:spcPct val="100000"/>
        </a:lnSpc>
        <a:spcBef>
          <a:spcPts val="1000"/>
        </a:spcBef>
        <a:spcAft>
          <a:spcPts val="0"/>
        </a:spcAft>
        <a:buClrTx/>
        <a:buFont typeface="Arial" panose="020B0604020202020204" pitchFamily="34" charset="0"/>
        <a:buChar char="•"/>
        <a:defRPr sz="2200" kern="1200">
          <a:solidFill>
            <a:schemeClr val="tx2"/>
          </a:solidFill>
          <a:latin typeface="+mn-lt"/>
          <a:ea typeface="+mn-ea"/>
          <a:cs typeface="+mn-cs"/>
        </a:defRPr>
      </a:lvl2pPr>
      <a:lvl3pPr marL="622800" indent="-320400" algn="l" defTabSz="914400" rtl="0" eaLnBrk="1" latinLnBrk="0" hangingPunct="1">
        <a:lnSpc>
          <a:spcPct val="100000"/>
        </a:lnSpc>
        <a:spcBef>
          <a:spcPts val="1000"/>
        </a:spcBef>
        <a:spcAft>
          <a:spcPts val="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5.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oleObject" Target="../embeddings/oleObject11.bin"/><Relationship Id="rId18" Type="http://schemas.openxmlformats.org/officeDocument/2006/relationships/image" Target="../media/image15.wmf"/><Relationship Id="rId26" Type="http://schemas.openxmlformats.org/officeDocument/2006/relationships/image" Target="../media/image19.wmf"/><Relationship Id="rId39" Type="http://schemas.openxmlformats.org/officeDocument/2006/relationships/oleObject" Target="../embeddings/oleObject24.bin"/><Relationship Id="rId3" Type="http://schemas.openxmlformats.org/officeDocument/2006/relationships/oleObject" Target="../embeddings/oleObject6.bin"/><Relationship Id="rId21" Type="http://schemas.openxmlformats.org/officeDocument/2006/relationships/oleObject" Target="../embeddings/oleObject15.bin"/><Relationship Id="rId34" Type="http://schemas.openxmlformats.org/officeDocument/2006/relationships/image" Target="../media/image23.wmf"/><Relationship Id="rId42" Type="http://schemas.openxmlformats.org/officeDocument/2006/relationships/image" Target="../media/image27.wmf"/><Relationship Id="rId7" Type="http://schemas.openxmlformats.org/officeDocument/2006/relationships/oleObject" Target="../embeddings/oleObject8.bin"/><Relationship Id="rId12" Type="http://schemas.openxmlformats.org/officeDocument/2006/relationships/image" Target="../media/image12.wmf"/><Relationship Id="rId17" Type="http://schemas.openxmlformats.org/officeDocument/2006/relationships/oleObject" Target="../embeddings/oleObject13.bin"/><Relationship Id="rId25" Type="http://schemas.openxmlformats.org/officeDocument/2006/relationships/oleObject" Target="../embeddings/oleObject17.bin"/><Relationship Id="rId33" Type="http://schemas.openxmlformats.org/officeDocument/2006/relationships/oleObject" Target="../embeddings/oleObject21.bin"/><Relationship Id="rId38" Type="http://schemas.openxmlformats.org/officeDocument/2006/relationships/image" Target="../media/image25.wmf"/><Relationship Id="rId46" Type="http://schemas.openxmlformats.org/officeDocument/2006/relationships/image" Target="../media/image29.wmf"/><Relationship Id="rId2" Type="http://schemas.openxmlformats.org/officeDocument/2006/relationships/notesSlide" Target="../notesSlides/notesSlide14.xml"/><Relationship Id="rId16" Type="http://schemas.openxmlformats.org/officeDocument/2006/relationships/image" Target="../media/image14.wmf"/><Relationship Id="rId20" Type="http://schemas.openxmlformats.org/officeDocument/2006/relationships/image" Target="../media/image16.wmf"/><Relationship Id="rId29" Type="http://schemas.openxmlformats.org/officeDocument/2006/relationships/oleObject" Target="../embeddings/oleObject19.bin"/><Relationship Id="rId41" Type="http://schemas.openxmlformats.org/officeDocument/2006/relationships/oleObject" Target="../embeddings/oleObject25.bin"/><Relationship Id="rId1" Type="http://schemas.openxmlformats.org/officeDocument/2006/relationships/slideLayout" Target="../slideLayouts/slideLayout6.xml"/><Relationship Id="rId6" Type="http://schemas.openxmlformats.org/officeDocument/2006/relationships/image" Target="../media/image9.wmf"/><Relationship Id="rId11" Type="http://schemas.openxmlformats.org/officeDocument/2006/relationships/oleObject" Target="../embeddings/oleObject10.bin"/><Relationship Id="rId24" Type="http://schemas.openxmlformats.org/officeDocument/2006/relationships/image" Target="../media/image18.wmf"/><Relationship Id="rId32" Type="http://schemas.openxmlformats.org/officeDocument/2006/relationships/image" Target="../media/image22.wmf"/><Relationship Id="rId37" Type="http://schemas.openxmlformats.org/officeDocument/2006/relationships/oleObject" Target="../embeddings/oleObject23.bin"/><Relationship Id="rId40" Type="http://schemas.openxmlformats.org/officeDocument/2006/relationships/image" Target="../media/image26.wmf"/><Relationship Id="rId45" Type="http://schemas.openxmlformats.org/officeDocument/2006/relationships/oleObject" Target="../embeddings/oleObject27.bin"/><Relationship Id="rId5" Type="http://schemas.openxmlformats.org/officeDocument/2006/relationships/oleObject" Target="../embeddings/oleObject7.bin"/><Relationship Id="rId15" Type="http://schemas.openxmlformats.org/officeDocument/2006/relationships/oleObject" Target="../embeddings/oleObject12.bin"/><Relationship Id="rId23" Type="http://schemas.openxmlformats.org/officeDocument/2006/relationships/oleObject" Target="../embeddings/oleObject16.bin"/><Relationship Id="rId28" Type="http://schemas.openxmlformats.org/officeDocument/2006/relationships/image" Target="../media/image20.wmf"/><Relationship Id="rId36" Type="http://schemas.openxmlformats.org/officeDocument/2006/relationships/image" Target="../media/image24.wmf"/><Relationship Id="rId10" Type="http://schemas.openxmlformats.org/officeDocument/2006/relationships/image" Target="../media/image11.wmf"/><Relationship Id="rId19" Type="http://schemas.openxmlformats.org/officeDocument/2006/relationships/oleObject" Target="../embeddings/oleObject14.bin"/><Relationship Id="rId31" Type="http://schemas.openxmlformats.org/officeDocument/2006/relationships/oleObject" Target="../embeddings/oleObject20.bin"/><Relationship Id="rId44" Type="http://schemas.openxmlformats.org/officeDocument/2006/relationships/image" Target="../media/image28.wmf"/><Relationship Id="rId4" Type="http://schemas.openxmlformats.org/officeDocument/2006/relationships/image" Target="../media/image8.wmf"/><Relationship Id="rId9" Type="http://schemas.openxmlformats.org/officeDocument/2006/relationships/oleObject" Target="../embeddings/oleObject9.bin"/><Relationship Id="rId14" Type="http://schemas.openxmlformats.org/officeDocument/2006/relationships/image" Target="../media/image13.wmf"/><Relationship Id="rId22" Type="http://schemas.openxmlformats.org/officeDocument/2006/relationships/image" Target="../media/image17.wmf"/><Relationship Id="rId27" Type="http://schemas.openxmlformats.org/officeDocument/2006/relationships/oleObject" Target="../embeddings/oleObject18.bin"/><Relationship Id="rId30" Type="http://schemas.openxmlformats.org/officeDocument/2006/relationships/image" Target="../media/image21.wmf"/><Relationship Id="rId35" Type="http://schemas.openxmlformats.org/officeDocument/2006/relationships/oleObject" Target="../embeddings/oleObject22.bin"/><Relationship Id="rId43" Type="http://schemas.openxmlformats.org/officeDocument/2006/relationships/oleObject" Target="../embeddings/oleObject26.bin"/></Relationships>
</file>

<file path=ppt/slides/_rels/slide26.xml.rels><?xml version="1.0" encoding="UTF-8" standalone="yes"?>
<Relationships xmlns="http://schemas.openxmlformats.org/package/2006/relationships"><Relationship Id="rId8" Type="http://schemas.openxmlformats.org/officeDocument/2006/relationships/image" Target="../media/image32.wmf"/><Relationship Id="rId13" Type="http://schemas.openxmlformats.org/officeDocument/2006/relationships/oleObject" Target="../embeddings/oleObject33.bin"/><Relationship Id="rId18" Type="http://schemas.openxmlformats.org/officeDocument/2006/relationships/image" Target="../media/image37.wmf"/><Relationship Id="rId3" Type="http://schemas.openxmlformats.org/officeDocument/2006/relationships/oleObject" Target="../embeddings/oleObject28.bin"/><Relationship Id="rId21" Type="http://schemas.openxmlformats.org/officeDocument/2006/relationships/oleObject" Target="../embeddings/oleObject37.bin"/><Relationship Id="rId7" Type="http://schemas.openxmlformats.org/officeDocument/2006/relationships/oleObject" Target="../embeddings/oleObject30.bin"/><Relationship Id="rId12" Type="http://schemas.openxmlformats.org/officeDocument/2006/relationships/image" Target="../media/image34.wmf"/><Relationship Id="rId17" Type="http://schemas.openxmlformats.org/officeDocument/2006/relationships/oleObject" Target="../embeddings/oleObject35.bin"/><Relationship Id="rId2" Type="http://schemas.openxmlformats.org/officeDocument/2006/relationships/notesSlide" Target="../notesSlides/notesSlide15.xml"/><Relationship Id="rId16" Type="http://schemas.openxmlformats.org/officeDocument/2006/relationships/image" Target="../media/image36.wmf"/><Relationship Id="rId20" Type="http://schemas.openxmlformats.org/officeDocument/2006/relationships/image" Target="../media/image38.wmf"/><Relationship Id="rId1" Type="http://schemas.openxmlformats.org/officeDocument/2006/relationships/slideLayout" Target="../slideLayouts/slideLayout6.xml"/><Relationship Id="rId6" Type="http://schemas.openxmlformats.org/officeDocument/2006/relationships/image" Target="../media/image31.wmf"/><Relationship Id="rId11" Type="http://schemas.openxmlformats.org/officeDocument/2006/relationships/oleObject" Target="../embeddings/oleObject32.bin"/><Relationship Id="rId5" Type="http://schemas.openxmlformats.org/officeDocument/2006/relationships/oleObject" Target="../embeddings/oleObject29.bin"/><Relationship Id="rId15" Type="http://schemas.openxmlformats.org/officeDocument/2006/relationships/oleObject" Target="../embeddings/oleObject34.bin"/><Relationship Id="rId10" Type="http://schemas.openxmlformats.org/officeDocument/2006/relationships/image" Target="../media/image33.wmf"/><Relationship Id="rId19" Type="http://schemas.openxmlformats.org/officeDocument/2006/relationships/oleObject" Target="../embeddings/oleObject36.bin"/><Relationship Id="rId4" Type="http://schemas.openxmlformats.org/officeDocument/2006/relationships/image" Target="../media/image30.wmf"/><Relationship Id="rId9" Type="http://schemas.openxmlformats.org/officeDocument/2006/relationships/oleObject" Target="../embeddings/oleObject31.bin"/><Relationship Id="rId14" Type="http://schemas.openxmlformats.org/officeDocument/2006/relationships/image" Target="../media/image35.wmf"/><Relationship Id="rId22" Type="http://schemas.openxmlformats.org/officeDocument/2006/relationships/image" Target="../media/image39.wmf"/></Relationships>
</file>

<file path=ppt/slides/_rels/slide27.xml.rels><?xml version="1.0" encoding="UTF-8" standalone="yes"?>
<Relationships xmlns="http://schemas.openxmlformats.org/package/2006/relationships"><Relationship Id="rId8" Type="http://schemas.openxmlformats.org/officeDocument/2006/relationships/image" Target="../media/image42.wmf"/><Relationship Id="rId13" Type="http://schemas.openxmlformats.org/officeDocument/2006/relationships/oleObject" Target="../embeddings/oleObject43.bin"/><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image" Target="../media/image44.w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1.wmf"/><Relationship Id="rId11" Type="http://schemas.openxmlformats.org/officeDocument/2006/relationships/oleObject" Target="../embeddings/oleObject42.bin"/><Relationship Id="rId5" Type="http://schemas.openxmlformats.org/officeDocument/2006/relationships/oleObject" Target="../embeddings/oleObject39.bin"/><Relationship Id="rId10" Type="http://schemas.openxmlformats.org/officeDocument/2006/relationships/image" Target="../media/image43.wmf"/><Relationship Id="rId4" Type="http://schemas.openxmlformats.org/officeDocument/2006/relationships/image" Target="../media/image40.wmf"/><Relationship Id="rId9" Type="http://schemas.openxmlformats.org/officeDocument/2006/relationships/oleObject" Target="../embeddings/oleObject41.bin"/><Relationship Id="rId14" Type="http://schemas.openxmlformats.org/officeDocument/2006/relationships/image" Target="../media/image45.wmf"/></Relationships>
</file>

<file path=ppt/slides/_rels/slide28.xml.rels><?xml version="1.0" encoding="UTF-8" standalone="yes"?>
<Relationships xmlns="http://schemas.openxmlformats.org/package/2006/relationships"><Relationship Id="rId8" Type="http://schemas.openxmlformats.org/officeDocument/2006/relationships/image" Target="../media/image48.wmf"/><Relationship Id="rId13" Type="http://schemas.openxmlformats.org/officeDocument/2006/relationships/oleObject" Target="../embeddings/oleObject49.bin"/><Relationship Id="rId3" Type="http://schemas.openxmlformats.org/officeDocument/2006/relationships/oleObject" Target="../embeddings/oleObject44.bin"/><Relationship Id="rId7" Type="http://schemas.openxmlformats.org/officeDocument/2006/relationships/oleObject" Target="../embeddings/oleObject46.bin"/><Relationship Id="rId12" Type="http://schemas.openxmlformats.org/officeDocument/2006/relationships/image" Target="../media/image50.w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7.wmf"/><Relationship Id="rId11" Type="http://schemas.openxmlformats.org/officeDocument/2006/relationships/oleObject" Target="../embeddings/oleObject48.bin"/><Relationship Id="rId5" Type="http://schemas.openxmlformats.org/officeDocument/2006/relationships/oleObject" Target="../embeddings/oleObject45.bin"/><Relationship Id="rId10" Type="http://schemas.openxmlformats.org/officeDocument/2006/relationships/image" Target="../media/image49.wmf"/><Relationship Id="rId4" Type="http://schemas.openxmlformats.org/officeDocument/2006/relationships/image" Target="../media/image46.wmf"/><Relationship Id="rId9" Type="http://schemas.openxmlformats.org/officeDocument/2006/relationships/oleObject" Target="../embeddings/oleObject47.bin"/><Relationship Id="rId14" Type="http://schemas.openxmlformats.org/officeDocument/2006/relationships/image" Target="../media/image51.wmf"/></Relationships>
</file>

<file path=ppt/slides/_rels/slide29.x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oleObject" Target="../embeddings/oleObject55.bin"/><Relationship Id="rId3" Type="http://schemas.openxmlformats.org/officeDocument/2006/relationships/oleObject" Target="../embeddings/oleObject50.bin"/><Relationship Id="rId7" Type="http://schemas.openxmlformats.org/officeDocument/2006/relationships/oleObject" Target="../embeddings/oleObject52.bin"/><Relationship Id="rId12" Type="http://schemas.openxmlformats.org/officeDocument/2006/relationships/image" Target="../media/image56.wmf"/><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3.wmf"/><Relationship Id="rId11" Type="http://schemas.openxmlformats.org/officeDocument/2006/relationships/oleObject" Target="../embeddings/oleObject54.bin"/><Relationship Id="rId5" Type="http://schemas.openxmlformats.org/officeDocument/2006/relationships/oleObject" Target="../embeddings/oleObject51.bin"/><Relationship Id="rId10" Type="http://schemas.openxmlformats.org/officeDocument/2006/relationships/image" Target="../media/image55.wmf"/><Relationship Id="rId4" Type="http://schemas.openxmlformats.org/officeDocument/2006/relationships/image" Target="../media/image52.wmf"/><Relationship Id="rId9" Type="http://schemas.openxmlformats.org/officeDocument/2006/relationships/oleObject" Target="../embeddings/oleObject53.bin"/><Relationship Id="rId14" Type="http://schemas.openxmlformats.org/officeDocument/2006/relationships/image" Target="../media/image57.wm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slide" Target="slide79.xml"/></Relationships>
</file>

<file path=ppt/slides/_rels/slide30.xml.rels><?xml version="1.0" encoding="UTF-8" standalone="yes"?>
<Relationships xmlns="http://schemas.openxmlformats.org/package/2006/relationships"><Relationship Id="rId8" Type="http://schemas.openxmlformats.org/officeDocument/2006/relationships/image" Target="../media/image60.wmf"/><Relationship Id="rId13" Type="http://schemas.openxmlformats.org/officeDocument/2006/relationships/oleObject" Target="../embeddings/oleObject61.bin"/><Relationship Id="rId3" Type="http://schemas.openxmlformats.org/officeDocument/2006/relationships/oleObject" Target="../embeddings/oleObject56.bin"/><Relationship Id="rId7" Type="http://schemas.openxmlformats.org/officeDocument/2006/relationships/oleObject" Target="../embeddings/oleObject58.bin"/><Relationship Id="rId12" Type="http://schemas.openxmlformats.org/officeDocument/2006/relationships/image" Target="../media/image62.w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9.wmf"/><Relationship Id="rId11" Type="http://schemas.openxmlformats.org/officeDocument/2006/relationships/oleObject" Target="../embeddings/oleObject60.bin"/><Relationship Id="rId5" Type="http://schemas.openxmlformats.org/officeDocument/2006/relationships/oleObject" Target="../embeddings/oleObject57.bin"/><Relationship Id="rId10" Type="http://schemas.openxmlformats.org/officeDocument/2006/relationships/image" Target="../media/image61.wmf"/><Relationship Id="rId4" Type="http://schemas.openxmlformats.org/officeDocument/2006/relationships/image" Target="../media/image58.wmf"/><Relationship Id="rId9" Type="http://schemas.openxmlformats.org/officeDocument/2006/relationships/oleObject" Target="../embeddings/oleObject59.bin"/><Relationship Id="rId14" Type="http://schemas.openxmlformats.org/officeDocument/2006/relationships/image" Target="../media/image63.wmf"/></Relationships>
</file>

<file path=ppt/slides/_rels/slide31.xml.rels><?xml version="1.0" encoding="UTF-8" standalone="yes"?>
<Relationships xmlns="http://schemas.openxmlformats.org/package/2006/relationships"><Relationship Id="rId8" Type="http://schemas.openxmlformats.org/officeDocument/2006/relationships/image" Target="../media/image66.wmf"/><Relationship Id="rId13" Type="http://schemas.openxmlformats.org/officeDocument/2006/relationships/oleObject" Target="../embeddings/oleObject67.bin"/><Relationship Id="rId3" Type="http://schemas.openxmlformats.org/officeDocument/2006/relationships/oleObject" Target="../embeddings/oleObject62.bin"/><Relationship Id="rId7" Type="http://schemas.openxmlformats.org/officeDocument/2006/relationships/oleObject" Target="../embeddings/oleObject64.bin"/><Relationship Id="rId12" Type="http://schemas.openxmlformats.org/officeDocument/2006/relationships/image" Target="../media/image68.wmf"/><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5.wmf"/><Relationship Id="rId11" Type="http://schemas.openxmlformats.org/officeDocument/2006/relationships/oleObject" Target="../embeddings/oleObject66.bin"/><Relationship Id="rId5" Type="http://schemas.openxmlformats.org/officeDocument/2006/relationships/oleObject" Target="../embeddings/oleObject63.bin"/><Relationship Id="rId10" Type="http://schemas.openxmlformats.org/officeDocument/2006/relationships/image" Target="../media/image67.wmf"/><Relationship Id="rId4" Type="http://schemas.openxmlformats.org/officeDocument/2006/relationships/image" Target="../media/image64.wmf"/><Relationship Id="rId9" Type="http://schemas.openxmlformats.org/officeDocument/2006/relationships/oleObject" Target="../embeddings/oleObject65.bin"/><Relationship Id="rId14" Type="http://schemas.openxmlformats.org/officeDocument/2006/relationships/image" Target="../media/image69.wmf"/></Relationships>
</file>

<file path=ppt/slides/_rels/slide32.xml.rels><?xml version="1.0" encoding="UTF-8" standalone="yes"?>
<Relationships xmlns="http://schemas.openxmlformats.org/package/2006/relationships"><Relationship Id="rId8" Type="http://schemas.openxmlformats.org/officeDocument/2006/relationships/image" Target="../media/image72.wmf"/><Relationship Id="rId13" Type="http://schemas.openxmlformats.org/officeDocument/2006/relationships/oleObject" Target="../embeddings/oleObject73.bin"/><Relationship Id="rId3" Type="http://schemas.openxmlformats.org/officeDocument/2006/relationships/oleObject" Target="../embeddings/oleObject68.bin"/><Relationship Id="rId7" Type="http://schemas.openxmlformats.org/officeDocument/2006/relationships/oleObject" Target="../embeddings/oleObject70.bin"/><Relationship Id="rId12" Type="http://schemas.openxmlformats.org/officeDocument/2006/relationships/image" Target="../media/image74.wmf"/><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1.wmf"/><Relationship Id="rId11" Type="http://schemas.openxmlformats.org/officeDocument/2006/relationships/oleObject" Target="../embeddings/oleObject72.bin"/><Relationship Id="rId5" Type="http://schemas.openxmlformats.org/officeDocument/2006/relationships/oleObject" Target="../embeddings/oleObject69.bin"/><Relationship Id="rId10" Type="http://schemas.openxmlformats.org/officeDocument/2006/relationships/image" Target="../media/image73.wmf"/><Relationship Id="rId4" Type="http://schemas.openxmlformats.org/officeDocument/2006/relationships/image" Target="../media/image70.wmf"/><Relationship Id="rId9" Type="http://schemas.openxmlformats.org/officeDocument/2006/relationships/oleObject" Target="../embeddings/oleObject71.bin"/><Relationship Id="rId14" Type="http://schemas.openxmlformats.org/officeDocument/2006/relationships/image" Target="../media/image75.wmf"/></Relationships>
</file>

<file path=ppt/slides/_rels/slide33.xml.rels><?xml version="1.0" encoding="UTF-8" standalone="yes"?>
<Relationships xmlns="http://schemas.openxmlformats.org/package/2006/relationships"><Relationship Id="rId8" Type="http://schemas.openxmlformats.org/officeDocument/2006/relationships/image" Target="../media/image78.wmf"/><Relationship Id="rId13" Type="http://schemas.openxmlformats.org/officeDocument/2006/relationships/oleObject" Target="../embeddings/oleObject79.bin"/><Relationship Id="rId3" Type="http://schemas.openxmlformats.org/officeDocument/2006/relationships/oleObject" Target="../embeddings/oleObject74.bin"/><Relationship Id="rId7" Type="http://schemas.openxmlformats.org/officeDocument/2006/relationships/oleObject" Target="../embeddings/oleObject76.bin"/><Relationship Id="rId12" Type="http://schemas.openxmlformats.org/officeDocument/2006/relationships/image" Target="../media/image80.wm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7.wmf"/><Relationship Id="rId11" Type="http://schemas.openxmlformats.org/officeDocument/2006/relationships/oleObject" Target="../embeddings/oleObject78.bin"/><Relationship Id="rId5" Type="http://schemas.openxmlformats.org/officeDocument/2006/relationships/oleObject" Target="../embeddings/oleObject75.bin"/><Relationship Id="rId10" Type="http://schemas.openxmlformats.org/officeDocument/2006/relationships/image" Target="../media/image79.wmf"/><Relationship Id="rId4" Type="http://schemas.openxmlformats.org/officeDocument/2006/relationships/image" Target="../media/image76.wmf"/><Relationship Id="rId9" Type="http://schemas.openxmlformats.org/officeDocument/2006/relationships/oleObject" Target="../embeddings/oleObject77.bin"/><Relationship Id="rId14" Type="http://schemas.openxmlformats.org/officeDocument/2006/relationships/image" Target="../media/image81.wmf"/></Relationships>
</file>

<file path=ppt/slides/_rels/slide34.xml.rels><?xml version="1.0" encoding="UTF-8" standalone="yes"?>
<Relationships xmlns="http://schemas.openxmlformats.org/package/2006/relationships"><Relationship Id="rId8" Type="http://schemas.openxmlformats.org/officeDocument/2006/relationships/image" Target="../media/image84.wmf"/><Relationship Id="rId13" Type="http://schemas.openxmlformats.org/officeDocument/2006/relationships/oleObject" Target="../embeddings/oleObject85.bin"/><Relationship Id="rId3" Type="http://schemas.openxmlformats.org/officeDocument/2006/relationships/oleObject" Target="../embeddings/oleObject80.bin"/><Relationship Id="rId7" Type="http://schemas.openxmlformats.org/officeDocument/2006/relationships/oleObject" Target="../embeddings/oleObject82.bin"/><Relationship Id="rId12" Type="http://schemas.openxmlformats.org/officeDocument/2006/relationships/image" Target="../media/image86.wmf"/><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83.wmf"/><Relationship Id="rId11" Type="http://schemas.openxmlformats.org/officeDocument/2006/relationships/oleObject" Target="../embeddings/oleObject84.bin"/><Relationship Id="rId5" Type="http://schemas.openxmlformats.org/officeDocument/2006/relationships/oleObject" Target="../embeddings/oleObject81.bin"/><Relationship Id="rId10" Type="http://schemas.openxmlformats.org/officeDocument/2006/relationships/image" Target="../media/image85.wmf"/><Relationship Id="rId4" Type="http://schemas.openxmlformats.org/officeDocument/2006/relationships/image" Target="../media/image82.wmf"/><Relationship Id="rId9" Type="http://schemas.openxmlformats.org/officeDocument/2006/relationships/oleObject" Target="../embeddings/oleObject83.bin"/><Relationship Id="rId14" Type="http://schemas.openxmlformats.org/officeDocument/2006/relationships/image" Target="../media/image87.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3" Type="http://schemas.openxmlformats.org/officeDocument/2006/relationships/oleObject" Target="../embeddings/oleObject91.bin"/><Relationship Id="rId18" Type="http://schemas.openxmlformats.org/officeDocument/2006/relationships/image" Target="../media/image95.wmf"/><Relationship Id="rId26" Type="http://schemas.openxmlformats.org/officeDocument/2006/relationships/image" Target="../media/image99.wmf"/><Relationship Id="rId39" Type="http://schemas.openxmlformats.org/officeDocument/2006/relationships/oleObject" Target="../embeddings/oleObject104.bin"/><Relationship Id="rId3" Type="http://schemas.openxmlformats.org/officeDocument/2006/relationships/oleObject" Target="../embeddings/oleObject86.bin"/><Relationship Id="rId21" Type="http://schemas.openxmlformats.org/officeDocument/2006/relationships/oleObject" Target="../embeddings/oleObject95.bin"/><Relationship Id="rId34" Type="http://schemas.openxmlformats.org/officeDocument/2006/relationships/image" Target="../media/image103.wmf"/><Relationship Id="rId42" Type="http://schemas.openxmlformats.org/officeDocument/2006/relationships/image" Target="../media/image107.wmf"/><Relationship Id="rId47" Type="http://schemas.openxmlformats.org/officeDocument/2006/relationships/oleObject" Target="../embeddings/oleObject108.bin"/><Relationship Id="rId50" Type="http://schemas.openxmlformats.org/officeDocument/2006/relationships/image" Target="../media/image111.wmf"/><Relationship Id="rId7" Type="http://schemas.openxmlformats.org/officeDocument/2006/relationships/oleObject" Target="../embeddings/oleObject88.bin"/><Relationship Id="rId12" Type="http://schemas.openxmlformats.org/officeDocument/2006/relationships/image" Target="../media/image92.wmf"/><Relationship Id="rId17" Type="http://schemas.openxmlformats.org/officeDocument/2006/relationships/oleObject" Target="../embeddings/oleObject93.bin"/><Relationship Id="rId25" Type="http://schemas.openxmlformats.org/officeDocument/2006/relationships/oleObject" Target="../embeddings/oleObject97.bin"/><Relationship Id="rId33" Type="http://schemas.openxmlformats.org/officeDocument/2006/relationships/oleObject" Target="../embeddings/oleObject101.bin"/><Relationship Id="rId38" Type="http://schemas.openxmlformats.org/officeDocument/2006/relationships/image" Target="../media/image105.wmf"/><Relationship Id="rId46" Type="http://schemas.openxmlformats.org/officeDocument/2006/relationships/image" Target="../media/image109.wmf"/><Relationship Id="rId2" Type="http://schemas.openxmlformats.org/officeDocument/2006/relationships/notesSlide" Target="../notesSlides/notesSlide24.xml"/><Relationship Id="rId16" Type="http://schemas.openxmlformats.org/officeDocument/2006/relationships/image" Target="../media/image94.wmf"/><Relationship Id="rId20" Type="http://schemas.openxmlformats.org/officeDocument/2006/relationships/image" Target="../media/image96.wmf"/><Relationship Id="rId29" Type="http://schemas.openxmlformats.org/officeDocument/2006/relationships/oleObject" Target="../embeddings/oleObject99.bin"/><Relationship Id="rId41" Type="http://schemas.openxmlformats.org/officeDocument/2006/relationships/oleObject" Target="../embeddings/oleObject105.bin"/><Relationship Id="rId1" Type="http://schemas.openxmlformats.org/officeDocument/2006/relationships/slideLayout" Target="../slideLayouts/slideLayout6.xml"/><Relationship Id="rId6" Type="http://schemas.openxmlformats.org/officeDocument/2006/relationships/image" Target="../media/image89.wmf"/><Relationship Id="rId11" Type="http://schemas.openxmlformats.org/officeDocument/2006/relationships/oleObject" Target="../embeddings/oleObject90.bin"/><Relationship Id="rId24" Type="http://schemas.openxmlformats.org/officeDocument/2006/relationships/image" Target="../media/image98.wmf"/><Relationship Id="rId32" Type="http://schemas.openxmlformats.org/officeDocument/2006/relationships/image" Target="../media/image102.wmf"/><Relationship Id="rId37" Type="http://schemas.openxmlformats.org/officeDocument/2006/relationships/oleObject" Target="../embeddings/oleObject103.bin"/><Relationship Id="rId40" Type="http://schemas.openxmlformats.org/officeDocument/2006/relationships/image" Target="../media/image106.wmf"/><Relationship Id="rId45" Type="http://schemas.openxmlformats.org/officeDocument/2006/relationships/oleObject" Target="../embeddings/oleObject107.bin"/><Relationship Id="rId5" Type="http://schemas.openxmlformats.org/officeDocument/2006/relationships/oleObject" Target="../embeddings/oleObject87.bin"/><Relationship Id="rId15" Type="http://schemas.openxmlformats.org/officeDocument/2006/relationships/oleObject" Target="../embeddings/oleObject92.bin"/><Relationship Id="rId23" Type="http://schemas.openxmlformats.org/officeDocument/2006/relationships/oleObject" Target="../embeddings/oleObject96.bin"/><Relationship Id="rId28" Type="http://schemas.openxmlformats.org/officeDocument/2006/relationships/image" Target="../media/image100.wmf"/><Relationship Id="rId36" Type="http://schemas.openxmlformats.org/officeDocument/2006/relationships/image" Target="../media/image104.wmf"/><Relationship Id="rId49" Type="http://schemas.openxmlformats.org/officeDocument/2006/relationships/oleObject" Target="../embeddings/oleObject109.bin"/><Relationship Id="rId10" Type="http://schemas.openxmlformats.org/officeDocument/2006/relationships/image" Target="../media/image91.wmf"/><Relationship Id="rId19" Type="http://schemas.openxmlformats.org/officeDocument/2006/relationships/oleObject" Target="../embeddings/oleObject94.bin"/><Relationship Id="rId31" Type="http://schemas.openxmlformats.org/officeDocument/2006/relationships/oleObject" Target="../embeddings/oleObject100.bin"/><Relationship Id="rId44" Type="http://schemas.openxmlformats.org/officeDocument/2006/relationships/image" Target="../media/image108.wmf"/><Relationship Id="rId4" Type="http://schemas.openxmlformats.org/officeDocument/2006/relationships/image" Target="../media/image88.wmf"/><Relationship Id="rId9" Type="http://schemas.openxmlformats.org/officeDocument/2006/relationships/oleObject" Target="../embeddings/oleObject89.bin"/><Relationship Id="rId14" Type="http://schemas.openxmlformats.org/officeDocument/2006/relationships/image" Target="../media/image93.wmf"/><Relationship Id="rId22" Type="http://schemas.openxmlformats.org/officeDocument/2006/relationships/image" Target="../media/image97.wmf"/><Relationship Id="rId27" Type="http://schemas.openxmlformats.org/officeDocument/2006/relationships/oleObject" Target="../embeddings/oleObject98.bin"/><Relationship Id="rId30" Type="http://schemas.openxmlformats.org/officeDocument/2006/relationships/image" Target="../media/image101.wmf"/><Relationship Id="rId35" Type="http://schemas.openxmlformats.org/officeDocument/2006/relationships/oleObject" Target="../embeddings/oleObject102.bin"/><Relationship Id="rId43" Type="http://schemas.openxmlformats.org/officeDocument/2006/relationships/oleObject" Target="../embeddings/oleObject106.bin"/><Relationship Id="rId48" Type="http://schemas.openxmlformats.org/officeDocument/2006/relationships/image" Target="../media/image110.wmf"/><Relationship Id="rId8" Type="http://schemas.openxmlformats.org/officeDocument/2006/relationships/image" Target="../media/image90.wmf"/></Relationships>
</file>

<file path=ppt/slides/_rels/slide42.xml.rels><?xml version="1.0" encoding="UTF-8" standalone="yes"?>
<Relationships xmlns="http://schemas.openxmlformats.org/package/2006/relationships"><Relationship Id="rId8" Type="http://schemas.openxmlformats.org/officeDocument/2006/relationships/image" Target="../media/image114.wmf"/><Relationship Id="rId13" Type="http://schemas.openxmlformats.org/officeDocument/2006/relationships/oleObject" Target="../embeddings/oleObject115.bin"/><Relationship Id="rId3" Type="http://schemas.openxmlformats.org/officeDocument/2006/relationships/oleObject" Target="../embeddings/oleObject110.bin"/><Relationship Id="rId7" Type="http://schemas.openxmlformats.org/officeDocument/2006/relationships/oleObject" Target="../embeddings/oleObject112.bin"/><Relationship Id="rId12" Type="http://schemas.openxmlformats.org/officeDocument/2006/relationships/image" Target="../media/image116.wmf"/><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13.wmf"/><Relationship Id="rId11" Type="http://schemas.openxmlformats.org/officeDocument/2006/relationships/oleObject" Target="../embeddings/oleObject114.bin"/><Relationship Id="rId5" Type="http://schemas.openxmlformats.org/officeDocument/2006/relationships/oleObject" Target="../embeddings/oleObject111.bin"/><Relationship Id="rId10" Type="http://schemas.openxmlformats.org/officeDocument/2006/relationships/image" Target="../media/image115.wmf"/><Relationship Id="rId4" Type="http://schemas.openxmlformats.org/officeDocument/2006/relationships/image" Target="../media/image112.wmf"/><Relationship Id="rId9" Type="http://schemas.openxmlformats.org/officeDocument/2006/relationships/oleObject" Target="../embeddings/oleObject113.bin"/><Relationship Id="rId14" Type="http://schemas.openxmlformats.org/officeDocument/2006/relationships/image" Target="../media/image117.wmf"/></Relationships>
</file>

<file path=ppt/slides/_rels/slide43.xml.rels><?xml version="1.0" encoding="UTF-8" standalone="yes"?>
<Relationships xmlns="http://schemas.openxmlformats.org/package/2006/relationships"><Relationship Id="rId8" Type="http://schemas.openxmlformats.org/officeDocument/2006/relationships/image" Target="../media/image120.wmf"/><Relationship Id="rId13" Type="http://schemas.openxmlformats.org/officeDocument/2006/relationships/oleObject" Target="../embeddings/oleObject121.bin"/><Relationship Id="rId3" Type="http://schemas.openxmlformats.org/officeDocument/2006/relationships/oleObject" Target="../embeddings/oleObject116.bin"/><Relationship Id="rId7" Type="http://schemas.openxmlformats.org/officeDocument/2006/relationships/oleObject" Target="../embeddings/oleObject118.bin"/><Relationship Id="rId12" Type="http://schemas.openxmlformats.org/officeDocument/2006/relationships/image" Target="../media/image122.wmf"/><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19.wmf"/><Relationship Id="rId11" Type="http://schemas.openxmlformats.org/officeDocument/2006/relationships/oleObject" Target="../embeddings/oleObject120.bin"/><Relationship Id="rId5" Type="http://schemas.openxmlformats.org/officeDocument/2006/relationships/oleObject" Target="../embeddings/oleObject117.bin"/><Relationship Id="rId10" Type="http://schemas.openxmlformats.org/officeDocument/2006/relationships/image" Target="../media/image121.wmf"/><Relationship Id="rId4" Type="http://schemas.openxmlformats.org/officeDocument/2006/relationships/image" Target="../media/image118.wmf"/><Relationship Id="rId9" Type="http://schemas.openxmlformats.org/officeDocument/2006/relationships/oleObject" Target="../embeddings/oleObject119.bin"/><Relationship Id="rId14" Type="http://schemas.openxmlformats.org/officeDocument/2006/relationships/image" Target="../media/image123.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22.bin"/><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124.wmf"/></Relationships>
</file>

<file path=ppt/slides/_rels/slide45.xml.rels><?xml version="1.0" encoding="UTF-8" standalone="yes"?>
<Relationships xmlns="http://schemas.openxmlformats.org/package/2006/relationships"><Relationship Id="rId8" Type="http://schemas.openxmlformats.org/officeDocument/2006/relationships/image" Target="../media/image127.wmf"/><Relationship Id="rId13" Type="http://schemas.openxmlformats.org/officeDocument/2006/relationships/oleObject" Target="../embeddings/oleObject128.bin"/><Relationship Id="rId3" Type="http://schemas.openxmlformats.org/officeDocument/2006/relationships/oleObject" Target="../embeddings/oleObject123.bin"/><Relationship Id="rId7" Type="http://schemas.openxmlformats.org/officeDocument/2006/relationships/oleObject" Target="../embeddings/oleObject125.bin"/><Relationship Id="rId12" Type="http://schemas.openxmlformats.org/officeDocument/2006/relationships/image" Target="../media/image129.wmf"/><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26.wmf"/><Relationship Id="rId11" Type="http://schemas.openxmlformats.org/officeDocument/2006/relationships/oleObject" Target="../embeddings/oleObject127.bin"/><Relationship Id="rId5" Type="http://schemas.openxmlformats.org/officeDocument/2006/relationships/oleObject" Target="../embeddings/oleObject124.bin"/><Relationship Id="rId10" Type="http://schemas.openxmlformats.org/officeDocument/2006/relationships/image" Target="../media/image128.wmf"/><Relationship Id="rId4" Type="http://schemas.openxmlformats.org/officeDocument/2006/relationships/image" Target="../media/image125.wmf"/><Relationship Id="rId9" Type="http://schemas.openxmlformats.org/officeDocument/2006/relationships/oleObject" Target="../embeddings/oleObject126.bin"/><Relationship Id="rId14" Type="http://schemas.openxmlformats.org/officeDocument/2006/relationships/image" Target="../media/image130.wmf"/></Relationships>
</file>

<file path=ppt/slides/_rels/slide46.xml.rels><?xml version="1.0" encoding="UTF-8" standalone="yes"?>
<Relationships xmlns="http://schemas.openxmlformats.org/package/2006/relationships"><Relationship Id="rId8" Type="http://schemas.openxmlformats.org/officeDocument/2006/relationships/image" Target="../media/image133.wmf"/><Relationship Id="rId13" Type="http://schemas.openxmlformats.org/officeDocument/2006/relationships/oleObject" Target="../embeddings/oleObject134.bin"/><Relationship Id="rId3" Type="http://schemas.openxmlformats.org/officeDocument/2006/relationships/oleObject" Target="../embeddings/oleObject129.bin"/><Relationship Id="rId7" Type="http://schemas.openxmlformats.org/officeDocument/2006/relationships/oleObject" Target="../embeddings/oleObject131.bin"/><Relationship Id="rId12" Type="http://schemas.openxmlformats.org/officeDocument/2006/relationships/image" Target="../media/image135.wmf"/><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32.wmf"/><Relationship Id="rId11" Type="http://schemas.openxmlformats.org/officeDocument/2006/relationships/oleObject" Target="../embeddings/oleObject133.bin"/><Relationship Id="rId5" Type="http://schemas.openxmlformats.org/officeDocument/2006/relationships/oleObject" Target="../embeddings/oleObject130.bin"/><Relationship Id="rId10" Type="http://schemas.openxmlformats.org/officeDocument/2006/relationships/image" Target="../media/image134.wmf"/><Relationship Id="rId4" Type="http://schemas.openxmlformats.org/officeDocument/2006/relationships/image" Target="../media/image131.wmf"/><Relationship Id="rId9" Type="http://schemas.openxmlformats.org/officeDocument/2006/relationships/oleObject" Target="../embeddings/oleObject132.bin"/><Relationship Id="rId14" Type="http://schemas.openxmlformats.org/officeDocument/2006/relationships/image" Target="../media/image136.wmf"/></Relationships>
</file>

<file path=ppt/slides/_rels/slide47.xml.rels><?xml version="1.0" encoding="UTF-8" standalone="yes"?>
<Relationships xmlns="http://schemas.openxmlformats.org/package/2006/relationships"><Relationship Id="rId8" Type="http://schemas.openxmlformats.org/officeDocument/2006/relationships/image" Target="../media/image139.wmf"/><Relationship Id="rId13" Type="http://schemas.openxmlformats.org/officeDocument/2006/relationships/oleObject" Target="../embeddings/oleObject140.bin"/><Relationship Id="rId3" Type="http://schemas.openxmlformats.org/officeDocument/2006/relationships/oleObject" Target="../embeddings/oleObject135.bin"/><Relationship Id="rId7" Type="http://schemas.openxmlformats.org/officeDocument/2006/relationships/oleObject" Target="../embeddings/oleObject137.bin"/><Relationship Id="rId12" Type="http://schemas.openxmlformats.org/officeDocument/2006/relationships/image" Target="../media/image141.wmf"/><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138.wmf"/><Relationship Id="rId11" Type="http://schemas.openxmlformats.org/officeDocument/2006/relationships/oleObject" Target="../embeddings/oleObject139.bin"/><Relationship Id="rId5" Type="http://schemas.openxmlformats.org/officeDocument/2006/relationships/oleObject" Target="../embeddings/oleObject136.bin"/><Relationship Id="rId10" Type="http://schemas.openxmlformats.org/officeDocument/2006/relationships/image" Target="../media/image140.wmf"/><Relationship Id="rId4" Type="http://schemas.openxmlformats.org/officeDocument/2006/relationships/image" Target="../media/image137.wmf"/><Relationship Id="rId9" Type="http://schemas.openxmlformats.org/officeDocument/2006/relationships/oleObject" Target="../embeddings/oleObject138.bin"/><Relationship Id="rId14" Type="http://schemas.openxmlformats.org/officeDocument/2006/relationships/image" Target="../media/image142.wmf"/></Relationships>
</file>

<file path=ppt/slides/_rels/slide48.xml.rels><?xml version="1.0" encoding="UTF-8" standalone="yes"?>
<Relationships xmlns="http://schemas.openxmlformats.org/package/2006/relationships"><Relationship Id="rId8" Type="http://schemas.openxmlformats.org/officeDocument/2006/relationships/image" Target="../media/image145.wmf"/><Relationship Id="rId13" Type="http://schemas.openxmlformats.org/officeDocument/2006/relationships/oleObject" Target="../embeddings/oleObject146.bin"/><Relationship Id="rId3" Type="http://schemas.openxmlformats.org/officeDocument/2006/relationships/oleObject" Target="../embeddings/oleObject141.bin"/><Relationship Id="rId7" Type="http://schemas.openxmlformats.org/officeDocument/2006/relationships/oleObject" Target="../embeddings/oleObject143.bin"/><Relationship Id="rId12" Type="http://schemas.openxmlformats.org/officeDocument/2006/relationships/image" Target="../media/image147.wmf"/><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44.wmf"/><Relationship Id="rId11" Type="http://schemas.openxmlformats.org/officeDocument/2006/relationships/oleObject" Target="../embeddings/oleObject145.bin"/><Relationship Id="rId5" Type="http://schemas.openxmlformats.org/officeDocument/2006/relationships/oleObject" Target="../embeddings/oleObject142.bin"/><Relationship Id="rId10" Type="http://schemas.openxmlformats.org/officeDocument/2006/relationships/image" Target="../media/image146.wmf"/><Relationship Id="rId4" Type="http://schemas.openxmlformats.org/officeDocument/2006/relationships/image" Target="../media/image143.wmf"/><Relationship Id="rId9" Type="http://schemas.openxmlformats.org/officeDocument/2006/relationships/oleObject" Target="../embeddings/oleObject144.bin"/><Relationship Id="rId14" Type="http://schemas.openxmlformats.org/officeDocument/2006/relationships/image" Target="../media/image148.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3.wmf"/></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4.wmf"/></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a:xfrm>
            <a:off x="777240" y="2985555"/>
            <a:ext cx="6521640" cy="576185"/>
          </a:xfrm>
        </p:spPr>
        <p:txBody>
          <a:bodyPr/>
          <a:lstStyle/>
          <a:p>
            <a:r>
              <a:rPr lang="en-US" sz="2800" dirty="0">
                <a:cs typeface="Myriad Pro"/>
              </a:rPr>
              <a:t>Financial Accounting, </a:t>
            </a:r>
            <a:r>
              <a:rPr lang="en-US" sz="1400" dirty="0">
                <a:cs typeface="Avenir LT Std 35 Light"/>
              </a:rPr>
              <a:t>Sixth Edition</a:t>
            </a:r>
            <a:endParaRPr lang="en-US"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dirty="0"/>
              <a:t>Chapter 12</a:t>
            </a:r>
          </a:p>
          <a:p>
            <a:r>
              <a:rPr lang="en-US" dirty="0"/>
              <a:t>Financial Statement Analysis</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12–1 </a:t>
            </a:r>
            <a:r>
              <a:rPr lang="en-US" sz="1000" b="0" dirty="0"/>
              <a:t>2</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p:txBody>
          <a:bodyPr/>
          <a:lstStyle/>
          <a:p>
            <a:pPr marL="0" indent="0">
              <a:buNone/>
            </a:pPr>
            <a:r>
              <a:rPr lang="en-US" dirty="0"/>
              <a:t>When using vertical analysis, we express income statement items as a percentage of:</a:t>
            </a:r>
          </a:p>
          <a:p>
            <a:r>
              <a:rPr lang="en-US" b="1" dirty="0"/>
              <a:t>a.</a:t>
            </a:r>
            <a:r>
              <a:rPr lang="en-US" dirty="0"/>
              <a:t> Net income</a:t>
            </a:r>
          </a:p>
          <a:p>
            <a:r>
              <a:rPr lang="en-US" b="1" dirty="0"/>
              <a:t>Answer: b.</a:t>
            </a:r>
            <a:r>
              <a:rPr lang="en-US" dirty="0"/>
              <a:t> Sales</a:t>
            </a:r>
          </a:p>
          <a:p>
            <a:r>
              <a:rPr lang="en-US" b="1" dirty="0"/>
              <a:t>c.</a:t>
            </a:r>
            <a:r>
              <a:rPr lang="en-US" dirty="0"/>
              <a:t> Gross profit</a:t>
            </a:r>
          </a:p>
          <a:p>
            <a:r>
              <a:rPr lang="en-US" b="1" dirty="0"/>
              <a:t>d.</a:t>
            </a:r>
            <a:r>
              <a:rPr lang="en-US" dirty="0"/>
              <a:t> Total assets</a:t>
            </a:r>
          </a:p>
        </p:txBody>
      </p:sp>
      <p:sp>
        <p:nvSpPr>
          <p:cNvPr id="11" name="Content Placeholder 10">
            <a:extLst>
              <a:ext uri="{FF2B5EF4-FFF2-40B4-BE49-F238E27FC236}">
                <a16:creationId xmlns:a16="http://schemas.microsoft.com/office/drawing/2014/main" id="{1013D638-16E7-49EC-B011-9517FCFCC134}"/>
              </a:ext>
            </a:extLst>
          </p:cNvPr>
          <p:cNvSpPr>
            <a:spLocks noGrp="1"/>
          </p:cNvSpPr>
          <p:nvPr>
            <p:ph sz="quarter" idx="14"/>
          </p:nvPr>
        </p:nvSpPr>
        <p:spPr>
          <a:xfrm>
            <a:off x="342900" y="4343400"/>
            <a:ext cx="8458200" cy="804183"/>
          </a:xfrm>
        </p:spPr>
        <p:txBody>
          <a:bodyPr>
            <a:normAutofit/>
          </a:bodyPr>
          <a:lstStyle/>
          <a:p>
            <a:r>
              <a:rPr lang="en-US" sz="2200" dirty="0"/>
              <a:t>When using vertical analysis, each item in the income statement is expressed as a percentage of sales.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25998924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12–2 </a:t>
            </a:r>
            <a:r>
              <a:rPr lang="en-US" sz="1000" b="0" dirty="0"/>
              <a:t>1</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p:txBody>
          <a:bodyPr/>
          <a:lstStyle/>
          <a:p>
            <a:pPr marL="0" indent="0">
              <a:buNone/>
            </a:pPr>
            <a:r>
              <a:rPr lang="en-US" dirty="0"/>
              <a:t>When using vertical analysis, we express balance sheet items as a percentage of:</a:t>
            </a:r>
          </a:p>
          <a:p>
            <a:pPr marL="0" indent="0">
              <a:buNone/>
            </a:pPr>
            <a:r>
              <a:rPr lang="en-US" b="1" dirty="0"/>
              <a:t>a. </a:t>
            </a:r>
            <a:r>
              <a:rPr lang="en-US" dirty="0"/>
              <a:t>Total assets</a:t>
            </a:r>
          </a:p>
          <a:p>
            <a:pPr marL="0" indent="0">
              <a:buNone/>
            </a:pPr>
            <a:r>
              <a:rPr lang="en-US" b="1" dirty="0"/>
              <a:t>b. </a:t>
            </a:r>
            <a:r>
              <a:rPr lang="en-US" dirty="0"/>
              <a:t>Total liabilities</a:t>
            </a:r>
          </a:p>
          <a:p>
            <a:pPr marL="0" indent="0">
              <a:buNone/>
            </a:pPr>
            <a:r>
              <a:rPr lang="en-US" b="1" dirty="0"/>
              <a:t>c. </a:t>
            </a:r>
            <a:r>
              <a:rPr lang="en-US" dirty="0"/>
              <a:t>Total equity</a:t>
            </a:r>
          </a:p>
          <a:p>
            <a:pPr marL="0" indent="0">
              <a:buNone/>
            </a:pPr>
            <a:r>
              <a:rPr lang="en-US" b="1" dirty="0"/>
              <a:t>d. </a:t>
            </a:r>
            <a:r>
              <a:rPr lang="en-US" dirty="0"/>
              <a:t>Total revenues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6785213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12–2 </a:t>
            </a:r>
            <a:r>
              <a:rPr lang="en-US" sz="1000" b="0" dirty="0"/>
              <a:t>2</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p:txBody>
          <a:bodyPr/>
          <a:lstStyle/>
          <a:p>
            <a:pPr marL="0" indent="0">
              <a:buNone/>
            </a:pPr>
            <a:r>
              <a:rPr lang="en-US" dirty="0"/>
              <a:t>When using vertical analysis, we express balance sheet items as a percentage of:</a:t>
            </a:r>
          </a:p>
          <a:p>
            <a:pPr marL="0" indent="0">
              <a:buNone/>
            </a:pPr>
            <a:r>
              <a:rPr lang="en-US" b="1" dirty="0"/>
              <a:t>Answer: a. </a:t>
            </a:r>
            <a:r>
              <a:rPr lang="en-US" dirty="0"/>
              <a:t>Total assets</a:t>
            </a:r>
          </a:p>
          <a:p>
            <a:pPr marL="0" indent="0">
              <a:buNone/>
            </a:pPr>
            <a:r>
              <a:rPr lang="en-US" b="1" dirty="0"/>
              <a:t>b. </a:t>
            </a:r>
            <a:r>
              <a:rPr lang="en-US" dirty="0"/>
              <a:t>Total liabilities</a:t>
            </a:r>
          </a:p>
          <a:p>
            <a:pPr marL="0" indent="0">
              <a:buNone/>
            </a:pPr>
            <a:r>
              <a:rPr lang="en-US" b="1" dirty="0"/>
              <a:t>c. </a:t>
            </a:r>
            <a:r>
              <a:rPr lang="en-US" dirty="0"/>
              <a:t>Total equity</a:t>
            </a:r>
          </a:p>
          <a:p>
            <a:pPr marL="0" indent="0">
              <a:buNone/>
            </a:pPr>
            <a:r>
              <a:rPr lang="en-US" b="1" dirty="0"/>
              <a:t>d. </a:t>
            </a:r>
            <a:r>
              <a:rPr lang="en-US" dirty="0"/>
              <a:t>Total revenues</a:t>
            </a:r>
          </a:p>
        </p:txBody>
      </p:sp>
      <p:sp>
        <p:nvSpPr>
          <p:cNvPr id="11" name="Content Placeholder 10">
            <a:extLst>
              <a:ext uri="{FF2B5EF4-FFF2-40B4-BE49-F238E27FC236}">
                <a16:creationId xmlns:a16="http://schemas.microsoft.com/office/drawing/2014/main" id="{1013D638-16E7-49EC-B011-9517FCFCC134}"/>
              </a:ext>
            </a:extLst>
          </p:cNvPr>
          <p:cNvSpPr>
            <a:spLocks noGrp="1"/>
          </p:cNvSpPr>
          <p:nvPr>
            <p:ph sz="quarter" idx="14"/>
          </p:nvPr>
        </p:nvSpPr>
        <p:spPr>
          <a:xfrm>
            <a:off x="342900" y="4343400"/>
            <a:ext cx="8458200" cy="804183"/>
          </a:xfrm>
        </p:spPr>
        <p:txBody>
          <a:bodyPr>
            <a:normAutofit/>
          </a:bodyPr>
          <a:lstStyle/>
          <a:p>
            <a:r>
              <a:rPr lang="en-US" sz="2200" dirty="0"/>
              <a:t>When using vertical analysis, each item in the balance sheet is expressed as a percentage of total assets.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502351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70C77-A646-4DFA-8C8C-B6CCA91214F5}"/>
              </a:ext>
            </a:extLst>
          </p:cNvPr>
          <p:cNvSpPr>
            <a:spLocks noGrp="1"/>
          </p:cNvSpPr>
          <p:nvPr>
            <p:ph type="title"/>
          </p:nvPr>
        </p:nvSpPr>
        <p:spPr/>
        <p:txBody>
          <a:bodyPr/>
          <a:lstStyle/>
          <a:p>
            <a:r>
              <a:rPr lang="en-US" dirty="0"/>
              <a:t>Learning Objective 2</a:t>
            </a:r>
          </a:p>
        </p:txBody>
      </p:sp>
      <p:sp>
        <p:nvSpPr>
          <p:cNvPr id="3" name="Content Placeholder 2">
            <a:extLst>
              <a:ext uri="{FF2B5EF4-FFF2-40B4-BE49-F238E27FC236}">
                <a16:creationId xmlns:a16="http://schemas.microsoft.com/office/drawing/2014/main" id="{684C5FD1-FD36-44A5-850B-7BFEBC15A474}"/>
              </a:ext>
            </a:extLst>
          </p:cNvPr>
          <p:cNvSpPr>
            <a:spLocks noGrp="1"/>
          </p:cNvSpPr>
          <p:nvPr>
            <p:ph sz="quarter" idx="11"/>
          </p:nvPr>
        </p:nvSpPr>
        <p:spPr>
          <a:xfrm>
            <a:off x="342900" y="1276710"/>
            <a:ext cx="8458200" cy="633978"/>
          </a:xfrm>
        </p:spPr>
        <p:txBody>
          <a:bodyPr/>
          <a:lstStyle/>
          <a:p>
            <a:r>
              <a:rPr lang="en-US" b="1" dirty="0"/>
              <a:t>L</a:t>
            </a:r>
            <a:r>
              <a:rPr lang="en-US" sz="100" b="1" dirty="0"/>
              <a:t> </a:t>
            </a:r>
            <a:r>
              <a:rPr lang="en-US" b="1" dirty="0"/>
              <a:t>O 12–2 </a:t>
            </a:r>
            <a:r>
              <a:rPr lang="en-US" dirty="0"/>
              <a:t>Perform horizontal analysis.</a:t>
            </a:r>
          </a:p>
        </p:txBody>
      </p:sp>
      <p:sp>
        <p:nvSpPr>
          <p:cNvPr id="6" name="Slide Number Placeholder 5">
            <a:extLst>
              <a:ext uri="{FF2B5EF4-FFF2-40B4-BE49-F238E27FC236}">
                <a16:creationId xmlns:a16="http://schemas.microsoft.com/office/drawing/2014/main" id="{B9D5AECD-B10D-4F46-9069-8BF35B72E5CA}"/>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3891710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2D199-CC3A-40DF-93E3-8AE574F81187}"/>
              </a:ext>
            </a:extLst>
          </p:cNvPr>
          <p:cNvSpPr>
            <a:spLocks noGrp="1"/>
          </p:cNvSpPr>
          <p:nvPr>
            <p:ph type="title"/>
          </p:nvPr>
        </p:nvSpPr>
        <p:spPr/>
        <p:txBody>
          <a:bodyPr/>
          <a:lstStyle/>
          <a:p>
            <a:r>
              <a:rPr lang="en-US" dirty="0"/>
              <a:t>Horizontal Analysis</a:t>
            </a:r>
          </a:p>
        </p:txBody>
      </p:sp>
      <p:sp>
        <p:nvSpPr>
          <p:cNvPr id="3" name="Content Placeholder 2">
            <a:extLst>
              <a:ext uri="{FF2B5EF4-FFF2-40B4-BE49-F238E27FC236}">
                <a16:creationId xmlns:a16="http://schemas.microsoft.com/office/drawing/2014/main" id="{3CF48853-1243-4572-93DA-497C43CBBAAE}"/>
              </a:ext>
            </a:extLst>
          </p:cNvPr>
          <p:cNvSpPr>
            <a:spLocks noGrp="1"/>
          </p:cNvSpPr>
          <p:nvPr>
            <p:ph sz="quarter" idx="11"/>
          </p:nvPr>
        </p:nvSpPr>
        <p:spPr>
          <a:xfrm>
            <a:off x="342900" y="1276710"/>
            <a:ext cx="8458200" cy="948905"/>
          </a:xfrm>
        </p:spPr>
        <p:txBody>
          <a:bodyPr/>
          <a:lstStyle/>
          <a:p>
            <a:r>
              <a:rPr lang="en-US" dirty="0"/>
              <a:t>Analyzing trends in financial statement data </a:t>
            </a:r>
            <a:r>
              <a:rPr lang="en-US" b="1" dirty="0"/>
              <a:t>for a single company over time</a:t>
            </a:r>
            <a:r>
              <a:rPr lang="en-US" dirty="0"/>
              <a:t>:</a:t>
            </a:r>
          </a:p>
        </p:txBody>
      </p:sp>
      <p:graphicFrame>
        <p:nvGraphicFramePr>
          <p:cNvPr id="4" name="Object 3">
            <a:extLst>
              <a:ext uri="{FF2B5EF4-FFF2-40B4-BE49-F238E27FC236}">
                <a16:creationId xmlns:a16="http://schemas.microsoft.com/office/drawing/2014/main" id="{730B2B3A-7893-498E-835F-F4B511FB03AB}"/>
              </a:ext>
            </a:extLst>
          </p:cNvPr>
          <p:cNvGraphicFramePr>
            <a:graphicFrameLocks noChangeAspect="1"/>
          </p:cNvGraphicFramePr>
          <p:nvPr>
            <p:extLst>
              <p:ext uri="{D42A27DB-BD31-4B8C-83A1-F6EECF244321}">
                <p14:modId xmlns:p14="http://schemas.microsoft.com/office/powerpoint/2010/main" val="1382913453"/>
              </p:ext>
            </p:extLst>
          </p:nvPr>
        </p:nvGraphicFramePr>
        <p:xfrm>
          <a:off x="612775" y="2376488"/>
          <a:ext cx="7918450" cy="815975"/>
        </p:xfrm>
        <a:graphic>
          <a:graphicData uri="http://schemas.openxmlformats.org/presentationml/2006/ole">
            <mc:AlternateContent xmlns:mc="http://schemas.openxmlformats.org/markup-compatibility/2006">
              <mc:Choice xmlns:v="urn:schemas-microsoft-com:vml" Requires="v">
                <p:oleObj name="Equation" r:id="rId3" imgW="4063680" imgH="419040" progId="Equation.DSMT4">
                  <p:embed/>
                </p:oleObj>
              </mc:Choice>
              <mc:Fallback>
                <p:oleObj name="Equation" r:id="rId3" imgW="4063680" imgH="419040" progId="Equation.DSMT4">
                  <p:embed/>
                  <p:pic>
                    <p:nvPicPr>
                      <p:cNvPr id="0" name=""/>
                      <p:cNvPicPr/>
                      <p:nvPr/>
                    </p:nvPicPr>
                    <p:blipFill>
                      <a:blip r:embed="rId4"/>
                      <a:stretch>
                        <a:fillRect/>
                      </a:stretch>
                    </p:blipFill>
                    <p:spPr>
                      <a:xfrm>
                        <a:off x="612775" y="2376488"/>
                        <a:ext cx="7918450" cy="815975"/>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75F48D55-88C0-44FF-87A4-00D02DC2C9F7}"/>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3940834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B62D-6FBD-426E-8E7F-04C7E541BCCD}"/>
              </a:ext>
            </a:extLst>
          </p:cNvPr>
          <p:cNvSpPr>
            <a:spLocks noGrp="1"/>
          </p:cNvSpPr>
          <p:nvPr>
            <p:ph type="title"/>
          </p:nvPr>
        </p:nvSpPr>
        <p:spPr/>
        <p:txBody>
          <a:bodyPr>
            <a:noAutofit/>
          </a:bodyPr>
          <a:lstStyle/>
          <a:p>
            <a:r>
              <a:rPr lang="en-US" sz="3000" dirty="0"/>
              <a:t>Illustration</a:t>
            </a:r>
            <a:r>
              <a:rPr lang="en-US" sz="3000" b="1" dirty="0">
                <a:solidFill>
                  <a:srgbClr val="C00000"/>
                </a:solidFill>
              </a:rPr>
              <a:t> </a:t>
            </a:r>
            <a:r>
              <a:rPr lang="en-US" sz="3000" dirty="0"/>
              <a:t>12-4 Horizontal Analysis of VF’s Income Statements</a:t>
            </a:r>
          </a:p>
        </p:txBody>
      </p:sp>
      <p:sp>
        <p:nvSpPr>
          <p:cNvPr id="7" name="Content Placeholder 6">
            <a:extLst>
              <a:ext uri="{FF2B5EF4-FFF2-40B4-BE49-F238E27FC236}">
                <a16:creationId xmlns:a16="http://schemas.microsoft.com/office/drawing/2014/main" id="{733D57CA-46AE-485B-9B92-0540F9D09F78}"/>
              </a:ext>
            </a:extLst>
          </p:cNvPr>
          <p:cNvSpPr>
            <a:spLocks noGrp="1"/>
          </p:cNvSpPr>
          <p:nvPr>
            <p:ph sz="quarter" idx="11"/>
          </p:nvPr>
        </p:nvSpPr>
        <p:spPr>
          <a:xfrm>
            <a:off x="319908" y="1276709"/>
            <a:ext cx="6921038" cy="1237891"/>
          </a:xfrm>
        </p:spPr>
        <p:txBody>
          <a:bodyPr/>
          <a:lstStyle/>
          <a:p>
            <a:pPr algn="ctr">
              <a:spcBef>
                <a:spcPts val="0"/>
              </a:spcBef>
            </a:pPr>
            <a:r>
              <a:rPr lang="en-US" sz="2000" b="1" dirty="0">
                <a:solidFill>
                  <a:schemeClr val="tx1"/>
                </a:solidFill>
              </a:rPr>
              <a:t>VF</a:t>
            </a:r>
          </a:p>
          <a:p>
            <a:pPr algn="ctr">
              <a:spcBef>
                <a:spcPts val="0"/>
              </a:spcBef>
            </a:pPr>
            <a:r>
              <a:rPr lang="en-US" sz="1800" b="1" dirty="0">
                <a:solidFill>
                  <a:schemeClr val="tx1"/>
                </a:solidFill>
              </a:rPr>
              <a:t>Income Statements </a:t>
            </a:r>
          </a:p>
          <a:p>
            <a:pPr algn="ctr">
              <a:spcBef>
                <a:spcPts val="0"/>
              </a:spcBef>
            </a:pPr>
            <a:r>
              <a:rPr lang="en-US" sz="1800" b="1" dirty="0">
                <a:solidFill>
                  <a:schemeClr val="tx1"/>
                </a:solidFill>
              </a:rPr>
              <a:t>For the years ended March 31</a:t>
            </a:r>
          </a:p>
          <a:p>
            <a:pPr algn="ctr">
              <a:spcBef>
                <a:spcPts val="0"/>
              </a:spcBef>
            </a:pPr>
            <a:r>
              <a:rPr lang="en-US" sz="1600" dirty="0">
                <a:solidFill>
                  <a:schemeClr val="tx1"/>
                </a:solidFill>
              </a:rPr>
              <a:t>($ in millions)</a:t>
            </a:r>
          </a:p>
        </p:txBody>
      </p:sp>
      <p:graphicFrame>
        <p:nvGraphicFramePr>
          <p:cNvPr id="3" name="Object 2">
            <a:extLst>
              <a:ext uri="{FF2B5EF4-FFF2-40B4-BE49-F238E27FC236}">
                <a16:creationId xmlns:a16="http://schemas.microsoft.com/office/drawing/2014/main" id="{6CA73E07-8073-47B5-BE9F-8ACE2729E997}"/>
              </a:ext>
            </a:extLst>
          </p:cNvPr>
          <p:cNvGraphicFramePr>
            <a:graphicFrameLocks noChangeAspect="1"/>
          </p:cNvGraphicFramePr>
          <p:nvPr>
            <p:extLst>
              <p:ext uri="{D42A27DB-BD31-4B8C-83A1-F6EECF244321}">
                <p14:modId xmlns:p14="http://schemas.microsoft.com/office/powerpoint/2010/main" val="484540853"/>
              </p:ext>
            </p:extLst>
          </p:nvPr>
        </p:nvGraphicFramePr>
        <p:xfrm>
          <a:off x="7811770" y="2041180"/>
          <a:ext cx="1159510" cy="461010"/>
        </p:xfrm>
        <a:graphic>
          <a:graphicData uri="http://schemas.openxmlformats.org/presentationml/2006/ole">
            <mc:AlternateContent xmlns:mc="http://schemas.openxmlformats.org/markup-compatibility/2006">
              <mc:Choice xmlns:v="urn:schemas-microsoft-com:vml" Requires="v">
                <p:oleObj name="Equation" r:id="rId3" imgW="1054080" imgH="419040" progId="Equation.DSMT4">
                  <p:embed/>
                </p:oleObj>
              </mc:Choice>
              <mc:Fallback>
                <p:oleObj name="Equation" r:id="rId3" imgW="1054080" imgH="419040" progId="Equation.DSMT4">
                  <p:embed/>
                  <p:pic>
                    <p:nvPicPr>
                      <p:cNvPr id="0" name=""/>
                      <p:cNvPicPr/>
                      <p:nvPr/>
                    </p:nvPicPr>
                    <p:blipFill>
                      <a:blip r:embed="rId4"/>
                      <a:stretch>
                        <a:fillRect/>
                      </a:stretch>
                    </p:blipFill>
                    <p:spPr>
                      <a:xfrm>
                        <a:off x="7811770" y="2041180"/>
                        <a:ext cx="1159510" cy="461010"/>
                      </a:xfrm>
                      <a:prstGeom prst="rect">
                        <a:avLst/>
                      </a:prstGeom>
                    </p:spPr>
                  </p:pic>
                </p:oleObj>
              </mc:Fallback>
            </mc:AlternateContent>
          </a:graphicData>
        </a:graphic>
      </p:graphicFrame>
      <p:graphicFrame>
        <p:nvGraphicFramePr>
          <p:cNvPr id="11" name="Table 11">
            <a:extLst>
              <a:ext uri="{FF2B5EF4-FFF2-40B4-BE49-F238E27FC236}">
                <a16:creationId xmlns:a16="http://schemas.microsoft.com/office/drawing/2014/main" id="{9909DBE0-4E8F-4AF7-90CE-7B61EFD4CCF2}"/>
              </a:ext>
            </a:extLst>
          </p:cNvPr>
          <p:cNvGraphicFramePr>
            <a:graphicFrameLocks noGrp="1"/>
          </p:cNvGraphicFramePr>
          <p:nvPr>
            <p:extLst>
              <p:ext uri="{D42A27DB-BD31-4B8C-83A1-F6EECF244321}">
                <p14:modId xmlns:p14="http://schemas.microsoft.com/office/powerpoint/2010/main" val="1829094195"/>
              </p:ext>
            </p:extLst>
          </p:nvPr>
        </p:nvGraphicFramePr>
        <p:xfrm>
          <a:off x="312143" y="2555544"/>
          <a:ext cx="6936567" cy="3508044"/>
        </p:xfrm>
        <a:graphic>
          <a:graphicData uri="http://schemas.openxmlformats.org/drawingml/2006/table">
            <a:tbl>
              <a:tblPr firstRow="1" bandRow="1"/>
              <a:tblGrid>
                <a:gridCol w="1956325">
                  <a:extLst>
                    <a:ext uri="{9D8B030D-6E8A-4147-A177-3AD203B41FA5}">
                      <a16:colId xmlns:a16="http://schemas.microsoft.com/office/drawing/2014/main" val="777412106"/>
                    </a:ext>
                  </a:extLst>
                </a:gridCol>
                <a:gridCol w="1170258">
                  <a:extLst>
                    <a:ext uri="{9D8B030D-6E8A-4147-A177-3AD203B41FA5}">
                      <a16:colId xmlns:a16="http://schemas.microsoft.com/office/drawing/2014/main" val="1240056509"/>
                    </a:ext>
                  </a:extLst>
                </a:gridCol>
                <a:gridCol w="1170258">
                  <a:extLst>
                    <a:ext uri="{9D8B030D-6E8A-4147-A177-3AD203B41FA5}">
                      <a16:colId xmlns:a16="http://schemas.microsoft.com/office/drawing/2014/main" val="3329142800"/>
                    </a:ext>
                  </a:extLst>
                </a:gridCol>
                <a:gridCol w="1220357">
                  <a:extLst>
                    <a:ext uri="{9D8B030D-6E8A-4147-A177-3AD203B41FA5}">
                      <a16:colId xmlns:a16="http://schemas.microsoft.com/office/drawing/2014/main" val="3789842145"/>
                    </a:ext>
                  </a:extLst>
                </a:gridCol>
                <a:gridCol w="1419369">
                  <a:extLst>
                    <a:ext uri="{9D8B030D-6E8A-4147-A177-3AD203B41FA5}">
                      <a16:colId xmlns:a16="http://schemas.microsoft.com/office/drawing/2014/main" val="1944436184"/>
                    </a:ext>
                  </a:extLst>
                </a:gridCol>
              </a:tblGrid>
              <a:tr h="310266">
                <a:tc>
                  <a:txBody>
                    <a:bodyPr/>
                    <a:lstStyle/>
                    <a:p>
                      <a:endParaRPr lang="en-IN" sz="1400" b="1" dirty="0">
                        <a:latin typeface="+mn-lt"/>
                      </a:endParaRPr>
                    </a:p>
                  </a:txBody>
                  <a:tcPr marL="121706" marR="121706" marT="37785" marB="37785" anchor="b">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r>
                        <a:rPr lang="en-US" sz="1400" b="1" dirty="0">
                          <a:latin typeface="+mn-lt"/>
                        </a:rPr>
                        <a:t>Year: 2020</a:t>
                      </a:r>
                      <a:endParaRPr lang="en-IN" sz="1400" b="1" dirty="0">
                        <a:latin typeface="+mn-lt"/>
                      </a:endParaRPr>
                    </a:p>
                  </a:txBody>
                  <a:tcPr marL="121706" marR="121706" marT="37785" marB="37785" anchor="b">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b="1" dirty="0">
                          <a:latin typeface="+mn-lt"/>
                        </a:rPr>
                        <a:t>Year: 2019</a:t>
                      </a:r>
                      <a:endParaRPr lang="en-IN" sz="1400" b="1" dirty="0">
                        <a:latin typeface="+mn-lt"/>
                      </a:endParaRPr>
                    </a:p>
                  </a:txBody>
                  <a:tcPr marL="121706" marR="121706" marT="37785" marB="37785" anchor="b">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b="1" dirty="0">
                          <a:latin typeface="+mn-lt"/>
                        </a:rPr>
                        <a:t>Increase (Decrease): Amount</a:t>
                      </a:r>
                      <a:endParaRPr lang="en-IN" sz="1400" b="1" dirty="0">
                        <a:latin typeface="+mn-lt"/>
                      </a:endParaRPr>
                    </a:p>
                  </a:txBody>
                  <a:tcPr marL="121706" marR="121706" marT="37785" marB="37785" anchor="b">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b="1" dirty="0">
                          <a:latin typeface="+mn-lt"/>
                        </a:rPr>
                        <a:t>Increase (Decrease): %</a:t>
                      </a:r>
                      <a:endParaRPr lang="en-IN" sz="1400" b="1" dirty="0">
                        <a:latin typeface="+mn-lt"/>
                      </a:endParaRPr>
                    </a:p>
                  </a:txBody>
                  <a:tcPr marL="121706" marR="121706" marT="37785" marB="37785" anchor="b">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07474030"/>
                  </a:ext>
                </a:extLst>
              </a:tr>
              <a:tr h="310266">
                <a:tc>
                  <a:txBody>
                    <a:bodyPr/>
                    <a:lstStyle/>
                    <a:p>
                      <a:r>
                        <a:rPr lang="en-US" sz="1400" dirty="0">
                          <a:latin typeface="+mn-lt"/>
                        </a:rPr>
                        <a:t>Net sales</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$10,489</a:t>
                      </a:r>
                    </a:p>
                  </a:txBody>
                  <a:tcPr marL="121706" marR="121706"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$10,267</a:t>
                      </a:r>
                    </a:p>
                  </a:txBody>
                  <a:tcPr marL="121706" marR="121706"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$ 222</a:t>
                      </a:r>
                    </a:p>
                  </a:txBody>
                  <a:tcPr marL="121706" marR="121706"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2.2</a:t>
                      </a:r>
                    </a:p>
                  </a:txBody>
                  <a:tcPr marL="121706" marR="121706"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603374426"/>
                  </a:ext>
                </a:extLst>
              </a:tr>
              <a:tr h="310266">
                <a:tc>
                  <a:txBody>
                    <a:bodyPr/>
                    <a:lstStyle/>
                    <a:p>
                      <a:r>
                        <a:rPr lang="en-US" sz="1400" dirty="0">
                          <a:latin typeface="+mn-lt"/>
                        </a:rPr>
                        <a:t>Cost</a:t>
                      </a:r>
                      <a:r>
                        <a:rPr lang="en-US" sz="1400" baseline="0" dirty="0">
                          <a:latin typeface="+mn-lt"/>
                        </a:rPr>
                        <a:t> of goods sold</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 4,691</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 4,656</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0000"/>
                          </a:solidFill>
                          <a:uFill>
                            <a:solidFill>
                              <a:schemeClr val="tx1"/>
                            </a:solidFill>
                          </a:uFill>
                          <a:latin typeface="+mn-lt"/>
                        </a:rPr>
                        <a:t>      35</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0.8</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849286871"/>
                  </a:ext>
                </a:extLst>
              </a:tr>
              <a:tr h="310266">
                <a:tc>
                  <a:txBody>
                    <a:bodyPr/>
                    <a:lstStyle/>
                    <a:p>
                      <a:pPr marL="180000"/>
                      <a:r>
                        <a:rPr lang="en-US" sz="1400" baseline="0" dirty="0">
                          <a:latin typeface="+mn-lt"/>
                        </a:rPr>
                        <a:t>Gross profit</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5,798</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5,611</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187</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3.3</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788193017"/>
                  </a:ext>
                </a:extLst>
              </a:tr>
              <a:tr h="310266">
                <a:tc>
                  <a:txBody>
                    <a:bodyPr/>
                    <a:lstStyle/>
                    <a:p>
                      <a:r>
                        <a:rPr lang="en-US" sz="1400" baseline="0" dirty="0">
                          <a:latin typeface="+mn-lt"/>
                        </a:rPr>
                        <a:t>Operating expenses</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 4,870</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 4,421</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0000"/>
                          </a:solidFill>
                          <a:uFill>
                            <a:solidFill>
                              <a:schemeClr val="tx1"/>
                            </a:solidFill>
                          </a:uFill>
                          <a:latin typeface="+mn-lt"/>
                        </a:rPr>
                        <a:t>    449</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kern="1200" dirty="0">
                          <a:solidFill>
                            <a:srgbClr val="000000"/>
                          </a:solidFill>
                          <a:latin typeface="+mn-lt"/>
                          <a:ea typeface="+mn-ea"/>
                          <a:cs typeface="+mn-cs"/>
                        </a:rPr>
                        <a:t>10.2</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818923063"/>
                  </a:ext>
                </a:extLst>
              </a:tr>
              <a:tr h="310266">
                <a:tc>
                  <a:txBody>
                    <a:bodyPr/>
                    <a:lstStyle/>
                    <a:p>
                      <a:pPr marL="180000"/>
                      <a:r>
                        <a:rPr lang="en-US" sz="1400" baseline="0" dirty="0">
                          <a:latin typeface="+mn-lt"/>
                        </a:rPr>
                        <a:t>Operating income</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928</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1,190</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kern="1200" dirty="0">
                          <a:solidFill>
                            <a:srgbClr val="000000"/>
                          </a:solidFill>
                          <a:latin typeface="+mn-lt"/>
                          <a:ea typeface="+mn-ea"/>
                          <a:cs typeface="Calibri" panose="020F0502020204030204" pitchFamily="34" charset="0"/>
                        </a:rPr>
                        <a:t>−</a:t>
                      </a:r>
                      <a:r>
                        <a:rPr lang="en-US" sz="1400" b="1" dirty="0">
                          <a:solidFill>
                            <a:srgbClr val="000000"/>
                          </a:solidFill>
                          <a:latin typeface="+mn-lt"/>
                        </a:rPr>
                        <a:t>262</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kern="1200" dirty="0">
                          <a:solidFill>
                            <a:srgbClr val="000000"/>
                          </a:solidFill>
                          <a:latin typeface="+mn-lt"/>
                          <a:ea typeface="+mn-ea"/>
                          <a:cs typeface="+mn-cs"/>
                        </a:rPr>
                        <a:t>−22.0</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053754341"/>
                  </a:ext>
                </a:extLst>
              </a:tr>
              <a:tr h="310266">
                <a:tc>
                  <a:txBody>
                    <a:bodyPr/>
                    <a:lstStyle/>
                    <a:p>
                      <a:r>
                        <a:rPr lang="en-US" sz="1400" baseline="0" dirty="0">
                          <a:latin typeface="+mn-lt"/>
                        </a:rPr>
                        <a:t>Other expenses </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  −201</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  −152</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0000"/>
                          </a:solidFill>
                          <a:uFill>
                            <a:solidFill>
                              <a:schemeClr val="tx1"/>
                            </a:solidFill>
                          </a:uFill>
                          <a:latin typeface="+mn-lt"/>
                        </a:rPr>
                        <a:t>      49</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kern="1200" dirty="0">
                          <a:solidFill>
                            <a:srgbClr val="000000"/>
                          </a:solidFill>
                          <a:latin typeface="+mn-lt"/>
                          <a:ea typeface="+mn-ea"/>
                          <a:cs typeface="+mn-cs"/>
                        </a:rPr>
                        <a:t>−32.2</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417081822"/>
                  </a:ext>
                </a:extLst>
              </a:tr>
              <a:tr h="310266">
                <a:tc>
                  <a:txBody>
                    <a:bodyPr/>
                    <a:lstStyle/>
                    <a:p>
                      <a:pPr marL="180000"/>
                      <a:r>
                        <a:rPr lang="en-US" sz="1400" baseline="0" dirty="0">
                          <a:latin typeface="+mn-lt"/>
                        </a:rPr>
                        <a:t>Income before tax</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727</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1,038</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−311</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kern="1200" dirty="0">
                          <a:solidFill>
                            <a:srgbClr val="000000"/>
                          </a:solidFill>
                          <a:latin typeface="+mn-lt"/>
                          <a:ea typeface="+mn-ea"/>
                          <a:cs typeface="+mn-cs"/>
                        </a:rPr>
                        <a:t>−30.0</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3504162"/>
                  </a:ext>
                </a:extLst>
              </a:tr>
              <a:tr h="310266">
                <a:tc>
                  <a:txBody>
                    <a:bodyPr/>
                    <a:lstStyle/>
                    <a:p>
                      <a:r>
                        <a:rPr lang="en-US" sz="1400" baseline="0" dirty="0">
                          <a:latin typeface="+mn-lt"/>
                        </a:rPr>
                        <a:t>Income tax expense</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98</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168</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0000"/>
                          </a:solidFill>
                          <a:uFill>
                            <a:solidFill>
                              <a:schemeClr val="tx1"/>
                            </a:solidFill>
                          </a:uFill>
                          <a:latin typeface="+mn-lt"/>
                        </a:rPr>
                        <a:t>    −70</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kern="1200" dirty="0">
                          <a:solidFill>
                            <a:srgbClr val="000000"/>
                          </a:solidFill>
                          <a:latin typeface="+mn-lt"/>
                          <a:ea typeface="+mn-ea"/>
                          <a:cs typeface="+mn-cs"/>
                        </a:rPr>
                        <a:t>−41.7</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828640"/>
                  </a:ext>
                </a:extLst>
              </a:tr>
              <a:tr h="3102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aseline="0" dirty="0">
                          <a:latin typeface="+mn-lt"/>
                        </a:rPr>
                        <a:t>Net income</a:t>
                      </a:r>
                      <a:endParaRPr lang="en-IN" sz="1400" dirty="0">
                        <a:latin typeface="+mn-lt"/>
                      </a:endParaRP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uFill>
                            <a:solidFill>
                              <a:schemeClr val="tx1"/>
                            </a:solidFill>
                          </a:uFill>
                          <a:latin typeface="+mn-lt"/>
                        </a:rPr>
                        <a:t>$   629</a:t>
                      </a:r>
                      <a:endParaRPr lang="en-IN" sz="1400" u="dbl" baseline="0" dirty="0">
                        <a:uFill>
                          <a:solidFill>
                            <a:schemeClr val="tx1"/>
                          </a:solidFill>
                        </a:uFill>
                        <a:latin typeface="+mn-lt"/>
                      </a:endParaRP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uFill>
                            <a:solidFill>
                              <a:schemeClr val="tx1"/>
                            </a:solidFill>
                          </a:uFill>
                          <a:latin typeface="+mn-lt"/>
                        </a:rPr>
                        <a:t>$   870</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u="dbl" baseline="0" dirty="0">
                          <a:solidFill>
                            <a:srgbClr val="000000"/>
                          </a:solidFill>
                          <a:uFill>
                            <a:solidFill>
                              <a:schemeClr val="tx1"/>
                            </a:solidFill>
                          </a:uFill>
                          <a:latin typeface="+mn-lt"/>
                        </a:rPr>
                        <a:t>$−241</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000000"/>
                          </a:solidFill>
                          <a:latin typeface="+mn-lt"/>
                          <a:ea typeface="+mn-ea"/>
                          <a:cs typeface="+mn-cs"/>
                        </a:rPr>
                        <a:t>−27.7</a:t>
                      </a:r>
                    </a:p>
                  </a:txBody>
                  <a:tcPr marL="121706" marR="121706"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139529155"/>
                  </a:ext>
                </a:extLst>
              </a:tr>
            </a:tbl>
          </a:graphicData>
        </a:graphic>
      </p:graphicFrame>
      <p:cxnSp>
        <p:nvCxnSpPr>
          <p:cNvPr id="14" name="Straight Arrow Connector 13" descr="Arrow pointing towards 2.2">
            <a:extLst>
              <a:ext uri="{FF2B5EF4-FFF2-40B4-BE49-F238E27FC236}">
                <a16:creationId xmlns:a16="http://schemas.microsoft.com/office/drawing/2014/main" id="{1AC0DEF3-6311-4C08-AD95-B8E2EFE26FE0}"/>
              </a:ext>
            </a:extLst>
          </p:cNvPr>
          <p:cNvCxnSpPr>
            <a:cxnSpLocks/>
          </p:cNvCxnSpPr>
          <p:nvPr/>
        </p:nvCxnSpPr>
        <p:spPr>
          <a:xfrm flipH="1">
            <a:off x="7215434" y="2588624"/>
            <a:ext cx="984576" cy="715861"/>
          </a:xfrm>
          <a:prstGeom prst="straightConnector1">
            <a:avLst/>
          </a:prstGeom>
          <a:ln>
            <a:solidFill>
              <a:schemeClr val="accent5">
                <a:lumMod val="5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descr="The red arrow indicates the direction in which to read this statement.">
            <a:extLst>
              <a:ext uri="{FF2B5EF4-FFF2-40B4-BE49-F238E27FC236}">
                <a16:creationId xmlns:a16="http://schemas.microsoft.com/office/drawing/2014/main" id="{491F40D9-EABC-431C-B815-FF6C068EC927}"/>
              </a:ext>
            </a:extLst>
          </p:cNvPr>
          <p:cNvCxnSpPr/>
          <p:nvPr/>
        </p:nvCxnSpPr>
        <p:spPr>
          <a:xfrm>
            <a:off x="2725558" y="6182830"/>
            <a:ext cx="4456329"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0" name="Content Placeholder 9">
            <a:extLst>
              <a:ext uri="{FF2B5EF4-FFF2-40B4-BE49-F238E27FC236}">
                <a16:creationId xmlns:a16="http://schemas.microsoft.com/office/drawing/2014/main" id="{7C952E95-13D5-4673-BA3C-3360D7CF4668}"/>
              </a:ext>
            </a:extLst>
          </p:cNvPr>
          <p:cNvSpPr>
            <a:spLocks noGrp="1"/>
          </p:cNvSpPr>
          <p:nvPr>
            <p:ph sz="quarter" idx="14"/>
          </p:nvPr>
        </p:nvSpPr>
        <p:spPr>
          <a:xfrm>
            <a:off x="7319291" y="5245457"/>
            <a:ext cx="1464069" cy="1255389"/>
          </a:xfrm>
        </p:spPr>
        <p:txBody>
          <a:bodyPr>
            <a:normAutofit/>
          </a:bodyPr>
          <a:lstStyle/>
          <a:p>
            <a:r>
              <a:rPr lang="en-US" sz="1400" b="1" dirty="0">
                <a:solidFill>
                  <a:srgbClr val="000000"/>
                </a:solidFill>
              </a:rPr>
              <a:t>The red arrow indicates the direction in which to read this statement.</a:t>
            </a:r>
          </a:p>
        </p:txBody>
      </p:sp>
      <p:sp>
        <p:nvSpPr>
          <p:cNvPr id="6" name="Slide Number Placeholder 5">
            <a:extLst>
              <a:ext uri="{FF2B5EF4-FFF2-40B4-BE49-F238E27FC236}">
                <a16:creationId xmlns:a16="http://schemas.microsoft.com/office/drawing/2014/main" id="{A36FC6FC-DE7D-4F9E-95D9-567C9870372D}"/>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3765910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38213-932B-4605-ABA0-B381F1341746}"/>
              </a:ext>
            </a:extLst>
          </p:cNvPr>
          <p:cNvSpPr>
            <a:spLocks noGrp="1"/>
          </p:cNvSpPr>
          <p:nvPr>
            <p:ph type="title"/>
          </p:nvPr>
        </p:nvSpPr>
        <p:spPr>
          <a:xfrm>
            <a:off x="200994" y="132530"/>
            <a:ext cx="8943006" cy="418997"/>
          </a:xfrm>
        </p:spPr>
        <p:txBody>
          <a:bodyPr>
            <a:noAutofit/>
          </a:bodyPr>
          <a:lstStyle/>
          <a:p>
            <a:r>
              <a:rPr lang="en-US" sz="2400" dirty="0"/>
              <a:t>Illustration 12–5 </a:t>
            </a:r>
            <a:r>
              <a:rPr lang="en-US" sz="2400" b="1" dirty="0"/>
              <a:t>Horizontal Analysis of VF’s Balance Sheets</a:t>
            </a:r>
            <a:endParaRPr lang="en-US" sz="2400" dirty="0"/>
          </a:p>
        </p:txBody>
      </p:sp>
      <p:sp>
        <p:nvSpPr>
          <p:cNvPr id="3" name="Content Placeholder 2">
            <a:extLst>
              <a:ext uri="{FF2B5EF4-FFF2-40B4-BE49-F238E27FC236}">
                <a16:creationId xmlns:a16="http://schemas.microsoft.com/office/drawing/2014/main" id="{592252B4-8687-46BC-A906-8475F77DBC0C}"/>
              </a:ext>
            </a:extLst>
          </p:cNvPr>
          <p:cNvSpPr>
            <a:spLocks noGrp="1"/>
          </p:cNvSpPr>
          <p:nvPr>
            <p:ph sz="quarter" idx="11"/>
          </p:nvPr>
        </p:nvSpPr>
        <p:spPr>
          <a:xfrm>
            <a:off x="2599093" y="692097"/>
            <a:ext cx="3945814" cy="1084354"/>
          </a:xfrm>
        </p:spPr>
        <p:txBody>
          <a:bodyPr>
            <a:normAutofit/>
          </a:bodyPr>
          <a:lstStyle/>
          <a:p>
            <a:pPr algn="ctr">
              <a:spcBef>
                <a:spcPts val="0"/>
              </a:spcBef>
            </a:pPr>
            <a:r>
              <a:rPr lang="en-US" sz="1800" b="1" dirty="0">
                <a:solidFill>
                  <a:schemeClr val="tx1"/>
                </a:solidFill>
              </a:rPr>
              <a:t>VF</a:t>
            </a:r>
          </a:p>
          <a:p>
            <a:pPr algn="ctr">
              <a:spcBef>
                <a:spcPts val="0"/>
              </a:spcBef>
            </a:pPr>
            <a:r>
              <a:rPr lang="en-US" sz="1600" b="1" dirty="0">
                <a:solidFill>
                  <a:schemeClr val="tx1"/>
                </a:solidFill>
              </a:rPr>
              <a:t>Balance Sheets</a:t>
            </a:r>
          </a:p>
          <a:p>
            <a:pPr algn="ctr">
              <a:spcBef>
                <a:spcPts val="0"/>
              </a:spcBef>
            </a:pPr>
            <a:r>
              <a:rPr lang="en-US" sz="1600" b="1" dirty="0">
                <a:solidFill>
                  <a:schemeClr val="tx1"/>
                </a:solidFill>
              </a:rPr>
              <a:t>March 31</a:t>
            </a:r>
          </a:p>
          <a:p>
            <a:pPr algn="ctr">
              <a:spcBef>
                <a:spcPts val="0"/>
              </a:spcBef>
            </a:pPr>
            <a:r>
              <a:rPr lang="en-US" sz="1400" dirty="0">
                <a:solidFill>
                  <a:schemeClr val="tx1"/>
                </a:solidFill>
              </a:rPr>
              <a:t>($ in millions)</a:t>
            </a:r>
          </a:p>
        </p:txBody>
      </p:sp>
      <p:graphicFrame>
        <p:nvGraphicFramePr>
          <p:cNvPr id="11" name="Object 10">
            <a:extLst>
              <a:ext uri="{FF2B5EF4-FFF2-40B4-BE49-F238E27FC236}">
                <a16:creationId xmlns:a16="http://schemas.microsoft.com/office/drawing/2014/main" id="{1745691F-9E83-4071-9F1D-EBB8883CB4AE}"/>
              </a:ext>
            </a:extLst>
          </p:cNvPr>
          <p:cNvGraphicFramePr>
            <a:graphicFrameLocks noChangeAspect="1"/>
          </p:cNvGraphicFramePr>
          <p:nvPr>
            <p:extLst>
              <p:ext uri="{D42A27DB-BD31-4B8C-83A1-F6EECF244321}">
                <p14:modId xmlns:p14="http://schemas.microsoft.com/office/powerpoint/2010/main" val="1620177278"/>
              </p:ext>
            </p:extLst>
          </p:nvPr>
        </p:nvGraphicFramePr>
        <p:xfrm>
          <a:off x="200994" y="1806025"/>
          <a:ext cx="1284287" cy="557212"/>
        </p:xfrm>
        <a:graphic>
          <a:graphicData uri="http://schemas.openxmlformats.org/presentationml/2006/ole">
            <mc:AlternateContent xmlns:mc="http://schemas.openxmlformats.org/markup-compatibility/2006">
              <mc:Choice xmlns:v="urn:schemas-microsoft-com:vml" Requires="v">
                <p:oleObj name="Equation" r:id="rId3" imgW="965160" imgH="419040" progId="Equation.DSMT4">
                  <p:embed/>
                </p:oleObj>
              </mc:Choice>
              <mc:Fallback>
                <p:oleObj name="Equation" r:id="rId3" imgW="965160" imgH="419040" progId="Equation.DSMT4">
                  <p:embed/>
                  <p:pic>
                    <p:nvPicPr>
                      <p:cNvPr id="2" name="Object 1">
                        <a:extLst>
                          <a:ext uri="{FF2B5EF4-FFF2-40B4-BE49-F238E27FC236}">
                            <a16:creationId xmlns:a16="http://schemas.microsoft.com/office/drawing/2014/main" id="{3B5480CB-1174-4C5B-9D04-973F82D465E7}"/>
                          </a:ext>
                        </a:extLst>
                      </p:cNvPr>
                      <p:cNvPicPr/>
                      <p:nvPr/>
                    </p:nvPicPr>
                    <p:blipFill>
                      <a:blip r:embed="rId4"/>
                      <a:stretch>
                        <a:fillRect/>
                      </a:stretch>
                    </p:blipFill>
                    <p:spPr>
                      <a:xfrm>
                        <a:off x="200994" y="1806025"/>
                        <a:ext cx="1284287" cy="557212"/>
                      </a:xfrm>
                      <a:prstGeom prst="rect">
                        <a:avLst/>
                      </a:prstGeom>
                    </p:spPr>
                  </p:pic>
                </p:oleObj>
              </mc:Fallback>
            </mc:AlternateContent>
          </a:graphicData>
        </a:graphic>
      </p:graphicFrame>
      <p:cxnSp>
        <p:nvCxnSpPr>
          <p:cNvPr id="10" name="Straight Arrow Connector 9" descr="Arrow pointing towards 7.6">
            <a:extLst>
              <a:ext uri="{FF2B5EF4-FFF2-40B4-BE49-F238E27FC236}">
                <a16:creationId xmlns:a16="http://schemas.microsoft.com/office/drawing/2014/main" id="{F0AC30C2-60F9-4166-AC7E-73852CBE39F0}"/>
              </a:ext>
            </a:extLst>
          </p:cNvPr>
          <p:cNvCxnSpPr>
            <a:cxnSpLocks/>
          </p:cNvCxnSpPr>
          <p:nvPr/>
        </p:nvCxnSpPr>
        <p:spPr>
          <a:xfrm>
            <a:off x="1768839" y="2258851"/>
            <a:ext cx="6714493" cy="1150136"/>
          </a:xfrm>
          <a:prstGeom prst="straightConnector1">
            <a:avLst/>
          </a:prstGeom>
          <a:ln>
            <a:solidFill>
              <a:srgbClr val="005800"/>
            </a:solidFill>
            <a:tailEnd type="triangle"/>
          </a:ln>
        </p:spPr>
        <p:style>
          <a:lnRef idx="2">
            <a:schemeClr val="accent3"/>
          </a:lnRef>
          <a:fillRef idx="0">
            <a:schemeClr val="accent3"/>
          </a:fillRef>
          <a:effectRef idx="1">
            <a:schemeClr val="accent3"/>
          </a:effectRef>
          <a:fontRef idx="minor">
            <a:schemeClr val="tx1"/>
          </a:fontRef>
        </p:style>
      </p:cxnSp>
      <p:graphicFrame>
        <p:nvGraphicFramePr>
          <p:cNvPr id="8" name="Table 8">
            <a:extLst>
              <a:ext uri="{FF2B5EF4-FFF2-40B4-BE49-F238E27FC236}">
                <a16:creationId xmlns:a16="http://schemas.microsoft.com/office/drawing/2014/main" id="{25E57F2C-C194-437C-8B16-831500A20047}"/>
              </a:ext>
            </a:extLst>
          </p:cNvPr>
          <p:cNvGraphicFramePr>
            <a:graphicFrameLocks noGrp="1"/>
          </p:cNvGraphicFramePr>
          <p:nvPr>
            <p:extLst>
              <p:ext uri="{D42A27DB-BD31-4B8C-83A1-F6EECF244321}">
                <p14:modId xmlns:p14="http://schemas.microsoft.com/office/powerpoint/2010/main" val="3256081168"/>
              </p:ext>
            </p:extLst>
          </p:nvPr>
        </p:nvGraphicFramePr>
        <p:xfrm>
          <a:off x="515112" y="2399421"/>
          <a:ext cx="8396876" cy="3374820"/>
        </p:xfrm>
        <a:graphic>
          <a:graphicData uri="http://schemas.openxmlformats.org/drawingml/2006/table">
            <a:tbl>
              <a:tblPr firstRow="1" bandRow="1"/>
              <a:tblGrid>
                <a:gridCol w="3273696">
                  <a:extLst>
                    <a:ext uri="{9D8B030D-6E8A-4147-A177-3AD203B41FA5}">
                      <a16:colId xmlns:a16="http://schemas.microsoft.com/office/drawing/2014/main" val="1521410107"/>
                    </a:ext>
                  </a:extLst>
                </a:gridCol>
                <a:gridCol w="1274511">
                  <a:extLst>
                    <a:ext uri="{9D8B030D-6E8A-4147-A177-3AD203B41FA5}">
                      <a16:colId xmlns:a16="http://schemas.microsoft.com/office/drawing/2014/main" val="1159774805"/>
                    </a:ext>
                  </a:extLst>
                </a:gridCol>
                <a:gridCol w="1170258">
                  <a:extLst>
                    <a:ext uri="{9D8B030D-6E8A-4147-A177-3AD203B41FA5}">
                      <a16:colId xmlns:a16="http://schemas.microsoft.com/office/drawing/2014/main" val="3222903948"/>
                    </a:ext>
                  </a:extLst>
                </a:gridCol>
                <a:gridCol w="1231748">
                  <a:extLst>
                    <a:ext uri="{9D8B030D-6E8A-4147-A177-3AD203B41FA5}">
                      <a16:colId xmlns:a16="http://schemas.microsoft.com/office/drawing/2014/main" val="807760895"/>
                    </a:ext>
                  </a:extLst>
                </a:gridCol>
                <a:gridCol w="1446663">
                  <a:extLst>
                    <a:ext uri="{9D8B030D-6E8A-4147-A177-3AD203B41FA5}">
                      <a16:colId xmlns:a16="http://schemas.microsoft.com/office/drawing/2014/main" val="1899648489"/>
                    </a:ext>
                  </a:extLst>
                </a:gridCol>
              </a:tblGrid>
              <a:tr h="413105">
                <a:tc>
                  <a:txBody>
                    <a:bodyPr/>
                    <a:lstStyle/>
                    <a:p>
                      <a:endParaRPr lang="en-IN" sz="1400" b="1" dirty="0">
                        <a:latin typeface="+mn-lt"/>
                      </a:endParaRPr>
                    </a:p>
                  </a:txBody>
                  <a:tcPr marL="121706" marR="121706" marT="17626" marB="17626" anchor="b">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r>
                        <a:rPr lang="en-US" sz="1400" b="1" dirty="0">
                          <a:latin typeface="+mn-lt"/>
                        </a:rPr>
                        <a:t>Year: 2020</a:t>
                      </a:r>
                      <a:endParaRPr lang="en-IN" sz="1400" b="1" dirty="0">
                        <a:latin typeface="+mn-lt"/>
                      </a:endParaRPr>
                    </a:p>
                  </a:txBody>
                  <a:tcPr marL="121706" marR="121706" marT="17626" marB="17626" anchor="b">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b="1" dirty="0">
                          <a:latin typeface="+mn-lt"/>
                        </a:rPr>
                        <a:t>Year: 2019</a:t>
                      </a:r>
                      <a:endParaRPr lang="en-IN" sz="1400" b="1" dirty="0">
                        <a:latin typeface="+mn-lt"/>
                      </a:endParaRPr>
                    </a:p>
                  </a:txBody>
                  <a:tcPr marL="121706" marR="121706" marT="17626" marB="17626" anchor="b">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b="1" dirty="0">
                          <a:latin typeface="+mn-lt"/>
                        </a:rPr>
                        <a:t>Increase (Decrease): Amount</a:t>
                      </a:r>
                      <a:endParaRPr lang="en-IN" sz="1400" b="1" dirty="0">
                        <a:latin typeface="+mn-lt"/>
                      </a:endParaRPr>
                    </a:p>
                  </a:txBody>
                  <a:tcPr marL="121706" marR="121706" marT="17626" marB="17626" anchor="b">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b="1" dirty="0">
                          <a:latin typeface="+mn-lt"/>
                        </a:rPr>
                        <a:t>Increase (Decrease): %</a:t>
                      </a:r>
                      <a:endParaRPr lang="en-IN" sz="1400" b="1" dirty="0">
                        <a:latin typeface="+mn-lt"/>
                      </a:endParaRPr>
                    </a:p>
                  </a:txBody>
                  <a:tcPr marL="121706" marR="121706" marT="17626" marB="17626" anchor="b">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2622430"/>
                  </a:ext>
                </a:extLst>
              </a:tr>
              <a:tr h="157998">
                <a:tc>
                  <a:txBody>
                    <a:bodyPr/>
                    <a:lstStyle/>
                    <a:p>
                      <a:r>
                        <a:rPr lang="en-US" sz="1400" b="1" u="sng" dirty="0">
                          <a:latin typeface="+mn-lt"/>
                        </a:rPr>
                        <a:t>Assets</a:t>
                      </a:r>
                      <a:endParaRPr lang="en-IN" sz="1400" u="sng"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400" dirty="0">
                        <a:latin typeface="+mn-lt"/>
                      </a:endParaRPr>
                    </a:p>
                  </a:txBody>
                  <a:tcPr marL="121706" marR="121706" marT="16024" marB="16024">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endParaRPr lang="en-IN" sz="1400">
                        <a:latin typeface="+mn-lt"/>
                      </a:endParaRPr>
                    </a:p>
                  </a:txBody>
                  <a:tcPr marL="121706" marR="121706" marT="16024" marB="16024">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endParaRPr lang="en-IN" sz="1400">
                        <a:latin typeface="+mn-lt"/>
                      </a:endParaRPr>
                    </a:p>
                  </a:txBody>
                  <a:tcPr marL="121706" marR="121706" marT="16024" marB="16024">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endParaRPr lang="en-IN" sz="1400">
                        <a:latin typeface="+mn-lt"/>
                      </a:endParaRPr>
                    </a:p>
                  </a:txBody>
                  <a:tcPr marL="121706" marR="121706" marT="16024" marB="16024">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380641219"/>
                  </a:ext>
                </a:extLst>
              </a:tr>
              <a:tr h="157998">
                <a:tc>
                  <a:txBody>
                    <a:bodyPr/>
                    <a:lstStyle/>
                    <a:p>
                      <a:r>
                        <a:rPr lang="en-US" sz="1400" dirty="0">
                          <a:latin typeface="+mn-lt"/>
                        </a:rPr>
                        <a:t>Current assets</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$ 5,027</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$4,673</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  354</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7.6</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177459215"/>
                  </a:ext>
                </a:extLst>
              </a:tr>
              <a:tr h="157998">
                <a:tc>
                  <a:txBody>
                    <a:bodyPr/>
                    <a:lstStyle/>
                    <a:p>
                      <a:r>
                        <a:rPr lang="en-US" sz="1400" dirty="0">
                          <a:latin typeface="+mn-lt"/>
                        </a:rPr>
                        <a:t>Property and equipment</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954</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876</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78</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8.9</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26755246"/>
                  </a:ext>
                </a:extLst>
              </a:tr>
              <a:tr h="157998">
                <a:tc>
                  <a:txBody>
                    <a:bodyPr/>
                    <a:lstStyle/>
                    <a:p>
                      <a:r>
                        <a:rPr lang="en-US" sz="1400" dirty="0">
                          <a:latin typeface="+mn-lt"/>
                        </a:rPr>
                        <a:t>Intangible assets</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3,011</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3,399</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IN" sz="1400" dirty="0">
                          <a:solidFill>
                            <a:srgbClr val="005800"/>
                          </a:solidFill>
                          <a:latin typeface="+mn-lt"/>
                          <a:cs typeface="Calibri" panose="020F0502020204030204" pitchFamily="34" charset="0"/>
                        </a:rPr>
                        <a:t>−388</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IN" sz="1400" dirty="0">
                          <a:solidFill>
                            <a:srgbClr val="005800"/>
                          </a:solidFill>
                          <a:latin typeface="+mn-lt"/>
                          <a:cs typeface="Calibri" panose="020F0502020204030204" pitchFamily="34" charset="0"/>
                        </a:rPr>
                        <a:t>−11.4</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205187856"/>
                  </a:ext>
                </a:extLst>
              </a:tr>
              <a:tr h="157998">
                <a:tc>
                  <a:txBody>
                    <a:bodyPr/>
                    <a:lstStyle/>
                    <a:p>
                      <a:r>
                        <a:rPr lang="en-US" sz="1400" dirty="0">
                          <a:latin typeface="+mn-lt"/>
                        </a:rPr>
                        <a:t>Other assets</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2,141</a:t>
                      </a:r>
                      <a:endParaRPr lang="en-IN" sz="1400" u="sng" baseline="0" dirty="0">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1,409</a:t>
                      </a:r>
                      <a:endParaRPr lang="en-IN" sz="1400" u="sng" baseline="0" dirty="0">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solidFill>
                            <a:srgbClr val="005800"/>
                          </a:solidFill>
                          <a:uFill>
                            <a:solidFill>
                              <a:schemeClr val="tx1"/>
                            </a:solidFill>
                          </a:uFill>
                          <a:latin typeface="+mn-lt"/>
                        </a:rPr>
                        <a:t>732</a:t>
                      </a:r>
                      <a:endParaRPr lang="en-IN" sz="1400" u="sng" baseline="0" dirty="0">
                        <a:solidFill>
                          <a:srgbClr val="005800"/>
                        </a:solidFill>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52.0</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742875764"/>
                  </a:ext>
                </a:extLst>
              </a:tr>
              <a:tr h="157998">
                <a:tc>
                  <a:txBody>
                    <a:bodyPr/>
                    <a:lstStyle/>
                    <a:p>
                      <a:pPr marL="180000"/>
                      <a:r>
                        <a:rPr lang="en-US" sz="1400" dirty="0">
                          <a:latin typeface="+mn-lt"/>
                        </a:rPr>
                        <a:t>Total assets</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uFill>
                            <a:solidFill>
                              <a:schemeClr val="tx1"/>
                            </a:solidFill>
                          </a:uFill>
                          <a:latin typeface="+mn-lt"/>
                        </a:rPr>
                        <a:t>$11,133</a:t>
                      </a:r>
                      <a:endParaRPr lang="en-IN" sz="1400" u="dbl" baseline="0" dirty="0">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uFill>
                            <a:solidFill>
                              <a:schemeClr val="tx1"/>
                            </a:solidFill>
                          </a:uFill>
                          <a:latin typeface="+mn-lt"/>
                        </a:rPr>
                        <a:t>$10,357</a:t>
                      </a:r>
                      <a:endParaRPr lang="en-IN" sz="1400" u="dbl" baseline="0" dirty="0">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solidFill>
                            <a:srgbClr val="005800"/>
                          </a:solidFill>
                          <a:uFill>
                            <a:solidFill>
                              <a:schemeClr val="tx1"/>
                            </a:solidFill>
                          </a:uFill>
                          <a:latin typeface="+mn-lt"/>
                        </a:rPr>
                        <a:t>$  776</a:t>
                      </a:r>
                      <a:endParaRPr lang="en-IN" sz="1400" u="dbl" baseline="0" dirty="0">
                        <a:solidFill>
                          <a:srgbClr val="005800"/>
                        </a:solidFill>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7.5</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180994173"/>
                  </a:ext>
                </a:extLst>
              </a:tr>
              <a:tr h="1579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sng" dirty="0">
                          <a:latin typeface="+mn-lt"/>
                        </a:rPr>
                        <a:t>Liabilities and Stockholders’ Equity</a:t>
                      </a: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636404875"/>
                  </a:ext>
                </a:extLst>
              </a:tr>
              <a:tr h="157998">
                <a:tc>
                  <a:txBody>
                    <a:bodyPr/>
                    <a:lstStyle/>
                    <a:p>
                      <a:r>
                        <a:rPr lang="en-US" sz="1400" dirty="0">
                          <a:latin typeface="+mn-lt"/>
                        </a:rPr>
                        <a:t>Current liabilities</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$ 3,024</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$2,662</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  362</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13.6</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242293264"/>
                  </a:ext>
                </a:extLst>
              </a:tr>
              <a:tr h="157998">
                <a:tc>
                  <a:txBody>
                    <a:bodyPr/>
                    <a:lstStyle/>
                    <a:p>
                      <a:r>
                        <a:rPr lang="en-US" sz="1400" dirty="0">
                          <a:latin typeface="+mn-lt"/>
                        </a:rPr>
                        <a:t>Long-term liabilities</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4,752</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3,396</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1,356</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39.9</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493860054"/>
                  </a:ext>
                </a:extLst>
              </a:tr>
              <a:tr h="157998">
                <a:tc>
                  <a:txBody>
                    <a:bodyPr/>
                    <a:lstStyle/>
                    <a:p>
                      <a:r>
                        <a:rPr lang="en-US" sz="1400" dirty="0">
                          <a:latin typeface="+mn-lt"/>
                        </a:rPr>
                        <a:t>Stockholders’ equity</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3,357</a:t>
                      </a:r>
                      <a:endParaRPr lang="en-IN" sz="1400" u="sng" baseline="0" dirty="0">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latin typeface="+mn-lt"/>
                        </a:rPr>
                        <a:t>4,299</a:t>
                      </a:r>
                      <a:endParaRPr lang="en-IN" sz="1400" u="sng" baseline="0" dirty="0">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IN" sz="1400" u="sng" baseline="0" dirty="0">
                          <a:solidFill>
                            <a:srgbClr val="005800"/>
                          </a:solidFill>
                          <a:uFill>
                            <a:solidFill>
                              <a:schemeClr val="tx1"/>
                            </a:solidFill>
                          </a:uFill>
                          <a:latin typeface="+mn-lt"/>
                          <a:cs typeface="Calibri" panose="020F0502020204030204" pitchFamily="34" charset="0"/>
                        </a:rPr>
                        <a:t>−942</a:t>
                      </a:r>
                      <a:endParaRPr lang="en-IN" sz="1400" u="sng" baseline="0" dirty="0">
                        <a:solidFill>
                          <a:srgbClr val="005800"/>
                        </a:solidFill>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IN" sz="1400" dirty="0">
                          <a:solidFill>
                            <a:srgbClr val="005800"/>
                          </a:solidFill>
                          <a:latin typeface="+mn-lt"/>
                          <a:cs typeface="Calibri" panose="020F0502020204030204" pitchFamily="34" charset="0"/>
                        </a:rPr>
                        <a:t>−21.9</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03373432"/>
                  </a:ext>
                </a:extLst>
              </a:tr>
              <a:tr h="157998">
                <a:tc>
                  <a:txBody>
                    <a:bodyPr/>
                    <a:lstStyle/>
                    <a:p>
                      <a:pPr marL="180000"/>
                      <a:r>
                        <a:rPr lang="en-US" sz="1400" dirty="0">
                          <a:latin typeface="+mn-lt"/>
                        </a:rPr>
                        <a:t>Total liabilities and equities</a:t>
                      </a:r>
                      <a:endParaRPr lang="en-IN" sz="1400" dirty="0">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uFill>
                            <a:solidFill>
                              <a:schemeClr val="tx1"/>
                            </a:solidFill>
                          </a:uFill>
                          <a:latin typeface="+mn-lt"/>
                        </a:rPr>
                        <a:t>$11,133</a:t>
                      </a:r>
                      <a:endParaRPr lang="en-IN" sz="1400" u="dbl" baseline="0" dirty="0">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uFill>
                            <a:solidFill>
                              <a:schemeClr val="tx1"/>
                            </a:solidFill>
                          </a:uFill>
                          <a:latin typeface="+mn-lt"/>
                        </a:rPr>
                        <a:t>$10,357</a:t>
                      </a:r>
                      <a:endParaRPr lang="en-IN" sz="1400" u="dbl" baseline="0" dirty="0">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solidFill>
                            <a:srgbClr val="005800"/>
                          </a:solidFill>
                          <a:uFill>
                            <a:solidFill>
                              <a:schemeClr val="tx1"/>
                            </a:solidFill>
                          </a:uFill>
                          <a:latin typeface="+mn-lt"/>
                        </a:rPr>
                        <a:t>$  776</a:t>
                      </a:r>
                      <a:endParaRPr lang="en-IN" sz="1400" u="dbl" baseline="0" dirty="0">
                        <a:solidFill>
                          <a:srgbClr val="005800"/>
                        </a:solidFill>
                        <a:uFill>
                          <a:solidFill>
                            <a:schemeClr val="tx1"/>
                          </a:solidFill>
                        </a:u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solidFill>
                            <a:srgbClr val="005800"/>
                          </a:solidFill>
                          <a:latin typeface="+mn-lt"/>
                        </a:rPr>
                        <a:t>7.5</a:t>
                      </a:r>
                      <a:endParaRPr lang="en-IN" sz="1400" dirty="0">
                        <a:solidFill>
                          <a:srgbClr val="005800"/>
                        </a:solidFill>
                        <a:latin typeface="+mn-lt"/>
                      </a:endParaRPr>
                    </a:p>
                  </a:txBody>
                  <a:tcPr marL="121706" marR="121706" marT="16024" marB="1602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18787053"/>
                  </a:ext>
                </a:extLst>
              </a:tr>
            </a:tbl>
          </a:graphicData>
        </a:graphic>
      </p:graphicFrame>
      <p:sp>
        <p:nvSpPr>
          <p:cNvPr id="4" name="Content Placeholder 3">
            <a:extLst>
              <a:ext uri="{FF2B5EF4-FFF2-40B4-BE49-F238E27FC236}">
                <a16:creationId xmlns:a16="http://schemas.microsoft.com/office/drawing/2014/main" id="{0C516A50-2EC6-418D-A90C-0DC79A233D03}"/>
              </a:ext>
            </a:extLst>
          </p:cNvPr>
          <p:cNvSpPr>
            <a:spLocks noGrp="1"/>
          </p:cNvSpPr>
          <p:nvPr>
            <p:ph sz="quarter" idx="14"/>
          </p:nvPr>
        </p:nvSpPr>
        <p:spPr>
          <a:xfrm>
            <a:off x="834647" y="5914811"/>
            <a:ext cx="3327505" cy="519339"/>
          </a:xfrm>
        </p:spPr>
        <p:txBody>
          <a:bodyPr>
            <a:normAutofit/>
          </a:bodyPr>
          <a:lstStyle/>
          <a:p>
            <a:r>
              <a:rPr lang="en-US" sz="1400" b="1" dirty="0">
                <a:solidFill>
                  <a:srgbClr val="194C62"/>
                </a:solidFill>
              </a:rPr>
              <a:t>The red arrow indicates the direction in which to read this statement.</a:t>
            </a:r>
          </a:p>
        </p:txBody>
      </p:sp>
      <p:cxnSp>
        <p:nvCxnSpPr>
          <p:cNvPr id="9" name="Straight Arrow Connector 8" descr="The red arrow indicates the direction in which to read this statement.&#10;">
            <a:extLst>
              <a:ext uri="{FF2B5EF4-FFF2-40B4-BE49-F238E27FC236}">
                <a16:creationId xmlns:a16="http://schemas.microsoft.com/office/drawing/2014/main" id="{1017F8CF-C2CC-445F-8285-E75EBB376B88}"/>
              </a:ext>
            </a:extLst>
          </p:cNvPr>
          <p:cNvCxnSpPr/>
          <p:nvPr/>
        </p:nvCxnSpPr>
        <p:spPr>
          <a:xfrm>
            <a:off x="4373860" y="6135001"/>
            <a:ext cx="4517898" cy="0"/>
          </a:xfrm>
          <a:prstGeom prst="straightConnector1">
            <a:avLst/>
          </a:prstGeom>
          <a:ln w="19050">
            <a:solidFill>
              <a:srgbClr val="AC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1B7392D0-F590-4B1E-8FD9-7DD5FD78DB2E}"/>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3378758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390D9-F25F-4F35-BED4-D7AEFE067CAE}"/>
              </a:ext>
            </a:extLst>
          </p:cNvPr>
          <p:cNvSpPr>
            <a:spLocks noGrp="1"/>
          </p:cNvSpPr>
          <p:nvPr>
            <p:ph type="title"/>
          </p:nvPr>
        </p:nvSpPr>
        <p:spPr/>
        <p:txBody>
          <a:bodyPr/>
          <a:lstStyle/>
          <a:p>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Key Point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2</a:t>
            </a:r>
            <a:endParaRPr lang="en-US" dirty="0"/>
          </a:p>
        </p:txBody>
      </p:sp>
      <p:sp>
        <p:nvSpPr>
          <p:cNvPr id="3" name="Content Placeholder 2">
            <a:extLst>
              <a:ext uri="{FF2B5EF4-FFF2-40B4-BE49-F238E27FC236}">
                <a16:creationId xmlns:a16="http://schemas.microsoft.com/office/drawing/2014/main" id="{26711305-26C2-4D0A-9619-49A689284007}"/>
              </a:ext>
            </a:extLst>
          </p:cNvPr>
          <p:cNvSpPr>
            <a:spLocks noGrp="1"/>
          </p:cNvSpPr>
          <p:nvPr>
            <p:ph sz="quarter" idx="11"/>
          </p:nvPr>
        </p:nvSpPr>
        <p:spPr>
          <a:xfrm>
            <a:off x="342900" y="1276709"/>
            <a:ext cx="8458200" cy="1916867"/>
          </a:xfrm>
        </p:spPr>
        <p:txBody>
          <a:bodyPr/>
          <a:lstStyle/>
          <a:p>
            <a:pPr marL="0" indent="0">
              <a:buNone/>
            </a:pPr>
            <a:r>
              <a:rPr lang="en-US" dirty="0"/>
              <a:t>We use horizontal analysis to analyze trends in financial statement data, such as:</a:t>
            </a:r>
          </a:p>
          <a:p>
            <a:pPr marL="0" indent="0">
              <a:buNone/>
            </a:pPr>
            <a:r>
              <a:rPr lang="en-US" dirty="0"/>
              <a:t>the amount of change and the percentage change, for one company over time.</a:t>
            </a:r>
          </a:p>
        </p:txBody>
      </p:sp>
      <p:sp>
        <p:nvSpPr>
          <p:cNvPr id="6" name="Slide Number Placeholder 5">
            <a:extLst>
              <a:ext uri="{FF2B5EF4-FFF2-40B4-BE49-F238E27FC236}">
                <a16:creationId xmlns:a16="http://schemas.microsoft.com/office/drawing/2014/main" id="{0FC851AA-290E-480A-9EF8-587109C8DE27}"/>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28756406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12–3 </a:t>
            </a:r>
            <a:r>
              <a:rPr lang="en-US" sz="1000" b="0" dirty="0"/>
              <a:t>1</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p:txBody>
          <a:bodyPr>
            <a:normAutofit/>
          </a:bodyPr>
          <a:lstStyle/>
          <a:p>
            <a:pPr marL="0" indent="0">
              <a:buNone/>
            </a:pPr>
            <a:r>
              <a:rPr lang="en-US" sz="2400" dirty="0"/>
              <a:t>Horizontal analysis examines trends:</a:t>
            </a:r>
          </a:p>
          <a:p>
            <a:r>
              <a:rPr lang="en-US" sz="2400" b="1" dirty="0"/>
              <a:t>a. </a:t>
            </a:r>
            <a:r>
              <a:rPr lang="en-US" sz="2400" dirty="0"/>
              <a:t>Between companies in the same year</a:t>
            </a:r>
          </a:p>
          <a:p>
            <a:r>
              <a:rPr lang="en-US" sz="2400" b="1" dirty="0"/>
              <a:t>b. </a:t>
            </a:r>
            <a:r>
              <a:rPr lang="en-US" sz="2400" dirty="0"/>
              <a:t>Between balance sheet accounts in the same year</a:t>
            </a:r>
          </a:p>
          <a:p>
            <a:r>
              <a:rPr lang="en-US" sz="2400" b="1" dirty="0"/>
              <a:t>c. </a:t>
            </a:r>
            <a:r>
              <a:rPr lang="en-US" sz="2400" dirty="0"/>
              <a:t>For a single company over time</a:t>
            </a:r>
          </a:p>
          <a:p>
            <a:r>
              <a:rPr lang="en-US" sz="2400" b="1" dirty="0"/>
              <a:t>d.</a:t>
            </a:r>
            <a:r>
              <a:rPr lang="en-US" sz="2400" dirty="0"/>
              <a:t> As a percentage of sales on every financial statement</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320524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12–3 </a:t>
            </a:r>
            <a:r>
              <a:rPr lang="en-US" sz="1000" b="0" dirty="0"/>
              <a:t>2</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p:txBody>
          <a:bodyPr>
            <a:normAutofit/>
          </a:bodyPr>
          <a:lstStyle/>
          <a:p>
            <a:pPr marL="0" indent="0">
              <a:buNone/>
            </a:pPr>
            <a:r>
              <a:rPr lang="en-US" sz="2400" dirty="0"/>
              <a:t>Horizontal analysis examines trends:</a:t>
            </a:r>
          </a:p>
          <a:p>
            <a:r>
              <a:rPr lang="en-US" sz="2400" b="1" dirty="0"/>
              <a:t>a. </a:t>
            </a:r>
            <a:r>
              <a:rPr lang="en-US" sz="2400" dirty="0"/>
              <a:t>Between companies in the same year</a:t>
            </a:r>
          </a:p>
          <a:p>
            <a:r>
              <a:rPr lang="en-US" sz="2400" b="1" dirty="0"/>
              <a:t>b. </a:t>
            </a:r>
            <a:r>
              <a:rPr lang="en-US" sz="2400" dirty="0"/>
              <a:t>Between balance sheet accounts in the same year</a:t>
            </a:r>
          </a:p>
          <a:p>
            <a:r>
              <a:rPr lang="en-US" b="1" dirty="0"/>
              <a:t>Answer: </a:t>
            </a:r>
            <a:r>
              <a:rPr lang="en-US" sz="2400" b="1" dirty="0"/>
              <a:t>c. </a:t>
            </a:r>
            <a:r>
              <a:rPr lang="en-US" sz="2400" dirty="0"/>
              <a:t>For a single company over time</a:t>
            </a:r>
          </a:p>
          <a:p>
            <a:r>
              <a:rPr lang="en-US" sz="2400" b="1" dirty="0"/>
              <a:t>d.</a:t>
            </a:r>
            <a:r>
              <a:rPr lang="en-US" sz="2400" dirty="0"/>
              <a:t> As a percentage of sales on every financial statement</a:t>
            </a:r>
          </a:p>
        </p:txBody>
      </p:sp>
      <p:sp>
        <p:nvSpPr>
          <p:cNvPr id="11" name="Content Placeholder 10">
            <a:extLst>
              <a:ext uri="{FF2B5EF4-FFF2-40B4-BE49-F238E27FC236}">
                <a16:creationId xmlns:a16="http://schemas.microsoft.com/office/drawing/2014/main" id="{1013D638-16E7-49EC-B011-9517FCFCC134}"/>
              </a:ext>
            </a:extLst>
          </p:cNvPr>
          <p:cNvSpPr>
            <a:spLocks noGrp="1"/>
          </p:cNvSpPr>
          <p:nvPr>
            <p:ph sz="quarter" idx="14"/>
          </p:nvPr>
        </p:nvSpPr>
        <p:spPr>
          <a:xfrm>
            <a:off x="342900" y="4343400"/>
            <a:ext cx="8458200" cy="1582387"/>
          </a:xfrm>
        </p:spPr>
        <p:txBody>
          <a:bodyPr>
            <a:noAutofit/>
          </a:bodyPr>
          <a:lstStyle/>
          <a:p>
            <a:r>
              <a:rPr lang="en-US" sz="2200" dirty="0"/>
              <a:t>We use horizontal analysis to analyze trends in financial statement data for a single company over time. With horizontal analysis, we calculate the amount and percentage change in an account from last year to this year.</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4062943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93320-76B8-420E-8483-9291347E6094}"/>
              </a:ext>
            </a:extLst>
          </p:cNvPr>
          <p:cNvSpPr>
            <a:spLocks noGrp="1"/>
          </p:cNvSpPr>
          <p:nvPr>
            <p:ph type="title"/>
          </p:nvPr>
        </p:nvSpPr>
        <p:spPr/>
        <p:txBody>
          <a:bodyPr/>
          <a:lstStyle/>
          <a:p>
            <a:r>
              <a:rPr lang="en-US" dirty="0"/>
              <a:t>PART A</a:t>
            </a:r>
          </a:p>
        </p:txBody>
      </p:sp>
      <p:sp>
        <p:nvSpPr>
          <p:cNvPr id="3" name="Content Placeholder 2">
            <a:extLst>
              <a:ext uri="{FF2B5EF4-FFF2-40B4-BE49-F238E27FC236}">
                <a16:creationId xmlns:a16="http://schemas.microsoft.com/office/drawing/2014/main" id="{2F38D368-4534-4A98-BB8D-8DCE6AA94ECF}"/>
              </a:ext>
            </a:extLst>
          </p:cNvPr>
          <p:cNvSpPr>
            <a:spLocks noGrp="1"/>
          </p:cNvSpPr>
          <p:nvPr>
            <p:ph sz="quarter" idx="11"/>
          </p:nvPr>
        </p:nvSpPr>
        <p:spPr>
          <a:xfrm>
            <a:off x="342900" y="1276709"/>
            <a:ext cx="8458200" cy="1043839"/>
          </a:xfrm>
        </p:spPr>
        <p:txBody>
          <a:bodyPr>
            <a:normAutofit/>
          </a:bodyPr>
          <a:lstStyle/>
          <a:p>
            <a:r>
              <a:rPr lang="en-US" sz="2400" dirty="0"/>
              <a:t>COMPARISON OF FINANCIAL ACCOUNTING INFORMATION</a:t>
            </a:r>
          </a:p>
        </p:txBody>
      </p:sp>
      <p:sp>
        <p:nvSpPr>
          <p:cNvPr id="6" name="Slide Number Placeholder 5">
            <a:extLst>
              <a:ext uri="{FF2B5EF4-FFF2-40B4-BE49-F238E27FC236}">
                <a16:creationId xmlns:a16="http://schemas.microsoft.com/office/drawing/2014/main" id="{58D0210E-2DC8-431F-9151-591413B9BA00}"/>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19887951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97BC6-8871-442D-B635-A2B35AF459C0}"/>
              </a:ext>
            </a:extLst>
          </p:cNvPr>
          <p:cNvSpPr>
            <a:spLocks noGrp="1"/>
          </p:cNvSpPr>
          <p:nvPr>
            <p:ph type="title"/>
          </p:nvPr>
        </p:nvSpPr>
        <p:spPr/>
        <p:txBody>
          <a:bodyPr/>
          <a:lstStyle/>
          <a:p>
            <a:r>
              <a:rPr lang="en-US" dirty="0"/>
              <a:t>PART B</a:t>
            </a:r>
          </a:p>
        </p:txBody>
      </p:sp>
      <p:sp>
        <p:nvSpPr>
          <p:cNvPr id="3" name="Content Placeholder 2">
            <a:extLst>
              <a:ext uri="{FF2B5EF4-FFF2-40B4-BE49-F238E27FC236}">
                <a16:creationId xmlns:a16="http://schemas.microsoft.com/office/drawing/2014/main" id="{6C52B1BD-9416-4B45-AFD6-5F382AD3EE11}"/>
              </a:ext>
            </a:extLst>
          </p:cNvPr>
          <p:cNvSpPr>
            <a:spLocks noGrp="1"/>
          </p:cNvSpPr>
          <p:nvPr>
            <p:ph sz="quarter" idx="11"/>
          </p:nvPr>
        </p:nvSpPr>
        <p:spPr>
          <a:xfrm>
            <a:off x="342900" y="1276709"/>
            <a:ext cx="8458200" cy="694595"/>
          </a:xfrm>
        </p:spPr>
        <p:txBody>
          <a:bodyPr/>
          <a:lstStyle/>
          <a:p>
            <a:r>
              <a:rPr lang="en-US" dirty="0"/>
              <a:t>USING RATIOS TO ASSESS RISK AND PROFITABILITY</a:t>
            </a:r>
          </a:p>
        </p:txBody>
      </p:sp>
      <p:sp>
        <p:nvSpPr>
          <p:cNvPr id="6" name="Slide Number Placeholder 5">
            <a:extLst>
              <a:ext uri="{FF2B5EF4-FFF2-40B4-BE49-F238E27FC236}">
                <a16:creationId xmlns:a16="http://schemas.microsoft.com/office/drawing/2014/main" id="{427A8A21-BA54-4337-A94E-D13D945FD3B7}"/>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14711818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25845-625D-440C-A363-8E7D8C2539BD}"/>
              </a:ext>
            </a:extLst>
          </p:cNvPr>
          <p:cNvSpPr>
            <a:spLocks noGrp="1"/>
          </p:cNvSpPr>
          <p:nvPr>
            <p:ph type="title"/>
          </p:nvPr>
        </p:nvSpPr>
        <p:spPr/>
        <p:txBody>
          <a:bodyPr/>
          <a:lstStyle/>
          <a:p>
            <a:r>
              <a:rPr lang="en-US" dirty="0"/>
              <a:t>Common Mistake</a:t>
            </a:r>
          </a:p>
        </p:txBody>
      </p:sp>
      <p:sp>
        <p:nvSpPr>
          <p:cNvPr id="3" name="Content Placeholder 2">
            <a:extLst>
              <a:ext uri="{FF2B5EF4-FFF2-40B4-BE49-F238E27FC236}">
                <a16:creationId xmlns:a16="http://schemas.microsoft.com/office/drawing/2014/main" id="{9955F847-1857-422C-8559-38A27BA950BE}"/>
              </a:ext>
            </a:extLst>
          </p:cNvPr>
          <p:cNvSpPr>
            <a:spLocks noGrp="1"/>
          </p:cNvSpPr>
          <p:nvPr>
            <p:ph sz="quarter" idx="11"/>
          </p:nvPr>
        </p:nvSpPr>
        <p:spPr>
          <a:xfrm>
            <a:off x="342900" y="1276709"/>
            <a:ext cx="8458200" cy="3347651"/>
          </a:xfrm>
        </p:spPr>
        <p:txBody>
          <a:bodyPr/>
          <a:lstStyle/>
          <a:p>
            <a:pPr marL="0" indent="0">
              <a:buNone/>
            </a:pPr>
            <a:r>
              <a:rPr lang="en-US" dirty="0"/>
              <a:t>In comparing an income statement account with a balance sheet account, some students incorrectly use the balance sheet account’s ending balance, rather than the </a:t>
            </a:r>
            <a:r>
              <a:rPr lang="en-US" i="1" dirty="0"/>
              <a:t>average</a:t>
            </a:r>
            <a:r>
              <a:rPr lang="en-US" dirty="0"/>
              <a:t> of its beginning and ending balances.</a:t>
            </a:r>
          </a:p>
          <a:p>
            <a:pPr marL="0" indent="0">
              <a:buNone/>
            </a:pPr>
            <a:r>
              <a:rPr lang="en-US" dirty="0"/>
              <a:t>Since income statement accounts are measured over a period of time, comparisons to related balance sheet accounts also need to be over time by taking the average of the beginning and ending balances.</a:t>
            </a:r>
          </a:p>
        </p:txBody>
      </p:sp>
      <p:sp>
        <p:nvSpPr>
          <p:cNvPr id="6" name="Slide Number Placeholder 5">
            <a:extLst>
              <a:ext uri="{FF2B5EF4-FFF2-40B4-BE49-F238E27FC236}">
                <a16:creationId xmlns:a16="http://schemas.microsoft.com/office/drawing/2014/main" id="{AAEB53E1-40DD-48DA-B1EB-01EA83B9BDCD}"/>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19401059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25845-625D-440C-A363-8E7D8C2539BD}"/>
              </a:ext>
            </a:extLst>
          </p:cNvPr>
          <p:cNvSpPr>
            <a:spLocks noGrp="1"/>
          </p:cNvSpPr>
          <p:nvPr>
            <p:ph type="title"/>
          </p:nvPr>
        </p:nvSpPr>
        <p:spPr>
          <a:xfrm>
            <a:off x="342900" y="192490"/>
            <a:ext cx="8458200" cy="903231"/>
          </a:xfrm>
        </p:spPr>
        <p:txBody>
          <a:bodyPr>
            <a:noAutofit/>
          </a:bodyPr>
          <a:lstStyle/>
          <a:p>
            <a:r>
              <a:rPr lang="en-US" sz="3200" dirty="0"/>
              <a:t>Illustration 12–6 VF’s Financial Statements—Income Statement</a:t>
            </a:r>
            <a:endParaRPr lang="en-US" sz="1000" dirty="0"/>
          </a:p>
        </p:txBody>
      </p:sp>
      <p:sp>
        <p:nvSpPr>
          <p:cNvPr id="4" name="Content Placeholder 3">
            <a:extLst>
              <a:ext uri="{FF2B5EF4-FFF2-40B4-BE49-F238E27FC236}">
                <a16:creationId xmlns:a16="http://schemas.microsoft.com/office/drawing/2014/main" id="{E1751831-1A3A-4FDB-BC58-A249F482D116}"/>
              </a:ext>
            </a:extLst>
          </p:cNvPr>
          <p:cNvSpPr>
            <a:spLocks noGrp="1"/>
          </p:cNvSpPr>
          <p:nvPr>
            <p:ph sz="quarter" idx="11"/>
          </p:nvPr>
        </p:nvSpPr>
        <p:spPr>
          <a:xfrm>
            <a:off x="342900" y="1276710"/>
            <a:ext cx="8458200" cy="1205233"/>
          </a:xfrm>
        </p:spPr>
        <p:txBody>
          <a:bodyPr>
            <a:normAutofit/>
          </a:bodyPr>
          <a:lstStyle/>
          <a:p>
            <a:pPr algn="ctr">
              <a:spcBef>
                <a:spcPts val="0"/>
              </a:spcBef>
            </a:pPr>
            <a:r>
              <a:rPr lang="en-US" sz="1800" b="1" dirty="0">
                <a:solidFill>
                  <a:schemeClr val="tx1"/>
                </a:solidFill>
              </a:rPr>
              <a:t>VF</a:t>
            </a:r>
          </a:p>
          <a:p>
            <a:pPr algn="ctr">
              <a:spcBef>
                <a:spcPts val="0"/>
              </a:spcBef>
            </a:pPr>
            <a:r>
              <a:rPr lang="en-US" sz="1800" b="1" dirty="0">
                <a:solidFill>
                  <a:schemeClr val="tx1"/>
                </a:solidFill>
              </a:rPr>
              <a:t>Income Statement</a:t>
            </a:r>
          </a:p>
          <a:p>
            <a:pPr algn="ctr">
              <a:spcBef>
                <a:spcPts val="0"/>
              </a:spcBef>
            </a:pPr>
            <a:r>
              <a:rPr lang="en-US" sz="1800" b="1" dirty="0">
                <a:solidFill>
                  <a:schemeClr val="tx1"/>
                </a:solidFill>
              </a:rPr>
              <a:t>For the year ended March 31, 2020</a:t>
            </a:r>
          </a:p>
          <a:p>
            <a:pPr algn="ctr">
              <a:spcBef>
                <a:spcPts val="0"/>
              </a:spcBef>
            </a:pPr>
            <a:r>
              <a:rPr lang="en-US" sz="1800" dirty="0">
                <a:solidFill>
                  <a:schemeClr val="tx1"/>
                </a:solidFill>
              </a:rPr>
              <a:t>($ in millions)</a:t>
            </a:r>
          </a:p>
        </p:txBody>
      </p:sp>
      <p:graphicFrame>
        <p:nvGraphicFramePr>
          <p:cNvPr id="10" name="Table 10">
            <a:extLst>
              <a:ext uri="{FF2B5EF4-FFF2-40B4-BE49-F238E27FC236}">
                <a16:creationId xmlns:a16="http://schemas.microsoft.com/office/drawing/2014/main" id="{0EFA6A03-7BE9-4FEA-8B00-58DE8FEB99ED}"/>
              </a:ext>
            </a:extLst>
          </p:cNvPr>
          <p:cNvGraphicFramePr>
            <a:graphicFrameLocks noGrp="1"/>
          </p:cNvGraphicFramePr>
          <p:nvPr>
            <p:extLst>
              <p:ext uri="{D42A27DB-BD31-4B8C-83A1-F6EECF244321}">
                <p14:modId xmlns:p14="http://schemas.microsoft.com/office/powerpoint/2010/main" val="1067852354"/>
              </p:ext>
            </p:extLst>
          </p:nvPr>
        </p:nvGraphicFramePr>
        <p:xfrm>
          <a:off x="2490175" y="2538197"/>
          <a:ext cx="4163650" cy="3194100"/>
        </p:xfrm>
        <a:graphic>
          <a:graphicData uri="http://schemas.openxmlformats.org/drawingml/2006/table">
            <a:tbl>
              <a:tblPr firstRow="1" bandRow="1"/>
              <a:tblGrid>
                <a:gridCol w="3008100">
                  <a:extLst>
                    <a:ext uri="{9D8B030D-6E8A-4147-A177-3AD203B41FA5}">
                      <a16:colId xmlns:a16="http://schemas.microsoft.com/office/drawing/2014/main" val="1806494182"/>
                    </a:ext>
                  </a:extLst>
                </a:gridCol>
                <a:gridCol w="1155550">
                  <a:extLst>
                    <a:ext uri="{9D8B030D-6E8A-4147-A177-3AD203B41FA5}">
                      <a16:colId xmlns:a16="http://schemas.microsoft.com/office/drawing/2014/main" val="2466264537"/>
                    </a:ext>
                  </a:extLst>
                </a:gridCol>
              </a:tblGrid>
              <a:tr h="306479">
                <a:tc>
                  <a:txBody>
                    <a:bodyPr/>
                    <a:lstStyle/>
                    <a:p>
                      <a:endParaRPr lang="en-IN" sz="1600" dirty="0">
                        <a:latin typeface="+mn-lt"/>
                      </a:endParaRPr>
                    </a:p>
                  </a:txBody>
                  <a:tcPr marL="62455" marR="62455"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ctr"/>
                      <a:r>
                        <a:rPr lang="en-US" sz="1600" dirty="0"/>
                        <a:t> 2020</a:t>
                      </a:r>
                      <a:endParaRPr lang="en-IN" sz="1600" dirty="0">
                        <a:latin typeface="+mn-lt"/>
                      </a:endParaRPr>
                    </a:p>
                  </a:txBody>
                  <a:tcPr marL="62455" marR="62455"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80534330"/>
                  </a:ext>
                </a:extLst>
              </a:tr>
              <a:tr h="306479">
                <a:tc>
                  <a:txBody>
                    <a:bodyPr/>
                    <a:lstStyle/>
                    <a:p>
                      <a:r>
                        <a:rPr lang="en-US" sz="1600" dirty="0"/>
                        <a:t>Net sales</a:t>
                      </a:r>
                      <a:endParaRPr lang="en-US"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$10,489</a:t>
                      </a:r>
                      <a:endParaRPr lang="en-US" sz="1600" dirty="0">
                        <a:latin typeface="+mn-lt"/>
                      </a:endParaRPr>
                    </a:p>
                  </a:txBody>
                  <a:tcPr marL="62455" marR="62455"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900264874"/>
                  </a:ext>
                </a:extLst>
              </a:tr>
              <a:tr h="306479">
                <a:tc>
                  <a:txBody>
                    <a:bodyPr/>
                    <a:lstStyle/>
                    <a:p>
                      <a:r>
                        <a:rPr lang="en-US" sz="1600" dirty="0"/>
                        <a:t>Cost of goods sold</a:t>
                      </a:r>
                      <a:endParaRPr lang="en-US"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4,691</a:t>
                      </a:r>
                      <a:endParaRPr lang="en-US" sz="1600" u="sng" baseline="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549765716"/>
                  </a:ext>
                </a:extLst>
              </a:tr>
              <a:tr h="306479">
                <a:tc>
                  <a:txBody>
                    <a:bodyPr/>
                    <a:lstStyle/>
                    <a:p>
                      <a:pPr marL="180000"/>
                      <a:r>
                        <a:rPr lang="en-US" sz="1600" dirty="0"/>
                        <a:t>Gross profit</a:t>
                      </a:r>
                      <a:endParaRPr lang="en-US"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 5,798</a:t>
                      </a:r>
                      <a:endParaRPr lang="en-US"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531510777"/>
                  </a:ext>
                </a:extLst>
              </a:tr>
              <a:tr h="306479">
                <a:tc>
                  <a:txBody>
                    <a:bodyPr/>
                    <a:lstStyle/>
                    <a:p>
                      <a:r>
                        <a:rPr lang="en-US" sz="1600" dirty="0"/>
                        <a:t>Operating expenses</a:t>
                      </a:r>
                      <a:endParaRPr lang="en-US"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4,870</a:t>
                      </a:r>
                      <a:endParaRPr lang="en-US" sz="1600" u="sng" baseline="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728624912"/>
                  </a:ext>
                </a:extLst>
              </a:tr>
              <a:tr h="306479">
                <a:tc>
                  <a:txBody>
                    <a:bodyPr/>
                    <a:lstStyle/>
                    <a:p>
                      <a:pPr marL="180000"/>
                      <a:r>
                        <a:rPr lang="en-US" sz="1600" dirty="0"/>
                        <a:t>Operating income</a:t>
                      </a:r>
                      <a:endParaRPr lang="en-US"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928</a:t>
                      </a:r>
                      <a:endParaRPr lang="en-US"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83544244"/>
                  </a:ext>
                </a:extLst>
              </a:tr>
              <a:tr h="306479">
                <a:tc>
                  <a:txBody>
                    <a:bodyPr/>
                    <a:lstStyle/>
                    <a:p>
                      <a:r>
                        <a:rPr lang="en-US" sz="1600" dirty="0"/>
                        <a:t>Other expense   </a:t>
                      </a:r>
                      <a:endParaRPr lang="en-US"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− 201*</a:t>
                      </a:r>
                      <a:endParaRPr lang="en-US" sz="1600" u="sng" baseline="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02247643"/>
                  </a:ext>
                </a:extLst>
              </a:tr>
              <a:tr h="306479">
                <a:tc>
                  <a:txBody>
                    <a:bodyPr/>
                    <a:lstStyle/>
                    <a:p>
                      <a:pPr marL="180000"/>
                      <a:r>
                        <a:rPr lang="en-US" sz="1600" dirty="0"/>
                        <a:t>Income before tax</a:t>
                      </a:r>
                      <a:endParaRPr lang="en-US"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727</a:t>
                      </a:r>
                      <a:endParaRPr lang="en-US"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580100730"/>
                  </a:ext>
                </a:extLst>
              </a:tr>
              <a:tr h="306479">
                <a:tc>
                  <a:txBody>
                    <a:bodyPr/>
                    <a:lstStyle/>
                    <a:p>
                      <a:r>
                        <a:rPr lang="en-US" sz="1600" u="none" baseline="0" dirty="0"/>
                        <a:t>Income tax expense</a:t>
                      </a:r>
                      <a:endParaRPr lang="en-US" sz="1600" u="none" baseline="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98</a:t>
                      </a:r>
                      <a:endParaRPr lang="en-US" sz="1600" u="sng" baseline="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975318171"/>
                  </a:ext>
                </a:extLst>
              </a:tr>
              <a:tr h="3064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Net income</a:t>
                      </a:r>
                      <a:endParaRPr lang="en-IN" sz="160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u="dbl" baseline="0" dirty="0"/>
                        <a:t> $     629</a:t>
                      </a:r>
                      <a:endParaRPr lang="en-IN" sz="1600" u="dbl" baseline="0" dirty="0">
                        <a:latin typeface="+mn-lt"/>
                      </a:endParaRPr>
                    </a:p>
                  </a:txBody>
                  <a:tcPr marL="62455" marR="62455"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933132732"/>
                  </a:ext>
                </a:extLst>
              </a:tr>
            </a:tbl>
          </a:graphicData>
        </a:graphic>
      </p:graphicFrame>
      <p:sp>
        <p:nvSpPr>
          <p:cNvPr id="8" name="Content Placeholder 7">
            <a:extLst>
              <a:ext uri="{FF2B5EF4-FFF2-40B4-BE49-F238E27FC236}">
                <a16:creationId xmlns:a16="http://schemas.microsoft.com/office/drawing/2014/main" id="{353BF5A1-5965-405F-B5B2-8D51CCB38175}"/>
              </a:ext>
            </a:extLst>
          </p:cNvPr>
          <p:cNvSpPr>
            <a:spLocks noGrp="1"/>
          </p:cNvSpPr>
          <p:nvPr>
            <p:ph sz="quarter" idx="14"/>
          </p:nvPr>
        </p:nvSpPr>
        <p:spPr>
          <a:xfrm>
            <a:off x="2477720" y="5902036"/>
            <a:ext cx="4188561" cy="346364"/>
          </a:xfrm>
        </p:spPr>
        <p:txBody>
          <a:bodyPr>
            <a:normAutofit/>
          </a:bodyPr>
          <a:lstStyle/>
          <a:p>
            <a:r>
              <a:rPr lang="en-US" sz="1200" dirty="0"/>
              <a:t>*Other expense includes interest expense of $92 million</a:t>
            </a:r>
          </a:p>
        </p:txBody>
      </p:sp>
      <p:sp>
        <p:nvSpPr>
          <p:cNvPr id="6" name="Slide Number Placeholder 5">
            <a:extLst>
              <a:ext uri="{FF2B5EF4-FFF2-40B4-BE49-F238E27FC236}">
                <a16:creationId xmlns:a16="http://schemas.microsoft.com/office/drawing/2014/main" id="{AAEB53E1-40DD-48DA-B1EB-01EA83B9BDCD}"/>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2768501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25845-625D-440C-A363-8E7D8C2539BD}"/>
              </a:ext>
            </a:extLst>
          </p:cNvPr>
          <p:cNvSpPr>
            <a:spLocks noGrp="1"/>
          </p:cNvSpPr>
          <p:nvPr>
            <p:ph type="title"/>
          </p:nvPr>
        </p:nvSpPr>
        <p:spPr>
          <a:xfrm>
            <a:off x="342900" y="192490"/>
            <a:ext cx="8458200" cy="903231"/>
          </a:xfrm>
        </p:spPr>
        <p:txBody>
          <a:bodyPr>
            <a:normAutofit fontScale="90000"/>
          </a:bodyPr>
          <a:lstStyle/>
          <a:p>
            <a:r>
              <a:rPr kumimoji="0" lang="en-US" b="1" i="0" u="none" strike="noStrike" kern="1200" cap="none" spc="0" normalizeH="0" baseline="0" noProof="0" dirty="0">
                <a:ln>
                  <a:noFill/>
                </a:ln>
                <a:solidFill>
                  <a:srgbClr val="000000"/>
                </a:solidFill>
                <a:effectLst/>
                <a:uLnTx/>
                <a:uFillTx/>
                <a:latin typeface="Arial" panose="020B0604020202020204"/>
                <a:ea typeface="+mj-ea"/>
                <a:cs typeface="+mj-cs"/>
              </a:rPr>
              <a:t>Illustration 12–6 </a:t>
            </a:r>
            <a:r>
              <a:rPr lang="en-US" dirty="0"/>
              <a:t>VF’s Financial Statements—Balance Sheets</a:t>
            </a:r>
            <a:endParaRPr lang="en-US" sz="1100" dirty="0"/>
          </a:p>
        </p:txBody>
      </p:sp>
      <p:sp>
        <p:nvSpPr>
          <p:cNvPr id="3" name="Content Placeholder 2">
            <a:extLst>
              <a:ext uri="{FF2B5EF4-FFF2-40B4-BE49-F238E27FC236}">
                <a16:creationId xmlns:a16="http://schemas.microsoft.com/office/drawing/2014/main" id="{9955F847-1857-422C-8559-38A27BA950BE}"/>
              </a:ext>
            </a:extLst>
          </p:cNvPr>
          <p:cNvSpPr>
            <a:spLocks noGrp="1"/>
          </p:cNvSpPr>
          <p:nvPr>
            <p:ph sz="quarter" idx="11"/>
          </p:nvPr>
        </p:nvSpPr>
        <p:spPr>
          <a:xfrm>
            <a:off x="342900" y="1276709"/>
            <a:ext cx="8458200" cy="946549"/>
          </a:xfrm>
        </p:spPr>
        <p:txBody>
          <a:bodyPr>
            <a:normAutofit/>
          </a:bodyPr>
          <a:lstStyle/>
          <a:p>
            <a:pPr algn="ctr">
              <a:spcBef>
                <a:spcPts val="0"/>
              </a:spcBef>
            </a:pPr>
            <a:r>
              <a:rPr lang="en-US" sz="1800" b="1" dirty="0">
                <a:solidFill>
                  <a:schemeClr val="tx1"/>
                </a:solidFill>
              </a:rPr>
              <a:t>VF</a:t>
            </a:r>
          </a:p>
          <a:p>
            <a:pPr algn="ctr">
              <a:spcBef>
                <a:spcPts val="0"/>
              </a:spcBef>
            </a:pPr>
            <a:r>
              <a:rPr lang="en-US" sz="1800" b="1" dirty="0">
                <a:solidFill>
                  <a:schemeClr val="tx1"/>
                </a:solidFill>
              </a:rPr>
              <a:t>Balance Sheets, March 31</a:t>
            </a:r>
          </a:p>
          <a:p>
            <a:pPr algn="ctr">
              <a:spcBef>
                <a:spcPts val="0"/>
              </a:spcBef>
            </a:pPr>
            <a:r>
              <a:rPr lang="en-US" sz="1800" dirty="0">
                <a:solidFill>
                  <a:schemeClr val="tx1"/>
                </a:solidFill>
              </a:rPr>
              <a:t>($ in millions)</a:t>
            </a:r>
          </a:p>
        </p:txBody>
      </p:sp>
      <p:graphicFrame>
        <p:nvGraphicFramePr>
          <p:cNvPr id="4" name="Table 4">
            <a:extLst>
              <a:ext uri="{FF2B5EF4-FFF2-40B4-BE49-F238E27FC236}">
                <a16:creationId xmlns:a16="http://schemas.microsoft.com/office/drawing/2014/main" id="{9C1A5AE3-6E7B-4402-9C4A-49837D979BDB}"/>
              </a:ext>
            </a:extLst>
          </p:cNvPr>
          <p:cNvGraphicFramePr>
            <a:graphicFrameLocks noGrp="1"/>
          </p:cNvGraphicFramePr>
          <p:nvPr>
            <p:extLst>
              <p:ext uri="{D42A27DB-BD31-4B8C-83A1-F6EECF244321}">
                <p14:modId xmlns:p14="http://schemas.microsoft.com/office/powerpoint/2010/main" val="142725335"/>
              </p:ext>
            </p:extLst>
          </p:nvPr>
        </p:nvGraphicFramePr>
        <p:xfrm>
          <a:off x="1219200" y="2247008"/>
          <a:ext cx="6705599" cy="4367303"/>
        </p:xfrm>
        <a:graphic>
          <a:graphicData uri="http://schemas.openxmlformats.org/drawingml/2006/table">
            <a:tbl>
              <a:tblPr firstRow="1" bandRow="1"/>
              <a:tblGrid>
                <a:gridCol w="4219699">
                  <a:extLst>
                    <a:ext uri="{9D8B030D-6E8A-4147-A177-3AD203B41FA5}">
                      <a16:colId xmlns:a16="http://schemas.microsoft.com/office/drawing/2014/main" val="2817338218"/>
                    </a:ext>
                  </a:extLst>
                </a:gridCol>
                <a:gridCol w="1302065">
                  <a:extLst>
                    <a:ext uri="{9D8B030D-6E8A-4147-A177-3AD203B41FA5}">
                      <a16:colId xmlns:a16="http://schemas.microsoft.com/office/drawing/2014/main" val="1106657395"/>
                    </a:ext>
                  </a:extLst>
                </a:gridCol>
                <a:gridCol w="1183835">
                  <a:extLst>
                    <a:ext uri="{9D8B030D-6E8A-4147-A177-3AD203B41FA5}">
                      <a16:colId xmlns:a16="http://schemas.microsoft.com/office/drawing/2014/main" val="3164540714"/>
                    </a:ext>
                  </a:extLst>
                </a:gridCol>
              </a:tblGrid>
              <a:tr h="254513">
                <a:tc>
                  <a:txBody>
                    <a:bodyPr/>
                    <a:lstStyle/>
                    <a:p>
                      <a:endParaRPr lang="en-IN" sz="1400" dirty="0"/>
                    </a:p>
                  </a:txBody>
                  <a:tcPr marL="100584" marR="100584" marT="21633" marB="21633">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ctr"/>
                      <a:r>
                        <a:rPr lang="en-US" sz="1400" b="1" dirty="0"/>
                        <a:t>2020</a:t>
                      </a:r>
                      <a:endParaRPr lang="en-IN" sz="1400" b="1" dirty="0"/>
                    </a:p>
                  </a:txBody>
                  <a:tcPr marL="100584" marR="100584" marT="21633" marB="21633">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t>2019</a:t>
                      </a:r>
                      <a:endParaRPr lang="en-IN" sz="1400" b="1" dirty="0"/>
                    </a:p>
                  </a:txBody>
                  <a:tcPr marL="100584" marR="100584" marT="21633" marB="21633">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1414906"/>
                  </a:ext>
                </a:extLst>
              </a:tr>
              <a:tr h="254513">
                <a:tc>
                  <a:txBody>
                    <a:bodyPr/>
                    <a:lstStyle/>
                    <a:p>
                      <a:r>
                        <a:rPr lang="en-US" sz="1400" b="1" u="sng" dirty="0"/>
                        <a:t>Assets</a:t>
                      </a:r>
                      <a:endParaRPr lang="en-IN" sz="1400" u="sng"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400" dirty="0"/>
                    </a:p>
                  </a:txBody>
                  <a:tcPr marL="100584" marR="100584" marT="21633" marB="21633">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endParaRPr lang="en-IN" sz="1400" dirty="0"/>
                    </a:p>
                  </a:txBody>
                  <a:tcPr marL="100584" marR="100584" marT="21633" marB="21633">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167441314"/>
                  </a:ext>
                </a:extLst>
              </a:tr>
              <a:tr h="254513">
                <a:tc>
                  <a:txBody>
                    <a:bodyPr/>
                    <a:lstStyle/>
                    <a:p>
                      <a:r>
                        <a:rPr lang="en-US" sz="1400" dirty="0"/>
                        <a:t>Current assets:</a:t>
                      </a:r>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561924005"/>
                  </a:ext>
                </a:extLst>
              </a:tr>
              <a:tr h="254513">
                <a:tc>
                  <a:txBody>
                    <a:bodyPr/>
                    <a:lstStyle/>
                    <a:p>
                      <a:pPr marL="180000"/>
                      <a:r>
                        <a:rPr lang="en-US" sz="1400" dirty="0"/>
                        <a:t>Cash</a:t>
                      </a:r>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1,369</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402</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652092338"/>
                  </a:ext>
                </a:extLst>
              </a:tr>
              <a:tr h="254513">
                <a:tc>
                  <a:txBody>
                    <a:bodyPr/>
                    <a:lstStyle/>
                    <a:p>
                      <a:pPr marL="180000"/>
                      <a:r>
                        <a:rPr lang="en-US" sz="1400" dirty="0"/>
                        <a:t>Net receivables</a:t>
                      </a:r>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1,308</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1,373</a:t>
                      </a:r>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744920508"/>
                  </a:ext>
                </a:extLst>
              </a:tr>
              <a:tr h="254513">
                <a:tc>
                  <a:txBody>
                    <a:bodyPr/>
                    <a:lstStyle/>
                    <a:p>
                      <a:pPr marL="180000"/>
                      <a:r>
                        <a:rPr lang="en-US" sz="1400" dirty="0"/>
                        <a:t>Inventory</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1,294</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1,173</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674396989"/>
                  </a:ext>
                </a:extLst>
              </a:tr>
              <a:tr h="254513">
                <a:tc>
                  <a:txBody>
                    <a:bodyPr/>
                    <a:lstStyle/>
                    <a:p>
                      <a:pPr marL="180000"/>
                      <a:r>
                        <a:rPr lang="en-US" sz="1400" dirty="0"/>
                        <a:t>Other current assets</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1,056</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1,725</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35564192"/>
                  </a:ext>
                </a:extLst>
              </a:tr>
              <a:tr h="254513">
                <a:tc>
                  <a:txBody>
                    <a:bodyPr/>
                    <a:lstStyle/>
                    <a:p>
                      <a:pPr marL="360000"/>
                      <a:r>
                        <a:rPr lang="en-US" sz="1400" dirty="0"/>
                        <a:t>Total current assets</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5,027</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4,673</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267828818"/>
                  </a:ext>
                </a:extLst>
              </a:tr>
              <a:tr h="254513">
                <a:tc>
                  <a:txBody>
                    <a:bodyPr/>
                    <a:lstStyle/>
                    <a:p>
                      <a:r>
                        <a:rPr lang="en-US" sz="1400" dirty="0"/>
                        <a:t>Property and equipment</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954</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876</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788110503"/>
                  </a:ext>
                </a:extLst>
              </a:tr>
              <a:tr h="254513">
                <a:tc>
                  <a:txBody>
                    <a:bodyPr/>
                    <a:lstStyle/>
                    <a:p>
                      <a:r>
                        <a:rPr lang="en-US" sz="1400" dirty="0"/>
                        <a:t>Intangible assets</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3,011</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3,399</a:t>
                      </a:r>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023935678"/>
                  </a:ext>
                </a:extLst>
              </a:tr>
              <a:tr h="254513">
                <a:tc>
                  <a:txBody>
                    <a:bodyPr/>
                    <a:lstStyle/>
                    <a:p>
                      <a:r>
                        <a:rPr lang="en-US" sz="1400" dirty="0"/>
                        <a:t>Other assets</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2,141</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1,409</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267730337"/>
                  </a:ext>
                </a:extLst>
              </a:tr>
              <a:tr h="254513">
                <a:tc>
                  <a:txBody>
                    <a:bodyPr/>
                    <a:lstStyle/>
                    <a:p>
                      <a:pPr marL="360000"/>
                      <a:r>
                        <a:rPr lang="en-US" sz="1400" dirty="0"/>
                        <a:t>Total assets</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t> $11,133</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t>$10,357</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39109355"/>
                  </a:ext>
                </a:extLst>
              </a:tr>
              <a:tr h="254513">
                <a:tc>
                  <a:txBody>
                    <a:bodyPr/>
                    <a:lstStyle/>
                    <a:p>
                      <a:r>
                        <a:rPr lang="en-US" sz="1400" b="1" u="sng" dirty="0"/>
                        <a:t>Liabilities and Stockholders’ Equity</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422456433"/>
                  </a:ext>
                </a:extLst>
              </a:tr>
              <a:tr h="254513">
                <a:tc>
                  <a:txBody>
                    <a:bodyPr/>
                    <a:lstStyle/>
                    <a:p>
                      <a:r>
                        <a:rPr lang="en-US" sz="1400" dirty="0"/>
                        <a:t>Current liabilities</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3,024</a:t>
                      </a:r>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$ 2,662</a:t>
                      </a:r>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951603594"/>
                  </a:ext>
                </a:extLst>
              </a:tr>
              <a:tr h="261287">
                <a:tc>
                  <a:txBody>
                    <a:bodyPr/>
                    <a:lstStyle/>
                    <a:p>
                      <a:r>
                        <a:rPr lang="en-US" sz="1400" dirty="0"/>
                        <a:t>Long-term liabilities</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4,752</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3,396</a:t>
                      </a:r>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202300432"/>
                  </a:ext>
                </a:extLst>
              </a:tr>
              <a:tr h="254513">
                <a:tc>
                  <a:txBody>
                    <a:bodyPr/>
                    <a:lstStyle/>
                    <a:p>
                      <a:r>
                        <a:rPr lang="en-US" sz="1400" dirty="0"/>
                        <a:t>Stockholders’ equity</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3,357</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4,299</a:t>
                      </a:r>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135254279"/>
                  </a:ext>
                </a:extLst>
              </a:tr>
              <a:tr h="254513">
                <a:tc>
                  <a:txBody>
                    <a:bodyPr/>
                    <a:lstStyle/>
                    <a:p>
                      <a:pPr marL="360000"/>
                      <a:r>
                        <a:rPr lang="en-US" sz="1400" dirty="0"/>
                        <a:t>Total liabilities and stockholders’ equity</a:t>
                      </a:r>
                      <a:endParaRPr lang="en-IN" sz="140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t>$11,133</a:t>
                      </a:r>
                      <a:endParaRPr lang="en-IN" sz="1400" u="dbl" baseline="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t>$10,357</a:t>
                      </a:r>
                      <a:endParaRPr lang="en-IN" sz="1400" u="dbl" baseline="0" dirty="0"/>
                    </a:p>
                  </a:txBody>
                  <a:tcPr marL="100584" marR="100584" marT="21633" marB="21633">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344943078"/>
                  </a:ext>
                </a:extLst>
              </a:tr>
            </a:tbl>
          </a:graphicData>
        </a:graphic>
      </p:graphicFrame>
      <p:sp>
        <p:nvSpPr>
          <p:cNvPr id="6" name="Slide Number Placeholder 5">
            <a:extLst>
              <a:ext uri="{FF2B5EF4-FFF2-40B4-BE49-F238E27FC236}">
                <a16:creationId xmlns:a16="http://schemas.microsoft.com/office/drawing/2014/main" id="{AAEB53E1-40DD-48DA-B1EB-01EA83B9BDCD}"/>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27690408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25845-625D-440C-A363-8E7D8C2539BD}"/>
              </a:ext>
            </a:extLst>
          </p:cNvPr>
          <p:cNvSpPr>
            <a:spLocks noGrp="1"/>
          </p:cNvSpPr>
          <p:nvPr>
            <p:ph type="title"/>
          </p:nvPr>
        </p:nvSpPr>
        <p:spPr/>
        <p:txBody>
          <a:bodyPr/>
          <a:lstStyle/>
          <a:p>
            <a:r>
              <a:rPr lang="en-US" dirty="0"/>
              <a:t>Learning Objective 3</a:t>
            </a:r>
          </a:p>
        </p:txBody>
      </p:sp>
      <p:sp>
        <p:nvSpPr>
          <p:cNvPr id="3" name="Content Placeholder 2">
            <a:extLst>
              <a:ext uri="{FF2B5EF4-FFF2-40B4-BE49-F238E27FC236}">
                <a16:creationId xmlns:a16="http://schemas.microsoft.com/office/drawing/2014/main" id="{9955F847-1857-422C-8559-38A27BA950BE}"/>
              </a:ext>
            </a:extLst>
          </p:cNvPr>
          <p:cNvSpPr>
            <a:spLocks noGrp="1"/>
          </p:cNvSpPr>
          <p:nvPr>
            <p:ph sz="quarter" idx="11"/>
          </p:nvPr>
        </p:nvSpPr>
        <p:spPr>
          <a:xfrm>
            <a:off x="342900" y="1276709"/>
            <a:ext cx="8458200" cy="516465"/>
          </a:xfrm>
        </p:spPr>
        <p:txBody>
          <a:bodyPr/>
          <a:lstStyle/>
          <a:p>
            <a:r>
              <a:rPr lang="en-US" b="1" dirty="0"/>
              <a:t>L</a:t>
            </a:r>
            <a:r>
              <a:rPr lang="en-US" sz="100" b="1" dirty="0"/>
              <a:t> </a:t>
            </a:r>
            <a:r>
              <a:rPr lang="en-US" b="1" dirty="0"/>
              <a:t>O 12–3</a:t>
            </a:r>
            <a:r>
              <a:rPr lang="en-US" dirty="0"/>
              <a:t> Use ratios to analyze a company’s risk.</a:t>
            </a:r>
          </a:p>
        </p:txBody>
      </p:sp>
      <p:sp>
        <p:nvSpPr>
          <p:cNvPr id="6" name="Slide Number Placeholder 5">
            <a:extLst>
              <a:ext uri="{FF2B5EF4-FFF2-40B4-BE49-F238E27FC236}">
                <a16:creationId xmlns:a16="http://schemas.microsoft.com/office/drawing/2014/main" id="{AAEB53E1-40DD-48DA-B1EB-01EA83B9BDCD}"/>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349323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rmAutofit/>
          </a:bodyPr>
          <a:lstStyle/>
          <a:p>
            <a:r>
              <a:rPr lang="en-US" dirty="0">
                <a:latin typeface="+mn-lt"/>
                <a:cs typeface="+mn-cs"/>
              </a:rPr>
              <a:t>Illustration 12–7 </a:t>
            </a:r>
            <a:r>
              <a:rPr lang="en-US" dirty="0"/>
              <a:t>Risk Ratios </a:t>
            </a:r>
            <a:r>
              <a:rPr lang="en-US" sz="1000" b="0" dirty="0"/>
              <a:t>1</a:t>
            </a:r>
          </a:p>
        </p:txBody>
      </p:sp>
      <p:graphicFrame>
        <p:nvGraphicFramePr>
          <p:cNvPr id="4" name="(Decorative)Table 6">
            <a:extLst>
              <a:ext uri="{FF2B5EF4-FFF2-40B4-BE49-F238E27FC236}">
                <a16:creationId xmlns:a16="http://schemas.microsoft.com/office/drawing/2014/main" id="{8165C094-DEB1-4447-8FEB-6DBD6AD7362C}"/>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426794546"/>
              </p:ext>
            </p:extLst>
          </p:nvPr>
        </p:nvGraphicFramePr>
        <p:xfrm>
          <a:off x="187623" y="1121176"/>
          <a:ext cx="8749342" cy="5169967"/>
        </p:xfrm>
        <a:graphic>
          <a:graphicData uri="http://schemas.openxmlformats.org/drawingml/2006/table">
            <a:tbl>
              <a:tblPr firstRow="1" bandRow="1">
                <a:tableStyleId>{5C22544A-7EE6-4342-B048-85BDC9FD1C3A}</a:tableStyleId>
              </a:tblPr>
              <a:tblGrid>
                <a:gridCol w="2819400">
                  <a:extLst>
                    <a:ext uri="{9D8B030D-6E8A-4147-A177-3AD203B41FA5}">
                      <a16:colId xmlns:a16="http://schemas.microsoft.com/office/drawing/2014/main" val="686380736"/>
                    </a:ext>
                  </a:extLst>
                </a:gridCol>
                <a:gridCol w="1306183">
                  <a:extLst>
                    <a:ext uri="{9D8B030D-6E8A-4147-A177-3AD203B41FA5}">
                      <a16:colId xmlns:a16="http://schemas.microsoft.com/office/drawing/2014/main" val="546647982"/>
                    </a:ext>
                  </a:extLst>
                </a:gridCol>
                <a:gridCol w="4623759">
                  <a:extLst>
                    <a:ext uri="{9D8B030D-6E8A-4147-A177-3AD203B41FA5}">
                      <a16:colId xmlns:a16="http://schemas.microsoft.com/office/drawing/2014/main" val="793396224"/>
                    </a:ext>
                  </a:extLst>
                </a:gridCol>
              </a:tblGrid>
              <a:tr h="445492">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0942627"/>
                  </a:ext>
                </a:extLst>
              </a:tr>
              <a:tr h="6749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541682"/>
                  </a:ext>
                </a:extLst>
              </a:tr>
              <a:tr h="674925">
                <a:tc>
                  <a:txBody>
                    <a:bodyPr/>
                    <a:lstStyle/>
                    <a:p>
                      <a:endParaRPr 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9858975"/>
                  </a:ext>
                </a:extLst>
              </a:tr>
              <a:tr h="6749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4774327"/>
                  </a:ext>
                </a:extLst>
              </a:tr>
              <a:tr h="6749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9526253"/>
                  </a:ext>
                </a:extLst>
              </a:tr>
              <a:tr h="6749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9664529"/>
                  </a:ext>
                </a:extLst>
              </a:tr>
              <a:tr h="6749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2188016"/>
                  </a:ext>
                </a:extLst>
              </a:tr>
              <a:tr h="6749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2438847"/>
                  </a:ext>
                </a:extLst>
              </a:tr>
            </a:tbl>
          </a:graphicData>
        </a:graphic>
      </p:graphicFrame>
      <p:graphicFrame>
        <p:nvGraphicFramePr>
          <p:cNvPr id="7" name="Object 6">
            <a:extLst>
              <a:ext uri="{FF2B5EF4-FFF2-40B4-BE49-F238E27FC236}">
                <a16:creationId xmlns:a16="http://schemas.microsoft.com/office/drawing/2014/main" id="{29790C5C-528A-4625-90C2-26FD1CA56DE9}"/>
              </a:ext>
            </a:extLst>
          </p:cNvPr>
          <p:cNvGraphicFramePr>
            <a:graphicFrameLocks noChangeAspect="1"/>
          </p:cNvGraphicFramePr>
          <p:nvPr>
            <p:extLst>
              <p:ext uri="{D42A27DB-BD31-4B8C-83A1-F6EECF244321}">
                <p14:modId xmlns:p14="http://schemas.microsoft.com/office/powerpoint/2010/main" val="2330695804"/>
              </p:ext>
            </p:extLst>
          </p:nvPr>
        </p:nvGraphicFramePr>
        <p:xfrm>
          <a:off x="299667" y="1216228"/>
          <a:ext cx="1417638" cy="314325"/>
        </p:xfrm>
        <a:graphic>
          <a:graphicData uri="http://schemas.openxmlformats.org/presentationml/2006/ole">
            <mc:AlternateContent xmlns:mc="http://schemas.openxmlformats.org/markup-compatibility/2006">
              <mc:Choice xmlns:v="urn:schemas-microsoft-com:vml" Requires="v">
                <p:oleObj name="Equation" r:id="rId3" imgW="799920" imgH="177480" progId="Equation.DSMT4">
                  <p:embed/>
                </p:oleObj>
              </mc:Choice>
              <mc:Fallback>
                <p:oleObj name="Equation" r:id="rId3" imgW="799920" imgH="177480" progId="Equation.DSMT4">
                  <p:embed/>
                  <p:pic>
                    <p:nvPicPr>
                      <p:cNvPr id="0" name=""/>
                      <p:cNvPicPr/>
                      <p:nvPr/>
                    </p:nvPicPr>
                    <p:blipFill>
                      <a:blip r:embed="rId4"/>
                      <a:stretch>
                        <a:fillRect/>
                      </a:stretch>
                    </p:blipFill>
                    <p:spPr>
                      <a:xfrm>
                        <a:off x="299667" y="1216228"/>
                        <a:ext cx="1417638" cy="3143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1C9F9B5C-E266-4B26-BDA5-60BDB153331D}"/>
              </a:ext>
            </a:extLst>
          </p:cNvPr>
          <p:cNvGraphicFramePr>
            <a:graphicFrameLocks noChangeAspect="1"/>
          </p:cNvGraphicFramePr>
          <p:nvPr>
            <p:extLst>
              <p:ext uri="{D42A27DB-BD31-4B8C-83A1-F6EECF244321}">
                <p14:modId xmlns:p14="http://schemas.microsoft.com/office/powerpoint/2010/main" val="2383183910"/>
              </p:ext>
            </p:extLst>
          </p:nvPr>
        </p:nvGraphicFramePr>
        <p:xfrm>
          <a:off x="3199990" y="1176178"/>
          <a:ext cx="1034946" cy="359982"/>
        </p:xfrm>
        <a:graphic>
          <a:graphicData uri="http://schemas.openxmlformats.org/presentationml/2006/ole">
            <mc:AlternateContent xmlns:mc="http://schemas.openxmlformats.org/markup-compatibility/2006">
              <mc:Choice xmlns:v="urn:schemas-microsoft-com:vml" Requires="v">
                <p:oleObj name="Equation" r:id="rId5" imgW="583920" imgH="203040" progId="Equation.DSMT4">
                  <p:embed/>
                </p:oleObj>
              </mc:Choice>
              <mc:Fallback>
                <p:oleObj name="Equation" r:id="rId5" imgW="583920" imgH="203040" progId="Equation.DSMT4">
                  <p:embed/>
                  <p:pic>
                    <p:nvPicPr>
                      <p:cNvPr id="0" name=""/>
                      <p:cNvPicPr/>
                      <p:nvPr/>
                    </p:nvPicPr>
                    <p:blipFill>
                      <a:blip r:embed="rId6"/>
                      <a:stretch>
                        <a:fillRect/>
                      </a:stretch>
                    </p:blipFill>
                    <p:spPr>
                      <a:xfrm>
                        <a:off x="3199990" y="1176178"/>
                        <a:ext cx="1034946" cy="35998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DA7BDA78-F6DC-4201-9766-BA7739679623}"/>
              </a:ext>
            </a:extLst>
          </p:cNvPr>
          <p:cNvGraphicFramePr>
            <a:graphicFrameLocks noChangeAspect="1"/>
          </p:cNvGraphicFramePr>
          <p:nvPr>
            <p:extLst>
              <p:ext uri="{D42A27DB-BD31-4B8C-83A1-F6EECF244321}">
                <p14:modId xmlns:p14="http://schemas.microsoft.com/office/powerpoint/2010/main" val="1065762532"/>
              </p:ext>
            </p:extLst>
          </p:nvPr>
        </p:nvGraphicFramePr>
        <p:xfrm>
          <a:off x="5932725" y="1190720"/>
          <a:ext cx="1529921" cy="314984"/>
        </p:xfrm>
        <a:graphic>
          <a:graphicData uri="http://schemas.openxmlformats.org/presentationml/2006/ole">
            <mc:AlternateContent xmlns:mc="http://schemas.openxmlformats.org/markup-compatibility/2006">
              <mc:Choice xmlns:v="urn:schemas-microsoft-com:vml" Requires="v">
                <p:oleObj name="Equation" r:id="rId7" imgW="863280" imgH="177480" progId="Equation.DSMT4">
                  <p:embed/>
                </p:oleObj>
              </mc:Choice>
              <mc:Fallback>
                <p:oleObj name="Equation" r:id="rId7" imgW="863280" imgH="177480" progId="Equation.DSMT4">
                  <p:embed/>
                  <p:pic>
                    <p:nvPicPr>
                      <p:cNvPr id="0" name=""/>
                      <p:cNvPicPr/>
                      <p:nvPr/>
                    </p:nvPicPr>
                    <p:blipFill>
                      <a:blip r:embed="rId8"/>
                      <a:stretch>
                        <a:fillRect/>
                      </a:stretch>
                    </p:blipFill>
                    <p:spPr>
                      <a:xfrm>
                        <a:off x="5932725" y="1190720"/>
                        <a:ext cx="1529921" cy="314984"/>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2A257C56-A520-4D41-9E02-473D306B46B6}"/>
              </a:ext>
            </a:extLst>
          </p:cNvPr>
          <p:cNvGraphicFramePr>
            <a:graphicFrameLocks noChangeAspect="1"/>
          </p:cNvGraphicFramePr>
          <p:nvPr>
            <p:extLst>
              <p:ext uri="{D42A27DB-BD31-4B8C-83A1-F6EECF244321}">
                <p14:modId xmlns:p14="http://schemas.microsoft.com/office/powerpoint/2010/main" val="2101298981"/>
              </p:ext>
            </p:extLst>
          </p:nvPr>
        </p:nvGraphicFramePr>
        <p:xfrm>
          <a:off x="309615" y="1697399"/>
          <a:ext cx="929704" cy="297505"/>
        </p:xfrm>
        <a:graphic>
          <a:graphicData uri="http://schemas.openxmlformats.org/presentationml/2006/ole">
            <mc:AlternateContent xmlns:mc="http://schemas.openxmlformats.org/markup-compatibility/2006">
              <mc:Choice xmlns:v="urn:schemas-microsoft-com:vml" Requires="v">
                <p:oleObj name="Equation" r:id="rId9" imgW="634680" imgH="203040" progId="Equation.DSMT4">
                  <p:embed/>
                </p:oleObj>
              </mc:Choice>
              <mc:Fallback>
                <p:oleObj name="Equation" r:id="rId9" imgW="634680" imgH="203040" progId="Equation.DSMT4">
                  <p:embed/>
                  <p:pic>
                    <p:nvPicPr>
                      <p:cNvPr id="0" name=""/>
                      <p:cNvPicPr/>
                      <p:nvPr/>
                    </p:nvPicPr>
                    <p:blipFill>
                      <a:blip r:embed="rId10"/>
                      <a:stretch>
                        <a:fillRect/>
                      </a:stretch>
                    </p:blipFill>
                    <p:spPr>
                      <a:xfrm>
                        <a:off x="309615" y="1697399"/>
                        <a:ext cx="929704" cy="29750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5184B926-8E02-4339-A6BF-E05A63426827}"/>
              </a:ext>
            </a:extLst>
          </p:cNvPr>
          <p:cNvGraphicFramePr>
            <a:graphicFrameLocks noChangeAspect="1"/>
          </p:cNvGraphicFramePr>
          <p:nvPr>
            <p:extLst>
              <p:ext uri="{D42A27DB-BD31-4B8C-83A1-F6EECF244321}">
                <p14:modId xmlns:p14="http://schemas.microsoft.com/office/powerpoint/2010/main" val="1496894930"/>
              </p:ext>
            </p:extLst>
          </p:nvPr>
        </p:nvGraphicFramePr>
        <p:xfrm>
          <a:off x="321036" y="2089511"/>
          <a:ext cx="2420216" cy="261216"/>
        </p:xfrm>
        <a:graphic>
          <a:graphicData uri="http://schemas.openxmlformats.org/presentationml/2006/ole">
            <mc:AlternateContent xmlns:mc="http://schemas.openxmlformats.org/markup-compatibility/2006">
              <mc:Choice xmlns:v="urn:schemas-microsoft-com:vml" Requires="v">
                <p:oleObj name="Equation" r:id="rId11" imgW="1650960" imgH="177480" progId="Equation.DSMT4">
                  <p:embed/>
                </p:oleObj>
              </mc:Choice>
              <mc:Fallback>
                <p:oleObj name="Equation" r:id="rId11" imgW="1650960" imgH="177480" progId="Equation.DSMT4">
                  <p:embed/>
                  <p:pic>
                    <p:nvPicPr>
                      <p:cNvPr id="0" name=""/>
                      <p:cNvPicPr/>
                      <p:nvPr/>
                    </p:nvPicPr>
                    <p:blipFill>
                      <a:blip r:embed="rId12"/>
                      <a:stretch>
                        <a:fillRect/>
                      </a:stretch>
                    </p:blipFill>
                    <p:spPr>
                      <a:xfrm>
                        <a:off x="321036" y="2089511"/>
                        <a:ext cx="2420216" cy="261216"/>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FBED50FF-B6CD-4FC8-9704-4041DB0A0096}"/>
              </a:ext>
            </a:extLst>
          </p:cNvPr>
          <p:cNvGraphicFramePr>
            <a:graphicFrameLocks noChangeAspect="1"/>
          </p:cNvGraphicFramePr>
          <p:nvPr>
            <p:extLst>
              <p:ext uri="{D42A27DB-BD31-4B8C-83A1-F6EECF244321}">
                <p14:modId xmlns:p14="http://schemas.microsoft.com/office/powerpoint/2010/main" val="3438292026"/>
              </p:ext>
            </p:extLst>
          </p:nvPr>
        </p:nvGraphicFramePr>
        <p:xfrm>
          <a:off x="3599605" y="2075151"/>
          <a:ext cx="166622" cy="259773"/>
        </p:xfrm>
        <a:graphic>
          <a:graphicData uri="http://schemas.openxmlformats.org/presentationml/2006/ole">
            <mc:AlternateContent xmlns:mc="http://schemas.openxmlformats.org/markup-compatibility/2006">
              <mc:Choice xmlns:v="urn:schemas-microsoft-com:vml" Requires="v">
                <p:oleObj name="Equation" r:id="rId13" imgW="114120" imgH="177480" progId="Equation.DSMT4">
                  <p:embed/>
                </p:oleObj>
              </mc:Choice>
              <mc:Fallback>
                <p:oleObj name="Equation" r:id="rId13" imgW="114120" imgH="177480" progId="Equation.DSMT4">
                  <p:embed/>
                  <p:pic>
                    <p:nvPicPr>
                      <p:cNvPr id="0" name=""/>
                      <p:cNvPicPr/>
                      <p:nvPr/>
                    </p:nvPicPr>
                    <p:blipFill>
                      <a:blip r:embed="rId14"/>
                      <a:stretch>
                        <a:fillRect/>
                      </a:stretch>
                    </p:blipFill>
                    <p:spPr>
                      <a:xfrm>
                        <a:off x="3599605" y="2075151"/>
                        <a:ext cx="166622" cy="25977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D6B2CECF-2358-44D5-B314-FB2F21537A22}"/>
              </a:ext>
            </a:extLst>
          </p:cNvPr>
          <p:cNvGraphicFramePr>
            <a:graphicFrameLocks noChangeAspect="1"/>
          </p:cNvGraphicFramePr>
          <p:nvPr>
            <p:extLst>
              <p:ext uri="{D42A27DB-BD31-4B8C-83A1-F6EECF244321}">
                <p14:modId xmlns:p14="http://schemas.microsoft.com/office/powerpoint/2010/main" val="661368486"/>
              </p:ext>
            </p:extLst>
          </p:nvPr>
        </p:nvGraphicFramePr>
        <p:xfrm>
          <a:off x="5450868" y="1910788"/>
          <a:ext cx="2638425" cy="612775"/>
        </p:xfrm>
        <a:graphic>
          <a:graphicData uri="http://schemas.openxmlformats.org/presentationml/2006/ole">
            <mc:AlternateContent xmlns:mc="http://schemas.openxmlformats.org/markup-compatibility/2006">
              <mc:Choice xmlns:v="urn:schemas-microsoft-com:vml" Requires="v">
                <p:oleObj name="Equation" r:id="rId15" imgW="1803240" imgH="419040" progId="Equation.DSMT4">
                  <p:embed/>
                </p:oleObj>
              </mc:Choice>
              <mc:Fallback>
                <p:oleObj name="Equation" r:id="rId15" imgW="1803240" imgH="419040" progId="Equation.DSMT4">
                  <p:embed/>
                  <p:pic>
                    <p:nvPicPr>
                      <p:cNvPr id="0" name=""/>
                      <p:cNvPicPr/>
                      <p:nvPr/>
                    </p:nvPicPr>
                    <p:blipFill>
                      <a:blip r:embed="rId16"/>
                      <a:stretch>
                        <a:fillRect/>
                      </a:stretch>
                    </p:blipFill>
                    <p:spPr>
                      <a:xfrm>
                        <a:off x="5450868" y="1910788"/>
                        <a:ext cx="2638425" cy="6127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BC1CCE12-2224-4D1A-988B-74EEBEC7E460}"/>
              </a:ext>
            </a:extLst>
          </p:cNvPr>
          <p:cNvGraphicFramePr>
            <a:graphicFrameLocks noChangeAspect="1"/>
          </p:cNvGraphicFramePr>
          <p:nvPr>
            <p:extLst>
              <p:ext uri="{D42A27DB-BD31-4B8C-83A1-F6EECF244321}">
                <p14:modId xmlns:p14="http://schemas.microsoft.com/office/powerpoint/2010/main" val="1485416657"/>
              </p:ext>
            </p:extLst>
          </p:nvPr>
        </p:nvGraphicFramePr>
        <p:xfrm>
          <a:off x="307037" y="2768616"/>
          <a:ext cx="2362489" cy="297295"/>
        </p:xfrm>
        <a:graphic>
          <a:graphicData uri="http://schemas.openxmlformats.org/presentationml/2006/ole">
            <mc:AlternateContent xmlns:mc="http://schemas.openxmlformats.org/markup-compatibility/2006">
              <mc:Choice xmlns:v="urn:schemas-microsoft-com:vml" Requires="v">
                <p:oleObj name="Equation" r:id="rId17" imgW="1612800" imgH="203040" progId="Equation.DSMT4">
                  <p:embed/>
                </p:oleObj>
              </mc:Choice>
              <mc:Fallback>
                <p:oleObj name="Equation" r:id="rId17" imgW="1612800" imgH="203040" progId="Equation.DSMT4">
                  <p:embed/>
                  <p:pic>
                    <p:nvPicPr>
                      <p:cNvPr id="0" name=""/>
                      <p:cNvPicPr/>
                      <p:nvPr/>
                    </p:nvPicPr>
                    <p:blipFill>
                      <a:blip r:embed="rId18"/>
                      <a:stretch>
                        <a:fillRect/>
                      </a:stretch>
                    </p:blipFill>
                    <p:spPr>
                      <a:xfrm>
                        <a:off x="307037" y="2768616"/>
                        <a:ext cx="2362489" cy="29729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1F32EF9A-5D2A-4CD3-AE25-E16E2DBCB250}"/>
              </a:ext>
            </a:extLst>
          </p:cNvPr>
          <p:cNvGraphicFramePr>
            <a:graphicFrameLocks noChangeAspect="1"/>
          </p:cNvGraphicFramePr>
          <p:nvPr>
            <p:extLst>
              <p:ext uri="{D42A27DB-BD31-4B8C-83A1-F6EECF244321}">
                <p14:modId xmlns:p14="http://schemas.microsoft.com/office/powerpoint/2010/main" val="1886674563"/>
              </p:ext>
            </p:extLst>
          </p:nvPr>
        </p:nvGraphicFramePr>
        <p:xfrm>
          <a:off x="3604505" y="2789318"/>
          <a:ext cx="167934" cy="261085"/>
        </p:xfrm>
        <a:graphic>
          <a:graphicData uri="http://schemas.openxmlformats.org/presentationml/2006/ole">
            <mc:AlternateContent xmlns:mc="http://schemas.openxmlformats.org/markup-compatibility/2006">
              <mc:Choice xmlns:v="urn:schemas-microsoft-com:vml" Requires="v">
                <p:oleObj name="Equation" r:id="rId19" imgW="114120" imgH="177480" progId="Equation.DSMT4">
                  <p:embed/>
                </p:oleObj>
              </mc:Choice>
              <mc:Fallback>
                <p:oleObj name="Equation" r:id="rId19" imgW="114120" imgH="177480" progId="Equation.DSMT4">
                  <p:embed/>
                  <p:pic>
                    <p:nvPicPr>
                      <p:cNvPr id="0" name=""/>
                      <p:cNvPicPr/>
                      <p:nvPr/>
                    </p:nvPicPr>
                    <p:blipFill>
                      <a:blip r:embed="rId20"/>
                      <a:stretch>
                        <a:fillRect/>
                      </a:stretch>
                    </p:blipFill>
                    <p:spPr>
                      <a:xfrm>
                        <a:off x="3604505" y="2789318"/>
                        <a:ext cx="167934" cy="26108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1D692C16-2EE7-44F1-B780-75BCE5EC72ED}"/>
              </a:ext>
            </a:extLst>
          </p:cNvPr>
          <p:cNvGraphicFramePr>
            <a:graphicFrameLocks noChangeAspect="1"/>
          </p:cNvGraphicFramePr>
          <p:nvPr>
            <p:extLst>
              <p:ext uri="{D42A27DB-BD31-4B8C-83A1-F6EECF244321}">
                <p14:modId xmlns:p14="http://schemas.microsoft.com/office/powerpoint/2010/main" val="376158655"/>
              </p:ext>
            </p:extLst>
          </p:nvPr>
        </p:nvGraphicFramePr>
        <p:xfrm>
          <a:off x="5481638" y="2622698"/>
          <a:ext cx="2435225" cy="576263"/>
        </p:xfrm>
        <a:graphic>
          <a:graphicData uri="http://schemas.openxmlformats.org/presentationml/2006/ole">
            <mc:AlternateContent xmlns:mc="http://schemas.openxmlformats.org/markup-compatibility/2006">
              <mc:Choice xmlns:v="urn:schemas-microsoft-com:vml" Requires="v">
                <p:oleObj name="Equation" r:id="rId21" imgW="1663560" imgH="393480" progId="Equation.DSMT4">
                  <p:embed/>
                </p:oleObj>
              </mc:Choice>
              <mc:Fallback>
                <p:oleObj name="Equation" r:id="rId21" imgW="1663560" imgH="393480" progId="Equation.DSMT4">
                  <p:embed/>
                  <p:pic>
                    <p:nvPicPr>
                      <p:cNvPr id="0" name=""/>
                      <p:cNvPicPr/>
                      <p:nvPr/>
                    </p:nvPicPr>
                    <p:blipFill>
                      <a:blip r:embed="rId22"/>
                      <a:stretch>
                        <a:fillRect/>
                      </a:stretch>
                    </p:blipFill>
                    <p:spPr>
                      <a:xfrm>
                        <a:off x="5481638" y="2622698"/>
                        <a:ext cx="2435225" cy="576263"/>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35A63705-A0CB-4341-8DD0-82408BA4A94E}"/>
              </a:ext>
            </a:extLst>
          </p:cNvPr>
          <p:cNvGraphicFramePr>
            <a:graphicFrameLocks noChangeAspect="1"/>
          </p:cNvGraphicFramePr>
          <p:nvPr>
            <p:extLst>
              <p:ext uri="{D42A27DB-BD31-4B8C-83A1-F6EECF244321}">
                <p14:modId xmlns:p14="http://schemas.microsoft.com/office/powerpoint/2010/main" val="3831715521"/>
              </p:ext>
            </p:extLst>
          </p:nvPr>
        </p:nvGraphicFramePr>
        <p:xfrm>
          <a:off x="311366" y="3507834"/>
          <a:ext cx="2195080" cy="297295"/>
        </p:xfrm>
        <a:graphic>
          <a:graphicData uri="http://schemas.openxmlformats.org/presentationml/2006/ole">
            <mc:AlternateContent xmlns:mc="http://schemas.openxmlformats.org/markup-compatibility/2006">
              <mc:Choice xmlns:v="urn:schemas-microsoft-com:vml" Requires="v">
                <p:oleObj name="Equation" r:id="rId23" imgW="1498320" imgH="203040" progId="Equation.DSMT4">
                  <p:embed/>
                </p:oleObj>
              </mc:Choice>
              <mc:Fallback>
                <p:oleObj name="Equation" r:id="rId23" imgW="1498320" imgH="203040" progId="Equation.DSMT4">
                  <p:embed/>
                  <p:pic>
                    <p:nvPicPr>
                      <p:cNvPr id="0" name=""/>
                      <p:cNvPicPr/>
                      <p:nvPr/>
                    </p:nvPicPr>
                    <p:blipFill>
                      <a:blip r:embed="rId24"/>
                      <a:stretch>
                        <a:fillRect/>
                      </a:stretch>
                    </p:blipFill>
                    <p:spPr>
                      <a:xfrm>
                        <a:off x="311366" y="3507834"/>
                        <a:ext cx="2195080" cy="29729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D3F3D3DF-DB3B-4FB0-90AE-3689AE7330AD}"/>
              </a:ext>
            </a:extLst>
          </p:cNvPr>
          <p:cNvGraphicFramePr>
            <a:graphicFrameLocks noChangeAspect="1"/>
          </p:cNvGraphicFramePr>
          <p:nvPr>
            <p:extLst>
              <p:ext uri="{D42A27DB-BD31-4B8C-83A1-F6EECF244321}">
                <p14:modId xmlns:p14="http://schemas.microsoft.com/office/powerpoint/2010/main" val="389818265"/>
              </p:ext>
            </p:extLst>
          </p:nvPr>
        </p:nvGraphicFramePr>
        <p:xfrm>
          <a:off x="3589989" y="3510673"/>
          <a:ext cx="185941" cy="260317"/>
        </p:xfrm>
        <a:graphic>
          <a:graphicData uri="http://schemas.openxmlformats.org/presentationml/2006/ole">
            <mc:AlternateContent xmlns:mc="http://schemas.openxmlformats.org/markup-compatibility/2006">
              <mc:Choice xmlns:v="urn:schemas-microsoft-com:vml" Requires="v">
                <p:oleObj name="Equation" r:id="rId25" imgW="126720" imgH="177480" progId="Equation.DSMT4">
                  <p:embed/>
                </p:oleObj>
              </mc:Choice>
              <mc:Fallback>
                <p:oleObj name="Equation" r:id="rId25" imgW="126720" imgH="177480" progId="Equation.DSMT4">
                  <p:embed/>
                  <p:pic>
                    <p:nvPicPr>
                      <p:cNvPr id="0" name=""/>
                      <p:cNvPicPr/>
                      <p:nvPr/>
                    </p:nvPicPr>
                    <p:blipFill>
                      <a:blip r:embed="rId26"/>
                      <a:stretch>
                        <a:fillRect/>
                      </a:stretch>
                    </p:blipFill>
                    <p:spPr>
                      <a:xfrm>
                        <a:off x="3589989" y="3510673"/>
                        <a:ext cx="185941" cy="260317"/>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C90E58F2-E31B-4A1D-A4D5-5532C9BAB64E}"/>
              </a:ext>
            </a:extLst>
          </p:cNvPr>
          <p:cNvGraphicFramePr>
            <a:graphicFrameLocks noChangeAspect="1"/>
          </p:cNvGraphicFramePr>
          <p:nvPr>
            <p:extLst>
              <p:ext uri="{D42A27DB-BD31-4B8C-83A1-F6EECF244321}">
                <p14:modId xmlns:p14="http://schemas.microsoft.com/office/powerpoint/2010/main" val="3088902"/>
              </p:ext>
            </p:extLst>
          </p:nvPr>
        </p:nvGraphicFramePr>
        <p:xfrm>
          <a:off x="5818188" y="3389781"/>
          <a:ext cx="1765300" cy="615950"/>
        </p:xfrm>
        <a:graphic>
          <a:graphicData uri="http://schemas.openxmlformats.org/presentationml/2006/ole">
            <mc:AlternateContent xmlns:mc="http://schemas.openxmlformats.org/markup-compatibility/2006">
              <mc:Choice xmlns:v="urn:schemas-microsoft-com:vml" Requires="v">
                <p:oleObj name="Equation" r:id="rId27" imgW="1206360" imgH="419040" progId="Equation.DSMT4">
                  <p:embed/>
                </p:oleObj>
              </mc:Choice>
              <mc:Fallback>
                <p:oleObj name="Equation" r:id="rId27" imgW="1206360" imgH="419040" progId="Equation.DSMT4">
                  <p:embed/>
                  <p:pic>
                    <p:nvPicPr>
                      <p:cNvPr id="0" name=""/>
                      <p:cNvPicPr/>
                      <p:nvPr/>
                    </p:nvPicPr>
                    <p:blipFill>
                      <a:blip r:embed="rId28"/>
                      <a:stretch>
                        <a:fillRect/>
                      </a:stretch>
                    </p:blipFill>
                    <p:spPr>
                      <a:xfrm>
                        <a:off x="5818188" y="3389781"/>
                        <a:ext cx="1765300" cy="61595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8A253709-1A6B-49F6-AFA6-BB78738FD663}"/>
              </a:ext>
            </a:extLst>
          </p:cNvPr>
          <p:cNvGraphicFramePr>
            <a:graphicFrameLocks noChangeAspect="1"/>
          </p:cNvGraphicFramePr>
          <p:nvPr>
            <p:extLst>
              <p:ext uri="{D42A27DB-BD31-4B8C-83A1-F6EECF244321}">
                <p14:modId xmlns:p14="http://schemas.microsoft.com/office/powerpoint/2010/main" val="3830211626"/>
              </p:ext>
            </p:extLst>
          </p:nvPr>
        </p:nvGraphicFramePr>
        <p:xfrm>
          <a:off x="314614" y="4212562"/>
          <a:ext cx="2418773" cy="297295"/>
        </p:xfrm>
        <a:graphic>
          <a:graphicData uri="http://schemas.openxmlformats.org/presentationml/2006/ole">
            <mc:AlternateContent xmlns:mc="http://schemas.openxmlformats.org/markup-compatibility/2006">
              <mc:Choice xmlns:v="urn:schemas-microsoft-com:vml" Requires="v">
                <p:oleObj name="Equation" r:id="rId29" imgW="1650960" imgH="203040" progId="Equation.DSMT4">
                  <p:embed/>
                </p:oleObj>
              </mc:Choice>
              <mc:Fallback>
                <p:oleObj name="Equation" r:id="rId29" imgW="1650960" imgH="203040" progId="Equation.DSMT4">
                  <p:embed/>
                  <p:pic>
                    <p:nvPicPr>
                      <p:cNvPr id="0" name=""/>
                      <p:cNvPicPr/>
                      <p:nvPr/>
                    </p:nvPicPr>
                    <p:blipFill>
                      <a:blip r:embed="rId30"/>
                      <a:stretch>
                        <a:fillRect/>
                      </a:stretch>
                    </p:blipFill>
                    <p:spPr>
                      <a:xfrm>
                        <a:off x="314614" y="4212562"/>
                        <a:ext cx="2418773" cy="297295"/>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D8FCD1F3-737F-483C-9B49-0BBE40D565E3}"/>
              </a:ext>
            </a:extLst>
          </p:cNvPr>
          <p:cNvGraphicFramePr>
            <a:graphicFrameLocks noChangeAspect="1"/>
          </p:cNvGraphicFramePr>
          <p:nvPr>
            <p:extLst>
              <p:ext uri="{D42A27DB-BD31-4B8C-83A1-F6EECF244321}">
                <p14:modId xmlns:p14="http://schemas.microsoft.com/office/powerpoint/2010/main" val="2023933267"/>
              </p:ext>
            </p:extLst>
          </p:nvPr>
        </p:nvGraphicFramePr>
        <p:xfrm>
          <a:off x="3589988" y="4242598"/>
          <a:ext cx="185941" cy="260317"/>
        </p:xfrm>
        <a:graphic>
          <a:graphicData uri="http://schemas.openxmlformats.org/presentationml/2006/ole">
            <mc:AlternateContent xmlns:mc="http://schemas.openxmlformats.org/markup-compatibility/2006">
              <mc:Choice xmlns:v="urn:schemas-microsoft-com:vml" Requires="v">
                <p:oleObj name="Equation" r:id="rId31" imgW="126720" imgH="177480" progId="Equation.DSMT4">
                  <p:embed/>
                </p:oleObj>
              </mc:Choice>
              <mc:Fallback>
                <p:oleObj name="Equation" r:id="rId31" imgW="126720" imgH="177480" progId="Equation.DSMT4">
                  <p:embed/>
                  <p:pic>
                    <p:nvPicPr>
                      <p:cNvPr id="0" name=""/>
                      <p:cNvPicPr/>
                      <p:nvPr/>
                    </p:nvPicPr>
                    <p:blipFill>
                      <a:blip r:embed="rId32"/>
                      <a:stretch>
                        <a:fillRect/>
                      </a:stretch>
                    </p:blipFill>
                    <p:spPr>
                      <a:xfrm>
                        <a:off x="3589988" y="4242598"/>
                        <a:ext cx="185941" cy="260317"/>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DDFD4F8C-10F9-4F79-A094-9D40FD14B156}"/>
              </a:ext>
            </a:extLst>
          </p:cNvPr>
          <p:cNvGraphicFramePr>
            <a:graphicFrameLocks noChangeAspect="1"/>
          </p:cNvGraphicFramePr>
          <p:nvPr>
            <p:extLst>
              <p:ext uri="{D42A27DB-BD31-4B8C-83A1-F6EECF244321}">
                <p14:modId xmlns:p14="http://schemas.microsoft.com/office/powerpoint/2010/main" val="300030997"/>
              </p:ext>
            </p:extLst>
          </p:nvPr>
        </p:nvGraphicFramePr>
        <p:xfrm>
          <a:off x="5592763" y="4103276"/>
          <a:ext cx="2230437" cy="612775"/>
        </p:xfrm>
        <a:graphic>
          <a:graphicData uri="http://schemas.openxmlformats.org/presentationml/2006/ole">
            <mc:AlternateContent xmlns:mc="http://schemas.openxmlformats.org/markup-compatibility/2006">
              <mc:Choice xmlns:v="urn:schemas-microsoft-com:vml" Requires="v">
                <p:oleObj name="Equation" r:id="rId33" imgW="1523880" imgH="419040" progId="Equation.DSMT4">
                  <p:embed/>
                </p:oleObj>
              </mc:Choice>
              <mc:Fallback>
                <p:oleObj name="Equation" r:id="rId33" imgW="1523880" imgH="419040" progId="Equation.DSMT4">
                  <p:embed/>
                  <p:pic>
                    <p:nvPicPr>
                      <p:cNvPr id="0" name=""/>
                      <p:cNvPicPr/>
                      <p:nvPr/>
                    </p:nvPicPr>
                    <p:blipFill>
                      <a:blip r:embed="rId34"/>
                      <a:stretch>
                        <a:fillRect/>
                      </a:stretch>
                    </p:blipFill>
                    <p:spPr>
                      <a:xfrm>
                        <a:off x="5592763" y="4103276"/>
                        <a:ext cx="2230437" cy="612775"/>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E9CD22DF-5F9F-48CB-AED9-538A363FE28C}"/>
              </a:ext>
            </a:extLst>
          </p:cNvPr>
          <p:cNvGraphicFramePr>
            <a:graphicFrameLocks noChangeAspect="1"/>
          </p:cNvGraphicFramePr>
          <p:nvPr>
            <p:extLst>
              <p:ext uri="{D42A27DB-BD31-4B8C-83A1-F6EECF244321}">
                <p14:modId xmlns:p14="http://schemas.microsoft.com/office/powerpoint/2010/main" val="299344508"/>
              </p:ext>
            </p:extLst>
          </p:nvPr>
        </p:nvGraphicFramePr>
        <p:xfrm>
          <a:off x="327097" y="4971750"/>
          <a:ext cx="1207944" cy="261215"/>
        </p:xfrm>
        <a:graphic>
          <a:graphicData uri="http://schemas.openxmlformats.org/presentationml/2006/ole">
            <mc:AlternateContent xmlns:mc="http://schemas.openxmlformats.org/markup-compatibility/2006">
              <mc:Choice xmlns:v="urn:schemas-microsoft-com:vml" Requires="v">
                <p:oleObj name="Equation" r:id="rId35" imgW="825480" imgH="177480" progId="Equation.DSMT4">
                  <p:embed/>
                </p:oleObj>
              </mc:Choice>
              <mc:Fallback>
                <p:oleObj name="Equation" r:id="rId35" imgW="825480" imgH="177480" progId="Equation.DSMT4">
                  <p:embed/>
                  <p:pic>
                    <p:nvPicPr>
                      <p:cNvPr id="0" name=""/>
                      <p:cNvPicPr/>
                      <p:nvPr/>
                    </p:nvPicPr>
                    <p:blipFill>
                      <a:blip r:embed="rId36"/>
                      <a:stretch>
                        <a:fillRect/>
                      </a:stretch>
                    </p:blipFill>
                    <p:spPr>
                      <a:xfrm>
                        <a:off x="327097" y="4971750"/>
                        <a:ext cx="1207944" cy="261215"/>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1ED24C3C-47F9-4A58-A81A-561FAB9242CA}"/>
              </a:ext>
            </a:extLst>
          </p:cNvPr>
          <p:cNvGraphicFramePr>
            <a:graphicFrameLocks noChangeAspect="1"/>
          </p:cNvGraphicFramePr>
          <p:nvPr>
            <p:extLst>
              <p:ext uri="{D42A27DB-BD31-4B8C-83A1-F6EECF244321}">
                <p14:modId xmlns:p14="http://schemas.microsoft.com/office/powerpoint/2010/main" val="949439082"/>
              </p:ext>
            </p:extLst>
          </p:nvPr>
        </p:nvGraphicFramePr>
        <p:xfrm>
          <a:off x="3582280" y="4967932"/>
          <a:ext cx="167934" cy="261085"/>
        </p:xfrm>
        <a:graphic>
          <a:graphicData uri="http://schemas.openxmlformats.org/presentationml/2006/ole">
            <mc:AlternateContent xmlns:mc="http://schemas.openxmlformats.org/markup-compatibility/2006">
              <mc:Choice xmlns:v="urn:schemas-microsoft-com:vml" Requires="v">
                <p:oleObj name="Equation" r:id="rId37" imgW="114120" imgH="177480" progId="Equation.DSMT4">
                  <p:embed/>
                </p:oleObj>
              </mc:Choice>
              <mc:Fallback>
                <p:oleObj name="Equation" r:id="rId37" imgW="114120" imgH="177480" progId="Equation.DSMT4">
                  <p:embed/>
                  <p:pic>
                    <p:nvPicPr>
                      <p:cNvPr id="0" name=""/>
                      <p:cNvPicPr/>
                      <p:nvPr/>
                    </p:nvPicPr>
                    <p:blipFill>
                      <a:blip r:embed="rId38"/>
                      <a:stretch>
                        <a:fillRect/>
                      </a:stretch>
                    </p:blipFill>
                    <p:spPr>
                      <a:xfrm>
                        <a:off x="3582280" y="4967932"/>
                        <a:ext cx="167934" cy="261085"/>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207CEE61-E44C-42C3-B92D-4AFC16C0B0C8}"/>
              </a:ext>
            </a:extLst>
          </p:cNvPr>
          <p:cNvGraphicFramePr>
            <a:graphicFrameLocks noChangeAspect="1"/>
          </p:cNvGraphicFramePr>
          <p:nvPr>
            <p:extLst>
              <p:ext uri="{D42A27DB-BD31-4B8C-83A1-F6EECF244321}">
                <p14:modId xmlns:p14="http://schemas.microsoft.com/office/powerpoint/2010/main" val="3713172060"/>
              </p:ext>
            </p:extLst>
          </p:nvPr>
        </p:nvGraphicFramePr>
        <p:xfrm>
          <a:off x="5926138" y="4839924"/>
          <a:ext cx="1673225" cy="576263"/>
        </p:xfrm>
        <a:graphic>
          <a:graphicData uri="http://schemas.openxmlformats.org/presentationml/2006/ole">
            <mc:AlternateContent xmlns:mc="http://schemas.openxmlformats.org/markup-compatibility/2006">
              <mc:Choice xmlns:v="urn:schemas-microsoft-com:vml" Requires="v">
                <p:oleObj name="Equation" r:id="rId39" imgW="1143000" imgH="393480" progId="Equation.DSMT4">
                  <p:embed/>
                </p:oleObj>
              </mc:Choice>
              <mc:Fallback>
                <p:oleObj name="Equation" r:id="rId39" imgW="1143000" imgH="393480" progId="Equation.DSMT4">
                  <p:embed/>
                  <p:pic>
                    <p:nvPicPr>
                      <p:cNvPr id="0" name=""/>
                      <p:cNvPicPr/>
                      <p:nvPr/>
                    </p:nvPicPr>
                    <p:blipFill>
                      <a:blip r:embed="rId40"/>
                      <a:stretch>
                        <a:fillRect/>
                      </a:stretch>
                    </p:blipFill>
                    <p:spPr>
                      <a:xfrm>
                        <a:off x="5926138" y="4839924"/>
                        <a:ext cx="1673225" cy="576263"/>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C068CBDD-996D-4B39-9FF6-8DAE0D9E14B8}"/>
              </a:ext>
            </a:extLst>
          </p:cNvPr>
          <p:cNvGraphicFramePr>
            <a:graphicFrameLocks noChangeAspect="1"/>
          </p:cNvGraphicFramePr>
          <p:nvPr>
            <p:extLst>
              <p:ext uri="{D42A27DB-BD31-4B8C-83A1-F6EECF244321}">
                <p14:modId xmlns:p14="http://schemas.microsoft.com/office/powerpoint/2010/main" val="4118130562"/>
              </p:ext>
            </p:extLst>
          </p:nvPr>
        </p:nvGraphicFramePr>
        <p:xfrm>
          <a:off x="343189" y="5732245"/>
          <a:ext cx="1339273" cy="259773"/>
        </p:xfrm>
        <a:graphic>
          <a:graphicData uri="http://schemas.openxmlformats.org/presentationml/2006/ole">
            <mc:AlternateContent xmlns:mc="http://schemas.openxmlformats.org/markup-compatibility/2006">
              <mc:Choice xmlns:v="urn:schemas-microsoft-com:vml" Requires="v">
                <p:oleObj name="Equation" r:id="rId41" imgW="914400" imgH="177480" progId="Equation.DSMT4">
                  <p:embed/>
                </p:oleObj>
              </mc:Choice>
              <mc:Fallback>
                <p:oleObj name="Equation" r:id="rId41" imgW="914400" imgH="177480" progId="Equation.DSMT4">
                  <p:embed/>
                  <p:pic>
                    <p:nvPicPr>
                      <p:cNvPr id="0" name=""/>
                      <p:cNvPicPr/>
                      <p:nvPr/>
                    </p:nvPicPr>
                    <p:blipFill>
                      <a:blip r:embed="rId42"/>
                      <a:stretch>
                        <a:fillRect/>
                      </a:stretch>
                    </p:blipFill>
                    <p:spPr>
                      <a:xfrm>
                        <a:off x="343189" y="5732245"/>
                        <a:ext cx="1339273" cy="259773"/>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2159223B-C9D8-4A1A-BBAF-BB5BE2213BA1}"/>
              </a:ext>
            </a:extLst>
          </p:cNvPr>
          <p:cNvGraphicFramePr>
            <a:graphicFrameLocks noChangeAspect="1"/>
          </p:cNvGraphicFramePr>
          <p:nvPr>
            <p:extLst>
              <p:ext uri="{D42A27DB-BD31-4B8C-83A1-F6EECF244321}">
                <p14:modId xmlns:p14="http://schemas.microsoft.com/office/powerpoint/2010/main" val="1978016378"/>
              </p:ext>
            </p:extLst>
          </p:nvPr>
        </p:nvGraphicFramePr>
        <p:xfrm>
          <a:off x="3580693" y="5754820"/>
          <a:ext cx="167934" cy="261085"/>
        </p:xfrm>
        <a:graphic>
          <a:graphicData uri="http://schemas.openxmlformats.org/presentationml/2006/ole">
            <mc:AlternateContent xmlns:mc="http://schemas.openxmlformats.org/markup-compatibility/2006">
              <mc:Choice xmlns:v="urn:schemas-microsoft-com:vml" Requires="v">
                <p:oleObj name="Equation" r:id="rId43" imgW="114120" imgH="177480" progId="Equation.DSMT4">
                  <p:embed/>
                </p:oleObj>
              </mc:Choice>
              <mc:Fallback>
                <p:oleObj name="Equation" r:id="rId43" imgW="114120" imgH="177480" progId="Equation.DSMT4">
                  <p:embed/>
                  <p:pic>
                    <p:nvPicPr>
                      <p:cNvPr id="0" name=""/>
                      <p:cNvPicPr/>
                      <p:nvPr/>
                    </p:nvPicPr>
                    <p:blipFill>
                      <a:blip r:embed="rId44"/>
                      <a:stretch>
                        <a:fillRect/>
                      </a:stretch>
                    </p:blipFill>
                    <p:spPr>
                      <a:xfrm>
                        <a:off x="3580693" y="5754820"/>
                        <a:ext cx="167934" cy="261085"/>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0672D556-68CF-40E2-A425-3D330D64BFDE}"/>
              </a:ext>
            </a:extLst>
          </p:cNvPr>
          <p:cNvGraphicFramePr>
            <a:graphicFrameLocks noChangeAspect="1"/>
          </p:cNvGraphicFramePr>
          <p:nvPr>
            <p:extLst>
              <p:ext uri="{D42A27DB-BD31-4B8C-83A1-F6EECF244321}">
                <p14:modId xmlns:p14="http://schemas.microsoft.com/office/powerpoint/2010/main" val="2355398493"/>
              </p:ext>
            </p:extLst>
          </p:nvPr>
        </p:nvGraphicFramePr>
        <p:xfrm>
          <a:off x="4419600" y="5594041"/>
          <a:ext cx="4556125" cy="576262"/>
        </p:xfrm>
        <a:graphic>
          <a:graphicData uri="http://schemas.openxmlformats.org/presentationml/2006/ole">
            <mc:AlternateContent xmlns:mc="http://schemas.openxmlformats.org/markup-compatibility/2006">
              <mc:Choice xmlns:v="urn:schemas-microsoft-com:vml" Requires="v">
                <p:oleObj name="Equation" r:id="rId45" imgW="3111480" imgH="393480" progId="Equation.DSMT4">
                  <p:embed/>
                </p:oleObj>
              </mc:Choice>
              <mc:Fallback>
                <p:oleObj name="Equation" r:id="rId45" imgW="3111480" imgH="393480" progId="Equation.DSMT4">
                  <p:embed/>
                  <p:pic>
                    <p:nvPicPr>
                      <p:cNvPr id="0" name=""/>
                      <p:cNvPicPr/>
                      <p:nvPr/>
                    </p:nvPicPr>
                    <p:blipFill>
                      <a:blip r:embed="rId46"/>
                      <a:stretch>
                        <a:fillRect/>
                      </a:stretch>
                    </p:blipFill>
                    <p:spPr>
                      <a:xfrm>
                        <a:off x="4419600" y="5594041"/>
                        <a:ext cx="4556125" cy="576262"/>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a:xfrm>
            <a:off x="8626412" y="6291146"/>
            <a:ext cx="355840" cy="161396"/>
          </a:xfrm>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42874081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rmAutofit/>
          </a:bodyPr>
          <a:lstStyle/>
          <a:p>
            <a:r>
              <a:rPr lang="en-US" dirty="0">
                <a:latin typeface="+mn-lt"/>
                <a:cs typeface="+mn-cs"/>
              </a:rPr>
              <a:t>Illustration 12–7 </a:t>
            </a:r>
            <a:r>
              <a:rPr lang="en-US" dirty="0"/>
              <a:t>Risk Ratios </a:t>
            </a:r>
            <a:r>
              <a:rPr lang="en-US" sz="1000" b="0" dirty="0"/>
              <a:t>2</a:t>
            </a:r>
            <a:endParaRPr lang="en-US" dirty="0"/>
          </a:p>
        </p:txBody>
      </p:sp>
      <p:graphicFrame>
        <p:nvGraphicFramePr>
          <p:cNvPr id="4" name="(Decorative)Table 6">
            <a:extLst>
              <a:ext uri="{FF2B5EF4-FFF2-40B4-BE49-F238E27FC236}">
                <a16:creationId xmlns:a16="http://schemas.microsoft.com/office/drawing/2014/main" id="{8165C094-DEB1-4447-8FEB-6DBD6AD7362C}"/>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238636724"/>
              </p:ext>
            </p:extLst>
          </p:nvPr>
        </p:nvGraphicFramePr>
        <p:xfrm>
          <a:off x="187623" y="1121176"/>
          <a:ext cx="8749342" cy="2470267"/>
        </p:xfrm>
        <a:graphic>
          <a:graphicData uri="http://schemas.openxmlformats.org/drawingml/2006/table">
            <a:tbl>
              <a:tblPr firstRow="1" bandRow="1">
                <a:tableStyleId>{5C22544A-7EE6-4342-B048-85BDC9FD1C3A}</a:tableStyleId>
              </a:tblPr>
              <a:tblGrid>
                <a:gridCol w="2819400">
                  <a:extLst>
                    <a:ext uri="{9D8B030D-6E8A-4147-A177-3AD203B41FA5}">
                      <a16:colId xmlns:a16="http://schemas.microsoft.com/office/drawing/2014/main" val="686380736"/>
                    </a:ext>
                  </a:extLst>
                </a:gridCol>
                <a:gridCol w="1306183">
                  <a:extLst>
                    <a:ext uri="{9D8B030D-6E8A-4147-A177-3AD203B41FA5}">
                      <a16:colId xmlns:a16="http://schemas.microsoft.com/office/drawing/2014/main" val="546647982"/>
                    </a:ext>
                  </a:extLst>
                </a:gridCol>
                <a:gridCol w="4623759">
                  <a:extLst>
                    <a:ext uri="{9D8B030D-6E8A-4147-A177-3AD203B41FA5}">
                      <a16:colId xmlns:a16="http://schemas.microsoft.com/office/drawing/2014/main" val="793396224"/>
                    </a:ext>
                  </a:extLst>
                </a:gridCol>
              </a:tblGrid>
              <a:tr h="445492">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0942627"/>
                  </a:ext>
                </a:extLst>
              </a:tr>
              <a:tr h="6749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541682"/>
                  </a:ext>
                </a:extLst>
              </a:tr>
              <a:tr h="6749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9858975"/>
                  </a:ext>
                </a:extLst>
              </a:tr>
              <a:tr h="67492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4774327"/>
                  </a:ext>
                </a:extLst>
              </a:tr>
            </a:tbl>
          </a:graphicData>
        </a:graphic>
      </p:graphicFrame>
      <p:graphicFrame>
        <p:nvGraphicFramePr>
          <p:cNvPr id="7" name="Object 6">
            <a:extLst>
              <a:ext uri="{FF2B5EF4-FFF2-40B4-BE49-F238E27FC236}">
                <a16:creationId xmlns:a16="http://schemas.microsoft.com/office/drawing/2014/main" id="{29790C5C-528A-4625-90C2-26FD1CA56DE9}"/>
              </a:ext>
            </a:extLst>
          </p:cNvPr>
          <p:cNvGraphicFramePr>
            <a:graphicFrameLocks noChangeAspect="1"/>
          </p:cNvGraphicFramePr>
          <p:nvPr>
            <p:extLst>
              <p:ext uri="{D42A27DB-BD31-4B8C-83A1-F6EECF244321}">
                <p14:modId xmlns:p14="http://schemas.microsoft.com/office/powerpoint/2010/main" val="886865571"/>
              </p:ext>
            </p:extLst>
          </p:nvPr>
        </p:nvGraphicFramePr>
        <p:xfrm>
          <a:off x="299667" y="1216228"/>
          <a:ext cx="1417638" cy="314325"/>
        </p:xfrm>
        <a:graphic>
          <a:graphicData uri="http://schemas.openxmlformats.org/presentationml/2006/ole">
            <mc:AlternateContent xmlns:mc="http://schemas.openxmlformats.org/markup-compatibility/2006">
              <mc:Choice xmlns:v="urn:schemas-microsoft-com:vml" Requires="v">
                <p:oleObj name="Equation" r:id="rId3" imgW="799920" imgH="177480" progId="Equation.DSMT4">
                  <p:embed/>
                </p:oleObj>
              </mc:Choice>
              <mc:Fallback>
                <p:oleObj name="Equation" r:id="rId3" imgW="799920" imgH="177480" progId="Equation.DSMT4">
                  <p:embed/>
                  <p:pic>
                    <p:nvPicPr>
                      <p:cNvPr id="7" name="Object 6">
                        <a:extLst>
                          <a:ext uri="{FF2B5EF4-FFF2-40B4-BE49-F238E27FC236}">
                            <a16:creationId xmlns:a16="http://schemas.microsoft.com/office/drawing/2014/main" id="{29790C5C-528A-4625-90C2-26FD1CA56DE9}"/>
                          </a:ext>
                        </a:extLst>
                      </p:cNvPr>
                      <p:cNvPicPr/>
                      <p:nvPr/>
                    </p:nvPicPr>
                    <p:blipFill>
                      <a:blip r:embed="rId4"/>
                      <a:stretch>
                        <a:fillRect/>
                      </a:stretch>
                    </p:blipFill>
                    <p:spPr>
                      <a:xfrm>
                        <a:off x="299667" y="1216228"/>
                        <a:ext cx="1417638" cy="31432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1C9F9B5C-E266-4B26-BDA5-60BDB153331D}"/>
              </a:ext>
            </a:extLst>
          </p:cNvPr>
          <p:cNvGraphicFramePr>
            <a:graphicFrameLocks noChangeAspect="1"/>
          </p:cNvGraphicFramePr>
          <p:nvPr>
            <p:extLst>
              <p:ext uri="{D42A27DB-BD31-4B8C-83A1-F6EECF244321}">
                <p14:modId xmlns:p14="http://schemas.microsoft.com/office/powerpoint/2010/main" val="1734563032"/>
              </p:ext>
            </p:extLst>
          </p:nvPr>
        </p:nvGraphicFramePr>
        <p:xfrm>
          <a:off x="3199990" y="1176178"/>
          <a:ext cx="1034946" cy="359982"/>
        </p:xfrm>
        <a:graphic>
          <a:graphicData uri="http://schemas.openxmlformats.org/presentationml/2006/ole">
            <mc:AlternateContent xmlns:mc="http://schemas.openxmlformats.org/markup-compatibility/2006">
              <mc:Choice xmlns:v="urn:schemas-microsoft-com:vml" Requires="v">
                <p:oleObj name="Equation" r:id="rId5" imgW="583920" imgH="203040" progId="Equation.DSMT4">
                  <p:embed/>
                </p:oleObj>
              </mc:Choice>
              <mc:Fallback>
                <p:oleObj name="Equation" r:id="rId5" imgW="583920" imgH="203040" progId="Equation.DSMT4">
                  <p:embed/>
                  <p:pic>
                    <p:nvPicPr>
                      <p:cNvPr id="9" name="Object 8">
                        <a:extLst>
                          <a:ext uri="{FF2B5EF4-FFF2-40B4-BE49-F238E27FC236}">
                            <a16:creationId xmlns:a16="http://schemas.microsoft.com/office/drawing/2014/main" id="{1C9F9B5C-E266-4B26-BDA5-60BDB153331D}"/>
                          </a:ext>
                        </a:extLst>
                      </p:cNvPr>
                      <p:cNvPicPr/>
                      <p:nvPr/>
                    </p:nvPicPr>
                    <p:blipFill>
                      <a:blip r:embed="rId6"/>
                      <a:stretch>
                        <a:fillRect/>
                      </a:stretch>
                    </p:blipFill>
                    <p:spPr>
                      <a:xfrm>
                        <a:off x="3199990" y="1176178"/>
                        <a:ext cx="1034946" cy="35998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DA7BDA78-F6DC-4201-9766-BA7739679623}"/>
              </a:ext>
            </a:extLst>
          </p:cNvPr>
          <p:cNvGraphicFramePr>
            <a:graphicFrameLocks noChangeAspect="1"/>
          </p:cNvGraphicFramePr>
          <p:nvPr>
            <p:extLst>
              <p:ext uri="{D42A27DB-BD31-4B8C-83A1-F6EECF244321}">
                <p14:modId xmlns:p14="http://schemas.microsoft.com/office/powerpoint/2010/main" val="3447967412"/>
              </p:ext>
            </p:extLst>
          </p:nvPr>
        </p:nvGraphicFramePr>
        <p:xfrm>
          <a:off x="5932725" y="1190720"/>
          <a:ext cx="1529921" cy="314984"/>
        </p:xfrm>
        <a:graphic>
          <a:graphicData uri="http://schemas.openxmlformats.org/presentationml/2006/ole">
            <mc:AlternateContent xmlns:mc="http://schemas.openxmlformats.org/markup-compatibility/2006">
              <mc:Choice xmlns:v="urn:schemas-microsoft-com:vml" Requires="v">
                <p:oleObj name="Equation" r:id="rId7" imgW="863280" imgH="177480" progId="Equation.DSMT4">
                  <p:embed/>
                </p:oleObj>
              </mc:Choice>
              <mc:Fallback>
                <p:oleObj name="Equation" r:id="rId7" imgW="863280" imgH="177480" progId="Equation.DSMT4">
                  <p:embed/>
                  <p:pic>
                    <p:nvPicPr>
                      <p:cNvPr id="10" name="Object 9">
                        <a:extLst>
                          <a:ext uri="{FF2B5EF4-FFF2-40B4-BE49-F238E27FC236}">
                            <a16:creationId xmlns:a16="http://schemas.microsoft.com/office/drawing/2014/main" id="{DA7BDA78-F6DC-4201-9766-BA7739679623}"/>
                          </a:ext>
                        </a:extLst>
                      </p:cNvPr>
                      <p:cNvPicPr/>
                      <p:nvPr/>
                    </p:nvPicPr>
                    <p:blipFill>
                      <a:blip r:embed="rId8"/>
                      <a:stretch>
                        <a:fillRect/>
                      </a:stretch>
                    </p:blipFill>
                    <p:spPr>
                      <a:xfrm>
                        <a:off x="5932725" y="1190720"/>
                        <a:ext cx="1529921" cy="314984"/>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5B0E942B-D505-4671-917A-28A782FF9503}"/>
              </a:ext>
            </a:extLst>
          </p:cNvPr>
          <p:cNvGraphicFramePr>
            <a:graphicFrameLocks noChangeAspect="1"/>
          </p:cNvGraphicFramePr>
          <p:nvPr>
            <p:extLst>
              <p:ext uri="{D42A27DB-BD31-4B8C-83A1-F6EECF244321}">
                <p14:modId xmlns:p14="http://schemas.microsoft.com/office/powerpoint/2010/main" val="2200124538"/>
              </p:ext>
            </p:extLst>
          </p:nvPr>
        </p:nvGraphicFramePr>
        <p:xfrm>
          <a:off x="325496" y="1712189"/>
          <a:ext cx="911109" cy="297505"/>
        </p:xfrm>
        <a:graphic>
          <a:graphicData uri="http://schemas.openxmlformats.org/presentationml/2006/ole">
            <mc:AlternateContent xmlns:mc="http://schemas.openxmlformats.org/markup-compatibility/2006">
              <mc:Choice xmlns:v="urn:schemas-microsoft-com:vml" Requires="v">
                <p:oleObj name="Equation" r:id="rId9" imgW="622080" imgH="203040" progId="Equation.DSMT4">
                  <p:embed/>
                </p:oleObj>
              </mc:Choice>
              <mc:Fallback>
                <p:oleObj name="Equation" r:id="rId9" imgW="622080" imgH="203040" progId="Equation.DSMT4">
                  <p:embed/>
                  <p:pic>
                    <p:nvPicPr>
                      <p:cNvPr id="5" name="Object 4">
                        <a:extLst>
                          <a:ext uri="{FF2B5EF4-FFF2-40B4-BE49-F238E27FC236}">
                            <a16:creationId xmlns:a16="http://schemas.microsoft.com/office/drawing/2014/main" id="{5B0E942B-D505-4671-917A-28A782FF9503}"/>
                          </a:ext>
                        </a:extLst>
                      </p:cNvPr>
                      <p:cNvPicPr/>
                      <p:nvPr/>
                    </p:nvPicPr>
                    <p:blipFill>
                      <a:blip r:embed="rId10"/>
                      <a:stretch>
                        <a:fillRect/>
                      </a:stretch>
                    </p:blipFill>
                    <p:spPr>
                      <a:xfrm>
                        <a:off x="325496" y="1712189"/>
                        <a:ext cx="911109" cy="297505"/>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3D2B71D6-72E7-4668-A17D-63BD8B7C8759}"/>
              </a:ext>
            </a:extLst>
          </p:cNvPr>
          <p:cNvGraphicFramePr>
            <a:graphicFrameLocks noChangeAspect="1"/>
          </p:cNvGraphicFramePr>
          <p:nvPr>
            <p:extLst>
              <p:ext uri="{D42A27DB-BD31-4B8C-83A1-F6EECF244321}">
                <p14:modId xmlns:p14="http://schemas.microsoft.com/office/powerpoint/2010/main" val="2096717896"/>
              </p:ext>
            </p:extLst>
          </p:nvPr>
        </p:nvGraphicFramePr>
        <p:xfrm>
          <a:off x="319238" y="2324970"/>
          <a:ext cx="1803977" cy="297295"/>
        </p:xfrm>
        <a:graphic>
          <a:graphicData uri="http://schemas.openxmlformats.org/presentationml/2006/ole">
            <mc:AlternateContent xmlns:mc="http://schemas.openxmlformats.org/markup-compatibility/2006">
              <mc:Choice xmlns:v="urn:schemas-microsoft-com:vml" Requires="v">
                <p:oleObj name="Equation" r:id="rId11" imgW="1231560" imgH="203040" progId="Equation.DSMT4">
                  <p:embed/>
                </p:oleObj>
              </mc:Choice>
              <mc:Fallback>
                <p:oleObj name="Equation" r:id="rId11" imgW="1231560" imgH="203040" progId="Equation.DSMT4">
                  <p:embed/>
                  <p:pic>
                    <p:nvPicPr>
                      <p:cNvPr id="27" name="Object 26">
                        <a:extLst>
                          <a:ext uri="{FF2B5EF4-FFF2-40B4-BE49-F238E27FC236}">
                            <a16:creationId xmlns:a16="http://schemas.microsoft.com/office/drawing/2014/main" id="{3D2B71D6-72E7-4668-A17D-63BD8B7C8759}"/>
                          </a:ext>
                        </a:extLst>
                      </p:cNvPr>
                      <p:cNvPicPr/>
                      <p:nvPr/>
                    </p:nvPicPr>
                    <p:blipFill>
                      <a:blip r:embed="rId12"/>
                      <a:stretch>
                        <a:fillRect/>
                      </a:stretch>
                    </p:blipFill>
                    <p:spPr>
                      <a:xfrm>
                        <a:off x="319238" y="2324970"/>
                        <a:ext cx="1803977" cy="297295"/>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8888E145-3DD2-4811-8A9F-D6DD07350866}"/>
              </a:ext>
            </a:extLst>
          </p:cNvPr>
          <p:cNvGraphicFramePr>
            <a:graphicFrameLocks noChangeAspect="1"/>
          </p:cNvGraphicFramePr>
          <p:nvPr>
            <p:extLst>
              <p:ext uri="{D42A27DB-BD31-4B8C-83A1-F6EECF244321}">
                <p14:modId xmlns:p14="http://schemas.microsoft.com/office/powerpoint/2010/main" val="3779695405"/>
              </p:ext>
            </p:extLst>
          </p:nvPr>
        </p:nvGraphicFramePr>
        <p:xfrm>
          <a:off x="3567993" y="2337302"/>
          <a:ext cx="167934" cy="261085"/>
        </p:xfrm>
        <a:graphic>
          <a:graphicData uri="http://schemas.openxmlformats.org/presentationml/2006/ole">
            <mc:AlternateContent xmlns:mc="http://schemas.openxmlformats.org/markup-compatibility/2006">
              <mc:Choice xmlns:v="urn:schemas-microsoft-com:vml" Requires="v">
                <p:oleObj name="Equation" r:id="rId13" imgW="114120" imgH="177480" progId="Equation.DSMT4">
                  <p:embed/>
                </p:oleObj>
              </mc:Choice>
              <mc:Fallback>
                <p:oleObj name="Equation" r:id="rId13" imgW="114120" imgH="177480" progId="Equation.DSMT4">
                  <p:embed/>
                  <p:pic>
                    <p:nvPicPr>
                      <p:cNvPr id="28" name="Object 27">
                        <a:extLst>
                          <a:ext uri="{FF2B5EF4-FFF2-40B4-BE49-F238E27FC236}">
                            <a16:creationId xmlns:a16="http://schemas.microsoft.com/office/drawing/2014/main" id="{8888E145-3DD2-4811-8A9F-D6DD07350866}"/>
                          </a:ext>
                        </a:extLst>
                      </p:cNvPr>
                      <p:cNvPicPr/>
                      <p:nvPr/>
                    </p:nvPicPr>
                    <p:blipFill>
                      <a:blip r:embed="rId14"/>
                      <a:stretch>
                        <a:fillRect/>
                      </a:stretch>
                    </p:blipFill>
                    <p:spPr>
                      <a:xfrm>
                        <a:off x="3567993" y="2337302"/>
                        <a:ext cx="167934" cy="261085"/>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39EED359-ADF6-4E89-B4FA-C34CAFD31C55}"/>
              </a:ext>
            </a:extLst>
          </p:cNvPr>
          <p:cNvGraphicFramePr>
            <a:graphicFrameLocks noChangeAspect="1"/>
          </p:cNvGraphicFramePr>
          <p:nvPr>
            <p:extLst>
              <p:ext uri="{D42A27DB-BD31-4B8C-83A1-F6EECF244321}">
                <p14:modId xmlns:p14="http://schemas.microsoft.com/office/powerpoint/2010/main" val="2500182500"/>
              </p:ext>
            </p:extLst>
          </p:nvPr>
        </p:nvGraphicFramePr>
        <p:xfrm>
          <a:off x="5821315" y="2253144"/>
          <a:ext cx="1724603" cy="558511"/>
        </p:xfrm>
        <a:graphic>
          <a:graphicData uri="http://schemas.openxmlformats.org/presentationml/2006/ole">
            <mc:AlternateContent xmlns:mc="http://schemas.openxmlformats.org/markup-compatibility/2006">
              <mc:Choice xmlns:v="urn:schemas-microsoft-com:vml" Requires="v">
                <p:oleObj name="Equation" r:id="rId15" imgW="1295280" imgH="419040" progId="Equation.DSMT4">
                  <p:embed/>
                </p:oleObj>
              </mc:Choice>
              <mc:Fallback>
                <p:oleObj name="Equation" r:id="rId15" imgW="1295280" imgH="419040" progId="Equation.DSMT4">
                  <p:embed/>
                  <p:pic>
                    <p:nvPicPr>
                      <p:cNvPr id="31" name="Object 30">
                        <a:extLst>
                          <a:ext uri="{FF2B5EF4-FFF2-40B4-BE49-F238E27FC236}">
                            <a16:creationId xmlns:a16="http://schemas.microsoft.com/office/drawing/2014/main" id="{39EED359-ADF6-4E89-B4FA-C34CAFD31C55}"/>
                          </a:ext>
                        </a:extLst>
                      </p:cNvPr>
                      <p:cNvPicPr/>
                      <p:nvPr/>
                    </p:nvPicPr>
                    <p:blipFill>
                      <a:blip r:embed="rId16"/>
                      <a:stretch>
                        <a:fillRect/>
                      </a:stretch>
                    </p:blipFill>
                    <p:spPr>
                      <a:xfrm>
                        <a:off x="5821315" y="2253144"/>
                        <a:ext cx="1724603" cy="558511"/>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20FAE64E-43B3-4C91-8EF3-652825CE7280}"/>
              </a:ext>
            </a:extLst>
          </p:cNvPr>
          <p:cNvGraphicFramePr>
            <a:graphicFrameLocks noChangeAspect="1"/>
          </p:cNvGraphicFramePr>
          <p:nvPr>
            <p:extLst>
              <p:ext uri="{D42A27DB-BD31-4B8C-83A1-F6EECF244321}">
                <p14:modId xmlns:p14="http://schemas.microsoft.com/office/powerpoint/2010/main" val="4292950937"/>
              </p:ext>
            </p:extLst>
          </p:nvPr>
        </p:nvGraphicFramePr>
        <p:xfrm>
          <a:off x="326924" y="3033035"/>
          <a:ext cx="2454417" cy="260317"/>
        </p:xfrm>
        <a:graphic>
          <a:graphicData uri="http://schemas.openxmlformats.org/presentationml/2006/ole">
            <mc:AlternateContent xmlns:mc="http://schemas.openxmlformats.org/markup-compatibility/2006">
              <mc:Choice xmlns:v="urn:schemas-microsoft-com:vml" Requires="v">
                <p:oleObj name="Equation" r:id="rId17" imgW="1676160" imgH="177480" progId="Equation.DSMT4">
                  <p:embed/>
                </p:oleObj>
              </mc:Choice>
              <mc:Fallback>
                <p:oleObj name="Equation" r:id="rId17" imgW="1676160" imgH="177480" progId="Equation.DSMT4">
                  <p:embed/>
                  <p:pic>
                    <p:nvPicPr>
                      <p:cNvPr id="8" name="Object 7">
                        <a:extLst>
                          <a:ext uri="{FF2B5EF4-FFF2-40B4-BE49-F238E27FC236}">
                            <a16:creationId xmlns:a16="http://schemas.microsoft.com/office/drawing/2014/main" id="{20FAE64E-43B3-4C91-8EF3-652825CE7280}"/>
                          </a:ext>
                        </a:extLst>
                      </p:cNvPr>
                      <p:cNvPicPr/>
                      <p:nvPr/>
                    </p:nvPicPr>
                    <p:blipFill>
                      <a:blip r:embed="rId18"/>
                      <a:stretch>
                        <a:fillRect/>
                      </a:stretch>
                    </p:blipFill>
                    <p:spPr>
                      <a:xfrm>
                        <a:off x="326924" y="3033035"/>
                        <a:ext cx="2454417" cy="260317"/>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C920A280-AE1F-4BD3-AA15-878C150F0497}"/>
              </a:ext>
            </a:extLst>
          </p:cNvPr>
          <p:cNvGraphicFramePr>
            <a:graphicFrameLocks noChangeAspect="1"/>
          </p:cNvGraphicFramePr>
          <p:nvPr>
            <p:extLst>
              <p:ext uri="{D42A27DB-BD31-4B8C-83A1-F6EECF244321}">
                <p14:modId xmlns:p14="http://schemas.microsoft.com/office/powerpoint/2010/main" val="1970717621"/>
              </p:ext>
            </p:extLst>
          </p:nvPr>
        </p:nvGraphicFramePr>
        <p:xfrm>
          <a:off x="3565545" y="3049404"/>
          <a:ext cx="182523" cy="287704"/>
        </p:xfrm>
        <a:graphic>
          <a:graphicData uri="http://schemas.openxmlformats.org/presentationml/2006/ole">
            <mc:AlternateContent xmlns:mc="http://schemas.openxmlformats.org/markup-compatibility/2006">
              <mc:Choice xmlns:v="urn:schemas-microsoft-com:vml" Requires="v">
                <p:oleObj name="Equation" r:id="rId19" imgW="114120" imgH="177480" progId="Equation.DSMT4">
                  <p:embed/>
                </p:oleObj>
              </mc:Choice>
              <mc:Fallback>
                <p:oleObj name="Equation" r:id="rId19" imgW="114120" imgH="177480" progId="Equation.DSMT4">
                  <p:embed/>
                  <p:pic>
                    <p:nvPicPr>
                      <p:cNvPr id="32" name="Object 31">
                        <a:extLst>
                          <a:ext uri="{FF2B5EF4-FFF2-40B4-BE49-F238E27FC236}">
                            <a16:creationId xmlns:a16="http://schemas.microsoft.com/office/drawing/2014/main" id="{C920A280-AE1F-4BD3-AA15-878C150F0497}"/>
                          </a:ext>
                        </a:extLst>
                      </p:cNvPr>
                      <p:cNvPicPr/>
                      <p:nvPr/>
                    </p:nvPicPr>
                    <p:blipFill>
                      <a:blip r:embed="rId20"/>
                      <a:stretch>
                        <a:fillRect/>
                      </a:stretch>
                    </p:blipFill>
                    <p:spPr>
                      <a:xfrm>
                        <a:off x="3565545" y="3049404"/>
                        <a:ext cx="182523" cy="287704"/>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E5EF4934-67AD-4AA5-9A85-5683165A0D43}"/>
              </a:ext>
            </a:extLst>
          </p:cNvPr>
          <p:cNvGraphicFramePr>
            <a:graphicFrameLocks noChangeAspect="1"/>
          </p:cNvGraphicFramePr>
          <p:nvPr>
            <p:extLst>
              <p:ext uri="{D42A27DB-BD31-4B8C-83A1-F6EECF244321}">
                <p14:modId xmlns:p14="http://schemas.microsoft.com/office/powerpoint/2010/main" val="2178366365"/>
              </p:ext>
            </p:extLst>
          </p:nvPr>
        </p:nvGraphicFramePr>
        <p:xfrm>
          <a:off x="4542462" y="2914453"/>
          <a:ext cx="4310444" cy="557822"/>
        </p:xfrm>
        <a:graphic>
          <a:graphicData uri="http://schemas.openxmlformats.org/presentationml/2006/ole">
            <mc:AlternateContent xmlns:mc="http://schemas.openxmlformats.org/markup-compatibility/2006">
              <mc:Choice xmlns:v="urn:schemas-microsoft-com:vml" Requires="v">
                <p:oleObj name="Equation" r:id="rId21" imgW="3238200" imgH="419040" progId="Equation.DSMT4">
                  <p:embed/>
                </p:oleObj>
              </mc:Choice>
              <mc:Fallback>
                <p:oleObj name="Equation" r:id="rId21" imgW="3238200" imgH="419040" progId="Equation.DSMT4">
                  <p:embed/>
                  <p:pic>
                    <p:nvPicPr>
                      <p:cNvPr id="33" name="Object 32">
                        <a:extLst>
                          <a:ext uri="{FF2B5EF4-FFF2-40B4-BE49-F238E27FC236}">
                            <a16:creationId xmlns:a16="http://schemas.microsoft.com/office/drawing/2014/main" id="{E5EF4934-67AD-4AA5-9A85-5683165A0D43}"/>
                          </a:ext>
                        </a:extLst>
                      </p:cNvPr>
                      <p:cNvPicPr/>
                      <p:nvPr/>
                    </p:nvPicPr>
                    <p:blipFill>
                      <a:blip r:embed="rId22"/>
                      <a:stretch>
                        <a:fillRect/>
                      </a:stretch>
                    </p:blipFill>
                    <p:spPr>
                      <a:xfrm>
                        <a:off x="4542462" y="2914453"/>
                        <a:ext cx="4310444" cy="557822"/>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a:xfrm>
            <a:off x="8626412" y="6291146"/>
            <a:ext cx="355840" cy="161396"/>
          </a:xfrm>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15816030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sz="3000" dirty="0"/>
              <a:t>Illustration 12–8 Receivables Turnover Ratio</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947876"/>
          </a:xfrm>
        </p:spPr>
        <p:txBody>
          <a:bodyPr/>
          <a:lstStyle/>
          <a:p>
            <a:r>
              <a:rPr lang="en-US" dirty="0"/>
              <a:t>Measures how many times receivables are collected during the year.</a:t>
            </a:r>
          </a:p>
        </p:txBody>
      </p:sp>
      <p:graphicFrame>
        <p:nvGraphicFramePr>
          <p:cNvPr id="11" name="(Decorative)Table 11">
            <a:extLst>
              <a:ext uri="{FF2B5EF4-FFF2-40B4-BE49-F238E27FC236}">
                <a16:creationId xmlns:a16="http://schemas.microsoft.com/office/drawing/2014/main" id="{672C6B17-619C-46F1-BC25-7393052F13FB}"/>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2376757468"/>
              </p:ext>
            </p:extLst>
          </p:nvPr>
        </p:nvGraphicFramePr>
        <p:xfrm>
          <a:off x="515112" y="2432574"/>
          <a:ext cx="8352843" cy="1568018"/>
        </p:xfrm>
        <a:graphic>
          <a:graphicData uri="http://schemas.openxmlformats.org/drawingml/2006/table">
            <a:tbl>
              <a:tblPr firstRow="1" bandRow="1">
                <a:tableStyleId>{5C22544A-7EE6-4342-B048-85BDC9FD1C3A}</a:tableStyleId>
              </a:tblPr>
              <a:tblGrid>
                <a:gridCol w="3504797">
                  <a:extLst>
                    <a:ext uri="{9D8B030D-6E8A-4147-A177-3AD203B41FA5}">
                      <a16:colId xmlns:a16="http://schemas.microsoft.com/office/drawing/2014/main" val="1038434041"/>
                    </a:ext>
                  </a:extLst>
                </a:gridCol>
                <a:gridCol w="3485072">
                  <a:extLst>
                    <a:ext uri="{9D8B030D-6E8A-4147-A177-3AD203B41FA5}">
                      <a16:colId xmlns:a16="http://schemas.microsoft.com/office/drawing/2014/main" val="1161347125"/>
                    </a:ext>
                  </a:extLst>
                </a:gridCol>
                <a:gridCol w="1362974">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3" name="Object 2">
            <a:extLst>
              <a:ext uri="{FF2B5EF4-FFF2-40B4-BE49-F238E27FC236}">
                <a16:creationId xmlns:a16="http://schemas.microsoft.com/office/drawing/2014/main" id="{D9371EAF-192D-4911-9C4E-4CE95564567C}"/>
              </a:ext>
            </a:extLst>
          </p:cNvPr>
          <p:cNvGraphicFramePr>
            <a:graphicFrameLocks noChangeAspect="1"/>
          </p:cNvGraphicFramePr>
          <p:nvPr>
            <p:extLst>
              <p:ext uri="{D42A27DB-BD31-4B8C-83A1-F6EECF244321}">
                <p14:modId xmlns:p14="http://schemas.microsoft.com/office/powerpoint/2010/main" val="2900246060"/>
              </p:ext>
            </p:extLst>
          </p:nvPr>
        </p:nvGraphicFramePr>
        <p:xfrm>
          <a:off x="609391" y="2528888"/>
          <a:ext cx="3308350" cy="314325"/>
        </p:xfrm>
        <a:graphic>
          <a:graphicData uri="http://schemas.openxmlformats.org/presentationml/2006/ole">
            <mc:AlternateContent xmlns:mc="http://schemas.openxmlformats.org/markup-compatibility/2006">
              <mc:Choice xmlns:v="urn:schemas-microsoft-com:vml" Requires="v">
                <p:oleObj name="Equation" r:id="rId3" imgW="1866600" imgH="177480" progId="Equation.DSMT4">
                  <p:embed/>
                </p:oleObj>
              </mc:Choice>
              <mc:Fallback>
                <p:oleObj name="Equation" r:id="rId3" imgW="1866600" imgH="177480" progId="Equation.DSMT4">
                  <p:embed/>
                  <p:pic>
                    <p:nvPicPr>
                      <p:cNvPr id="0" name=""/>
                      <p:cNvPicPr/>
                      <p:nvPr/>
                    </p:nvPicPr>
                    <p:blipFill>
                      <a:blip r:embed="rId4"/>
                      <a:stretch>
                        <a:fillRect/>
                      </a:stretch>
                    </p:blipFill>
                    <p:spPr>
                      <a:xfrm>
                        <a:off x="609391" y="2528888"/>
                        <a:ext cx="3308350" cy="31432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09A70A97-DD2A-4A9B-B1FC-7D86C222E249}"/>
              </a:ext>
            </a:extLst>
          </p:cNvPr>
          <p:cNvGraphicFramePr>
            <a:graphicFrameLocks noChangeAspect="1"/>
          </p:cNvGraphicFramePr>
          <p:nvPr>
            <p:extLst>
              <p:ext uri="{D42A27DB-BD31-4B8C-83A1-F6EECF244321}">
                <p14:modId xmlns:p14="http://schemas.microsoft.com/office/powerpoint/2010/main" val="1466883815"/>
              </p:ext>
            </p:extLst>
          </p:nvPr>
        </p:nvGraphicFramePr>
        <p:xfrm>
          <a:off x="5368506" y="2511425"/>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0" name=""/>
                      <p:cNvPicPr/>
                      <p:nvPr/>
                    </p:nvPicPr>
                    <p:blipFill>
                      <a:blip r:embed="rId6"/>
                      <a:stretch>
                        <a:fillRect/>
                      </a:stretch>
                    </p:blipFill>
                    <p:spPr>
                      <a:xfrm>
                        <a:off x="5368506" y="2511425"/>
                        <a:ext cx="449263" cy="312738"/>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1C5C9D55-1AEF-4546-BA61-57F50CCCE52C}"/>
              </a:ext>
            </a:extLst>
          </p:cNvPr>
          <p:cNvGraphicFramePr>
            <a:graphicFrameLocks noChangeAspect="1"/>
          </p:cNvGraphicFramePr>
          <p:nvPr>
            <p:extLst>
              <p:ext uri="{D42A27DB-BD31-4B8C-83A1-F6EECF244321}">
                <p14:modId xmlns:p14="http://schemas.microsoft.com/office/powerpoint/2010/main" val="2674966345"/>
              </p:ext>
            </p:extLst>
          </p:nvPr>
        </p:nvGraphicFramePr>
        <p:xfrm>
          <a:off x="7802022" y="2513013"/>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0" name=""/>
                      <p:cNvPicPr/>
                      <p:nvPr/>
                    </p:nvPicPr>
                    <p:blipFill>
                      <a:blip r:embed="rId8"/>
                      <a:stretch>
                        <a:fillRect/>
                      </a:stretch>
                    </p:blipFill>
                    <p:spPr>
                      <a:xfrm>
                        <a:off x="7802022" y="2513013"/>
                        <a:ext cx="692150" cy="34607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8CA4B128-E2F4-4E2B-9A5B-EDA19DCA785B}"/>
              </a:ext>
            </a:extLst>
          </p:cNvPr>
          <p:cNvGraphicFramePr>
            <a:graphicFrameLocks noChangeAspect="1"/>
          </p:cNvGraphicFramePr>
          <p:nvPr>
            <p:extLst>
              <p:ext uri="{D42A27DB-BD31-4B8C-83A1-F6EECF244321}">
                <p14:modId xmlns:p14="http://schemas.microsoft.com/office/powerpoint/2010/main" val="414088769"/>
              </p:ext>
            </p:extLst>
          </p:nvPr>
        </p:nvGraphicFramePr>
        <p:xfrm>
          <a:off x="597288" y="3058101"/>
          <a:ext cx="3194833" cy="742460"/>
        </p:xfrm>
        <a:graphic>
          <a:graphicData uri="http://schemas.openxmlformats.org/presentationml/2006/ole">
            <mc:AlternateContent xmlns:mc="http://schemas.openxmlformats.org/markup-compatibility/2006">
              <mc:Choice xmlns:v="urn:schemas-microsoft-com:vml" Requires="v">
                <p:oleObj name="Equation" r:id="rId9" imgW="1803240" imgH="419040" progId="Equation.DSMT4">
                  <p:embed/>
                </p:oleObj>
              </mc:Choice>
              <mc:Fallback>
                <p:oleObj name="Equation" r:id="rId9" imgW="1803240" imgH="419040" progId="Equation.DSMT4">
                  <p:embed/>
                  <p:pic>
                    <p:nvPicPr>
                      <p:cNvPr id="0" name=""/>
                      <p:cNvPicPr/>
                      <p:nvPr/>
                    </p:nvPicPr>
                    <p:blipFill>
                      <a:blip r:embed="rId10"/>
                      <a:stretch>
                        <a:fillRect/>
                      </a:stretch>
                    </p:blipFill>
                    <p:spPr>
                      <a:xfrm>
                        <a:off x="597288" y="3058101"/>
                        <a:ext cx="3194833" cy="74246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FC559837-724A-41BC-885D-6BF572CBB7C6}"/>
              </a:ext>
            </a:extLst>
          </p:cNvPr>
          <p:cNvGraphicFramePr>
            <a:graphicFrameLocks noChangeAspect="1"/>
          </p:cNvGraphicFramePr>
          <p:nvPr>
            <p:extLst>
              <p:ext uri="{D42A27DB-BD31-4B8C-83A1-F6EECF244321}">
                <p14:modId xmlns:p14="http://schemas.microsoft.com/office/powerpoint/2010/main" val="2646398607"/>
              </p:ext>
            </p:extLst>
          </p:nvPr>
        </p:nvGraphicFramePr>
        <p:xfrm>
          <a:off x="3965373" y="3018348"/>
          <a:ext cx="3532316" cy="787459"/>
        </p:xfrm>
        <a:graphic>
          <a:graphicData uri="http://schemas.openxmlformats.org/presentationml/2006/ole">
            <mc:AlternateContent xmlns:mc="http://schemas.openxmlformats.org/markup-compatibility/2006">
              <mc:Choice xmlns:v="urn:schemas-microsoft-com:vml" Requires="v">
                <p:oleObj name="Equation" r:id="rId11" imgW="1993680" imgH="444240" progId="Equation.DSMT4">
                  <p:embed/>
                </p:oleObj>
              </mc:Choice>
              <mc:Fallback>
                <p:oleObj name="Equation" r:id="rId11" imgW="1993680" imgH="444240" progId="Equation.DSMT4">
                  <p:embed/>
                  <p:pic>
                    <p:nvPicPr>
                      <p:cNvPr id="0" name=""/>
                      <p:cNvPicPr/>
                      <p:nvPr/>
                    </p:nvPicPr>
                    <p:blipFill>
                      <a:blip r:embed="rId12"/>
                      <a:stretch>
                        <a:fillRect/>
                      </a:stretch>
                    </p:blipFill>
                    <p:spPr>
                      <a:xfrm>
                        <a:off x="3965373" y="3018348"/>
                        <a:ext cx="3532316" cy="787459"/>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50495943-DBFB-41A6-B0A0-6F29011DADBF}"/>
              </a:ext>
            </a:extLst>
          </p:cNvPr>
          <p:cNvGraphicFramePr>
            <a:graphicFrameLocks noChangeAspect="1"/>
          </p:cNvGraphicFramePr>
          <p:nvPr>
            <p:extLst>
              <p:ext uri="{D42A27DB-BD31-4B8C-83A1-F6EECF244321}">
                <p14:modId xmlns:p14="http://schemas.microsoft.com/office/powerpoint/2010/main" val="760978430"/>
              </p:ext>
            </p:extLst>
          </p:nvPr>
        </p:nvGraphicFramePr>
        <p:xfrm>
          <a:off x="7596461" y="3232084"/>
          <a:ext cx="1169938" cy="359982"/>
        </p:xfrm>
        <a:graphic>
          <a:graphicData uri="http://schemas.openxmlformats.org/presentationml/2006/ole">
            <mc:AlternateContent xmlns:mc="http://schemas.openxmlformats.org/markup-compatibility/2006">
              <mc:Choice xmlns:v="urn:schemas-microsoft-com:vml" Requires="v">
                <p:oleObj name="Equation" r:id="rId13" imgW="660240" imgH="203040" progId="Equation.DSMT4">
                  <p:embed/>
                </p:oleObj>
              </mc:Choice>
              <mc:Fallback>
                <p:oleObj name="Equation" r:id="rId13" imgW="660240" imgH="203040" progId="Equation.DSMT4">
                  <p:embed/>
                  <p:pic>
                    <p:nvPicPr>
                      <p:cNvPr id="0" name=""/>
                      <p:cNvPicPr/>
                      <p:nvPr/>
                    </p:nvPicPr>
                    <p:blipFill>
                      <a:blip r:embed="rId14"/>
                      <a:stretch>
                        <a:fillRect/>
                      </a:stretch>
                    </p:blipFill>
                    <p:spPr>
                      <a:xfrm>
                        <a:off x="7596461" y="3232084"/>
                        <a:ext cx="1169938" cy="359982"/>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5"/>
            <a:ext cx="8458200" cy="1731818"/>
          </a:xfrm>
        </p:spPr>
        <p:txBody>
          <a:bodyPr/>
          <a:lstStyle/>
          <a:p>
            <a:r>
              <a:rPr lang="en-US" dirty="0"/>
              <a:t>Is a lower or higher receivables turnover ratio better?</a:t>
            </a:r>
          </a:p>
          <a:p>
            <a:pPr lvl="1"/>
            <a:r>
              <a:rPr lang="en-US" dirty="0"/>
              <a:t>A high inventory turnover ratio usually is a positive sign. It indicates that inventory is selling quickly, less cash is tied up in inventory, and the risk of outdated inventory is lower.</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4220983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rmAutofit/>
          </a:bodyPr>
          <a:lstStyle/>
          <a:p>
            <a:r>
              <a:rPr lang="en-US" sz="3200" dirty="0"/>
              <a:t>Illustration 12–9 Average Collection Period</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113776" cy="947876"/>
          </a:xfrm>
        </p:spPr>
        <p:txBody>
          <a:bodyPr/>
          <a:lstStyle/>
          <a:p>
            <a:r>
              <a:rPr lang="en-US" dirty="0"/>
              <a:t>Measures the days it takes to convert receivables into cash.</a:t>
            </a:r>
          </a:p>
        </p:txBody>
      </p:sp>
      <p:graphicFrame>
        <p:nvGraphicFramePr>
          <p:cNvPr id="9" name="(Decorative)Table 11">
            <a:extLst>
              <a:ext uri="{FF2B5EF4-FFF2-40B4-BE49-F238E27FC236}">
                <a16:creationId xmlns:a16="http://schemas.microsoft.com/office/drawing/2014/main" id="{CCF02FEF-DF40-4E73-B6B2-17A23B8157AB}"/>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2696718766"/>
              </p:ext>
            </p:extLst>
          </p:nvPr>
        </p:nvGraphicFramePr>
        <p:xfrm>
          <a:off x="515112" y="2432574"/>
          <a:ext cx="8352843" cy="1568018"/>
        </p:xfrm>
        <a:graphic>
          <a:graphicData uri="http://schemas.openxmlformats.org/drawingml/2006/table">
            <a:tbl>
              <a:tblPr firstRow="1" bandRow="1">
                <a:tableStyleId>{5C22544A-7EE6-4342-B048-85BDC9FD1C3A}</a:tableStyleId>
              </a:tblPr>
              <a:tblGrid>
                <a:gridCol w="3504797">
                  <a:extLst>
                    <a:ext uri="{9D8B030D-6E8A-4147-A177-3AD203B41FA5}">
                      <a16:colId xmlns:a16="http://schemas.microsoft.com/office/drawing/2014/main" val="1038434041"/>
                    </a:ext>
                  </a:extLst>
                </a:gridCol>
                <a:gridCol w="2788854">
                  <a:extLst>
                    <a:ext uri="{9D8B030D-6E8A-4147-A177-3AD203B41FA5}">
                      <a16:colId xmlns:a16="http://schemas.microsoft.com/office/drawing/2014/main" val="1161347125"/>
                    </a:ext>
                  </a:extLst>
                </a:gridCol>
                <a:gridCol w="2059192">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7C475FAF-41E1-4ECA-A452-EE88886E6CA2}"/>
              </a:ext>
            </a:extLst>
          </p:cNvPr>
          <p:cNvGraphicFramePr>
            <a:graphicFrameLocks noChangeAspect="1"/>
          </p:cNvGraphicFramePr>
          <p:nvPr>
            <p:extLst>
              <p:ext uri="{D42A27DB-BD31-4B8C-83A1-F6EECF244321}">
                <p14:modId xmlns:p14="http://schemas.microsoft.com/office/powerpoint/2010/main" val="2191313290"/>
              </p:ext>
            </p:extLst>
          </p:nvPr>
        </p:nvGraphicFramePr>
        <p:xfrm>
          <a:off x="558677" y="2488724"/>
          <a:ext cx="3441859" cy="394653"/>
        </p:xfrm>
        <a:graphic>
          <a:graphicData uri="http://schemas.openxmlformats.org/presentationml/2006/ole">
            <mc:AlternateContent xmlns:mc="http://schemas.openxmlformats.org/markup-compatibility/2006">
              <mc:Choice xmlns:v="urn:schemas-microsoft-com:vml" Requires="v">
                <p:oleObj name="Equation" r:id="rId3" imgW="1765080" imgH="203040" progId="Equation.DSMT4">
                  <p:embed/>
                </p:oleObj>
              </mc:Choice>
              <mc:Fallback>
                <p:oleObj name="Equation" r:id="rId3" imgW="1765080" imgH="203040" progId="Equation.DSMT4">
                  <p:embed/>
                  <p:pic>
                    <p:nvPicPr>
                      <p:cNvPr id="3" name="Object 2">
                        <a:extLst>
                          <a:ext uri="{FF2B5EF4-FFF2-40B4-BE49-F238E27FC236}">
                            <a16:creationId xmlns:a16="http://schemas.microsoft.com/office/drawing/2014/main" id="{D9371EAF-192D-4911-9C4E-4CE95564567C}"/>
                          </a:ext>
                        </a:extLst>
                      </p:cNvPr>
                      <p:cNvPicPr/>
                      <p:nvPr/>
                    </p:nvPicPr>
                    <p:blipFill>
                      <a:blip r:embed="rId4"/>
                      <a:stretch>
                        <a:fillRect/>
                      </a:stretch>
                    </p:blipFill>
                    <p:spPr>
                      <a:xfrm>
                        <a:off x="558677" y="2488724"/>
                        <a:ext cx="3441859" cy="39465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C2E2CBA2-640D-4C21-825B-1164EEA0164E}"/>
              </a:ext>
            </a:extLst>
          </p:cNvPr>
          <p:cNvGraphicFramePr>
            <a:graphicFrameLocks noChangeAspect="1"/>
          </p:cNvGraphicFramePr>
          <p:nvPr>
            <p:extLst>
              <p:ext uri="{D42A27DB-BD31-4B8C-83A1-F6EECF244321}">
                <p14:modId xmlns:p14="http://schemas.microsoft.com/office/powerpoint/2010/main" val="336069126"/>
              </p:ext>
            </p:extLst>
          </p:nvPr>
        </p:nvGraphicFramePr>
        <p:xfrm>
          <a:off x="5368506" y="2511425"/>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4" name="Object 3">
                        <a:extLst>
                          <a:ext uri="{FF2B5EF4-FFF2-40B4-BE49-F238E27FC236}">
                            <a16:creationId xmlns:a16="http://schemas.microsoft.com/office/drawing/2014/main" id="{09A70A97-DD2A-4A9B-B1FC-7D86C222E249}"/>
                          </a:ext>
                        </a:extLst>
                      </p:cNvPr>
                      <p:cNvPicPr/>
                      <p:nvPr/>
                    </p:nvPicPr>
                    <p:blipFill>
                      <a:blip r:embed="rId6"/>
                      <a:stretch>
                        <a:fillRect/>
                      </a:stretch>
                    </p:blipFill>
                    <p:spPr>
                      <a:xfrm>
                        <a:off x="5368506" y="2511425"/>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5A104569-5F5D-4801-80F9-85EB61387416}"/>
              </a:ext>
            </a:extLst>
          </p:cNvPr>
          <p:cNvGraphicFramePr>
            <a:graphicFrameLocks noChangeAspect="1"/>
          </p:cNvGraphicFramePr>
          <p:nvPr>
            <p:extLst>
              <p:ext uri="{D42A27DB-BD31-4B8C-83A1-F6EECF244321}">
                <p14:modId xmlns:p14="http://schemas.microsoft.com/office/powerpoint/2010/main" val="3164495640"/>
              </p:ext>
            </p:extLst>
          </p:nvPr>
        </p:nvGraphicFramePr>
        <p:xfrm>
          <a:off x="7577138" y="2513013"/>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5" name="Object 4">
                        <a:extLst>
                          <a:ext uri="{FF2B5EF4-FFF2-40B4-BE49-F238E27FC236}">
                            <a16:creationId xmlns:a16="http://schemas.microsoft.com/office/drawing/2014/main" id="{1C5C9D55-1AEF-4546-BA61-57F50CCCE52C}"/>
                          </a:ext>
                        </a:extLst>
                      </p:cNvPr>
                      <p:cNvPicPr/>
                      <p:nvPr/>
                    </p:nvPicPr>
                    <p:blipFill>
                      <a:blip r:embed="rId8"/>
                      <a:stretch>
                        <a:fillRect/>
                      </a:stretch>
                    </p:blipFill>
                    <p:spPr>
                      <a:xfrm>
                        <a:off x="7577138" y="2513013"/>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AE013ADB-A87D-430D-8053-206F21E38748}"/>
              </a:ext>
            </a:extLst>
          </p:cNvPr>
          <p:cNvGraphicFramePr>
            <a:graphicFrameLocks noChangeAspect="1"/>
          </p:cNvGraphicFramePr>
          <p:nvPr>
            <p:extLst>
              <p:ext uri="{D42A27DB-BD31-4B8C-83A1-F6EECF244321}">
                <p14:modId xmlns:p14="http://schemas.microsoft.com/office/powerpoint/2010/main" val="838832448"/>
              </p:ext>
            </p:extLst>
          </p:nvPr>
        </p:nvGraphicFramePr>
        <p:xfrm>
          <a:off x="589951" y="3061450"/>
          <a:ext cx="3242787" cy="768350"/>
        </p:xfrm>
        <a:graphic>
          <a:graphicData uri="http://schemas.openxmlformats.org/presentationml/2006/ole">
            <mc:AlternateContent xmlns:mc="http://schemas.openxmlformats.org/markup-compatibility/2006">
              <mc:Choice xmlns:v="urn:schemas-microsoft-com:vml" Requires="v">
                <p:oleObj name="Equation" r:id="rId9" imgW="1663560" imgH="393480" progId="Equation.DSMT4">
                  <p:embed/>
                </p:oleObj>
              </mc:Choice>
              <mc:Fallback>
                <p:oleObj name="Equation" r:id="rId9" imgW="1663560" imgH="393480" progId="Equation.DSMT4">
                  <p:embed/>
                  <p:pic>
                    <p:nvPicPr>
                      <p:cNvPr id="9" name="Object 8">
                        <a:extLst>
                          <a:ext uri="{FF2B5EF4-FFF2-40B4-BE49-F238E27FC236}">
                            <a16:creationId xmlns:a16="http://schemas.microsoft.com/office/drawing/2014/main" id="{8CA4B128-E2F4-4E2B-9A5B-EDA19DCA785B}"/>
                          </a:ext>
                        </a:extLst>
                      </p:cNvPr>
                      <p:cNvPicPr/>
                      <p:nvPr/>
                    </p:nvPicPr>
                    <p:blipFill>
                      <a:blip r:embed="rId10"/>
                      <a:stretch>
                        <a:fillRect/>
                      </a:stretch>
                    </p:blipFill>
                    <p:spPr>
                      <a:xfrm>
                        <a:off x="589951" y="3061450"/>
                        <a:ext cx="3242787" cy="76835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A343D272-A8F3-40A1-B66D-73A05C1C8C63}"/>
              </a:ext>
            </a:extLst>
          </p:cNvPr>
          <p:cNvGraphicFramePr>
            <a:graphicFrameLocks noChangeAspect="1"/>
          </p:cNvGraphicFramePr>
          <p:nvPr>
            <p:extLst>
              <p:ext uri="{D42A27DB-BD31-4B8C-83A1-F6EECF244321}">
                <p14:modId xmlns:p14="http://schemas.microsoft.com/office/powerpoint/2010/main" val="806640713"/>
              </p:ext>
            </p:extLst>
          </p:nvPr>
        </p:nvGraphicFramePr>
        <p:xfrm>
          <a:off x="4541251" y="3077318"/>
          <a:ext cx="1980248" cy="766603"/>
        </p:xfrm>
        <a:graphic>
          <a:graphicData uri="http://schemas.openxmlformats.org/presentationml/2006/ole">
            <mc:AlternateContent xmlns:mc="http://schemas.openxmlformats.org/markup-compatibility/2006">
              <mc:Choice xmlns:v="urn:schemas-microsoft-com:vml" Requires="v">
                <p:oleObj name="Equation" r:id="rId11" imgW="1015920" imgH="393480" progId="Equation.DSMT4">
                  <p:embed/>
                </p:oleObj>
              </mc:Choice>
              <mc:Fallback>
                <p:oleObj name="Equation" r:id="rId11" imgW="1015920" imgH="393480" progId="Equation.DSMT4">
                  <p:embed/>
                  <p:pic>
                    <p:nvPicPr>
                      <p:cNvPr id="12" name="Object 11">
                        <a:extLst>
                          <a:ext uri="{FF2B5EF4-FFF2-40B4-BE49-F238E27FC236}">
                            <a16:creationId xmlns:a16="http://schemas.microsoft.com/office/drawing/2014/main" id="{FC559837-724A-41BC-885D-6BF572CBB7C6}"/>
                          </a:ext>
                        </a:extLst>
                      </p:cNvPr>
                      <p:cNvPicPr/>
                      <p:nvPr/>
                    </p:nvPicPr>
                    <p:blipFill>
                      <a:blip r:embed="rId12"/>
                      <a:stretch>
                        <a:fillRect/>
                      </a:stretch>
                    </p:blipFill>
                    <p:spPr>
                      <a:xfrm>
                        <a:off x="4541251" y="3077318"/>
                        <a:ext cx="1980248" cy="766603"/>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2F2DA6A2-2F14-409A-8E84-8C020DDF5A30}"/>
              </a:ext>
            </a:extLst>
          </p:cNvPr>
          <p:cNvGraphicFramePr>
            <a:graphicFrameLocks noChangeAspect="1"/>
          </p:cNvGraphicFramePr>
          <p:nvPr>
            <p:extLst>
              <p:ext uri="{D42A27DB-BD31-4B8C-83A1-F6EECF244321}">
                <p14:modId xmlns:p14="http://schemas.microsoft.com/office/powerpoint/2010/main" val="1109978556"/>
              </p:ext>
            </p:extLst>
          </p:nvPr>
        </p:nvGraphicFramePr>
        <p:xfrm>
          <a:off x="7311700" y="3247382"/>
          <a:ext cx="1187450" cy="396399"/>
        </p:xfrm>
        <a:graphic>
          <a:graphicData uri="http://schemas.openxmlformats.org/presentationml/2006/ole">
            <mc:AlternateContent xmlns:mc="http://schemas.openxmlformats.org/markup-compatibility/2006">
              <mc:Choice xmlns:v="urn:schemas-microsoft-com:vml" Requires="v">
                <p:oleObj name="Equation" r:id="rId13" imgW="609480" imgH="203040" progId="Equation.DSMT4">
                  <p:embed/>
                </p:oleObj>
              </mc:Choice>
              <mc:Fallback>
                <p:oleObj name="Equation" r:id="rId13" imgW="609480" imgH="203040" progId="Equation.DSMT4">
                  <p:embed/>
                  <p:pic>
                    <p:nvPicPr>
                      <p:cNvPr id="13" name="Object 12">
                        <a:extLst>
                          <a:ext uri="{FF2B5EF4-FFF2-40B4-BE49-F238E27FC236}">
                            <a16:creationId xmlns:a16="http://schemas.microsoft.com/office/drawing/2014/main" id="{50495943-DBFB-41A6-B0A0-6F29011DADBF}"/>
                          </a:ext>
                        </a:extLst>
                      </p:cNvPr>
                      <p:cNvPicPr/>
                      <p:nvPr/>
                    </p:nvPicPr>
                    <p:blipFill>
                      <a:blip r:embed="rId14"/>
                      <a:stretch>
                        <a:fillRect/>
                      </a:stretch>
                    </p:blipFill>
                    <p:spPr>
                      <a:xfrm>
                        <a:off x="7311700" y="3247382"/>
                        <a:ext cx="1187450" cy="396399"/>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5"/>
            <a:ext cx="8458200" cy="1044046"/>
          </a:xfrm>
        </p:spPr>
        <p:txBody>
          <a:bodyPr/>
          <a:lstStyle/>
          <a:p>
            <a:r>
              <a:rPr lang="en-US" dirty="0"/>
              <a:t>Is a longer or shorter average collection period better?</a:t>
            </a:r>
          </a:p>
          <a:p>
            <a:pPr marL="291600" indent="-291600">
              <a:buFont typeface="Arial" panose="020B0604020202020204" pitchFamily="34" charset="0"/>
              <a:buChar char="•"/>
            </a:pPr>
            <a:r>
              <a:rPr lang="en-US" sz="2200" dirty="0"/>
              <a:t>The shorter the average collection period, the better.</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20335808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sz="3200" dirty="0"/>
              <a:t>Illustration 12–10 Inventory Turnover Ratio</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947876"/>
          </a:xfrm>
        </p:spPr>
        <p:txBody>
          <a:bodyPr/>
          <a:lstStyle/>
          <a:p>
            <a:r>
              <a:rPr lang="en-US" dirty="0"/>
              <a:t>Measures how many times average inventory is sold during the year.</a:t>
            </a:r>
          </a:p>
        </p:txBody>
      </p:sp>
      <p:graphicFrame>
        <p:nvGraphicFramePr>
          <p:cNvPr id="9" name="(Decorative)Table 11">
            <a:extLst>
              <a:ext uri="{FF2B5EF4-FFF2-40B4-BE49-F238E27FC236}">
                <a16:creationId xmlns:a16="http://schemas.microsoft.com/office/drawing/2014/main" id="{30E5DBBF-D0A8-4ACA-9011-CFB561746468}"/>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2638682802"/>
              </p:ext>
            </p:extLst>
          </p:nvPr>
        </p:nvGraphicFramePr>
        <p:xfrm>
          <a:off x="515112" y="2432574"/>
          <a:ext cx="8352843" cy="1568018"/>
        </p:xfrm>
        <a:graphic>
          <a:graphicData uri="http://schemas.openxmlformats.org/drawingml/2006/table">
            <a:tbl>
              <a:tblPr firstRow="1" bandRow="1">
                <a:tableStyleId>{5C22544A-7EE6-4342-B048-85BDC9FD1C3A}</a:tableStyleId>
              </a:tblPr>
              <a:tblGrid>
                <a:gridCol w="3504797">
                  <a:extLst>
                    <a:ext uri="{9D8B030D-6E8A-4147-A177-3AD203B41FA5}">
                      <a16:colId xmlns:a16="http://schemas.microsoft.com/office/drawing/2014/main" val="1038434041"/>
                    </a:ext>
                  </a:extLst>
                </a:gridCol>
                <a:gridCol w="3485072">
                  <a:extLst>
                    <a:ext uri="{9D8B030D-6E8A-4147-A177-3AD203B41FA5}">
                      <a16:colId xmlns:a16="http://schemas.microsoft.com/office/drawing/2014/main" val="1161347125"/>
                    </a:ext>
                  </a:extLst>
                </a:gridCol>
                <a:gridCol w="1362974">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B8962E4C-56D5-4238-9A7C-6D53628856AA}"/>
              </a:ext>
            </a:extLst>
          </p:cNvPr>
          <p:cNvGraphicFramePr>
            <a:graphicFrameLocks noChangeAspect="1"/>
          </p:cNvGraphicFramePr>
          <p:nvPr>
            <p:extLst>
              <p:ext uri="{D42A27DB-BD31-4B8C-83A1-F6EECF244321}">
                <p14:modId xmlns:p14="http://schemas.microsoft.com/office/powerpoint/2010/main" val="105339696"/>
              </p:ext>
            </p:extLst>
          </p:nvPr>
        </p:nvGraphicFramePr>
        <p:xfrm>
          <a:off x="587526" y="2488724"/>
          <a:ext cx="3417411" cy="394653"/>
        </p:xfrm>
        <a:graphic>
          <a:graphicData uri="http://schemas.openxmlformats.org/presentationml/2006/ole">
            <mc:AlternateContent xmlns:mc="http://schemas.openxmlformats.org/markup-compatibility/2006">
              <mc:Choice xmlns:v="urn:schemas-microsoft-com:vml" Requires="v">
                <p:oleObj name="Equation" r:id="rId3" imgW="1752480" imgH="203040" progId="Equation.DSMT4">
                  <p:embed/>
                </p:oleObj>
              </mc:Choice>
              <mc:Fallback>
                <p:oleObj name="Equation" r:id="rId3" imgW="1752480" imgH="203040" progId="Equation.DSMT4">
                  <p:embed/>
                  <p:pic>
                    <p:nvPicPr>
                      <p:cNvPr id="3" name="Object 2">
                        <a:extLst>
                          <a:ext uri="{FF2B5EF4-FFF2-40B4-BE49-F238E27FC236}">
                            <a16:creationId xmlns:a16="http://schemas.microsoft.com/office/drawing/2014/main" id="{D9371EAF-192D-4911-9C4E-4CE95564567C}"/>
                          </a:ext>
                        </a:extLst>
                      </p:cNvPr>
                      <p:cNvPicPr/>
                      <p:nvPr/>
                    </p:nvPicPr>
                    <p:blipFill>
                      <a:blip r:embed="rId4"/>
                      <a:stretch>
                        <a:fillRect/>
                      </a:stretch>
                    </p:blipFill>
                    <p:spPr>
                      <a:xfrm>
                        <a:off x="587526" y="2488724"/>
                        <a:ext cx="3417411" cy="39465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613E211C-D13D-4373-ABC3-6177BBFFE66C}"/>
              </a:ext>
            </a:extLst>
          </p:cNvPr>
          <p:cNvGraphicFramePr>
            <a:graphicFrameLocks noChangeAspect="1"/>
          </p:cNvGraphicFramePr>
          <p:nvPr>
            <p:extLst>
              <p:ext uri="{D42A27DB-BD31-4B8C-83A1-F6EECF244321}">
                <p14:modId xmlns:p14="http://schemas.microsoft.com/office/powerpoint/2010/main" val="2257731537"/>
              </p:ext>
            </p:extLst>
          </p:nvPr>
        </p:nvGraphicFramePr>
        <p:xfrm>
          <a:off x="5649866" y="2511425"/>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4" name="Object 3">
                        <a:extLst>
                          <a:ext uri="{FF2B5EF4-FFF2-40B4-BE49-F238E27FC236}">
                            <a16:creationId xmlns:a16="http://schemas.microsoft.com/office/drawing/2014/main" id="{09A70A97-DD2A-4A9B-B1FC-7D86C222E249}"/>
                          </a:ext>
                        </a:extLst>
                      </p:cNvPr>
                      <p:cNvPicPr/>
                      <p:nvPr/>
                    </p:nvPicPr>
                    <p:blipFill>
                      <a:blip r:embed="rId6"/>
                      <a:stretch>
                        <a:fillRect/>
                      </a:stretch>
                    </p:blipFill>
                    <p:spPr>
                      <a:xfrm>
                        <a:off x="5649866" y="2511425"/>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87ED5720-1376-4361-8A89-3A1A603BB6B2}"/>
              </a:ext>
            </a:extLst>
          </p:cNvPr>
          <p:cNvGraphicFramePr>
            <a:graphicFrameLocks noChangeAspect="1"/>
          </p:cNvGraphicFramePr>
          <p:nvPr>
            <p:extLst>
              <p:ext uri="{D42A27DB-BD31-4B8C-83A1-F6EECF244321}">
                <p14:modId xmlns:p14="http://schemas.microsoft.com/office/powerpoint/2010/main" val="148786953"/>
              </p:ext>
            </p:extLst>
          </p:nvPr>
        </p:nvGraphicFramePr>
        <p:xfrm>
          <a:off x="7802022" y="2513013"/>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5" name="Object 4">
                        <a:extLst>
                          <a:ext uri="{FF2B5EF4-FFF2-40B4-BE49-F238E27FC236}">
                            <a16:creationId xmlns:a16="http://schemas.microsoft.com/office/drawing/2014/main" id="{1C5C9D55-1AEF-4546-BA61-57F50CCCE52C}"/>
                          </a:ext>
                        </a:extLst>
                      </p:cNvPr>
                      <p:cNvPicPr/>
                      <p:nvPr/>
                    </p:nvPicPr>
                    <p:blipFill>
                      <a:blip r:embed="rId8"/>
                      <a:stretch>
                        <a:fillRect/>
                      </a:stretch>
                    </p:blipFill>
                    <p:spPr>
                      <a:xfrm>
                        <a:off x="7802022" y="2513013"/>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661D7635-08F2-4AEA-948E-E1923915D598}"/>
              </a:ext>
            </a:extLst>
          </p:cNvPr>
          <p:cNvGraphicFramePr>
            <a:graphicFrameLocks noChangeAspect="1"/>
          </p:cNvGraphicFramePr>
          <p:nvPr>
            <p:extLst>
              <p:ext uri="{D42A27DB-BD31-4B8C-83A1-F6EECF244321}">
                <p14:modId xmlns:p14="http://schemas.microsoft.com/office/powerpoint/2010/main" val="285342231"/>
              </p:ext>
            </p:extLst>
          </p:nvPr>
        </p:nvGraphicFramePr>
        <p:xfrm>
          <a:off x="1018699" y="3070253"/>
          <a:ext cx="2350453" cy="817245"/>
        </p:xfrm>
        <a:graphic>
          <a:graphicData uri="http://schemas.openxmlformats.org/presentationml/2006/ole">
            <mc:AlternateContent xmlns:mc="http://schemas.openxmlformats.org/markup-compatibility/2006">
              <mc:Choice xmlns:v="urn:schemas-microsoft-com:vml" Requires="v">
                <p:oleObj name="Equation" r:id="rId9" imgW="1206360" imgH="419040" progId="Equation.DSMT4">
                  <p:embed/>
                </p:oleObj>
              </mc:Choice>
              <mc:Fallback>
                <p:oleObj name="Equation" r:id="rId9" imgW="1206360" imgH="419040" progId="Equation.DSMT4">
                  <p:embed/>
                  <p:pic>
                    <p:nvPicPr>
                      <p:cNvPr id="9" name="Object 8">
                        <a:extLst>
                          <a:ext uri="{FF2B5EF4-FFF2-40B4-BE49-F238E27FC236}">
                            <a16:creationId xmlns:a16="http://schemas.microsoft.com/office/drawing/2014/main" id="{8CA4B128-E2F4-4E2B-9A5B-EDA19DCA785B}"/>
                          </a:ext>
                        </a:extLst>
                      </p:cNvPr>
                      <p:cNvPicPr/>
                      <p:nvPr/>
                    </p:nvPicPr>
                    <p:blipFill>
                      <a:blip r:embed="rId10"/>
                      <a:stretch>
                        <a:fillRect/>
                      </a:stretch>
                    </p:blipFill>
                    <p:spPr>
                      <a:xfrm>
                        <a:off x="1018699" y="3070253"/>
                        <a:ext cx="2350453" cy="817245"/>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91F46365-EBF6-4845-AE6E-482C0A21DD0B}"/>
              </a:ext>
            </a:extLst>
          </p:cNvPr>
          <p:cNvGraphicFramePr>
            <a:graphicFrameLocks noChangeAspect="1"/>
          </p:cNvGraphicFramePr>
          <p:nvPr>
            <p:extLst>
              <p:ext uri="{D42A27DB-BD31-4B8C-83A1-F6EECF244321}">
                <p14:modId xmlns:p14="http://schemas.microsoft.com/office/powerpoint/2010/main" val="1570274042"/>
              </p:ext>
            </p:extLst>
          </p:nvPr>
        </p:nvGraphicFramePr>
        <p:xfrm>
          <a:off x="3985838" y="3084848"/>
          <a:ext cx="3532316" cy="787459"/>
        </p:xfrm>
        <a:graphic>
          <a:graphicData uri="http://schemas.openxmlformats.org/presentationml/2006/ole">
            <mc:AlternateContent xmlns:mc="http://schemas.openxmlformats.org/markup-compatibility/2006">
              <mc:Choice xmlns:v="urn:schemas-microsoft-com:vml" Requires="v">
                <p:oleObj name="Equation" r:id="rId11" imgW="1993680" imgH="444240" progId="Equation.DSMT4">
                  <p:embed/>
                </p:oleObj>
              </mc:Choice>
              <mc:Fallback>
                <p:oleObj name="Equation" r:id="rId11" imgW="1993680" imgH="444240" progId="Equation.DSMT4">
                  <p:embed/>
                  <p:pic>
                    <p:nvPicPr>
                      <p:cNvPr id="12" name="Object 11">
                        <a:extLst>
                          <a:ext uri="{FF2B5EF4-FFF2-40B4-BE49-F238E27FC236}">
                            <a16:creationId xmlns:a16="http://schemas.microsoft.com/office/drawing/2014/main" id="{FC559837-724A-41BC-885D-6BF572CBB7C6}"/>
                          </a:ext>
                        </a:extLst>
                      </p:cNvPr>
                      <p:cNvPicPr/>
                      <p:nvPr/>
                    </p:nvPicPr>
                    <p:blipFill>
                      <a:blip r:embed="rId12"/>
                      <a:stretch>
                        <a:fillRect/>
                      </a:stretch>
                    </p:blipFill>
                    <p:spPr>
                      <a:xfrm>
                        <a:off x="3985838" y="3084848"/>
                        <a:ext cx="3532316" cy="787459"/>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998F5DE8-5B33-4EEC-BB22-F172271EFCF8}"/>
              </a:ext>
            </a:extLst>
          </p:cNvPr>
          <p:cNvGraphicFramePr>
            <a:graphicFrameLocks noChangeAspect="1"/>
          </p:cNvGraphicFramePr>
          <p:nvPr>
            <p:extLst>
              <p:ext uri="{D42A27DB-BD31-4B8C-83A1-F6EECF244321}">
                <p14:modId xmlns:p14="http://schemas.microsoft.com/office/powerpoint/2010/main" val="1151114020"/>
              </p:ext>
            </p:extLst>
          </p:nvPr>
        </p:nvGraphicFramePr>
        <p:xfrm>
          <a:off x="7651750" y="3248775"/>
          <a:ext cx="1057275" cy="360363"/>
        </p:xfrm>
        <a:graphic>
          <a:graphicData uri="http://schemas.openxmlformats.org/presentationml/2006/ole">
            <mc:AlternateContent xmlns:mc="http://schemas.openxmlformats.org/markup-compatibility/2006">
              <mc:Choice xmlns:v="urn:schemas-microsoft-com:vml" Requires="v">
                <p:oleObj name="Equation" r:id="rId13" imgW="596880" imgH="203040" progId="Equation.DSMT4">
                  <p:embed/>
                </p:oleObj>
              </mc:Choice>
              <mc:Fallback>
                <p:oleObj name="Equation" r:id="rId13" imgW="596880" imgH="203040" progId="Equation.DSMT4">
                  <p:embed/>
                  <p:pic>
                    <p:nvPicPr>
                      <p:cNvPr id="13" name="Object 12">
                        <a:extLst>
                          <a:ext uri="{FF2B5EF4-FFF2-40B4-BE49-F238E27FC236}">
                            <a16:creationId xmlns:a16="http://schemas.microsoft.com/office/drawing/2014/main" id="{50495943-DBFB-41A6-B0A0-6F29011DADBF}"/>
                          </a:ext>
                        </a:extLst>
                      </p:cNvPr>
                      <p:cNvPicPr/>
                      <p:nvPr/>
                    </p:nvPicPr>
                    <p:blipFill>
                      <a:blip r:embed="rId14"/>
                      <a:stretch>
                        <a:fillRect/>
                      </a:stretch>
                    </p:blipFill>
                    <p:spPr>
                      <a:xfrm>
                        <a:off x="7651750" y="3248775"/>
                        <a:ext cx="1057275" cy="360363"/>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4"/>
            <a:ext cx="8458200" cy="2052697"/>
          </a:xfrm>
        </p:spPr>
        <p:txBody>
          <a:bodyPr>
            <a:normAutofit/>
          </a:bodyPr>
          <a:lstStyle/>
          <a:p>
            <a:r>
              <a:rPr lang="en-US" dirty="0"/>
              <a:t>What would a high inventory turnover ratio indicate?</a:t>
            </a:r>
          </a:p>
          <a:p>
            <a:pPr lvl="1"/>
            <a:r>
              <a:rPr lang="en-US" dirty="0"/>
              <a:t>A inventory turnover high ratio indicates that inventory is selling quickly.</a:t>
            </a:r>
          </a:p>
          <a:p>
            <a:pPr lvl="1"/>
            <a:r>
              <a:rPr lang="en-US" dirty="0"/>
              <a:t>An extremely high ratio might indicate lost sales due to inventory shortages.</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2748495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A6B89-1E8F-4B1E-B431-868749EA5203}"/>
              </a:ext>
            </a:extLst>
          </p:cNvPr>
          <p:cNvSpPr>
            <a:spLocks noGrp="1"/>
          </p:cNvSpPr>
          <p:nvPr>
            <p:ph type="title"/>
          </p:nvPr>
        </p:nvSpPr>
        <p:spPr/>
        <p:txBody>
          <a:bodyPr>
            <a:normAutofit/>
          </a:bodyPr>
          <a:lstStyle/>
          <a:p>
            <a:r>
              <a:rPr lang="en-US" sz="3000" dirty="0"/>
              <a:t>Illustration 12–1 Three Types of Comparisons</a:t>
            </a:r>
          </a:p>
        </p:txBody>
      </p:sp>
      <p:pic>
        <p:nvPicPr>
          <p:cNvPr id="7" name="Picture 6" descr="Three different types of comparisons of financial accounting information.">
            <a:extLst>
              <a:ext uri="{FF2B5EF4-FFF2-40B4-BE49-F238E27FC236}">
                <a16:creationId xmlns:a16="http://schemas.microsoft.com/office/drawing/2014/main" id="{4112793A-C690-43E6-90B1-F3452D26E413}"/>
              </a:ext>
            </a:extLst>
          </p:cNvPr>
          <p:cNvPicPr>
            <a:picLocks noChangeAspect="1"/>
          </p:cNvPicPr>
          <p:nvPr/>
        </p:nvPicPr>
        <p:blipFill rotWithShape="1">
          <a:blip r:embed="rId3"/>
          <a:srcRect b="11146"/>
          <a:stretch/>
        </p:blipFill>
        <p:spPr>
          <a:xfrm>
            <a:off x="1697735" y="1147572"/>
            <a:ext cx="5748530" cy="4312311"/>
          </a:xfrm>
          <a:prstGeom prst="rect">
            <a:avLst/>
          </a:prstGeom>
        </p:spPr>
      </p:pic>
      <p:sp>
        <p:nvSpPr>
          <p:cNvPr id="3" name="Content Placeholder 2">
            <a:extLst>
              <a:ext uri="{FF2B5EF4-FFF2-40B4-BE49-F238E27FC236}">
                <a16:creationId xmlns:a16="http://schemas.microsoft.com/office/drawing/2014/main" id="{251B18E4-C0C2-403F-84BC-3C2362658BE4}"/>
              </a:ext>
            </a:extLst>
          </p:cNvPr>
          <p:cNvSpPr>
            <a:spLocks noGrp="1"/>
          </p:cNvSpPr>
          <p:nvPr>
            <p:ph sz="quarter" idx="11"/>
          </p:nvPr>
        </p:nvSpPr>
        <p:spPr>
          <a:xfrm>
            <a:off x="342900" y="5523978"/>
            <a:ext cx="8458200" cy="746472"/>
          </a:xfrm>
        </p:spPr>
        <p:txBody>
          <a:bodyPr>
            <a:normAutofit lnSpcReduction="10000"/>
          </a:bodyPr>
          <a:lstStyle/>
          <a:p>
            <a:r>
              <a:rPr lang="en-US" sz="1200" dirty="0"/>
              <a:t>Rose Carson/Shutterstock; VF Corporation</a:t>
            </a:r>
          </a:p>
          <a:p>
            <a:r>
              <a:rPr lang="en-US" sz="1200" dirty="0"/>
              <a:t>*Industry averages can be obtained from websites such as Yahoo! Finance or from financial ratings agencies such as Dun &amp; Bradstreet, Moody’s, and Standard &amp; Poor’s</a:t>
            </a:r>
          </a:p>
        </p:txBody>
      </p:sp>
      <p:sp>
        <p:nvSpPr>
          <p:cNvPr id="4" name="Text Placeholder 3">
            <a:extLst>
              <a:ext uri="{FF2B5EF4-FFF2-40B4-BE49-F238E27FC236}">
                <a16:creationId xmlns:a16="http://schemas.microsoft.com/office/drawing/2014/main" id="{A91AFA38-0182-4C6F-9346-D6099EE64A58}"/>
              </a:ext>
            </a:extLst>
          </p:cNvPr>
          <p:cNvSpPr>
            <a:spLocks noGrp="1"/>
          </p:cNvSpPr>
          <p:nvPr>
            <p:ph type="body" sz="quarter" idx="12"/>
          </p:nvPr>
        </p:nvSpPr>
        <p:spPr>
          <a:xfrm>
            <a:off x="2971268" y="6304598"/>
            <a:ext cx="3201464" cy="230505"/>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544307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a:xfrm>
            <a:off x="345526" y="233546"/>
            <a:ext cx="8713960" cy="821119"/>
          </a:xfrm>
        </p:spPr>
        <p:txBody>
          <a:bodyPr>
            <a:noAutofit/>
          </a:bodyPr>
          <a:lstStyle/>
          <a:p>
            <a:r>
              <a:rPr lang="en-US" sz="3200" dirty="0"/>
              <a:t>Illustration 12–11 Average Days in Inventory</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947876"/>
          </a:xfrm>
        </p:spPr>
        <p:txBody>
          <a:bodyPr/>
          <a:lstStyle/>
          <a:p>
            <a:r>
              <a:rPr lang="en-US" dirty="0"/>
              <a:t>Measures the average number of days it takes to sell its entire inventory during the year.</a:t>
            </a:r>
          </a:p>
        </p:txBody>
      </p:sp>
      <p:graphicFrame>
        <p:nvGraphicFramePr>
          <p:cNvPr id="9" name="(Decorative)Table 11">
            <a:extLst>
              <a:ext uri="{FF2B5EF4-FFF2-40B4-BE49-F238E27FC236}">
                <a16:creationId xmlns:a16="http://schemas.microsoft.com/office/drawing/2014/main" id="{85424D61-2801-42E3-935E-6421C8F482F6}"/>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4208850228"/>
              </p:ext>
            </p:extLst>
          </p:nvPr>
        </p:nvGraphicFramePr>
        <p:xfrm>
          <a:off x="515112" y="2432574"/>
          <a:ext cx="8352843" cy="1568018"/>
        </p:xfrm>
        <a:graphic>
          <a:graphicData uri="http://schemas.openxmlformats.org/drawingml/2006/table">
            <a:tbl>
              <a:tblPr firstRow="1" bandRow="1">
                <a:tableStyleId>{5C22544A-7EE6-4342-B048-85BDC9FD1C3A}</a:tableStyleId>
              </a:tblPr>
              <a:tblGrid>
                <a:gridCol w="3691128">
                  <a:extLst>
                    <a:ext uri="{9D8B030D-6E8A-4147-A177-3AD203B41FA5}">
                      <a16:colId xmlns:a16="http://schemas.microsoft.com/office/drawing/2014/main" val="1038434041"/>
                    </a:ext>
                  </a:extLst>
                </a:gridCol>
                <a:gridCol w="2869809">
                  <a:extLst>
                    <a:ext uri="{9D8B030D-6E8A-4147-A177-3AD203B41FA5}">
                      <a16:colId xmlns:a16="http://schemas.microsoft.com/office/drawing/2014/main" val="1161347125"/>
                    </a:ext>
                  </a:extLst>
                </a:gridCol>
                <a:gridCol w="1791906">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8037AF99-439E-448A-B612-C258D17A1D62}"/>
              </a:ext>
            </a:extLst>
          </p:cNvPr>
          <p:cNvGraphicFramePr>
            <a:graphicFrameLocks noChangeAspect="1"/>
          </p:cNvGraphicFramePr>
          <p:nvPr>
            <p:extLst>
              <p:ext uri="{D42A27DB-BD31-4B8C-83A1-F6EECF244321}">
                <p14:modId xmlns:p14="http://schemas.microsoft.com/office/powerpoint/2010/main" val="1732396999"/>
              </p:ext>
            </p:extLst>
          </p:nvPr>
        </p:nvGraphicFramePr>
        <p:xfrm>
          <a:off x="522288" y="2489200"/>
          <a:ext cx="3514725" cy="393700"/>
        </p:xfrm>
        <a:graphic>
          <a:graphicData uri="http://schemas.openxmlformats.org/presentationml/2006/ole">
            <mc:AlternateContent xmlns:mc="http://schemas.openxmlformats.org/markup-compatibility/2006">
              <mc:Choice xmlns:v="urn:schemas-microsoft-com:vml" Requires="v">
                <p:oleObj name="Equation" r:id="rId3" imgW="1803240" imgH="203040" progId="Equation.DSMT4">
                  <p:embed/>
                </p:oleObj>
              </mc:Choice>
              <mc:Fallback>
                <p:oleObj name="Equation" r:id="rId3" imgW="1803240" imgH="203040" progId="Equation.DSMT4">
                  <p:embed/>
                  <p:pic>
                    <p:nvPicPr>
                      <p:cNvPr id="12" name="Object 11">
                        <a:extLst>
                          <a:ext uri="{FF2B5EF4-FFF2-40B4-BE49-F238E27FC236}">
                            <a16:creationId xmlns:a16="http://schemas.microsoft.com/office/drawing/2014/main" id="{7C475FAF-41E1-4ECA-A452-EE88886E6CA2}"/>
                          </a:ext>
                        </a:extLst>
                      </p:cNvPr>
                      <p:cNvPicPr/>
                      <p:nvPr/>
                    </p:nvPicPr>
                    <p:blipFill>
                      <a:blip r:embed="rId4"/>
                      <a:stretch>
                        <a:fillRect/>
                      </a:stretch>
                    </p:blipFill>
                    <p:spPr>
                      <a:xfrm>
                        <a:off x="522288" y="2489200"/>
                        <a:ext cx="3514725" cy="3937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A63E6070-D4F0-4A34-9560-B7CCB2041933}"/>
              </a:ext>
            </a:extLst>
          </p:cNvPr>
          <p:cNvGraphicFramePr>
            <a:graphicFrameLocks noChangeAspect="1"/>
          </p:cNvGraphicFramePr>
          <p:nvPr>
            <p:extLst>
              <p:ext uri="{D42A27DB-BD31-4B8C-83A1-F6EECF244321}">
                <p14:modId xmlns:p14="http://schemas.microsoft.com/office/powerpoint/2010/main" val="1978561050"/>
              </p:ext>
            </p:extLst>
          </p:nvPr>
        </p:nvGraphicFramePr>
        <p:xfrm>
          <a:off x="5368506" y="2511425"/>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3" name="Object 12">
                        <a:extLst>
                          <a:ext uri="{FF2B5EF4-FFF2-40B4-BE49-F238E27FC236}">
                            <a16:creationId xmlns:a16="http://schemas.microsoft.com/office/drawing/2014/main" id="{C2E2CBA2-640D-4C21-825B-1164EEA0164E}"/>
                          </a:ext>
                        </a:extLst>
                      </p:cNvPr>
                      <p:cNvPicPr/>
                      <p:nvPr/>
                    </p:nvPicPr>
                    <p:blipFill>
                      <a:blip r:embed="rId6"/>
                      <a:stretch>
                        <a:fillRect/>
                      </a:stretch>
                    </p:blipFill>
                    <p:spPr>
                      <a:xfrm>
                        <a:off x="5368506" y="2511425"/>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C2DD78B4-3FE3-43DE-B5F4-41F4607E38E0}"/>
              </a:ext>
            </a:extLst>
          </p:cNvPr>
          <p:cNvGraphicFramePr>
            <a:graphicFrameLocks noChangeAspect="1"/>
          </p:cNvGraphicFramePr>
          <p:nvPr>
            <p:extLst>
              <p:ext uri="{D42A27DB-BD31-4B8C-83A1-F6EECF244321}">
                <p14:modId xmlns:p14="http://schemas.microsoft.com/office/powerpoint/2010/main" val="1786846421"/>
              </p:ext>
            </p:extLst>
          </p:nvPr>
        </p:nvGraphicFramePr>
        <p:xfrm>
          <a:off x="7717614" y="2513013"/>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5A104569-5F5D-4801-80F9-85EB61387416}"/>
                          </a:ext>
                        </a:extLst>
                      </p:cNvPr>
                      <p:cNvPicPr/>
                      <p:nvPr/>
                    </p:nvPicPr>
                    <p:blipFill>
                      <a:blip r:embed="rId8"/>
                      <a:stretch>
                        <a:fillRect/>
                      </a:stretch>
                    </p:blipFill>
                    <p:spPr>
                      <a:xfrm>
                        <a:off x="7717614" y="2513013"/>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9F24EF87-B25F-43E3-82D1-F137C9EEA365}"/>
              </a:ext>
            </a:extLst>
          </p:cNvPr>
          <p:cNvGraphicFramePr>
            <a:graphicFrameLocks noChangeAspect="1"/>
          </p:cNvGraphicFramePr>
          <p:nvPr>
            <p:extLst>
              <p:ext uri="{D42A27DB-BD31-4B8C-83A1-F6EECF244321}">
                <p14:modId xmlns:p14="http://schemas.microsoft.com/office/powerpoint/2010/main" val="3363740844"/>
              </p:ext>
            </p:extLst>
          </p:nvPr>
        </p:nvGraphicFramePr>
        <p:xfrm>
          <a:off x="677200" y="3051925"/>
          <a:ext cx="2968625" cy="819150"/>
        </p:xfrm>
        <a:graphic>
          <a:graphicData uri="http://schemas.openxmlformats.org/presentationml/2006/ole">
            <mc:AlternateContent xmlns:mc="http://schemas.openxmlformats.org/markup-compatibility/2006">
              <mc:Choice xmlns:v="urn:schemas-microsoft-com:vml" Requires="v">
                <p:oleObj name="Equation" r:id="rId9" imgW="1523880" imgH="419040" progId="Equation.DSMT4">
                  <p:embed/>
                </p:oleObj>
              </mc:Choice>
              <mc:Fallback>
                <p:oleObj name="Equation" r:id="rId9" imgW="1523880" imgH="419040" progId="Equation.DSMT4">
                  <p:embed/>
                  <p:pic>
                    <p:nvPicPr>
                      <p:cNvPr id="15" name="Object 14">
                        <a:extLst>
                          <a:ext uri="{FF2B5EF4-FFF2-40B4-BE49-F238E27FC236}">
                            <a16:creationId xmlns:a16="http://schemas.microsoft.com/office/drawing/2014/main" id="{AE013ADB-A87D-430D-8053-206F21E38748}"/>
                          </a:ext>
                        </a:extLst>
                      </p:cNvPr>
                      <p:cNvPicPr/>
                      <p:nvPr/>
                    </p:nvPicPr>
                    <p:blipFill>
                      <a:blip r:embed="rId10"/>
                      <a:stretch>
                        <a:fillRect/>
                      </a:stretch>
                    </p:blipFill>
                    <p:spPr>
                      <a:xfrm>
                        <a:off x="677200" y="3051925"/>
                        <a:ext cx="2968625" cy="81915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AEC25865-08B1-4BAC-AFCA-21D9CC5F9780}"/>
              </a:ext>
            </a:extLst>
          </p:cNvPr>
          <p:cNvGraphicFramePr>
            <a:graphicFrameLocks noChangeAspect="1"/>
          </p:cNvGraphicFramePr>
          <p:nvPr>
            <p:extLst>
              <p:ext uri="{D42A27DB-BD31-4B8C-83A1-F6EECF244321}">
                <p14:modId xmlns:p14="http://schemas.microsoft.com/office/powerpoint/2010/main" val="2271128133"/>
              </p:ext>
            </p:extLst>
          </p:nvPr>
        </p:nvGraphicFramePr>
        <p:xfrm>
          <a:off x="4636075" y="3076575"/>
          <a:ext cx="1955800" cy="766763"/>
        </p:xfrm>
        <a:graphic>
          <a:graphicData uri="http://schemas.openxmlformats.org/presentationml/2006/ole">
            <mc:AlternateContent xmlns:mc="http://schemas.openxmlformats.org/markup-compatibility/2006">
              <mc:Choice xmlns:v="urn:schemas-microsoft-com:vml" Requires="v">
                <p:oleObj name="Equation" r:id="rId11" imgW="1002960" imgH="393480" progId="Equation.DSMT4">
                  <p:embed/>
                </p:oleObj>
              </mc:Choice>
              <mc:Fallback>
                <p:oleObj name="Equation" r:id="rId11" imgW="1002960" imgH="393480" progId="Equation.DSMT4">
                  <p:embed/>
                  <p:pic>
                    <p:nvPicPr>
                      <p:cNvPr id="16" name="Object 15">
                        <a:extLst>
                          <a:ext uri="{FF2B5EF4-FFF2-40B4-BE49-F238E27FC236}">
                            <a16:creationId xmlns:a16="http://schemas.microsoft.com/office/drawing/2014/main" id="{A343D272-A8F3-40A1-B66D-73A05C1C8C63}"/>
                          </a:ext>
                        </a:extLst>
                      </p:cNvPr>
                      <p:cNvPicPr/>
                      <p:nvPr/>
                    </p:nvPicPr>
                    <p:blipFill>
                      <a:blip r:embed="rId12"/>
                      <a:stretch>
                        <a:fillRect/>
                      </a:stretch>
                    </p:blipFill>
                    <p:spPr>
                      <a:xfrm>
                        <a:off x="4636075" y="3076575"/>
                        <a:ext cx="1955800" cy="766763"/>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3AC5F28F-D41B-4EA9-BE0E-5E4B183A671E}"/>
              </a:ext>
            </a:extLst>
          </p:cNvPr>
          <p:cNvGraphicFramePr>
            <a:graphicFrameLocks noChangeAspect="1"/>
          </p:cNvGraphicFramePr>
          <p:nvPr>
            <p:extLst>
              <p:ext uri="{D42A27DB-BD31-4B8C-83A1-F6EECF244321}">
                <p14:modId xmlns:p14="http://schemas.microsoft.com/office/powerpoint/2010/main" val="1577445124"/>
              </p:ext>
            </p:extLst>
          </p:nvPr>
        </p:nvGraphicFramePr>
        <p:xfrm>
          <a:off x="7363392" y="3264650"/>
          <a:ext cx="1335088" cy="395288"/>
        </p:xfrm>
        <a:graphic>
          <a:graphicData uri="http://schemas.openxmlformats.org/presentationml/2006/ole">
            <mc:AlternateContent xmlns:mc="http://schemas.openxmlformats.org/markup-compatibility/2006">
              <mc:Choice xmlns:v="urn:schemas-microsoft-com:vml" Requires="v">
                <p:oleObj name="Equation" r:id="rId13" imgW="685800" imgH="203040" progId="Equation.DSMT4">
                  <p:embed/>
                </p:oleObj>
              </mc:Choice>
              <mc:Fallback>
                <p:oleObj name="Equation" r:id="rId13" imgW="685800" imgH="203040" progId="Equation.DSMT4">
                  <p:embed/>
                  <p:pic>
                    <p:nvPicPr>
                      <p:cNvPr id="17" name="Object 16">
                        <a:extLst>
                          <a:ext uri="{FF2B5EF4-FFF2-40B4-BE49-F238E27FC236}">
                            <a16:creationId xmlns:a16="http://schemas.microsoft.com/office/drawing/2014/main" id="{2F2DA6A2-2F14-409A-8E84-8C020DDF5A30}"/>
                          </a:ext>
                        </a:extLst>
                      </p:cNvPr>
                      <p:cNvPicPr/>
                      <p:nvPr/>
                    </p:nvPicPr>
                    <p:blipFill>
                      <a:blip r:embed="rId14"/>
                      <a:stretch>
                        <a:fillRect/>
                      </a:stretch>
                    </p:blipFill>
                    <p:spPr>
                      <a:xfrm>
                        <a:off x="7363392" y="3264650"/>
                        <a:ext cx="1335088" cy="395288"/>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4"/>
            <a:ext cx="8458200" cy="1655569"/>
          </a:xfrm>
        </p:spPr>
        <p:txBody>
          <a:bodyPr>
            <a:normAutofit/>
          </a:bodyPr>
          <a:lstStyle/>
          <a:p>
            <a:pPr>
              <a:spcBef>
                <a:spcPts val="0"/>
              </a:spcBef>
            </a:pPr>
            <a:r>
              <a:rPr lang="en-US" dirty="0"/>
              <a:t>Is a shorter or longer average number of days in inventory better?</a:t>
            </a:r>
          </a:p>
          <a:p>
            <a:pPr lvl="1"/>
            <a:r>
              <a:rPr lang="en-US" dirty="0"/>
              <a:t>Companies try to minimize the number of days they hold inventory.</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10731141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sz="3200" dirty="0"/>
              <a:t>Illustration 12–12 Current Ratio</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593033"/>
          </a:xfrm>
        </p:spPr>
        <p:txBody>
          <a:bodyPr/>
          <a:lstStyle/>
          <a:p>
            <a:r>
              <a:rPr lang="en-US" dirty="0"/>
              <a:t>Compares current assets to current liabilities.</a:t>
            </a:r>
          </a:p>
        </p:txBody>
      </p:sp>
      <p:graphicFrame>
        <p:nvGraphicFramePr>
          <p:cNvPr id="9" name="(Decorative)Table 11">
            <a:extLst>
              <a:ext uri="{FF2B5EF4-FFF2-40B4-BE49-F238E27FC236}">
                <a16:creationId xmlns:a16="http://schemas.microsoft.com/office/drawing/2014/main" id="{A9C102A6-04F7-4B2C-8586-DC882ADA5F21}"/>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1834213420"/>
              </p:ext>
            </p:extLst>
          </p:nvPr>
        </p:nvGraphicFramePr>
        <p:xfrm>
          <a:off x="342900" y="2368398"/>
          <a:ext cx="8352843" cy="1568018"/>
        </p:xfrm>
        <a:graphic>
          <a:graphicData uri="http://schemas.openxmlformats.org/drawingml/2006/table">
            <a:tbl>
              <a:tblPr firstRow="1" bandRow="1">
                <a:tableStyleId>{5C22544A-7EE6-4342-B048-85BDC9FD1C3A}</a:tableStyleId>
              </a:tblPr>
              <a:tblGrid>
                <a:gridCol w="3504797">
                  <a:extLst>
                    <a:ext uri="{9D8B030D-6E8A-4147-A177-3AD203B41FA5}">
                      <a16:colId xmlns:a16="http://schemas.microsoft.com/office/drawing/2014/main" val="1038434041"/>
                    </a:ext>
                  </a:extLst>
                </a:gridCol>
                <a:gridCol w="2370223">
                  <a:extLst>
                    <a:ext uri="{9D8B030D-6E8A-4147-A177-3AD203B41FA5}">
                      <a16:colId xmlns:a16="http://schemas.microsoft.com/office/drawing/2014/main" val="1161347125"/>
                    </a:ext>
                  </a:extLst>
                </a:gridCol>
                <a:gridCol w="2477823">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F476D33A-D142-4CC9-B13B-90B4D2F3138D}"/>
              </a:ext>
            </a:extLst>
          </p:cNvPr>
          <p:cNvGraphicFramePr>
            <a:graphicFrameLocks noChangeAspect="1"/>
          </p:cNvGraphicFramePr>
          <p:nvPr>
            <p:extLst>
              <p:ext uri="{D42A27DB-BD31-4B8C-83A1-F6EECF244321}">
                <p14:modId xmlns:p14="http://schemas.microsoft.com/office/powerpoint/2010/main" val="3150356497"/>
              </p:ext>
            </p:extLst>
          </p:nvPr>
        </p:nvGraphicFramePr>
        <p:xfrm>
          <a:off x="966551" y="2448837"/>
          <a:ext cx="1881187" cy="344487"/>
        </p:xfrm>
        <a:graphic>
          <a:graphicData uri="http://schemas.openxmlformats.org/presentationml/2006/ole">
            <mc:AlternateContent xmlns:mc="http://schemas.openxmlformats.org/markup-compatibility/2006">
              <mc:Choice xmlns:v="urn:schemas-microsoft-com:vml" Requires="v">
                <p:oleObj name="Equation" r:id="rId3" imgW="965160" imgH="177480" progId="Equation.DSMT4">
                  <p:embed/>
                </p:oleObj>
              </mc:Choice>
              <mc:Fallback>
                <p:oleObj name="Equation" r:id="rId3" imgW="965160" imgH="177480" progId="Equation.DSMT4">
                  <p:embed/>
                  <p:pic>
                    <p:nvPicPr>
                      <p:cNvPr id="12" name="Object 11">
                        <a:extLst>
                          <a:ext uri="{FF2B5EF4-FFF2-40B4-BE49-F238E27FC236}">
                            <a16:creationId xmlns:a16="http://schemas.microsoft.com/office/drawing/2014/main" id="{8037AF99-439E-448A-B612-C258D17A1D62}"/>
                          </a:ext>
                        </a:extLst>
                      </p:cNvPr>
                      <p:cNvPicPr/>
                      <p:nvPr/>
                    </p:nvPicPr>
                    <p:blipFill>
                      <a:blip r:embed="rId4"/>
                      <a:stretch>
                        <a:fillRect/>
                      </a:stretch>
                    </p:blipFill>
                    <p:spPr>
                      <a:xfrm>
                        <a:off x="966551" y="2448837"/>
                        <a:ext cx="1881187" cy="344487"/>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6C345EA3-F3BD-4F76-8F0F-36800CB81577}"/>
              </a:ext>
            </a:extLst>
          </p:cNvPr>
          <p:cNvGraphicFramePr>
            <a:graphicFrameLocks noChangeAspect="1"/>
          </p:cNvGraphicFramePr>
          <p:nvPr>
            <p:extLst>
              <p:ext uri="{D42A27DB-BD31-4B8C-83A1-F6EECF244321}">
                <p14:modId xmlns:p14="http://schemas.microsoft.com/office/powerpoint/2010/main" val="3534676259"/>
              </p:ext>
            </p:extLst>
          </p:nvPr>
        </p:nvGraphicFramePr>
        <p:xfrm>
          <a:off x="4830532" y="2447249"/>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3" name="Object 12">
                        <a:extLst>
                          <a:ext uri="{FF2B5EF4-FFF2-40B4-BE49-F238E27FC236}">
                            <a16:creationId xmlns:a16="http://schemas.microsoft.com/office/drawing/2014/main" id="{A63E6070-D4F0-4A34-9560-B7CCB2041933}"/>
                          </a:ext>
                        </a:extLst>
                      </p:cNvPr>
                      <p:cNvPicPr/>
                      <p:nvPr/>
                    </p:nvPicPr>
                    <p:blipFill>
                      <a:blip r:embed="rId6"/>
                      <a:stretch>
                        <a:fillRect/>
                      </a:stretch>
                    </p:blipFill>
                    <p:spPr>
                      <a:xfrm>
                        <a:off x="4830532" y="2447249"/>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21FEB771-D469-4436-A0E3-D2DD7B9B4EC9}"/>
              </a:ext>
            </a:extLst>
          </p:cNvPr>
          <p:cNvGraphicFramePr>
            <a:graphicFrameLocks noChangeAspect="1"/>
          </p:cNvGraphicFramePr>
          <p:nvPr>
            <p:extLst>
              <p:ext uri="{D42A27DB-BD31-4B8C-83A1-F6EECF244321}">
                <p14:modId xmlns:p14="http://schemas.microsoft.com/office/powerpoint/2010/main" val="3004905404"/>
              </p:ext>
            </p:extLst>
          </p:nvPr>
        </p:nvGraphicFramePr>
        <p:xfrm>
          <a:off x="7165577" y="2448837"/>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C2DD78B4-3FE3-43DE-B5F4-41F4607E38E0}"/>
                          </a:ext>
                        </a:extLst>
                      </p:cNvPr>
                      <p:cNvPicPr/>
                      <p:nvPr/>
                    </p:nvPicPr>
                    <p:blipFill>
                      <a:blip r:embed="rId8"/>
                      <a:stretch>
                        <a:fillRect/>
                      </a:stretch>
                    </p:blipFill>
                    <p:spPr>
                      <a:xfrm>
                        <a:off x="7165577" y="2448837"/>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A38AE550-7793-4BE8-8C8B-7162039271D7}"/>
              </a:ext>
            </a:extLst>
          </p:cNvPr>
          <p:cNvGraphicFramePr>
            <a:graphicFrameLocks noChangeAspect="1"/>
          </p:cNvGraphicFramePr>
          <p:nvPr>
            <p:extLst>
              <p:ext uri="{D42A27DB-BD31-4B8C-83A1-F6EECF244321}">
                <p14:modId xmlns:p14="http://schemas.microsoft.com/office/powerpoint/2010/main" val="2983315966"/>
              </p:ext>
            </p:extLst>
          </p:nvPr>
        </p:nvGraphicFramePr>
        <p:xfrm>
          <a:off x="759163" y="3012399"/>
          <a:ext cx="2227263" cy="768350"/>
        </p:xfrm>
        <a:graphic>
          <a:graphicData uri="http://schemas.openxmlformats.org/presentationml/2006/ole">
            <mc:AlternateContent xmlns:mc="http://schemas.openxmlformats.org/markup-compatibility/2006">
              <mc:Choice xmlns:v="urn:schemas-microsoft-com:vml" Requires="v">
                <p:oleObj name="Equation" r:id="rId9" imgW="1143000" imgH="393480" progId="Equation.DSMT4">
                  <p:embed/>
                </p:oleObj>
              </mc:Choice>
              <mc:Fallback>
                <p:oleObj name="Equation" r:id="rId9" imgW="1143000" imgH="393480" progId="Equation.DSMT4">
                  <p:embed/>
                  <p:pic>
                    <p:nvPicPr>
                      <p:cNvPr id="15" name="Object 14">
                        <a:extLst>
                          <a:ext uri="{FF2B5EF4-FFF2-40B4-BE49-F238E27FC236}">
                            <a16:creationId xmlns:a16="http://schemas.microsoft.com/office/drawing/2014/main" id="{9F24EF87-B25F-43E3-82D1-F137C9EEA365}"/>
                          </a:ext>
                        </a:extLst>
                      </p:cNvPr>
                      <p:cNvPicPr/>
                      <p:nvPr/>
                    </p:nvPicPr>
                    <p:blipFill>
                      <a:blip r:embed="rId10"/>
                      <a:stretch>
                        <a:fillRect/>
                      </a:stretch>
                    </p:blipFill>
                    <p:spPr>
                      <a:xfrm>
                        <a:off x="759163" y="3012399"/>
                        <a:ext cx="2227263" cy="76835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0360663A-58D6-4439-8BC8-D1D8D172D071}"/>
              </a:ext>
            </a:extLst>
          </p:cNvPr>
          <p:cNvGraphicFramePr>
            <a:graphicFrameLocks noChangeAspect="1"/>
          </p:cNvGraphicFramePr>
          <p:nvPr>
            <p:extLst>
              <p:ext uri="{D42A27DB-BD31-4B8C-83A1-F6EECF244321}">
                <p14:modId xmlns:p14="http://schemas.microsoft.com/office/powerpoint/2010/main" val="649794233"/>
              </p:ext>
            </p:extLst>
          </p:nvPr>
        </p:nvGraphicFramePr>
        <p:xfrm>
          <a:off x="4024501" y="2988587"/>
          <a:ext cx="2103438" cy="815975"/>
        </p:xfrm>
        <a:graphic>
          <a:graphicData uri="http://schemas.openxmlformats.org/presentationml/2006/ole">
            <mc:AlternateContent xmlns:mc="http://schemas.openxmlformats.org/markup-compatibility/2006">
              <mc:Choice xmlns:v="urn:schemas-microsoft-com:vml" Requires="v">
                <p:oleObj name="Equation" r:id="rId11" imgW="1079280" imgH="419040" progId="Equation.DSMT4">
                  <p:embed/>
                </p:oleObj>
              </mc:Choice>
              <mc:Fallback>
                <p:oleObj name="Equation" r:id="rId11" imgW="1079280" imgH="419040" progId="Equation.DSMT4">
                  <p:embed/>
                  <p:pic>
                    <p:nvPicPr>
                      <p:cNvPr id="16" name="Object 15">
                        <a:extLst>
                          <a:ext uri="{FF2B5EF4-FFF2-40B4-BE49-F238E27FC236}">
                            <a16:creationId xmlns:a16="http://schemas.microsoft.com/office/drawing/2014/main" id="{AEC25865-08B1-4BAC-AFCA-21D9CC5F9780}"/>
                          </a:ext>
                        </a:extLst>
                      </p:cNvPr>
                      <p:cNvPicPr/>
                      <p:nvPr/>
                    </p:nvPicPr>
                    <p:blipFill>
                      <a:blip r:embed="rId12"/>
                      <a:stretch>
                        <a:fillRect/>
                      </a:stretch>
                    </p:blipFill>
                    <p:spPr>
                      <a:xfrm>
                        <a:off x="4024501" y="2988587"/>
                        <a:ext cx="2103438" cy="81597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B1A3BB23-6EE4-4D3A-B786-A17BEC8F6E81}"/>
              </a:ext>
            </a:extLst>
          </p:cNvPr>
          <p:cNvGraphicFramePr>
            <a:graphicFrameLocks noChangeAspect="1"/>
          </p:cNvGraphicFramePr>
          <p:nvPr>
            <p:extLst>
              <p:ext uri="{D42A27DB-BD31-4B8C-83A1-F6EECF244321}">
                <p14:modId xmlns:p14="http://schemas.microsoft.com/office/powerpoint/2010/main" val="1504872960"/>
              </p:ext>
            </p:extLst>
          </p:nvPr>
        </p:nvGraphicFramePr>
        <p:xfrm>
          <a:off x="7008955" y="3199724"/>
          <a:ext cx="939800" cy="395288"/>
        </p:xfrm>
        <a:graphic>
          <a:graphicData uri="http://schemas.openxmlformats.org/presentationml/2006/ole">
            <mc:AlternateContent xmlns:mc="http://schemas.openxmlformats.org/markup-compatibility/2006">
              <mc:Choice xmlns:v="urn:schemas-microsoft-com:vml" Requires="v">
                <p:oleObj name="Equation" r:id="rId13" imgW="482400" imgH="203040" progId="Equation.DSMT4">
                  <p:embed/>
                </p:oleObj>
              </mc:Choice>
              <mc:Fallback>
                <p:oleObj name="Equation" r:id="rId13" imgW="482400" imgH="203040" progId="Equation.DSMT4">
                  <p:embed/>
                  <p:pic>
                    <p:nvPicPr>
                      <p:cNvPr id="17" name="Object 16">
                        <a:extLst>
                          <a:ext uri="{FF2B5EF4-FFF2-40B4-BE49-F238E27FC236}">
                            <a16:creationId xmlns:a16="http://schemas.microsoft.com/office/drawing/2014/main" id="{3AC5F28F-D41B-4EA9-BE0E-5E4B183A671E}"/>
                          </a:ext>
                        </a:extLst>
                      </p:cNvPr>
                      <p:cNvPicPr/>
                      <p:nvPr/>
                    </p:nvPicPr>
                    <p:blipFill>
                      <a:blip r:embed="rId14"/>
                      <a:stretch>
                        <a:fillRect/>
                      </a:stretch>
                    </p:blipFill>
                    <p:spPr>
                      <a:xfrm>
                        <a:off x="7008955" y="3199724"/>
                        <a:ext cx="939800" cy="395288"/>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5"/>
            <a:ext cx="8458200" cy="1056412"/>
          </a:xfrm>
        </p:spPr>
        <p:txBody>
          <a:bodyPr>
            <a:normAutofit/>
          </a:bodyPr>
          <a:lstStyle/>
          <a:p>
            <a:r>
              <a:rPr lang="en-US" dirty="0"/>
              <a:t>Would a company want a high current ratio?</a:t>
            </a:r>
          </a:p>
          <a:p>
            <a:pPr lvl="1"/>
            <a:r>
              <a:rPr lang="en-US" dirty="0"/>
              <a:t>A higher current ratio usually indicates less risk.</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41010369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sz="3400" dirty="0"/>
              <a:t>Illustration 12–13 Acid-Test Ratio</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947876"/>
          </a:xfrm>
        </p:spPr>
        <p:txBody>
          <a:bodyPr/>
          <a:lstStyle/>
          <a:p>
            <a:r>
              <a:rPr lang="en-US" dirty="0"/>
              <a:t>A more conservative measure of a company’s ability to pay current liabilities.</a:t>
            </a:r>
          </a:p>
        </p:txBody>
      </p:sp>
      <p:graphicFrame>
        <p:nvGraphicFramePr>
          <p:cNvPr id="9" name="(Decorative)Table 11">
            <a:extLst>
              <a:ext uri="{FF2B5EF4-FFF2-40B4-BE49-F238E27FC236}">
                <a16:creationId xmlns:a16="http://schemas.microsoft.com/office/drawing/2014/main" id="{C672A02C-8B82-4DAC-B8A4-508F54E3383B}"/>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3764563083"/>
              </p:ext>
            </p:extLst>
          </p:nvPr>
        </p:nvGraphicFramePr>
        <p:xfrm>
          <a:off x="342900" y="2359436"/>
          <a:ext cx="8352843" cy="1840168"/>
        </p:xfrm>
        <a:graphic>
          <a:graphicData uri="http://schemas.openxmlformats.org/drawingml/2006/table">
            <a:tbl>
              <a:tblPr firstRow="1" bandRow="1">
                <a:tableStyleId>{5C22544A-7EE6-4342-B048-85BDC9FD1C3A}</a:tableStyleId>
              </a:tblPr>
              <a:tblGrid>
                <a:gridCol w="3504797">
                  <a:extLst>
                    <a:ext uri="{9D8B030D-6E8A-4147-A177-3AD203B41FA5}">
                      <a16:colId xmlns:a16="http://schemas.microsoft.com/office/drawing/2014/main" val="1038434041"/>
                    </a:ext>
                  </a:extLst>
                </a:gridCol>
                <a:gridCol w="3485072">
                  <a:extLst>
                    <a:ext uri="{9D8B030D-6E8A-4147-A177-3AD203B41FA5}">
                      <a16:colId xmlns:a16="http://schemas.microsoft.com/office/drawing/2014/main" val="1161347125"/>
                    </a:ext>
                  </a:extLst>
                </a:gridCol>
                <a:gridCol w="1362974">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36979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168E417A-97A0-41C1-B830-AFCBB2EC9927}"/>
              </a:ext>
            </a:extLst>
          </p:cNvPr>
          <p:cNvGraphicFramePr>
            <a:graphicFrameLocks noChangeAspect="1"/>
          </p:cNvGraphicFramePr>
          <p:nvPr>
            <p:extLst>
              <p:ext uri="{D42A27DB-BD31-4B8C-83A1-F6EECF244321}">
                <p14:modId xmlns:p14="http://schemas.microsoft.com/office/powerpoint/2010/main" val="1355736012"/>
              </p:ext>
            </p:extLst>
          </p:nvPr>
        </p:nvGraphicFramePr>
        <p:xfrm>
          <a:off x="788391" y="2439875"/>
          <a:ext cx="2103437" cy="344487"/>
        </p:xfrm>
        <a:graphic>
          <a:graphicData uri="http://schemas.openxmlformats.org/presentationml/2006/ole">
            <mc:AlternateContent xmlns:mc="http://schemas.openxmlformats.org/markup-compatibility/2006">
              <mc:Choice xmlns:v="urn:schemas-microsoft-com:vml" Requires="v">
                <p:oleObj name="Equation" r:id="rId3" imgW="1079280" imgH="177480" progId="Equation.DSMT4">
                  <p:embed/>
                </p:oleObj>
              </mc:Choice>
              <mc:Fallback>
                <p:oleObj name="Equation" r:id="rId3" imgW="1079280" imgH="177480" progId="Equation.DSMT4">
                  <p:embed/>
                  <p:pic>
                    <p:nvPicPr>
                      <p:cNvPr id="12" name="Object 11">
                        <a:extLst>
                          <a:ext uri="{FF2B5EF4-FFF2-40B4-BE49-F238E27FC236}">
                            <a16:creationId xmlns:a16="http://schemas.microsoft.com/office/drawing/2014/main" id="{F476D33A-D142-4CC9-B13B-90B4D2F3138D}"/>
                          </a:ext>
                        </a:extLst>
                      </p:cNvPr>
                      <p:cNvPicPr/>
                      <p:nvPr/>
                    </p:nvPicPr>
                    <p:blipFill>
                      <a:blip r:embed="rId4"/>
                      <a:stretch>
                        <a:fillRect/>
                      </a:stretch>
                    </p:blipFill>
                    <p:spPr>
                      <a:xfrm>
                        <a:off x="788391" y="2439875"/>
                        <a:ext cx="2103437" cy="344487"/>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56B6A83E-17B1-4034-9419-17832C862E97}"/>
              </a:ext>
            </a:extLst>
          </p:cNvPr>
          <p:cNvGraphicFramePr>
            <a:graphicFrameLocks noChangeAspect="1"/>
          </p:cNvGraphicFramePr>
          <p:nvPr>
            <p:extLst>
              <p:ext uri="{D42A27DB-BD31-4B8C-83A1-F6EECF244321}">
                <p14:modId xmlns:p14="http://schemas.microsoft.com/office/powerpoint/2010/main" val="3280162165"/>
              </p:ext>
            </p:extLst>
          </p:nvPr>
        </p:nvGraphicFramePr>
        <p:xfrm>
          <a:off x="5329285" y="2450319"/>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3" name="Object 12">
                        <a:extLst>
                          <a:ext uri="{FF2B5EF4-FFF2-40B4-BE49-F238E27FC236}">
                            <a16:creationId xmlns:a16="http://schemas.microsoft.com/office/drawing/2014/main" id="{6C345EA3-F3BD-4F76-8F0F-36800CB81577}"/>
                          </a:ext>
                        </a:extLst>
                      </p:cNvPr>
                      <p:cNvPicPr/>
                      <p:nvPr/>
                    </p:nvPicPr>
                    <p:blipFill>
                      <a:blip r:embed="rId6"/>
                      <a:stretch>
                        <a:fillRect/>
                      </a:stretch>
                    </p:blipFill>
                    <p:spPr>
                      <a:xfrm>
                        <a:off x="5329285" y="2450319"/>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74546589-E21E-4D14-A7DC-EEF7DA160A1F}"/>
              </a:ext>
            </a:extLst>
          </p:cNvPr>
          <p:cNvGraphicFramePr>
            <a:graphicFrameLocks noChangeAspect="1"/>
          </p:cNvGraphicFramePr>
          <p:nvPr>
            <p:extLst>
              <p:ext uri="{D42A27DB-BD31-4B8C-83A1-F6EECF244321}">
                <p14:modId xmlns:p14="http://schemas.microsoft.com/office/powerpoint/2010/main" val="1736235464"/>
              </p:ext>
            </p:extLst>
          </p:nvPr>
        </p:nvGraphicFramePr>
        <p:xfrm>
          <a:off x="7613185" y="2439875"/>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21FEB771-D469-4436-A0E3-D2DD7B9B4EC9}"/>
                          </a:ext>
                        </a:extLst>
                      </p:cNvPr>
                      <p:cNvPicPr/>
                      <p:nvPr/>
                    </p:nvPicPr>
                    <p:blipFill>
                      <a:blip r:embed="rId8"/>
                      <a:stretch>
                        <a:fillRect/>
                      </a:stretch>
                    </p:blipFill>
                    <p:spPr>
                      <a:xfrm>
                        <a:off x="7613185" y="2439875"/>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F6C1D576-F772-4128-8B37-5604FEB3E949}"/>
              </a:ext>
            </a:extLst>
          </p:cNvPr>
          <p:cNvGraphicFramePr>
            <a:graphicFrameLocks noChangeAspect="1"/>
          </p:cNvGraphicFramePr>
          <p:nvPr>
            <p:extLst>
              <p:ext uri="{D42A27DB-BD31-4B8C-83A1-F6EECF244321}">
                <p14:modId xmlns:p14="http://schemas.microsoft.com/office/powerpoint/2010/main" val="3581325974"/>
              </p:ext>
            </p:extLst>
          </p:nvPr>
        </p:nvGraphicFramePr>
        <p:xfrm>
          <a:off x="428127" y="2970496"/>
          <a:ext cx="3081338" cy="1104900"/>
        </p:xfrm>
        <a:graphic>
          <a:graphicData uri="http://schemas.openxmlformats.org/presentationml/2006/ole">
            <mc:AlternateContent xmlns:mc="http://schemas.openxmlformats.org/markup-compatibility/2006">
              <mc:Choice xmlns:v="urn:schemas-microsoft-com:vml" Requires="v">
                <p:oleObj name="Equation" r:id="rId9" imgW="1739880" imgH="622080" progId="Equation.DSMT4">
                  <p:embed/>
                </p:oleObj>
              </mc:Choice>
              <mc:Fallback>
                <p:oleObj name="Equation" r:id="rId9" imgW="1739880" imgH="622080" progId="Equation.DSMT4">
                  <p:embed/>
                  <p:pic>
                    <p:nvPicPr>
                      <p:cNvPr id="15" name="Object 14">
                        <a:extLst>
                          <a:ext uri="{FF2B5EF4-FFF2-40B4-BE49-F238E27FC236}">
                            <a16:creationId xmlns:a16="http://schemas.microsoft.com/office/drawing/2014/main" id="{A38AE550-7793-4BE8-8C8B-7162039271D7}"/>
                          </a:ext>
                        </a:extLst>
                      </p:cNvPr>
                      <p:cNvPicPr/>
                      <p:nvPr/>
                    </p:nvPicPr>
                    <p:blipFill>
                      <a:blip r:embed="rId10"/>
                      <a:stretch>
                        <a:fillRect/>
                      </a:stretch>
                    </p:blipFill>
                    <p:spPr>
                      <a:xfrm>
                        <a:off x="428127" y="2970496"/>
                        <a:ext cx="3081338" cy="11049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0F82F471-B0E8-4F4B-895F-A3670BCF14D4}"/>
              </a:ext>
            </a:extLst>
          </p:cNvPr>
          <p:cNvGraphicFramePr>
            <a:graphicFrameLocks noChangeAspect="1"/>
          </p:cNvGraphicFramePr>
          <p:nvPr>
            <p:extLst>
              <p:ext uri="{D42A27DB-BD31-4B8C-83A1-F6EECF244321}">
                <p14:modId xmlns:p14="http://schemas.microsoft.com/office/powerpoint/2010/main" val="1717921559"/>
              </p:ext>
            </p:extLst>
          </p:nvPr>
        </p:nvGraphicFramePr>
        <p:xfrm>
          <a:off x="3840737" y="3382468"/>
          <a:ext cx="3374159" cy="741795"/>
        </p:xfrm>
        <a:graphic>
          <a:graphicData uri="http://schemas.openxmlformats.org/presentationml/2006/ole">
            <mc:AlternateContent xmlns:mc="http://schemas.openxmlformats.org/markup-compatibility/2006">
              <mc:Choice xmlns:v="urn:schemas-microsoft-com:vml" Requires="v">
                <p:oleObj name="Equation" r:id="rId11" imgW="1904760" imgH="419040" progId="Equation.DSMT4">
                  <p:embed/>
                </p:oleObj>
              </mc:Choice>
              <mc:Fallback>
                <p:oleObj name="Equation" r:id="rId11" imgW="1904760" imgH="419040" progId="Equation.DSMT4">
                  <p:embed/>
                  <p:pic>
                    <p:nvPicPr>
                      <p:cNvPr id="16" name="Object 15">
                        <a:extLst>
                          <a:ext uri="{FF2B5EF4-FFF2-40B4-BE49-F238E27FC236}">
                            <a16:creationId xmlns:a16="http://schemas.microsoft.com/office/drawing/2014/main" id="{0360663A-58D6-4439-8BC8-D1D8D172D071}"/>
                          </a:ext>
                        </a:extLst>
                      </p:cNvPr>
                      <p:cNvPicPr/>
                      <p:nvPr/>
                    </p:nvPicPr>
                    <p:blipFill>
                      <a:blip r:embed="rId12"/>
                      <a:stretch>
                        <a:fillRect/>
                      </a:stretch>
                    </p:blipFill>
                    <p:spPr>
                      <a:xfrm>
                        <a:off x="3840737" y="3382468"/>
                        <a:ext cx="3374159" cy="74179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5B4B5C3A-C1E9-44D5-AB99-07244A3E3D8D}"/>
              </a:ext>
            </a:extLst>
          </p:cNvPr>
          <p:cNvGraphicFramePr>
            <a:graphicFrameLocks noChangeAspect="1"/>
          </p:cNvGraphicFramePr>
          <p:nvPr>
            <p:extLst>
              <p:ext uri="{D42A27DB-BD31-4B8C-83A1-F6EECF244321}">
                <p14:modId xmlns:p14="http://schemas.microsoft.com/office/powerpoint/2010/main" val="4197386072"/>
              </p:ext>
            </p:extLst>
          </p:nvPr>
        </p:nvGraphicFramePr>
        <p:xfrm>
          <a:off x="7525937" y="3557860"/>
          <a:ext cx="832715" cy="359353"/>
        </p:xfrm>
        <a:graphic>
          <a:graphicData uri="http://schemas.openxmlformats.org/presentationml/2006/ole">
            <mc:AlternateContent xmlns:mc="http://schemas.openxmlformats.org/markup-compatibility/2006">
              <mc:Choice xmlns:v="urn:schemas-microsoft-com:vml" Requires="v">
                <p:oleObj name="Equation" r:id="rId13" imgW="469800" imgH="203040" progId="Equation.DSMT4">
                  <p:embed/>
                </p:oleObj>
              </mc:Choice>
              <mc:Fallback>
                <p:oleObj name="Equation" r:id="rId13" imgW="469800" imgH="203040" progId="Equation.DSMT4">
                  <p:embed/>
                  <p:pic>
                    <p:nvPicPr>
                      <p:cNvPr id="17" name="Object 16">
                        <a:extLst>
                          <a:ext uri="{FF2B5EF4-FFF2-40B4-BE49-F238E27FC236}">
                            <a16:creationId xmlns:a16="http://schemas.microsoft.com/office/drawing/2014/main" id="{B1A3BB23-6EE4-4D3A-B786-A17BEC8F6E81}"/>
                          </a:ext>
                        </a:extLst>
                      </p:cNvPr>
                      <p:cNvPicPr/>
                      <p:nvPr/>
                    </p:nvPicPr>
                    <p:blipFill>
                      <a:blip r:embed="rId14"/>
                      <a:stretch>
                        <a:fillRect/>
                      </a:stretch>
                    </p:blipFill>
                    <p:spPr>
                      <a:xfrm>
                        <a:off x="7525937" y="3557860"/>
                        <a:ext cx="832715" cy="359353"/>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4"/>
            <a:ext cx="8458200" cy="1998107"/>
          </a:xfrm>
        </p:spPr>
        <p:txBody>
          <a:bodyPr>
            <a:normAutofit/>
          </a:bodyPr>
          <a:lstStyle/>
          <a:p>
            <a:r>
              <a:rPr lang="en-US" dirty="0"/>
              <a:t>Why is the acid-test ratio more conservative?</a:t>
            </a:r>
          </a:p>
          <a:p>
            <a:pPr lvl="1"/>
            <a:r>
              <a:rPr lang="en-US" dirty="0"/>
              <a:t>Because it eliminates current assets such as inventories and prepaid expenses that are less readily convertible into cash, the acid-test ratio often provides a better indication of a company’s liquidity than does the current ratio.</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4115179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sz="3400" dirty="0"/>
              <a:t>Illustration 12–14 Debt to Equity Ratio</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620329"/>
          </a:xfrm>
        </p:spPr>
        <p:txBody>
          <a:bodyPr/>
          <a:lstStyle/>
          <a:p>
            <a:r>
              <a:rPr lang="en-US" dirty="0"/>
              <a:t>Indicates the risk of bankruptcy.</a:t>
            </a:r>
          </a:p>
        </p:txBody>
      </p:sp>
      <p:graphicFrame>
        <p:nvGraphicFramePr>
          <p:cNvPr id="9" name="(Decorative)Table 11">
            <a:extLst>
              <a:ext uri="{FF2B5EF4-FFF2-40B4-BE49-F238E27FC236}">
                <a16:creationId xmlns:a16="http://schemas.microsoft.com/office/drawing/2014/main" id="{178678E8-EBA7-4874-AC27-C4FCC7D47AA5}"/>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4279275009"/>
              </p:ext>
            </p:extLst>
          </p:nvPr>
        </p:nvGraphicFramePr>
        <p:xfrm>
          <a:off x="515112" y="2083441"/>
          <a:ext cx="8352843" cy="1568018"/>
        </p:xfrm>
        <a:graphic>
          <a:graphicData uri="http://schemas.openxmlformats.org/drawingml/2006/table">
            <a:tbl>
              <a:tblPr firstRow="1" bandRow="1">
                <a:tableStyleId>{5C22544A-7EE6-4342-B048-85BDC9FD1C3A}</a:tableStyleId>
              </a:tblPr>
              <a:tblGrid>
                <a:gridCol w="2945540">
                  <a:extLst>
                    <a:ext uri="{9D8B030D-6E8A-4147-A177-3AD203B41FA5}">
                      <a16:colId xmlns:a16="http://schemas.microsoft.com/office/drawing/2014/main" val="1038434041"/>
                    </a:ext>
                  </a:extLst>
                </a:gridCol>
                <a:gridCol w="3713871">
                  <a:extLst>
                    <a:ext uri="{9D8B030D-6E8A-4147-A177-3AD203B41FA5}">
                      <a16:colId xmlns:a16="http://schemas.microsoft.com/office/drawing/2014/main" val="1161347125"/>
                    </a:ext>
                  </a:extLst>
                </a:gridCol>
                <a:gridCol w="1693432">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A2AA305F-D577-441A-8830-641A4DFA54E9}"/>
              </a:ext>
            </a:extLst>
          </p:cNvPr>
          <p:cNvGraphicFramePr>
            <a:graphicFrameLocks noChangeAspect="1"/>
          </p:cNvGraphicFramePr>
          <p:nvPr>
            <p:extLst>
              <p:ext uri="{D42A27DB-BD31-4B8C-83A1-F6EECF244321}">
                <p14:modId xmlns:p14="http://schemas.microsoft.com/office/powerpoint/2010/main" val="3701972022"/>
              </p:ext>
            </p:extLst>
          </p:nvPr>
        </p:nvGraphicFramePr>
        <p:xfrm>
          <a:off x="684300" y="2139950"/>
          <a:ext cx="2722563" cy="393700"/>
        </p:xfrm>
        <a:graphic>
          <a:graphicData uri="http://schemas.openxmlformats.org/presentationml/2006/ole">
            <mc:AlternateContent xmlns:mc="http://schemas.openxmlformats.org/markup-compatibility/2006">
              <mc:Choice xmlns:v="urn:schemas-microsoft-com:vml" Requires="v">
                <p:oleObj name="Equation" r:id="rId3" imgW="1396800" imgH="203040" progId="Equation.DSMT4">
                  <p:embed/>
                </p:oleObj>
              </mc:Choice>
              <mc:Fallback>
                <p:oleObj name="Equation" r:id="rId3" imgW="1396800" imgH="203040" progId="Equation.DSMT4">
                  <p:embed/>
                  <p:pic>
                    <p:nvPicPr>
                      <p:cNvPr id="12" name="Object 11">
                        <a:extLst>
                          <a:ext uri="{FF2B5EF4-FFF2-40B4-BE49-F238E27FC236}">
                            <a16:creationId xmlns:a16="http://schemas.microsoft.com/office/drawing/2014/main" id="{F476D33A-D142-4CC9-B13B-90B4D2F3138D}"/>
                          </a:ext>
                        </a:extLst>
                      </p:cNvPr>
                      <p:cNvPicPr/>
                      <p:nvPr/>
                    </p:nvPicPr>
                    <p:blipFill>
                      <a:blip r:embed="rId4"/>
                      <a:stretch>
                        <a:fillRect/>
                      </a:stretch>
                    </p:blipFill>
                    <p:spPr>
                      <a:xfrm>
                        <a:off x="684300" y="2139950"/>
                        <a:ext cx="2722563" cy="3937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5F66A7AF-C14D-452E-9FA7-297883503C86}"/>
              </a:ext>
            </a:extLst>
          </p:cNvPr>
          <p:cNvGraphicFramePr>
            <a:graphicFrameLocks noChangeAspect="1"/>
          </p:cNvGraphicFramePr>
          <p:nvPr>
            <p:extLst>
              <p:ext uri="{D42A27DB-BD31-4B8C-83A1-F6EECF244321}">
                <p14:modId xmlns:p14="http://schemas.microsoft.com/office/powerpoint/2010/main" val="3037806810"/>
              </p:ext>
            </p:extLst>
          </p:nvPr>
        </p:nvGraphicFramePr>
        <p:xfrm>
          <a:off x="5087152" y="2162292"/>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3" name="Object 12">
                        <a:extLst>
                          <a:ext uri="{FF2B5EF4-FFF2-40B4-BE49-F238E27FC236}">
                            <a16:creationId xmlns:a16="http://schemas.microsoft.com/office/drawing/2014/main" id="{6C345EA3-F3BD-4F76-8F0F-36800CB81577}"/>
                          </a:ext>
                        </a:extLst>
                      </p:cNvPr>
                      <p:cNvPicPr/>
                      <p:nvPr/>
                    </p:nvPicPr>
                    <p:blipFill>
                      <a:blip r:embed="rId6"/>
                      <a:stretch>
                        <a:fillRect/>
                      </a:stretch>
                    </p:blipFill>
                    <p:spPr>
                      <a:xfrm>
                        <a:off x="5087152" y="2162292"/>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56C28FCE-3C16-4AB1-8CDA-951D4270956B}"/>
              </a:ext>
            </a:extLst>
          </p:cNvPr>
          <p:cNvGraphicFramePr>
            <a:graphicFrameLocks noChangeAspect="1"/>
          </p:cNvGraphicFramePr>
          <p:nvPr>
            <p:extLst>
              <p:ext uri="{D42A27DB-BD31-4B8C-83A1-F6EECF244321}">
                <p14:modId xmlns:p14="http://schemas.microsoft.com/office/powerpoint/2010/main" val="3528200617"/>
              </p:ext>
            </p:extLst>
          </p:nvPr>
        </p:nvGraphicFramePr>
        <p:xfrm>
          <a:off x="7745750" y="2163880"/>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21FEB771-D469-4436-A0E3-D2DD7B9B4EC9}"/>
                          </a:ext>
                        </a:extLst>
                      </p:cNvPr>
                      <p:cNvPicPr/>
                      <p:nvPr/>
                    </p:nvPicPr>
                    <p:blipFill>
                      <a:blip r:embed="rId8"/>
                      <a:stretch>
                        <a:fillRect/>
                      </a:stretch>
                    </p:blipFill>
                    <p:spPr>
                      <a:xfrm>
                        <a:off x="7745750" y="2163880"/>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87472B54-FAAE-403C-BD45-895B8E2A9B55}"/>
              </a:ext>
            </a:extLst>
          </p:cNvPr>
          <p:cNvGraphicFramePr>
            <a:graphicFrameLocks noChangeAspect="1"/>
          </p:cNvGraphicFramePr>
          <p:nvPr>
            <p:extLst>
              <p:ext uri="{D42A27DB-BD31-4B8C-83A1-F6EECF244321}">
                <p14:modId xmlns:p14="http://schemas.microsoft.com/office/powerpoint/2010/main" val="1328798394"/>
              </p:ext>
            </p:extLst>
          </p:nvPr>
        </p:nvGraphicFramePr>
        <p:xfrm>
          <a:off x="784225" y="2703513"/>
          <a:ext cx="2524125" cy="817562"/>
        </p:xfrm>
        <a:graphic>
          <a:graphicData uri="http://schemas.openxmlformats.org/presentationml/2006/ole">
            <mc:AlternateContent xmlns:mc="http://schemas.openxmlformats.org/markup-compatibility/2006">
              <mc:Choice xmlns:v="urn:schemas-microsoft-com:vml" Requires="v">
                <p:oleObj name="Equation" r:id="rId9" imgW="1295280" imgH="419040" progId="Equation.DSMT4">
                  <p:embed/>
                </p:oleObj>
              </mc:Choice>
              <mc:Fallback>
                <p:oleObj name="Equation" r:id="rId9" imgW="1295280" imgH="419040" progId="Equation.DSMT4">
                  <p:embed/>
                  <p:pic>
                    <p:nvPicPr>
                      <p:cNvPr id="15" name="Object 14">
                        <a:extLst>
                          <a:ext uri="{FF2B5EF4-FFF2-40B4-BE49-F238E27FC236}">
                            <a16:creationId xmlns:a16="http://schemas.microsoft.com/office/drawing/2014/main" id="{A38AE550-7793-4BE8-8C8B-7162039271D7}"/>
                          </a:ext>
                        </a:extLst>
                      </p:cNvPr>
                      <p:cNvPicPr/>
                      <p:nvPr/>
                    </p:nvPicPr>
                    <p:blipFill>
                      <a:blip r:embed="rId10"/>
                      <a:stretch>
                        <a:fillRect/>
                      </a:stretch>
                    </p:blipFill>
                    <p:spPr>
                      <a:xfrm>
                        <a:off x="784225" y="2703513"/>
                        <a:ext cx="2524125" cy="817562"/>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F3C5640E-5711-4DDD-937D-D6F2EC315F05}"/>
              </a:ext>
            </a:extLst>
          </p:cNvPr>
          <p:cNvGraphicFramePr>
            <a:graphicFrameLocks noChangeAspect="1"/>
          </p:cNvGraphicFramePr>
          <p:nvPr>
            <p:extLst>
              <p:ext uri="{D42A27DB-BD31-4B8C-83A1-F6EECF244321}">
                <p14:modId xmlns:p14="http://schemas.microsoft.com/office/powerpoint/2010/main" val="1182646608"/>
              </p:ext>
            </p:extLst>
          </p:nvPr>
        </p:nvGraphicFramePr>
        <p:xfrm>
          <a:off x="3620250" y="2686888"/>
          <a:ext cx="3290888" cy="815975"/>
        </p:xfrm>
        <a:graphic>
          <a:graphicData uri="http://schemas.openxmlformats.org/presentationml/2006/ole">
            <mc:AlternateContent xmlns:mc="http://schemas.openxmlformats.org/markup-compatibility/2006">
              <mc:Choice xmlns:v="urn:schemas-microsoft-com:vml" Requires="v">
                <p:oleObj name="Equation" r:id="rId11" imgW="1688760" imgH="419040" progId="Equation.DSMT4">
                  <p:embed/>
                </p:oleObj>
              </mc:Choice>
              <mc:Fallback>
                <p:oleObj name="Equation" r:id="rId11" imgW="1688760" imgH="419040" progId="Equation.DSMT4">
                  <p:embed/>
                  <p:pic>
                    <p:nvPicPr>
                      <p:cNvPr id="16" name="Object 15">
                        <a:extLst>
                          <a:ext uri="{FF2B5EF4-FFF2-40B4-BE49-F238E27FC236}">
                            <a16:creationId xmlns:a16="http://schemas.microsoft.com/office/drawing/2014/main" id="{0360663A-58D6-4439-8BC8-D1D8D172D071}"/>
                          </a:ext>
                        </a:extLst>
                      </p:cNvPr>
                      <p:cNvPicPr/>
                      <p:nvPr/>
                    </p:nvPicPr>
                    <p:blipFill>
                      <a:blip r:embed="rId12"/>
                      <a:stretch>
                        <a:fillRect/>
                      </a:stretch>
                    </p:blipFill>
                    <p:spPr>
                      <a:xfrm>
                        <a:off x="3620250" y="2686888"/>
                        <a:ext cx="3290888" cy="81597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132EB457-BC0B-4B35-8FF1-CA26BDAA7DED}"/>
              </a:ext>
            </a:extLst>
          </p:cNvPr>
          <p:cNvGraphicFramePr>
            <a:graphicFrameLocks noChangeAspect="1"/>
          </p:cNvGraphicFramePr>
          <p:nvPr>
            <p:extLst>
              <p:ext uri="{D42A27DB-BD31-4B8C-83A1-F6EECF244321}">
                <p14:modId xmlns:p14="http://schemas.microsoft.com/office/powerpoint/2010/main" val="1563882531"/>
              </p:ext>
            </p:extLst>
          </p:nvPr>
        </p:nvGraphicFramePr>
        <p:xfrm>
          <a:off x="7552616" y="2873550"/>
          <a:ext cx="1014412" cy="344488"/>
        </p:xfrm>
        <a:graphic>
          <a:graphicData uri="http://schemas.openxmlformats.org/presentationml/2006/ole">
            <mc:AlternateContent xmlns:mc="http://schemas.openxmlformats.org/markup-compatibility/2006">
              <mc:Choice xmlns:v="urn:schemas-microsoft-com:vml" Requires="v">
                <p:oleObj name="Equation" r:id="rId13" imgW="520560" imgH="177480" progId="Equation.DSMT4">
                  <p:embed/>
                </p:oleObj>
              </mc:Choice>
              <mc:Fallback>
                <p:oleObj name="Equation" r:id="rId13" imgW="520560" imgH="177480" progId="Equation.DSMT4">
                  <p:embed/>
                  <p:pic>
                    <p:nvPicPr>
                      <p:cNvPr id="17" name="Object 16">
                        <a:extLst>
                          <a:ext uri="{FF2B5EF4-FFF2-40B4-BE49-F238E27FC236}">
                            <a16:creationId xmlns:a16="http://schemas.microsoft.com/office/drawing/2014/main" id="{B1A3BB23-6EE4-4D3A-B786-A17BEC8F6E81}"/>
                          </a:ext>
                        </a:extLst>
                      </p:cNvPr>
                      <p:cNvPicPr/>
                      <p:nvPr/>
                    </p:nvPicPr>
                    <p:blipFill>
                      <a:blip r:embed="rId14"/>
                      <a:stretch>
                        <a:fillRect/>
                      </a:stretch>
                    </p:blipFill>
                    <p:spPr>
                      <a:xfrm>
                        <a:off x="7552616" y="2873550"/>
                        <a:ext cx="1014412" cy="344488"/>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3946996"/>
            <a:ext cx="8458200" cy="2519000"/>
          </a:xfrm>
        </p:spPr>
        <p:txBody>
          <a:bodyPr>
            <a:normAutofit/>
          </a:bodyPr>
          <a:lstStyle/>
          <a:p>
            <a:r>
              <a:rPr lang="en-US" dirty="0"/>
              <a:t>Would a higher debt to equity ratio indicate lower or higher risk?</a:t>
            </a:r>
          </a:p>
          <a:p>
            <a:pPr lvl="1"/>
            <a:r>
              <a:rPr lang="en-US" dirty="0"/>
              <a:t>Other things being equal, the higher the debt to equity ratio, the higher the risk of bankruptcy.</a:t>
            </a:r>
          </a:p>
          <a:p>
            <a:pPr lvl="1"/>
            <a:r>
              <a:rPr lang="en-US" dirty="0"/>
              <a:t>More debt increases the risk of bankruptcy, but it also increases the potential returns investors can enjoy.</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41647998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sz="3200" dirty="0"/>
              <a:t>Illustration 12–15 Times Interest Earned Ratio</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1384604"/>
          </a:xfrm>
        </p:spPr>
        <p:txBody>
          <a:bodyPr>
            <a:normAutofit/>
          </a:bodyPr>
          <a:lstStyle/>
          <a:p>
            <a:r>
              <a:rPr lang="en-US" dirty="0"/>
              <a:t>Compares interest payments with a company’s income available to pay those charges.</a:t>
            </a:r>
          </a:p>
          <a:p>
            <a:r>
              <a:rPr lang="en-US" dirty="0"/>
              <a:t>Classified as a solvency ratio rather than a liquidity ratio.</a:t>
            </a:r>
          </a:p>
        </p:txBody>
      </p:sp>
      <p:graphicFrame>
        <p:nvGraphicFramePr>
          <p:cNvPr id="9" name="(Decorative)Table 11">
            <a:extLst>
              <a:ext uri="{FF2B5EF4-FFF2-40B4-BE49-F238E27FC236}">
                <a16:creationId xmlns:a16="http://schemas.microsoft.com/office/drawing/2014/main" id="{34FEFFEC-C1D0-4841-A5B1-C6D289E4228A}"/>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1563076130"/>
              </p:ext>
            </p:extLst>
          </p:nvPr>
        </p:nvGraphicFramePr>
        <p:xfrm>
          <a:off x="515112" y="2748449"/>
          <a:ext cx="8352843" cy="1840168"/>
        </p:xfrm>
        <a:graphic>
          <a:graphicData uri="http://schemas.openxmlformats.org/drawingml/2006/table">
            <a:tbl>
              <a:tblPr firstRow="1" bandRow="1">
                <a:tableStyleId>{5C22544A-7EE6-4342-B048-85BDC9FD1C3A}</a:tableStyleId>
              </a:tblPr>
              <a:tblGrid>
                <a:gridCol w="3874008">
                  <a:extLst>
                    <a:ext uri="{9D8B030D-6E8A-4147-A177-3AD203B41FA5}">
                      <a16:colId xmlns:a16="http://schemas.microsoft.com/office/drawing/2014/main" val="1038434041"/>
                    </a:ext>
                  </a:extLst>
                </a:gridCol>
                <a:gridCol w="3123028">
                  <a:extLst>
                    <a:ext uri="{9D8B030D-6E8A-4147-A177-3AD203B41FA5}">
                      <a16:colId xmlns:a16="http://schemas.microsoft.com/office/drawing/2014/main" val="1161347125"/>
                    </a:ext>
                  </a:extLst>
                </a:gridCol>
                <a:gridCol w="1355807">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36979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8530D7BD-8DBD-4A76-9D4F-1E4FB263617C}"/>
              </a:ext>
            </a:extLst>
          </p:cNvPr>
          <p:cNvGraphicFramePr>
            <a:graphicFrameLocks noChangeAspect="1"/>
          </p:cNvGraphicFramePr>
          <p:nvPr>
            <p:extLst>
              <p:ext uri="{D42A27DB-BD31-4B8C-83A1-F6EECF244321}">
                <p14:modId xmlns:p14="http://schemas.microsoft.com/office/powerpoint/2010/main" val="169617427"/>
              </p:ext>
            </p:extLst>
          </p:nvPr>
        </p:nvGraphicFramePr>
        <p:xfrm>
          <a:off x="689177" y="2828925"/>
          <a:ext cx="3711575" cy="344488"/>
        </p:xfrm>
        <a:graphic>
          <a:graphicData uri="http://schemas.openxmlformats.org/presentationml/2006/ole">
            <mc:AlternateContent xmlns:mc="http://schemas.openxmlformats.org/markup-compatibility/2006">
              <mc:Choice xmlns:v="urn:schemas-microsoft-com:vml" Requires="v">
                <p:oleObj name="Equation" r:id="rId3" imgW="1904760" imgH="177480" progId="Equation.DSMT4">
                  <p:embed/>
                </p:oleObj>
              </mc:Choice>
              <mc:Fallback>
                <p:oleObj name="Equation" r:id="rId3" imgW="1904760" imgH="177480" progId="Equation.DSMT4">
                  <p:embed/>
                  <p:pic>
                    <p:nvPicPr>
                      <p:cNvPr id="12" name="Object 11">
                        <a:extLst>
                          <a:ext uri="{FF2B5EF4-FFF2-40B4-BE49-F238E27FC236}">
                            <a16:creationId xmlns:a16="http://schemas.microsoft.com/office/drawing/2014/main" id="{168E417A-97A0-41C1-B830-AFCBB2EC9927}"/>
                          </a:ext>
                        </a:extLst>
                      </p:cNvPr>
                      <p:cNvPicPr/>
                      <p:nvPr/>
                    </p:nvPicPr>
                    <p:blipFill>
                      <a:blip r:embed="rId4"/>
                      <a:stretch>
                        <a:fillRect/>
                      </a:stretch>
                    </p:blipFill>
                    <p:spPr>
                      <a:xfrm>
                        <a:off x="689177" y="2828925"/>
                        <a:ext cx="3711575" cy="344488"/>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CFD25862-E189-4BF6-8972-2E17A6344C9B}"/>
              </a:ext>
            </a:extLst>
          </p:cNvPr>
          <p:cNvGraphicFramePr>
            <a:graphicFrameLocks noChangeAspect="1"/>
          </p:cNvGraphicFramePr>
          <p:nvPr>
            <p:extLst>
              <p:ext uri="{D42A27DB-BD31-4B8C-83A1-F6EECF244321}">
                <p14:modId xmlns:p14="http://schemas.microsoft.com/office/powerpoint/2010/main" val="2101316961"/>
              </p:ext>
            </p:extLst>
          </p:nvPr>
        </p:nvGraphicFramePr>
        <p:xfrm>
          <a:off x="5752151" y="2827300"/>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8" name="Object 17">
                        <a:extLst>
                          <a:ext uri="{FF2B5EF4-FFF2-40B4-BE49-F238E27FC236}">
                            <a16:creationId xmlns:a16="http://schemas.microsoft.com/office/drawing/2014/main" id="{56B6A83E-17B1-4034-9419-17832C862E97}"/>
                          </a:ext>
                        </a:extLst>
                      </p:cNvPr>
                      <p:cNvPicPr/>
                      <p:nvPr/>
                    </p:nvPicPr>
                    <p:blipFill>
                      <a:blip r:embed="rId6"/>
                      <a:stretch>
                        <a:fillRect/>
                      </a:stretch>
                    </p:blipFill>
                    <p:spPr>
                      <a:xfrm>
                        <a:off x="5752151" y="2827300"/>
                        <a:ext cx="449263" cy="312738"/>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0EB5D0C9-C5E0-49D6-A5C4-07D18BCE401D}"/>
              </a:ext>
            </a:extLst>
          </p:cNvPr>
          <p:cNvGraphicFramePr>
            <a:graphicFrameLocks noChangeAspect="1"/>
          </p:cNvGraphicFramePr>
          <p:nvPr>
            <p:extLst>
              <p:ext uri="{D42A27DB-BD31-4B8C-83A1-F6EECF244321}">
                <p14:modId xmlns:p14="http://schemas.microsoft.com/office/powerpoint/2010/main" val="3513732769"/>
              </p:ext>
            </p:extLst>
          </p:nvPr>
        </p:nvGraphicFramePr>
        <p:xfrm>
          <a:off x="7785397" y="2828888"/>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74546589-E21E-4D14-A7DC-EEF7DA160A1F}"/>
                          </a:ext>
                        </a:extLst>
                      </p:cNvPr>
                      <p:cNvPicPr/>
                      <p:nvPr/>
                    </p:nvPicPr>
                    <p:blipFill>
                      <a:blip r:embed="rId8"/>
                      <a:stretch>
                        <a:fillRect/>
                      </a:stretch>
                    </p:blipFill>
                    <p:spPr>
                      <a:xfrm>
                        <a:off x="7785397" y="2828888"/>
                        <a:ext cx="692150" cy="3460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7E03F607-3181-43C2-93B5-FDBA72F57A50}"/>
              </a:ext>
            </a:extLst>
          </p:cNvPr>
          <p:cNvGraphicFramePr>
            <a:graphicFrameLocks noChangeAspect="1"/>
          </p:cNvGraphicFramePr>
          <p:nvPr>
            <p:extLst>
              <p:ext uri="{D42A27DB-BD31-4B8C-83A1-F6EECF244321}">
                <p14:modId xmlns:p14="http://schemas.microsoft.com/office/powerpoint/2010/main" val="3327617151"/>
              </p:ext>
            </p:extLst>
          </p:nvPr>
        </p:nvGraphicFramePr>
        <p:xfrm>
          <a:off x="764388" y="3353550"/>
          <a:ext cx="3351212" cy="1150938"/>
        </p:xfrm>
        <a:graphic>
          <a:graphicData uri="http://schemas.openxmlformats.org/presentationml/2006/ole">
            <mc:AlternateContent xmlns:mc="http://schemas.openxmlformats.org/markup-compatibility/2006">
              <mc:Choice xmlns:v="urn:schemas-microsoft-com:vml" Requires="v">
                <p:oleObj name="Equation" r:id="rId9" imgW="1892160" imgH="647640" progId="Equation.DSMT4">
                  <p:embed/>
                </p:oleObj>
              </mc:Choice>
              <mc:Fallback>
                <p:oleObj name="Equation" r:id="rId9" imgW="1892160" imgH="647640" progId="Equation.DSMT4">
                  <p:embed/>
                  <p:pic>
                    <p:nvPicPr>
                      <p:cNvPr id="15" name="Object 14">
                        <a:extLst>
                          <a:ext uri="{FF2B5EF4-FFF2-40B4-BE49-F238E27FC236}">
                            <a16:creationId xmlns:a16="http://schemas.microsoft.com/office/drawing/2014/main" id="{F6C1D576-F772-4128-8B37-5604FEB3E949}"/>
                          </a:ext>
                        </a:extLst>
                      </p:cNvPr>
                      <p:cNvPicPr/>
                      <p:nvPr/>
                    </p:nvPicPr>
                    <p:blipFill>
                      <a:blip r:embed="rId10"/>
                      <a:stretch>
                        <a:fillRect/>
                      </a:stretch>
                    </p:blipFill>
                    <p:spPr>
                      <a:xfrm>
                        <a:off x="764388" y="3353550"/>
                        <a:ext cx="3351212" cy="1150938"/>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E2CD0519-247B-4216-8030-602EC7C9701F}"/>
              </a:ext>
            </a:extLst>
          </p:cNvPr>
          <p:cNvGraphicFramePr>
            <a:graphicFrameLocks noChangeAspect="1"/>
          </p:cNvGraphicFramePr>
          <p:nvPr>
            <p:extLst>
              <p:ext uri="{D42A27DB-BD31-4B8C-83A1-F6EECF244321}">
                <p14:modId xmlns:p14="http://schemas.microsoft.com/office/powerpoint/2010/main" val="554270012"/>
              </p:ext>
            </p:extLst>
          </p:nvPr>
        </p:nvGraphicFramePr>
        <p:xfrm>
          <a:off x="4334846" y="3749763"/>
          <a:ext cx="3173413" cy="719137"/>
        </p:xfrm>
        <a:graphic>
          <a:graphicData uri="http://schemas.openxmlformats.org/presentationml/2006/ole">
            <mc:AlternateContent xmlns:mc="http://schemas.openxmlformats.org/markup-compatibility/2006">
              <mc:Choice xmlns:v="urn:schemas-microsoft-com:vml" Requires="v">
                <p:oleObj name="Equation" r:id="rId11" imgW="1790640" imgH="406080" progId="Equation.DSMT4">
                  <p:embed/>
                </p:oleObj>
              </mc:Choice>
              <mc:Fallback>
                <p:oleObj name="Equation" r:id="rId11" imgW="1790640" imgH="406080" progId="Equation.DSMT4">
                  <p:embed/>
                  <p:pic>
                    <p:nvPicPr>
                      <p:cNvPr id="19" name="Object 18">
                        <a:extLst>
                          <a:ext uri="{FF2B5EF4-FFF2-40B4-BE49-F238E27FC236}">
                            <a16:creationId xmlns:a16="http://schemas.microsoft.com/office/drawing/2014/main" id="{0F82F471-B0E8-4F4B-895F-A3670BCF14D4}"/>
                          </a:ext>
                        </a:extLst>
                      </p:cNvPr>
                      <p:cNvPicPr/>
                      <p:nvPr/>
                    </p:nvPicPr>
                    <p:blipFill>
                      <a:blip r:embed="rId12"/>
                      <a:stretch>
                        <a:fillRect/>
                      </a:stretch>
                    </p:blipFill>
                    <p:spPr>
                      <a:xfrm>
                        <a:off x="4334846" y="3749763"/>
                        <a:ext cx="3173413" cy="719137"/>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5C43998F-C3BF-4DEA-8F6E-3E7963C71D69}"/>
              </a:ext>
            </a:extLst>
          </p:cNvPr>
          <p:cNvGraphicFramePr>
            <a:graphicFrameLocks noChangeAspect="1"/>
          </p:cNvGraphicFramePr>
          <p:nvPr>
            <p:extLst>
              <p:ext uri="{D42A27DB-BD31-4B8C-83A1-F6EECF244321}">
                <p14:modId xmlns:p14="http://schemas.microsoft.com/office/powerpoint/2010/main" val="992245062"/>
              </p:ext>
            </p:extLst>
          </p:nvPr>
        </p:nvGraphicFramePr>
        <p:xfrm>
          <a:off x="7601525" y="3946525"/>
          <a:ext cx="1193800" cy="360363"/>
        </p:xfrm>
        <a:graphic>
          <a:graphicData uri="http://schemas.openxmlformats.org/presentationml/2006/ole">
            <mc:AlternateContent xmlns:mc="http://schemas.openxmlformats.org/markup-compatibility/2006">
              <mc:Choice xmlns:v="urn:schemas-microsoft-com:vml" Requires="v">
                <p:oleObj name="Equation" r:id="rId13" imgW="672840" imgH="203040" progId="Equation.DSMT4">
                  <p:embed/>
                </p:oleObj>
              </mc:Choice>
              <mc:Fallback>
                <p:oleObj name="Equation" r:id="rId13" imgW="672840" imgH="203040" progId="Equation.DSMT4">
                  <p:embed/>
                  <p:pic>
                    <p:nvPicPr>
                      <p:cNvPr id="17" name="Object 16">
                        <a:extLst>
                          <a:ext uri="{FF2B5EF4-FFF2-40B4-BE49-F238E27FC236}">
                            <a16:creationId xmlns:a16="http://schemas.microsoft.com/office/drawing/2014/main" id="{5B4B5C3A-C1E9-44D5-AB99-07244A3E3D8D}"/>
                          </a:ext>
                        </a:extLst>
                      </p:cNvPr>
                      <p:cNvPicPr/>
                      <p:nvPr/>
                    </p:nvPicPr>
                    <p:blipFill>
                      <a:blip r:embed="rId14"/>
                      <a:stretch>
                        <a:fillRect/>
                      </a:stretch>
                    </p:blipFill>
                    <p:spPr>
                      <a:xfrm>
                        <a:off x="7601525" y="3946525"/>
                        <a:ext cx="1193800" cy="360363"/>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728526"/>
            <a:ext cx="8458200" cy="1687650"/>
          </a:xfrm>
        </p:spPr>
        <p:txBody>
          <a:bodyPr>
            <a:normAutofit/>
          </a:bodyPr>
          <a:lstStyle/>
          <a:p>
            <a:r>
              <a:rPr lang="en-US" dirty="0"/>
              <a:t>Is a higher or lower times interest earned ratio better?</a:t>
            </a:r>
          </a:p>
          <a:p>
            <a:pPr lvl="1"/>
            <a:r>
              <a:rPr lang="en-US" dirty="0"/>
              <a:t>A company wants higher net income before interest expense and income tax expense in relation to the amount it needs for interest expense alone.</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31232400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lstStyle/>
          <a:p>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Key Point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3</a:t>
            </a:r>
            <a:endParaRPr lang="en-US" dirty="0"/>
          </a:p>
        </p:txBody>
      </p:sp>
      <p:sp>
        <p:nvSpPr>
          <p:cNvPr id="3" name="Content Placeholder 2">
            <a:extLst>
              <a:ext uri="{FF2B5EF4-FFF2-40B4-BE49-F238E27FC236}">
                <a16:creationId xmlns:a16="http://schemas.microsoft.com/office/drawing/2014/main" id="{312D805C-793E-4B07-A364-14B18EAB3F9E}"/>
              </a:ext>
            </a:extLst>
          </p:cNvPr>
          <p:cNvSpPr>
            <a:spLocks noGrp="1"/>
          </p:cNvSpPr>
          <p:nvPr>
            <p:ph sz="quarter" idx="11"/>
          </p:nvPr>
        </p:nvSpPr>
        <p:spPr>
          <a:xfrm>
            <a:off x="342900" y="1276709"/>
            <a:ext cx="8458200" cy="2517369"/>
          </a:xfrm>
        </p:spPr>
        <p:txBody>
          <a:bodyPr/>
          <a:lstStyle/>
          <a:p>
            <a:pPr marL="0" indent="0">
              <a:buNone/>
            </a:pPr>
            <a:r>
              <a:rPr lang="en-US" dirty="0"/>
              <a:t>We categorize risk ratios into liquidity ratios and solvency ratios.</a:t>
            </a:r>
          </a:p>
          <a:p>
            <a:pPr marL="0" indent="0">
              <a:buNone/>
            </a:pPr>
            <a:r>
              <a:rPr lang="en-US" dirty="0"/>
              <a:t>Liquidity ratios focus on the company’s ability to pay </a:t>
            </a:r>
            <a:r>
              <a:rPr lang="en-US" i="1" dirty="0"/>
              <a:t>current</a:t>
            </a:r>
            <a:r>
              <a:rPr lang="en-US" dirty="0"/>
              <a:t> liabilities, whereas solvency ratios include </a:t>
            </a:r>
            <a:r>
              <a:rPr lang="en-US" i="1" dirty="0"/>
              <a:t>long-term</a:t>
            </a:r>
            <a:r>
              <a:rPr lang="en-US" dirty="0"/>
              <a:t> liabilities.</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34966457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12–4 </a:t>
            </a:r>
            <a:r>
              <a:rPr lang="en-US" sz="1000" b="0" dirty="0"/>
              <a:t>1</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2640198"/>
          </a:xfrm>
        </p:spPr>
        <p:txBody>
          <a:bodyPr/>
          <a:lstStyle/>
          <a:p>
            <a:pPr marL="0" indent="0">
              <a:buNone/>
            </a:pPr>
            <a:r>
              <a:rPr lang="en-US" dirty="0"/>
              <a:t>Which of the following is considered a liquidity ratio?</a:t>
            </a:r>
          </a:p>
          <a:p>
            <a:r>
              <a:rPr lang="en-US" b="1" dirty="0"/>
              <a:t>a. </a:t>
            </a:r>
            <a:r>
              <a:rPr lang="en-US" dirty="0"/>
              <a:t>Profit margin</a:t>
            </a:r>
          </a:p>
          <a:p>
            <a:r>
              <a:rPr lang="en-US" b="1" dirty="0"/>
              <a:t>b. </a:t>
            </a:r>
            <a:r>
              <a:rPr lang="en-US" dirty="0"/>
              <a:t>Asset turnover</a:t>
            </a:r>
          </a:p>
          <a:p>
            <a:r>
              <a:rPr lang="en-US" b="1" dirty="0"/>
              <a:t>c. </a:t>
            </a:r>
            <a:r>
              <a:rPr lang="en-US" dirty="0"/>
              <a:t>Receivables turnover ratio</a:t>
            </a:r>
          </a:p>
          <a:p>
            <a:r>
              <a:rPr lang="en-US" b="1" dirty="0"/>
              <a:t>d. </a:t>
            </a:r>
            <a:r>
              <a:rPr lang="en-US" dirty="0"/>
              <a:t>Times interest earned ratio</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37577274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12–4 </a:t>
            </a:r>
            <a:r>
              <a:rPr lang="en-US" sz="1000" b="0" dirty="0"/>
              <a:t>2</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2640198"/>
          </a:xfrm>
        </p:spPr>
        <p:txBody>
          <a:bodyPr/>
          <a:lstStyle/>
          <a:p>
            <a:pPr marL="0" indent="0">
              <a:buNone/>
            </a:pPr>
            <a:r>
              <a:rPr lang="en-US" dirty="0"/>
              <a:t>Which of the following is considered a liquidity ratio?</a:t>
            </a:r>
          </a:p>
          <a:p>
            <a:r>
              <a:rPr lang="en-US" b="1" dirty="0"/>
              <a:t>a. </a:t>
            </a:r>
            <a:r>
              <a:rPr lang="en-US" dirty="0"/>
              <a:t>Profit margin</a:t>
            </a:r>
          </a:p>
          <a:p>
            <a:r>
              <a:rPr lang="en-US" b="1" dirty="0"/>
              <a:t>b. </a:t>
            </a:r>
            <a:r>
              <a:rPr lang="en-US" dirty="0"/>
              <a:t>Asset turnover</a:t>
            </a:r>
          </a:p>
          <a:p>
            <a:r>
              <a:rPr lang="en-US" b="1" dirty="0"/>
              <a:t>Answer: c. </a:t>
            </a:r>
            <a:r>
              <a:rPr lang="en-US" dirty="0"/>
              <a:t>Receivables turnover ratio</a:t>
            </a:r>
          </a:p>
          <a:p>
            <a:r>
              <a:rPr lang="en-US" b="1" dirty="0"/>
              <a:t>d. </a:t>
            </a:r>
            <a:r>
              <a:rPr lang="en-US" dirty="0"/>
              <a:t>Times interest earned ratio</a:t>
            </a:r>
          </a:p>
        </p:txBody>
      </p:sp>
      <p:sp>
        <p:nvSpPr>
          <p:cNvPr id="11" name="Content Placeholder 10">
            <a:extLst>
              <a:ext uri="{FF2B5EF4-FFF2-40B4-BE49-F238E27FC236}">
                <a16:creationId xmlns:a16="http://schemas.microsoft.com/office/drawing/2014/main" id="{1013D638-16E7-49EC-B011-9517FCFCC134}"/>
              </a:ext>
            </a:extLst>
          </p:cNvPr>
          <p:cNvSpPr>
            <a:spLocks noGrp="1"/>
          </p:cNvSpPr>
          <p:nvPr>
            <p:ph sz="quarter" idx="14"/>
          </p:nvPr>
        </p:nvSpPr>
        <p:spPr>
          <a:xfrm>
            <a:off x="342900" y="4343400"/>
            <a:ext cx="8458200" cy="1237891"/>
          </a:xfrm>
        </p:spPr>
        <p:txBody>
          <a:bodyPr>
            <a:normAutofit/>
          </a:bodyPr>
          <a:lstStyle/>
          <a:p>
            <a:r>
              <a:rPr lang="en-US" sz="2200" dirty="0"/>
              <a:t>The receivables turnover ratio measures how many times, on average, a company collects its receivables during the year and is an example of a liquidity ratio.</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1130404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12–5 </a:t>
            </a:r>
            <a:r>
              <a:rPr lang="en-US" sz="1000" b="0" dirty="0"/>
              <a:t>1</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2640198"/>
          </a:xfrm>
        </p:spPr>
        <p:txBody>
          <a:bodyPr/>
          <a:lstStyle/>
          <a:p>
            <a:pPr marL="0" indent="0">
              <a:buNone/>
            </a:pPr>
            <a:r>
              <a:rPr lang="en-US" dirty="0"/>
              <a:t>Which of the following is considered a solvency ratio?</a:t>
            </a:r>
          </a:p>
          <a:p>
            <a:r>
              <a:rPr lang="en-US" b="1" dirty="0"/>
              <a:t>a. </a:t>
            </a:r>
            <a:r>
              <a:rPr lang="en-US" dirty="0"/>
              <a:t>Profit margin</a:t>
            </a:r>
          </a:p>
          <a:p>
            <a:r>
              <a:rPr lang="en-US" b="1" dirty="0"/>
              <a:t>b. </a:t>
            </a:r>
            <a:r>
              <a:rPr lang="en-US" dirty="0"/>
              <a:t>Asset turnover</a:t>
            </a:r>
          </a:p>
          <a:p>
            <a:r>
              <a:rPr lang="en-US" b="1" dirty="0"/>
              <a:t>c. </a:t>
            </a:r>
            <a:r>
              <a:rPr lang="en-US" dirty="0"/>
              <a:t>Receivables turnover ratio</a:t>
            </a:r>
          </a:p>
          <a:p>
            <a:r>
              <a:rPr lang="en-US" b="1" dirty="0"/>
              <a:t>d. </a:t>
            </a:r>
            <a:r>
              <a:rPr lang="en-US" dirty="0"/>
              <a:t>Times interest earned ratio</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33313376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12–5 </a:t>
            </a:r>
            <a:r>
              <a:rPr lang="en-US" sz="1000" b="0" dirty="0"/>
              <a:t>2</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2640198"/>
          </a:xfrm>
        </p:spPr>
        <p:txBody>
          <a:bodyPr/>
          <a:lstStyle/>
          <a:p>
            <a:pPr marL="0" indent="0">
              <a:buNone/>
            </a:pPr>
            <a:r>
              <a:rPr lang="en-US" dirty="0"/>
              <a:t>Which of the following is considered a solvency ratio?</a:t>
            </a:r>
          </a:p>
          <a:p>
            <a:r>
              <a:rPr lang="en-US" b="1" dirty="0"/>
              <a:t>a. </a:t>
            </a:r>
            <a:r>
              <a:rPr lang="en-US" dirty="0"/>
              <a:t>Profit margin</a:t>
            </a:r>
          </a:p>
          <a:p>
            <a:r>
              <a:rPr lang="en-US" b="1" dirty="0"/>
              <a:t>b. </a:t>
            </a:r>
            <a:r>
              <a:rPr lang="en-US" dirty="0"/>
              <a:t>Asset turnover</a:t>
            </a:r>
          </a:p>
          <a:p>
            <a:r>
              <a:rPr lang="en-US" b="1" dirty="0"/>
              <a:t>c. </a:t>
            </a:r>
            <a:r>
              <a:rPr lang="en-US" dirty="0"/>
              <a:t>Receivables turnover ratio</a:t>
            </a:r>
          </a:p>
          <a:p>
            <a:r>
              <a:rPr lang="en-US" b="1" dirty="0"/>
              <a:t>Answer: d. </a:t>
            </a:r>
            <a:r>
              <a:rPr lang="en-US" dirty="0"/>
              <a:t>Times interest earned ratio</a:t>
            </a:r>
          </a:p>
        </p:txBody>
      </p:sp>
      <p:sp>
        <p:nvSpPr>
          <p:cNvPr id="11" name="Content Placeholder 10">
            <a:extLst>
              <a:ext uri="{FF2B5EF4-FFF2-40B4-BE49-F238E27FC236}">
                <a16:creationId xmlns:a16="http://schemas.microsoft.com/office/drawing/2014/main" id="{1013D638-16E7-49EC-B011-9517FCFCC134}"/>
              </a:ext>
            </a:extLst>
          </p:cNvPr>
          <p:cNvSpPr>
            <a:spLocks noGrp="1"/>
          </p:cNvSpPr>
          <p:nvPr>
            <p:ph sz="quarter" idx="14"/>
          </p:nvPr>
        </p:nvSpPr>
        <p:spPr>
          <a:xfrm>
            <a:off x="342900" y="4343400"/>
            <a:ext cx="8458200" cy="1237891"/>
          </a:xfrm>
        </p:spPr>
        <p:txBody>
          <a:bodyPr>
            <a:normAutofit/>
          </a:bodyPr>
          <a:lstStyle/>
          <a:p>
            <a:r>
              <a:rPr lang="en-US" sz="2200" dirty="0"/>
              <a:t>The times interest earned ratio compares interest payments with a company’s income available to pay those charges and is considered a solvency ratio.</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162718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A6B89-1E8F-4B1E-B431-868749EA5203}"/>
              </a:ext>
            </a:extLst>
          </p:cNvPr>
          <p:cNvSpPr>
            <a:spLocks noGrp="1"/>
          </p:cNvSpPr>
          <p:nvPr>
            <p:ph type="title"/>
          </p:nvPr>
        </p:nvSpPr>
        <p:spPr/>
        <p:txBody>
          <a:bodyPr/>
          <a:lstStyle/>
          <a:p>
            <a:r>
              <a:rPr lang="en-US" dirty="0"/>
              <a:t>Learning Objective 1</a:t>
            </a:r>
          </a:p>
        </p:txBody>
      </p:sp>
      <p:sp>
        <p:nvSpPr>
          <p:cNvPr id="3" name="Content Placeholder 2">
            <a:extLst>
              <a:ext uri="{FF2B5EF4-FFF2-40B4-BE49-F238E27FC236}">
                <a16:creationId xmlns:a16="http://schemas.microsoft.com/office/drawing/2014/main" id="{251B18E4-C0C2-403F-84BC-3C2362658BE4}"/>
              </a:ext>
            </a:extLst>
          </p:cNvPr>
          <p:cNvSpPr>
            <a:spLocks noGrp="1"/>
          </p:cNvSpPr>
          <p:nvPr>
            <p:ph sz="quarter" idx="11"/>
          </p:nvPr>
        </p:nvSpPr>
        <p:spPr>
          <a:xfrm>
            <a:off x="342900" y="1276710"/>
            <a:ext cx="8458200" cy="620330"/>
          </a:xfrm>
        </p:spPr>
        <p:txBody>
          <a:bodyPr/>
          <a:lstStyle/>
          <a:p>
            <a:r>
              <a:rPr lang="en-US" b="1" dirty="0"/>
              <a:t>L</a:t>
            </a:r>
            <a:r>
              <a:rPr lang="en-US" sz="100" b="1" dirty="0"/>
              <a:t> </a:t>
            </a:r>
            <a:r>
              <a:rPr lang="en-US" b="1" dirty="0"/>
              <a:t>O 12–1 </a:t>
            </a:r>
            <a:r>
              <a:rPr lang="en-US" dirty="0"/>
              <a:t>Perform vertical analysis.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901585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lstStyle/>
          <a:p>
            <a:r>
              <a:rPr lang="en-US" dirty="0"/>
              <a:t>Learning Objective 4</a:t>
            </a:r>
          </a:p>
        </p:txBody>
      </p:sp>
      <p:sp>
        <p:nvSpPr>
          <p:cNvPr id="3" name="Content Placeholder 2">
            <a:extLst>
              <a:ext uri="{FF2B5EF4-FFF2-40B4-BE49-F238E27FC236}">
                <a16:creationId xmlns:a16="http://schemas.microsoft.com/office/drawing/2014/main" id="{312D805C-793E-4B07-A364-14B18EAB3F9E}"/>
              </a:ext>
            </a:extLst>
          </p:cNvPr>
          <p:cNvSpPr>
            <a:spLocks noGrp="1"/>
          </p:cNvSpPr>
          <p:nvPr>
            <p:ph sz="quarter" idx="11"/>
          </p:nvPr>
        </p:nvSpPr>
        <p:spPr>
          <a:xfrm>
            <a:off x="342900" y="1276710"/>
            <a:ext cx="8458200" cy="593034"/>
          </a:xfrm>
        </p:spPr>
        <p:txBody>
          <a:bodyPr/>
          <a:lstStyle/>
          <a:p>
            <a:r>
              <a:rPr lang="en-US" b="1" dirty="0"/>
              <a:t>L</a:t>
            </a:r>
            <a:r>
              <a:rPr lang="en-US" sz="100" b="1" dirty="0"/>
              <a:t> </a:t>
            </a:r>
            <a:r>
              <a:rPr lang="en-US" b="1" dirty="0"/>
              <a:t>O12–4 </a:t>
            </a:r>
            <a:r>
              <a:rPr lang="en-US" dirty="0"/>
              <a:t>Use ratios to analyze a company’s profitability.</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21890933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69109-7B0C-420E-808D-40B36365F10B}"/>
              </a:ext>
            </a:extLst>
          </p:cNvPr>
          <p:cNvSpPr>
            <a:spLocks noGrp="1"/>
          </p:cNvSpPr>
          <p:nvPr>
            <p:ph type="title"/>
          </p:nvPr>
        </p:nvSpPr>
        <p:spPr/>
        <p:txBody>
          <a:bodyPr>
            <a:normAutofit/>
          </a:bodyPr>
          <a:lstStyle/>
          <a:p>
            <a:r>
              <a:rPr lang="en-US" dirty="0"/>
              <a:t>Illustration 12–16 Profitability Ratios</a:t>
            </a:r>
          </a:p>
        </p:txBody>
      </p:sp>
      <p:graphicFrame>
        <p:nvGraphicFramePr>
          <p:cNvPr id="7" name="(Decorative)Table 11">
            <a:extLst>
              <a:ext uri="{FF2B5EF4-FFF2-40B4-BE49-F238E27FC236}">
                <a16:creationId xmlns:a16="http://schemas.microsoft.com/office/drawing/2014/main" id="{C909F183-2342-4309-AA0C-4D30CC159761}"/>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1678260346"/>
              </p:ext>
            </p:extLst>
          </p:nvPr>
        </p:nvGraphicFramePr>
        <p:xfrm>
          <a:off x="187623" y="1396998"/>
          <a:ext cx="8749342" cy="5076616"/>
        </p:xfrm>
        <a:graphic>
          <a:graphicData uri="http://schemas.openxmlformats.org/drawingml/2006/table">
            <a:tbl>
              <a:tblPr firstRow="1" bandRow="1">
                <a:tableStyleId>{5C22544A-7EE6-4342-B048-85BDC9FD1C3A}</a:tableStyleId>
              </a:tblPr>
              <a:tblGrid>
                <a:gridCol w="2819400">
                  <a:extLst>
                    <a:ext uri="{9D8B030D-6E8A-4147-A177-3AD203B41FA5}">
                      <a16:colId xmlns:a16="http://schemas.microsoft.com/office/drawing/2014/main" val="686380736"/>
                    </a:ext>
                  </a:extLst>
                </a:gridCol>
                <a:gridCol w="1306183">
                  <a:extLst>
                    <a:ext uri="{9D8B030D-6E8A-4147-A177-3AD203B41FA5}">
                      <a16:colId xmlns:a16="http://schemas.microsoft.com/office/drawing/2014/main" val="546647982"/>
                    </a:ext>
                  </a:extLst>
                </a:gridCol>
                <a:gridCol w="4623759">
                  <a:extLst>
                    <a:ext uri="{9D8B030D-6E8A-4147-A177-3AD203B41FA5}">
                      <a16:colId xmlns:a16="http://schemas.microsoft.com/office/drawing/2014/main" val="793396224"/>
                    </a:ext>
                  </a:extLst>
                </a:gridCol>
              </a:tblGrid>
              <a:tr h="634577">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0942627"/>
                  </a:ext>
                </a:extLst>
              </a:tr>
              <a:tr h="634577">
                <a:tc>
                  <a:txBody>
                    <a:bodyPr/>
                    <a:lstStyle/>
                    <a:p>
                      <a:endParaRPr 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541682"/>
                  </a:ext>
                </a:extLst>
              </a:tr>
              <a:tr h="634577">
                <a:tc>
                  <a:txBody>
                    <a:bodyPr/>
                    <a:lstStyle/>
                    <a:p>
                      <a:endParaRPr 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9858975"/>
                  </a:ext>
                </a:extLst>
              </a:tr>
              <a:tr h="634577">
                <a:tc>
                  <a:txBody>
                    <a:bodyPr/>
                    <a:lstStyle/>
                    <a:p>
                      <a:endParaRPr 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4774327"/>
                  </a:ext>
                </a:extLst>
              </a:tr>
              <a:tr h="634577">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9526253"/>
                  </a:ext>
                </a:extLst>
              </a:tr>
              <a:tr h="634577">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9664529"/>
                  </a:ext>
                </a:extLst>
              </a:tr>
              <a:tr h="634577">
                <a:tc>
                  <a:txBody>
                    <a:bodyPr/>
                    <a:lstStyle/>
                    <a:p>
                      <a:endParaRPr 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2188016"/>
                  </a:ext>
                </a:extLst>
              </a:tr>
              <a:tr h="634577">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2438847"/>
                  </a:ext>
                </a:extLst>
              </a:tr>
            </a:tbl>
          </a:graphicData>
        </a:graphic>
      </p:graphicFrame>
      <p:graphicFrame>
        <p:nvGraphicFramePr>
          <p:cNvPr id="8" name="Object 7">
            <a:extLst>
              <a:ext uri="{FF2B5EF4-FFF2-40B4-BE49-F238E27FC236}">
                <a16:creationId xmlns:a16="http://schemas.microsoft.com/office/drawing/2014/main" id="{A0A480D5-25F1-4DE9-99EA-34C03AC16AC3}"/>
              </a:ext>
            </a:extLst>
          </p:cNvPr>
          <p:cNvGraphicFramePr>
            <a:graphicFrameLocks noChangeAspect="1"/>
          </p:cNvGraphicFramePr>
          <p:nvPr>
            <p:extLst>
              <p:ext uri="{D42A27DB-BD31-4B8C-83A1-F6EECF244321}">
                <p14:modId xmlns:p14="http://schemas.microsoft.com/office/powerpoint/2010/main" val="2723812569"/>
              </p:ext>
            </p:extLst>
          </p:nvPr>
        </p:nvGraphicFramePr>
        <p:xfrm>
          <a:off x="316435" y="1575815"/>
          <a:ext cx="2317379" cy="359982"/>
        </p:xfrm>
        <a:graphic>
          <a:graphicData uri="http://schemas.openxmlformats.org/presentationml/2006/ole">
            <mc:AlternateContent xmlns:mc="http://schemas.openxmlformats.org/markup-compatibility/2006">
              <mc:Choice xmlns:v="urn:schemas-microsoft-com:vml" Requires="v">
                <p:oleObj name="Equation" r:id="rId3" imgW="1307880" imgH="203040" progId="Equation.DSMT4">
                  <p:embed/>
                </p:oleObj>
              </mc:Choice>
              <mc:Fallback>
                <p:oleObj name="Equation" r:id="rId3" imgW="1307880" imgH="203040" progId="Equation.DSMT4">
                  <p:embed/>
                  <p:pic>
                    <p:nvPicPr>
                      <p:cNvPr id="7" name="Object 6">
                        <a:extLst>
                          <a:ext uri="{FF2B5EF4-FFF2-40B4-BE49-F238E27FC236}">
                            <a16:creationId xmlns:a16="http://schemas.microsoft.com/office/drawing/2014/main" id="{29790C5C-528A-4625-90C2-26FD1CA56DE9}"/>
                          </a:ext>
                        </a:extLst>
                      </p:cNvPr>
                      <p:cNvPicPr/>
                      <p:nvPr/>
                    </p:nvPicPr>
                    <p:blipFill>
                      <a:blip r:embed="rId4"/>
                      <a:stretch>
                        <a:fillRect/>
                      </a:stretch>
                    </p:blipFill>
                    <p:spPr>
                      <a:xfrm>
                        <a:off x="316435" y="1575815"/>
                        <a:ext cx="2317379" cy="359982"/>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D8214D3E-D743-47BE-BF32-4C772C22D38A}"/>
              </a:ext>
            </a:extLst>
          </p:cNvPr>
          <p:cNvGraphicFramePr>
            <a:graphicFrameLocks noChangeAspect="1"/>
          </p:cNvGraphicFramePr>
          <p:nvPr>
            <p:extLst>
              <p:ext uri="{D42A27DB-BD31-4B8C-83A1-F6EECF244321}">
                <p14:modId xmlns:p14="http://schemas.microsoft.com/office/powerpoint/2010/main" val="2644558665"/>
              </p:ext>
            </p:extLst>
          </p:nvPr>
        </p:nvGraphicFramePr>
        <p:xfrm>
          <a:off x="3143718" y="1558563"/>
          <a:ext cx="1034946" cy="359982"/>
        </p:xfrm>
        <a:graphic>
          <a:graphicData uri="http://schemas.openxmlformats.org/presentationml/2006/ole">
            <mc:AlternateContent xmlns:mc="http://schemas.openxmlformats.org/markup-compatibility/2006">
              <mc:Choice xmlns:v="urn:schemas-microsoft-com:vml" Requires="v">
                <p:oleObj name="Equation" r:id="rId5" imgW="583920" imgH="203040" progId="Equation.DSMT4">
                  <p:embed/>
                </p:oleObj>
              </mc:Choice>
              <mc:Fallback>
                <p:oleObj name="Equation" r:id="rId5" imgW="583920" imgH="203040" progId="Equation.DSMT4">
                  <p:embed/>
                  <p:pic>
                    <p:nvPicPr>
                      <p:cNvPr id="9" name="Object 8">
                        <a:extLst>
                          <a:ext uri="{FF2B5EF4-FFF2-40B4-BE49-F238E27FC236}">
                            <a16:creationId xmlns:a16="http://schemas.microsoft.com/office/drawing/2014/main" id="{1C9F9B5C-E266-4B26-BDA5-60BDB153331D}"/>
                          </a:ext>
                        </a:extLst>
                      </p:cNvPr>
                      <p:cNvPicPr/>
                      <p:nvPr/>
                    </p:nvPicPr>
                    <p:blipFill>
                      <a:blip r:embed="rId6"/>
                      <a:stretch>
                        <a:fillRect/>
                      </a:stretch>
                    </p:blipFill>
                    <p:spPr>
                      <a:xfrm>
                        <a:off x="3143718" y="1558563"/>
                        <a:ext cx="1034946" cy="35998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3D01B622-CDCB-4F7E-931A-EE64466CE4DC}"/>
              </a:ext>
            </a:extLst>
          </p:cNvPr>
          <p:cNvGraphicFramePr>
            <a:graphicFrameLocks noChangeAspect="1"/>
          </p:cNvGraphicFramePr>
          <p:nvPr>
            <p:extLst>
              <p:ext uri="{D42A27DB-BD31-4B8C-83A1-F6EECF244321}">
                <p14:modId xmlns:p14="http://schemas.microsoft.com/office/powerpoint/2010/main" val="2008657115"/>
              </p:ext>
            </p:extLst>
          </p:nvPr>
        </p:nvGraphicFramePr>
        <p:xfrm>
          <a:off x="5932725" y="1573105"/>
          <a:ext cx="1529921" cy="314984"/>
        </p:xfrm>
        <a:graphic>
          <a:graphicData uri="http://schemas.openxmlformats.org/presentationml/2006/ole">
            <mc:AlternateContent xmlns:mc="http://schemas.openxmlformats.org/markup-compatibility/2006">
              <mc:Choice xmlns:v="urn:schemas-microsoft-com:vml" Requires="v">
                <p:oleObj name="Equation" r:id="rId7" imgW="863280" imgH="177480" progId="Equation.DSMT4">
                  <p:embed/>
                </p:oleObj>
              </mc:Choice>
              <mc:Fallback>
                <p:oleObj name="Equation" r:id="rId7" imgW="863280" imgH="177480" progId="Equation.DSMT4">
                  <p:embed/>
                  <p:pic>
                    <p:nvPicPr>
                      <p:cNvPr id="10" name="Object 9">
                        <a:extLst>
                          <a:ext uri="{FF2B5EF4-FFF2-40B4-BE49-F238E27FC236}">
                            <a16:creationId xmlns:a16="http://schemas.microsoft.com/office/drawing/2014/main" id="{DA7BDA78-F6DC-4201-9766-BA7739679623}"/>
                          </a:ext>
                        </a:extLst>
                      </p:cNvPr>
                      <p:cNvPicPr/>
                      <p:nvPr/>
                    </p:nvPicPr>
                    <p:blipFill>
                      <a:blip r:embed="rId8"/>
                      <a:stretch>
                        <a:fillRect/>
                      </a:stretch>
                    </p:blipFill>
                    <p:spPr>
                      <a:xfrm>
                        <a:off x="5932725" y="1573105"/>
                        <a:ext cx="1529921" cy="314984"/>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DF84CDD5-3A79-4964-A99E-645F7E99F91E}"/>
              </a:ext>
            </a:extLst>
          </p:cNvPr>
          <p:cNvGraphicFramePr>
            <a:graphicFrameLocks noChangeAspect="1"/>
          </p:cNvGraphicFramePr>
          <p:nvPr>
            <p:extLst>
              <p:ext uri="{D42A27DB-BD31-4B8C-83A1-F6EECF244321}">
                <p14:modId xmlns:p14="http://schemas.microsoft.com/office/powerpoint/2010/main" val="1368132277"/>
              </p:ext>
            </p:extLst>
          </p:nvPr>
        </p:nvGraphicFramePr>
        <p:xfrm>
          <a:off x="321438" y="2269551"/>
          <a:ext cx="1758999" cy="327256"/>
        </p:xfrm>
        <a:graphic>
          <a:graphicData uri="http://schemas.openxmlformats.org/presentationml/2006/ole">
            <mc:AlternateContent xmlns:mc="http://schemas.openxmlformats.org/markup-compatibility/2006">
              <mc:Choice xmlns:v="urn:schemas-microsoft-com:vml" Requires="v">
                <p:oleObj name="Equation" r:id="rId9" imgW="1091880" imgH="203040" progId="Equation.DSMT4">
                  <p:embed/>
                </p:oleObj>
              </mc:Choice>
              <mc:Fallback>
                <p:oleObj name="Equation" r:id="rId9" imgW="1091880" imgH="203040" progId="Equation.DSMT4">
                  <p:embed/>
                  <p:pic>
                    <p:nvPicPr>
                      <p:cNvPr id="11" name="Object 10">
                        <a:extLst>
                          <a:ext uri="{FF2B5EF4-FFF2-40B4-BE49-F238E27FC236}">
                            <a16:creationId xmlns:a16="http://schemas.microsoft.com/office/drawing/2014/main" id="{5184B926-8E02-4339-A6BF-E05A63426827}"/>
                          </a:ext>
                        </a:extLst>
                      </p:cNvPr>
                      <p:cNvPicPr/>
                      <p:nvPr/>
                    </p:nvPicPr>
                    <p:blipFill>
                      <a:blip r:embed="rId10"/>
                      <a:stretch>
                        <a:fillRect/>
                      </a:stretch>
                    </p:blipFill>
                    <p:spPr>
                      <a:xfrm>
                        <a:off x="321438" y="2269551"/>
                        <a:ext cx="1758999" cy="327256"/>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4E03D28B-685D-42CC-9C0A-F894157DEED6}"/>
              </a:ext>
            </a:extLst>
          </p:cNvPr>
          <p:cNvGraphicFramePr>
            <a:graphicFrameLocks noChangeAspect="1"/>
          </p:cNvGraphicFramePr>
          <p:nvPr>
            <p:extLst>
              <p:ext uri="{D42A27DB-BD31-4B8C-83A1-F6EECF244321}">
                <p14:modId xmlns:p14="http://schemas.microsoft.com/office/powerpoint/2010/main" val="4036839937"/>
              </p:ext>
            </p:extLst>
          </p:nvPr>
        </p:nvGraphicFramePr>
        <p:xfrm>
          <a:off x="3514192" y="2252333"/>
          <a:ext cx="224989" cy="314984"/>
        </p:xfrm>
        <a:graphic>
          <a:graphicData uri="http://schemas.openxmlformats.org/presentationml/2006/ole">
            <mc:AlternateContent xmlns:mc="http://schemas.openxmlformats.org/markup-compatibility/2006">
              <mc:Choice xmlns:v="urn:schemas-microsoft-com:vml" Requires="v">
                <p:oleObj name="Equation" r:id="rId11" imgW="126720" imgH="177480" progId="Equation.DSMT4">
                  <p:embed/>
                </p:oleObj>
              </mc:Choice>
              <mc:Fallback>
                <p:oleObj name="Equation" r:id="rId11" imgW="126720" imgH="177480" progId="Equation.DSMT4">
                  <p:embed/>
                  <p:pic>
                    <p:nvPicPr>
                      <p:cNvPr id="12" name="Object 11">
                        <a:extLst>
                          <a:ext uri="{FF2B5EF4-FFF2-40B4-BE49-F238E27FC236}">
                            <a16:creationId xmlns:a16="http://schemas.microsoft.com/office/drawing/2014/main" id="{FBED50FF-B6CD-4FC8-9704-4041DB0A0096}"/>
                          </a:ext>
                        </a:extLst>
                      </p:cNvPr>
                      <p:cNvPicPr/>
                      <p:nvPr/>
                    </p:nvPicPr>
                    <p:blipFill>
                      <a:blip r:embed="rId12"/>
                      <a:stretch>
                        <a:fillRect/>
                      </a:stretch>
                    </p:blipFill>
                    <p:spPr>
                      <a:xfrm>
                        <a:off x="3514192" y="2252333"/>
                        <a:ext cx="224989" cy="314984"/>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FC0825A1-D429-458A-AF25-E08142817BDC}"/>
              </a:ext>
            </a:extLst>
          </p:cNvPr>
          <p:cNvGraphicFramePr>
            <a:graphicFrameLocks noChangeAspect="1"/>
          </p:cNvGraphicFramePr>
          <p:nvPr>
            <p:extLst>
              <p:ext uri="{D42A27DB-BD31-4B8C-83A1-F6EECF244321}">
                <p14:modId xmlns:p14="http://schemas.microsoft.com/office/powerpoint/2010/main" val="1125546552"/>
              </p:ext>
            </p:extLst>
          </p:nvPr>
        </p:nvGraphicFramePr>
        <p:xfrm>
          <a:off x="6033668" y="2071446"/>
          <a:ext cx="1190021" cy="576417"/>
        </p:xfrm>
        <a:graphic>
          <a:graphicData uri="http://schemas.openxmlformats.org/presentationml/2006/ole">
            <mc:AlternateContent xmlns:mc="http://schemas.openxmlformats.org/markup-compatibility/2006">
              <mc:Choice xmlns:v="urn:schemas-microsoft-com:vml" Requires="v">
                <p:oleObj name="Equation" r:id="rId13" imgW="812520" imgH="393480" progId="Equation.DSMT4">
                  <p:embed/>
                </p:oleObj>
              </mc:Choice>
              <mc:Fallback>
                <p:oleObj name="Equation" r:id="rId13" imgW="812520" imgH="393480" progId="Equation.DSMT4">
                  <p:embed/>
                  <p:pic>
                    <p:nvPicPr>
                      <p:cNvPr id="13" name="Object 12">
                        <a:extLst>
                          <a:ext uri="{FF2B5EF4-FFF2-40B4-BE49-F238E27FC236}">
                            <a16:creationId xmlns:a16="http://schemas.microsoft.com/office/drawing/2014/main" id="{D6B2CECF-2358-44D5-B314-FB2F21537A22}"/>
                          </a:ext>
                        </a:extLst>
                      </p:cNvPr>
                      <p:cNvPicPr/>
                      <p:nvPr/>
                    </p:nvPicPr>
                    <p:blipFill>
                      <a:blip r:embed="rId14"/>
                      <a:stretch>
                        <a:fillRect/>
                      </a:stretch>
                    </p:blipFill>
                    <p:spPr>
                      <a:xfrm>
                        <a:off x="6033668" y="2071446"/>
                        <a:ext cx="1190021" cy="576417"/>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3EF0C424-1682-4316-8D3B-E0F417603C07}"/>
              </a:ext>
            </a:extLst>
          </p:cNvPr>
          <p:cNvGraphicFramePr>
            <a:graphicFrameLocks noChangeAspect="1"/>
          </p:cNvGraphicFramePr>
          <p:nvPr>
            <p:extLst>
              <p:ext uri="{D42A27DB-BD31-4B8C-83A1-F6EECF244321}">
                <p14:modId xmlns:p14="http://schemas.microsoft.com/office/powerpoint/2010/main" val="225425212"/>
              </p:ext>
            </p:extLst>
          </p:nvPr>
        </p:nvGraphicFramePr>
        <p:xfrm>
          <a:off x="345093" y="2875013"/>
          <a:ext cx="1677184" cy="286349"/>
        </p:xfrm>
        <a:graphic>
          <a:graphicData uri="http://schemas.openxmlformats.org/presentationml/2006/ole">
            <mc:AlternateContent xmlns:mc="http://schemas.openxmlformats.org/markup-compatibility/2006">
              <mc:Choice xmlns:v="urn:schemas-microsoft-com:vml" Requires="v">
                <p:oleObj name="Equation" r:id="rId15" imgW="1041120" imgH="177480" progId="Equation.DSMT4">
                  <p:embed/>
                </p:oleObj>
              </mc:Choice>
              <mc:Fallback>
                <p:oleObj name="Equation" r:id="rId15" imgW="1041120" imgH="177480" progId="Equation.DSMT4">
                  <p:embed/>
                  <p:pic>
                    <p:nvPicPr>
                      <p:cNvPr id="14" name="Object 13">
                        <a:extLst>
                          <a:ext uri="{FF2B5EF4-FFF2-40B4-BE49-F238E27FC236}">
                            <a16:creationId xmlns:a16="http://schemas.microsoft.com/office/drawing/2014/main" id="{BC1CCE12-2224-4D1A-988B-74EEBEC7E460}"/>
                          </a:ext>
                        </a:extLst>
                      </p:cNvPr>
                      <p:cNvPicPr/>
                      <p:nvPr/>
                    </p:nvPicPr>
                    <p:blipFill>
                      <a:blip r:embed="rId16"/>
                      <a:stretch>
                        <a:fillRect/>
                      </a:stretch>
                    </p:blipFill>
                    <p:spPr>
                      <a:xfrm>
                        <a:off x="345093" y="2875013"/>
                        <a:ext cx="1677184" cy="286349"/>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42DFA768-D4B3-41DE-A625-1D716015D4C0}"/>
              </a:ext>
            </a:extLst>
          </p:cNvPr>
          <p:cNvGraphicFramePr>
            <a:graphicFrameLocks noChangeAspect="1"/>
          </p:cNvGraphicFramePr>
          <p:nvPr>
            <p:extLst>
              <p:ext uri="{D42A27DB-BD31-4B8C-83A1-F6EECF244321}">
                <p14:modId xmlns:p14="http://schemas.microsoft.com/office/powerpoint/2010/main" val="252667263"/>
              </p:ext>
            </p:extLst>
          </p:nvPr>
        </p:nvGraphicFramePr>
        <p:xfrm>
          <a:off x="3507350" y="2894587"/>
          <a:ext cx="224989" cy="314984"/>
        </p:xfrm>
        <a:graphic>
          <a:graphicData uri="http://schemas.openxmlformats.org/presentationml/2006/ole">
            <mc:AlternateContent xmlns:mc="http://schemas.openxmlformats.org/markup-compatibility/2006">
              <mc:Choice xmlns:v="urn:schemas-microsoft-com:vml" Requires="v">
                <p:oleObj name="Equation" r:id="rId17" imgW="126720" imgH="177480" progId="Equation.DSMT4">
                  <p:embed/>
                </p:oleObj>
              </mc:Choice>
              <mc:Fallback>
                <p:oleObj name="Equation" r:id="rId17" imgW="126720" imgH="177480" progId="Equation.DSMT4">
                  <p:embed/>
                  <p:pic>
                    <p:nvPicPr>
                      <p:cNvPr id="15" name="Object 14">
                        <a:extLst>
                          <a:ext uri="{FF2B5EF4-FFF2-40B4-BE49-F238E27FC236}">
                            <a16:creationId xmlns:a16="http://schemas.microsoft.com/office/drawing/2014/main" id="{1F32EF9A-5D2A-4CD3-AE25-E16E2DBCB250}"/>
                          </a:ext>
                        </a:extLst>
                      </p:cNvPr>
                      <p:cNvPicPr/>
                      <p:nvPr/>
                    </p:nvPicPr>
                    <p:blipFill>
                      <a:blip r:embed="rId18"/>
                      <a:stretch>
                        <a:fillRect/>
                      </a:stretch>
                    </p:blipFill>
                    <p:spPr>
                      <a:xfrm>
                        <a:off x="3507350" y="2894587"/>
                        <a:ext cx="224989" cy="314984"/>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A939CC45-19E0-473E-AAC8-64CC71D7BE15}"/>
              </a:ext>
            </a:extLst>
          </p:cNvPr>
          <p:cNvGraphicFramePr>
            <a:graphicFrameLocks noChangeAspect="1"/>
          </p:cNvGraphicFramePr>
          <p:nvPr>
            <p:extLst>
              <p:ext uri="{D42A27DB-BD31-4B8C-83A1-F6EECF244321}">
                <p14:modId xmlns:p14="http://schemas.microsoft.com/office/powerpoint/2010/main" val="3186429414"/>
              </p:ext>
            </p:extLst>
          </p:nvPr>
        </p:nvGraphicFramePr>
        <p:xfrm>
          <a:off x="5758687" y="2691207"/>
          <a:ext cx="1878001" cy="613604"/>
        </p:xfrm>
        <a:graphic>
          <a:graphicData uri="http://schemas.openxmlformats.org/presentationml/2006/ole">
            <mc:AlternateContent xmlns:mc="http://schemas.openxmlformats.org/markup-compatibility/2006">
              <mc:Choice xmlns:v="urn:schemas-microsoft-com:vml" Requires="v">
                <p:oleObj name="Equation" r:id="rId19" imgW="1282680" imgH="419040" progId="Equation.DSMT4">
                  <p:embed/>
                </p:oleObj>
              </mc:Choice>
              <mc:Fallback>
                <p:oleObj name="Equation" r:id="rId19" imgW="1282680" imgH="419040" progId="Equation.DSMT4">
                  <p:embed/>
                  <p:pic>
                    <p:nvPicPr>
                      <p:cNvPr id="16" name="Object 15">
                        <a:extLst>
                          <a:ext uri="{FF2B5EF4-FFF2-40B4-BE49-F238E27FC236}">
                            <a16:creationId xmlns:a16="http://schemas.microsoft.com/office/drawing/2014/main" id="{1D692C16-2EE7-44F1-B780-75BCE5EC72ED}"/>
                          </a:ext>
                        </a:extLst>
                      </p:cNvPr>
                      <p:cNvPicPr/>
                      <p:nvPr/>
                    </p:nvPicPr>
                    <p:blipFill>
                      <a:blip r:embed="rId20"/>
                      <a:stretch>
                        <a:fillRect/>
                      </a:stretch>
                    </p:blipFill>
                    <p:spPr>
                      <a:xfrm>
                        <a:off x="5758687" y="2691207"/>
                        <a:ext cx="1878001" cy="613604"/>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AECEEE94-9B22-41E9-A4C1-4709B69DDD7A}"/>
              </a:ext>
            </a:extLst>
          </p:cNvPr>
          <p:cNvGraphicFramePr>
            <a:graphicFrameLocks noChangeAspect="1"/>
          </p:cNvGraphicFramePr>
          <p:nvPr>
            <p:extLst>
              <p:ext uri="{D42A27DB-BD31-4B8C-83A1-F6EECF244321}">
                <p14:modId xmlns:p14="http://schemas.microsoft.com/office/powerpoint/2010/main" val="225928233"/>
              </p:ext>
            </p:extLst>
          </p:nvPr>
        </p:nvGraphicFramePr>
        <p:xfrm>
          <a:off x="345200" y="3494502"/>
          <a:ext cx="1390837" cy="327256"/>
        </p:xfrm>
        <a:graphic>
          <a:graphicData uri="http://schemas.openxmlformats.org/presentationml/2006/ole">
            <mc:AlternateContent xmlns:mc="http://schemas.openxmlformats.org/markup-compatibility/2006">
              <mc:Choice xmlns:v="urn:schemas-microsoft-com:vml" Requires="v">
                <p:oleObj name="Equation" r:id="rId21" imgW="863280" imgH="203040" progId="Equation.DSMT4">
                  <p:embed/>
                </p:oleObj>
              </mc:Choice>
              <mc:Fallback>
                <p:oleObj name="Equation" r:id="rId21" imgW="863280" imgH="203040" progId="Equation.DSMT4">
                  <p:embed/>
                  <p:pic>
                    <p:nvPicPr>
                      <p:cNvPr id="17" name="Object 16">
                        <a:extLst>
                          <a:ext uri="{FF2B5EF4-FFF2-40B4-BE49-F238E27FC236}">
                            <a16:creationId xmlns:a16="http://schemas.microsoft.com/office/drawing/2014/main" id="{35A63705-A0CB-4341-8DD0-82408BA4A94E}"/>
                          </a:ext>
                        </a:extLst>
                      </p:cNvPr>
                      <p:cNvPicPr/>
                      <p:nvPr/>
                    </p:nvPicPr>
                    <p:blipFill>
                      <a:blip r:embed="rId22"/>
                      <a:stretch>
                        <a:fillRect/>
                      </a:stretch>
                    </p:blipFill>
                    <p:spPr>
                      <a:xfrm>
                        <a:off x="345200" y="3494502"/>
                        <a:ext cx="1390837" cy="327256"/>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30E7A7CF-CDA3-44D4-B2E7-BCF3FD96C958}"/>
              </a:ext>
            </a:extLst>
          </p:cNvPr>
          <p:cNvGraphicFramePr>
            <a:graphicFrameLocks noChangeAspect="1"/>
          </p:cNvGraphicFramePr>
          <p:nvPr>
            <p:extLst>
              <p:ext uri="{D42A27DB-BD31-4B8C-83A1-F6EECF244321}">
                <p14:modId xmlns:p14="http://schemas.microsoft.com/office/powerpoint/2010/main" val="1394958816"/>
              </p:ext>
            </p:extLst>
          </p:nvPr>
        </p:nvGraphicFramePr>
        <p:xfrm>
          <a:off x="3514193" y="3453661"/>
          <a:ext cx="224989" cy="314984"/>
        </p:xfrm>
        <a:graphic>
          <a:graphicData uri="http://schemas.openxmlformats.org/presentationml/2006/ole">
            <mc:AlternateContent xmlns:mc="http://schemas.openxmlformats.org/markup-compatibility/2006">
              <mc:Choice xmlns:v="urn:schemas-microsoft-com:vml" Requires="v">
                <p:oleObj name="Equation" r:id="rId23" imgW="126720" imgH="177480" progId="Equation.DSMT4">
                  <p:embed/>
                </p:oleObj>
              </mc:Choice>
              <mc:Fallback>
                <p:oleObj name="Equation" r:id="rId23" imgW="126720" imgH="177480" progId="Equation.DSMT4">
                  <p:embed/>
                  <p:pic>
                    <p:nvPicPr>
                      <p:cNvPr id="18" name="Object 17">
                        <a:extLst>
                          <a:ext uri="{FF2B5EF4-FFF2-40B4-BE49-F238E27FC236}">
                            <a16:creationId xmlns:a16="http://schemas.microsoft.com/office/drawing/2014/main" id="{D3F3D3DF-DB3B-4FB0-90AE-3689AE7330AD}"/>
                          </a:ext>
                        </a:extLst>
                      </p:cNvPr>
                      <p:cNvPicPr/>
                      <p:nvPr/>
                    </p:nvPicPr>
                    <p:blipFill>
                      <a:blip r:embed="rId24"/>
                      <a:stretch>
                        <a:fillRect/>
                      </a:stretch>
                    </p:blipFill>
                    <p:spPr>
                      <a:xfrm>
                        <a:off x="3514193" y="3453661"/>
                        <a:ext cx="224989" cy="314984"/>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9BDAD4A9-CEC7-4D4A-ABB0-4D7CB6134351}"/>
              </a:ext>
            </a:extLst>
          </p:cNvPr>
          <p:cNvGraphicFramePr>
            <a:graphicFrameLocks noChangeAspect="1"/>
          </p:cNvGraphicFramePr>
          <p:nvPr>
            <p:extLst>
              <p:ext uri="{D42A27DB-BD31-4B8C-83A1-F6EECF244321}">
                <p14:modId xmlns:p14="http://schemas.microsoft.com/office/powerpoint/2010/main" val="3688840205"/>
              </p:ext>
            </p:extLst>
          </p:nvPr>
        </p:nvGraphicFramePr>
        <p:xfrm>
          <a:off x="6133753" y="3313650"/>
          <a:ext cx="1134239" cy="576417"/>
        </p:xfrm>
        <a:graphic>
          <a:graphicData uri="http://schemas.openxmlformats.org/presentationml/2006/ole">
            <mc:AlternateContent xmlns:mc="http://schemas.openxmlformats.org/markup-compatibility/2006">
              <mc:Choice xmlns:v="urn:schemas-microsoft-com:vml" Requires="v">
                <p:oleObj name="Equation" r:id="rId25" imgW="774360" imgH="393480" progId="Equation.DSMT4">
                  <p:embed/>
                </p:oleObj>
              </mc:Choice>
              <mc:Fallback>
                <p:oleObj name="Equation" r:id="rId25" imgW="774360" imgH="393480" progId="Equation.DSMT4">
                  <p:embed/>
                  <p:pic>
                    <p:nvPicPr>
                      <p:cNvPr id="19" name="Object 18">
                        <a:extLst>
                          <a:ext uri="{FF2B5EF4-FFF2-40B4-BE49-F238E27FC236}">
                            <a16:creationId xmlns:a16="http://schemas.microsoft.com/office/drawing/2014/main" id="{C90E58F2-E31B-4A1D-A4D5-5532C9BAB64E}"/>
                          </a:ext>
                        </a:extLst>
                      </p:cNvPr>
                      <p:cNvPicPr/>
                      <p:nvPr/>
                    </p:nvPicPr>
                    <p:blipFill>
                      <a:blip r:embed="rId26"/>
                      <a:stretch>
                        <a:fillRect/>
                      </a:stretch>
                    </p:blipFill>
                    <p:spPr>
                      <a:xfrm>
                        <a:off x="6133753" y="3313650"/>
                        <a:ext cx="1134239" cy="576417"/>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F1069077-5E9A-4787-8E0C-82C47ECDAA36}"/>
              </a:ext>
            </a:extLst>
          </p:cNvPr>
          <p:cNvGraphicFramePr>
            <a:graphicFrameLocks noChangeAspect="1"/>
          </p:cNvGraphicFramePr>
          <p:nvPr>
            <p:extLst>
              <p:ext uri="{D42A27DB-BD31-4B8C-83A1-F6EECF244321}">
                <p14:modId xmlns:p14="http://schemas.microsoft.com/office/powerpoint/2010/main" val="3109854441"/>
              </p:ext>
            </p:extLst>
          </p:nvPr>
        </p:nvGraphicFramePr>
        <p:xfrm>
          <a:off x="348338" y="4134470"/>
          <a:ext cx="1513557" cy="286349"/>
        </p:xfrm>
        <a:graphic>
          <a:graphicData uri="http://schemas.openxmlformats.org/presentationml/2006/ole">
            <mc:AlternateContent xmlns:mc="http://schemas.openxmlformats.org/markup-compatibility/2006">
              <mc:Choice xmlns:v="urn:schemas-microsoft-com:vml" Requires="v">
                <p:oleObj name="Equation" r:id="rId27" imgW="939600" imgH="177480" progId="Equation.DSMT4">
                  <p:embed/>
                </p:oleObj>
              </mc:Choice>
              <mc:Fallback>
                <p:oleObj name="Equation" r:id="rId27" imgW="939600" imgH="177480" progId="Equation.DSMT4">
                  <p:embed/>
                  <p:pic>
                    <p:nvPicPr>
                      <p:cNvPr id="20" name="Object 19">
                        <a:extLst>
                          <a:ext uri="{FF2B5EF4-FFF2-40B4-BE49-F238E27FC236}">
                            <a16:creationId xmlns:a16="http://schemas.microsoft.com/office/drawing/2014/main" id="{8A253709-1A6B-49F6-AFA6-BB78738FD663}"/>
                          </a:ext>
                        </a:extLst>
                      </p:cNvPr>
                      <p:cNvPicPr/>
                      <p:nvPr/>
                    </p:nvPicPr>
                    <p:blipFill>
                      <a:blip r:embed="rId28"/>
                      <a:stretch>
                        <a:fillRect/>
                      </a:stretch>
                    </p:blipFill>
                    <p:spPr>
                      <a:xfrm>
                        <a:off x="348338" y="4134470"/>
                        <a:ext cx="1513557" cy="286349"/>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A4C06DF0-7D99-4C47-86A6-B6AFE0D9D0BD}"/>
              </a:ext>
            </a:extLst>
          </p:cNvPr>
          <p:cNvGraphicFramePr>
            <a:graphicFrameLocks noChangeAspect="1"/>
          </p:cNvGraphicFramePr>
          <p:nvPr>
            <p:extLst>
              <p:ext uri="{D42A27DB-BD31-4B8C-83A1-F6EECF244321}">
                <p14:modId xmlns:p14="http://schemas.microsoft.com/office/powerpoint/2010/main" val="1654981284"/>
              </p:ext>
            </p:extLst>
          </p:nvPr>
        </p:nvGraphicFramePr>
        <p:xfrm>
          <a:off x="3514192" y="4101570"/>
          <a:ext cx="224989" cy="314984"/>
        </p:xfrm>
        <a:graphic>
          <a:graphicData uri="http://schemas.openxmlformats.org/presentationml/2006/ole">
            <mc:AlternateContent xmlns:mc="http://schemas.openxmlformats.org/markup-compatibility/2006">
              <mc:Choice xmlns:v="urn:schemas-microsoft-com:vml" Requires="v">
                <p:oleObj name="Equation" r:id="rId29" imgW="126720" imgH="177480" progId="Equation.DSMT4">
                  <p:embed/>
                </p:oleObj>
              </mc:Choice>
              <mc:Fallback>
                <p:oleObj name="Equation" r:id="rId29" imgW="126720" imgH="177480" progId="Equation.DSMT4">
                  <p:embed/>
                  <p:pic>
                    <p:nvPicPr>
                      <p:cNvPr id="21" name="Object 20">
                        <a:extLst>
                          <a:ext uri="{FF2B5EF4-FFF2-40B4-BE49-F238E27FC236}">
                            <a16:creationId xmlns:a16="http://schemas.microsoft.com/office/drawing/2014/main" id="{D8FCD1F3-737F-483C-9B49-0BBE40D565E3}"/>
                          </a:ext>
                        </a:extLst>
                      </p:cNvPr>
                      <p:cNvPicPr/>
                      <p:nvPr/>
                    </p:nvPicPr>
                    <p:blipFill>
                      <a:blip r:embed="rId30"/>
                      <a:stretch>
                        <a:fillRect/>
                      </a:stretch>
                    </p:blipFill>
                    <p:spPr>
                      <a:xfrm>
                        <a:off x="3514192" y="4101570"/>
                        <a:ext cx="224989" cy="314984"/>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35F8EF68-5BC9-4DF4-A500-A72328C1514F}"/>
              </a:ext>
            </a:extLst>
          </p:cNvPr>
          <p:cNvGraphicFramePr>
            <a:graphicFrameLocks noChangeAspect="1"/>
          </p:cNvGraphicFramePr>
          <p:nvPr>
            <p:extLst>
              <p:ext uri="{D42A27DB-BD31-4B8C-83A1-F6EECF244321}">
                <p14:modId xmlns:p14="http://schemas.microsoft.com/office/powerpoint/2010/main" val="2587172991"/>
              </p:ext>
            </p:extLst>
          </p:nvPr>
        </p:nvGraphicFramePr>
        <p:xfrm>
          <a:off x="5768241" y="3950663"/>
          <a:ext cx="1878001" cy="613604"/>
        </p:xfrm>
        <a:graphic>
          <a:graphicData uri="http://schemas.openxmlformats.org/presentationml/2006/ole">
            <mc:AlternateContent xmlns:mc="http://schemas.openxmlformats.org/markup-compatibility/2006">
              <mc:Choice xmlns:v="urn:schemas-microsoft-com:vml" Requires="v">
                <p:oleObj name="Equation" r:id="rId31" imgW="1282680" imgH="419040" progId="Equation.DSMT4">
                  <p:embed/>
                </p:oleObj>
              </mc:Choice>
              <mc:Fallback>
                <p:oleObj name="Equation" r:id="rId31" imgW="1282680" imgH="419040" progId="Equation.DSMT4">
                  <p:embed/>
                  <p:pic>
                    <p:nvPicPr>
                      <p:cNvPr id="22" name="Object 21">
                        <a:extLst>
                          <a:ext uri="{FF2B5EF4-FFF2-40B4-BE49-F238E27FC236}">
                            <a16:creationId xmlns:a16="http://schemas.microsoft.com/office/drawing/2014/main" id="{DDFD4F8C-10F9-4F79-A094-9D40FD14B156}"/>
                          </a:ext>
                        </a:extLst>
                      </p:cNvPr>
                      <p:cNvPicPr/>
                      <p:nvPr/>
                    </p:nvPicPr>
                    <p:blipFill>
                      <a:blip r:embed="rId32"/>
                      <a:stretch>
                        <a:fillRect/>
                      </a:stretch>
                    </p:blipFill>
                    <p:spPr>
                      <a:xfrm>
                        <a:off x="5768241" y="3950663"/>
                        <a:ext cx="1878001" cy="613604"/>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ED8E5D32-7124-4C0D-BE84-CBE5AEF9D253}"/>
              </a:ext>
            </a:extLst>
          </p:cNvPr>
          <p:cNvGraphicFramePr>
            <a:graphicFrameLocks noChangeAspect="1"/>
          </p:cNvGraphicFramePr>
          <p:nvPr>
            <p:extLst>
              <p:ext uri="{D42A27DB-BD31-4B8C-83A1-F6EECF244321}">
                <p14:modId xmlns:p14="http://schemas.microsoft.com/office/powerpoint/2010/main" val="3206329687"/>
              </p:ext>
            </p:extLst>
          </p:nvPr>
        </p:nvGraphicFramePr>
        <p:xfrm>
          <a:off x="366167" y="4753957"/>
          <a:ext cx="1738547" cy="327256"/>
        </p:xfrm>
        <a:graphic>
          <a:graphicData uri="http://schemas.openxmlformats.org/presentationml/2006/ole">
            <mc:AlternateContent xmlns:mc="http://schemas.openxmlformats.org/markup-compatibility/2006">
              <mc:Choice xmlns:v="urn:schemas-microsoft-com:vml" Requires="v">
                <p:oleObj name="Equation" r:id="rId33" imgW="1079280" imgH="203040" progId="Equation.DSMT4">
                  <p:embed/>
                </p:oleObj>
              </mc:Choice>
              <mc:Fallback>
                <p:oleObj name="Equation" r:id="rId33" imgW="1079280" imgH="203040" progId="Equation.DSMT4">
                  <p:embed/>
                  <p:pic>
                    <p:nvPicPr>
                      <p:cNvPr id="23" name="Object 22">
                        <a:extLst>
                          <a:ext uri="{FF2B5EF4-FFF2-40B4-BE49-F238E27FC236}">
                            <a16:creationId xmlns:a16="http://schemas.microsoft.com/office/drawing/2014/main" id="{E9CD22DF-5F9F-48CB-AED9-538A363FE28C}"/>
                          </a:ext>
                        </a:extLst>
                      </p:cNvPr>
                      <p:cNvPicPr/>
                      <p:nvPr/>
                    </p:nvPicPr>
                    <p:blipFill>
                      <a:blip r:embed="rId34"/>
                      <a:stretch>
                        <a:fillRect/>
                      </a:stretch>
                    </p:blipFill>
                    <p:spPr>
                      <a:xfrm>
                        <a:off x="366167" y="4753957"/>
                        <a:ext cx="1738547" cy="327256"/>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0465869E-0E46-443D-96F4-A3EF1B71400A}"/>
              </a:ext>
            </a:extLst>
          </p:cNvPr>
          <p:cNvGraphicFramePr>
            <a:graphicFrameLocks noChangeAspect="1"/>
          </p:cNvGraphicFramePr>
          <p:nvPr>
            <p:extLst>
              <p:ext uri="{D42A27DB-BD31-4B8C-83A1-F6EECF244321}">
                <p14:modId xmlns:p14="http://schemas.microsoft.com/office/powerpoint/2010/main" val="3383697423"/>
              </p:ext>
            </p:extLst>
          </p:nvPr>
        </p:nvGraphicFramePr>
        <p:xfrm>
          <a:off x="3466009" y="4702230"/>
          <a:ext cx="314984" cy="314984"/>
        </p:xfrm>
        <a:graphic>
          <a:graphicData uri="http://schemas.openxmlformats.org/presentationml/2006/ole">
            <mc:AlternateContent xmlns:mc="http://schemas.openxmlformats.org/markup-compatibility/2006">
              <mc:Choice xmlns:v="urn:schemas-microsoft-com:vml" Requires="v">
                <p:oleObj name="Equation" r:id="rId35" imgW="177480" imgH="177480" progId="Equation.DSMT4">
                  <p:embed/>
                </p:oleObj>
              </mc:Choice>
              <mc:Fallback>
                <p:oleObj name="Equation" r:id="rId35" imgW="177480" imgH="177480" progId="Equation.DSMT4">
                  <p:embed/>
                  <p:pic>
                    <p:nvPicPr>
                      <p:cNvPr id="24" name="Object 23">
                        <a:extLst>
                          <a:ext uri="{FF2B5EF4-FFF2-40B4-BE49-F238E27FC236}">
                            <a16:creationId xmlns:a16="http://schemas.microsoft.com/office/drawing/2014/main" id="{1ED24C3C-47F9-4A58-A81A-561FAB9242CA}"/>
                          </a:ext>
                        </a:extLst>
                      </p:cNvPr>
                      <p:cNvPicPr/>
                      <p:nvPr/>
                    </p:nvPicPr>
                    <p:blipFill>
                      <a:blip r:embed="rId36"/>
                      <a:stretch>
                        <a:fillRect/>
                      </a:stretch>
                    </p:blipFill>
                    <p:spPr>
                      <a:xfrm>
                        <a:off x="3466009" y="4702230"/>
                        <a:ext cx="314984" cy="314984"/>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643F4FC9-08A8-45A8-B366-167886ADB445}"/>
              </a:ext>
            </a:extLst>
          </p:cNvPr>
          <p:cNvGraphicFramePr>
            <a:graphicFrameLocks noChangeAspect="1"/>
          </p:cNvGraphicFramePr>
          <p:nvPr>
            <p:extLst>
              <p:ext uri="{D42A27DB-BD31-4B8C-83A1-F6EECF244321}">
                <p14:modId xmlns:p14="http://schemas.microsoft.com/office/powerpoint/2010/main" val="3410029479"/>
              </p:ext>
            </p:extLst>
          </p:nvPr>
        </p:nvGraphicFramePr>
        <p:xfrm>
          <a:off x="5424742" y="4571762"/>
          <a:ext cx="2677546" cy="613604"/>
        </p:xfrm>
        <a:graphic>
          <a:graphicData uri="http://schemas.openxmlformats.org/presentationml/2006/ole">
            <mc:AlternateContent xmlns:mc="http://schemas.openxmlformats.org/markup-compatibility/2006">
              <mc:Choice xmlns:v="urn:schemas-microsoft-com:vml" Requires="v">
                <p:oleObj name="Equation" r:id="rId37" imgW="1828800" imgH="419040" progId="Equation.DSMT4">
                  <p:embed/>
                </p:oleObj>
              </mc:Choice>
              <mc:Fallback>
                <p:oleObj name="Equation" r:id="rId37" imgW="1828800" imgH="419040" progId="Equation.DSMT4">
                  <p:embed/>
                  <p:pic>
                    <p:nvPicPr>
                      <p:cNvPr id="29" name="Object 28">
                        <a:extLst>
                          <a:ext uri="{FF2B5EF4-FFF2-40B4-BE49-F238E27FC236}">
                            <a16:creationId xmlns:a16="http://schemas.microsoft.com/office/drawing/2014/main" id="{207CEE61-E44C-42C3-B92D-4AFC16C0B0C8}"/>
                          </a:ext>
                        </a:extLst>
                      </p:cNvPr>
                      <p:cNvPicPr/>
                      <p:nvPr/>
                    </p:nvPicPr>
                    <p:blipFill>
                      <a:blip r:embed="rId38"/>
                      <a:stretch>
                        <a:fillRect/>
                      </a:stretch>
                    </p:blipFill>
                    <p:spPr>
                      <a:xfrm>
                        <a:off x="5424742" y="4571762"/>
                        <a:ext cx="2677546" cy="613604"/>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6BD96815-0E81-406A-A244-29748F34DC57}"/>
              </a:ext>
            </a:extLst>
          </p:cNvPr>
          <p:cNvGraphicFramePr>
            <a:graphicFrameLocks noChangeAspect="1"/>
          </p:cNvGraphicFramePr>
          <p:nvPr>
            <p:extLst>
              <p:ext uri="{D42A27DB-BD31-4B8C-83A1-F6EECF244321}">
                <p14:modId xmlns:p14="http://schemas.microsoft.com/office/powerpoint/2010/main" val="4240650410"/>
              </p:ext>
            </p:extLst>
          </p:nvPr>
        </p:nvGraphicFramePr>
        <p:xfrm>
          <a:off x="367435" y="5409568"/>
          <a:ext cx="1902173" cy="327256"/>
        </p:xfrm>
        <a:graphic>
          <a:graphicData uri="http://schemas.openxmlformats.org/presentationml/2006/ole">
            <mc:AlternateContent xmlns:mc="http://schemas.openxmlformats.org/markup-compatibility/2006">
              <mc:Choice xmlns:v="urn:schemas-microsoft-com:vml" Requires="v">
                <p:oleObj name="Equation" r:id="rId39" imgW="1180800" imgH="203040" progId="Equation.DSMT4">
                  <p:embed/>
                </p:oleObj>
              </mc:Choice>
              <mc:Fallback>
                <p:oleObj name="Equation" r:id="rId39" imgW="1180800" imgH="203040" progId="Equation.DSMT4">
                  <p:embed/>
                  <p:pic>
                    <p:nvPicPr>
                      <p:cNvPr id="25" name="Object 24">
                        <a:extLst>
                          <a:ext uri="{FF2B5EF4-FFF2-40B4-BE49-F238E27FC236}">
                            <a16:creationId xmlns:a16="http://schemas.microsoft.com/office/drawing/2014/main" id="{C068CBDD-996D-4B39-9FF6-8DAE0D9E14B8}"/>
                          </a:ext>
                        </a:extLst>
                      </p:cNvPr>
                      <p:cNvPicPr/>
                      <p:nvPr/>
                    </p:nvPicPr>
                    <p:blipFill>
                      <a:blip r:embed="rId40"/>
                      <a:stretch>
                        <a:fillRect/>
                      </a:stretch>
                    </p:blipFill>
                    <p:spPr>
                      <a:xfrm>
                        <a:off x="367435" y="5409568"/>
                        <a:ext cx="1902173" cy="327256"/>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96922D85-228D-4C06-8A93-9D61DCA84118}"/>
              </a:ext>
            </a:extLst>
          </p:cNvPr>
          <p:cNvGraphicFramePr>
            <a:graphicFrameLocks noChangeAspect="1"/>
          </p:cNvGraphicFramePr>
          <p:nvPr>
            <p:extLst>
              <p:ext uri="{D42A27DB-BD31-4B8C-83A1-F6EECF244321}">
                <p14:modId xmlns:p14="http://schemas.microsoft.com/office/powerpoint/2010/main" val="2842163091"/>
              </p:ext>
            </p:extLst>
          </p:nvPr>
        </p:nvGraphicFramePr>
        <p:xfrm>
          <a:off x="3476890" y="5354655"/>
          <a:ext cx="314984" cy="314984"/>
        </p:xfrm>
        <a:graphic>
          <a:graphicData uri="http://schemas.openxmlformats.org/presentationml/2006/ole">
            <mc:AlternateContent xmlns:mc="http://schemas.openxmlformats.org/markup-compatibility/2006">
              <mc:Choice xmlns:v="urn:schemas-microsoft-com:vml" Requires="v">
                <p:oleObj name="Equation" r:id="rId41" imgW="177480" imgH="177480" progId="Equation.DSMT4">
                  <p:embed/>
                </p:oleObj>
              </mc:Choice>
              <mc:Fallback>
                <p:oleObj name="Equation" r:id="rId41" imgW="177480" imgH="177480" progId="Equation.DSMT4">
                  <p:embed/>
                  <p:pic>
                    <p:nvPicPr>
                      <p:cNvPr id="26" name="Object 25">
                        <a:extLst>
                          <a:ext uri="{FF2B5EF4-FFF2-40B4-BE49-F238E27FC236}">
                            <a16:creationId xmlns:a16="http://schemas.microsoft.com/office/drawing/2014/main" id="{2159223B-C9D8-4A1A-BBAF-BB5BE2213BA1}"/>
                          </a:ext>
                        </a:extLst>
                      </p:cNvPr>
                      <p:cNvPicPr/>
                      <p:nvPr/>
                    </p:nvPicPr>
                    <p:blipFill>
                      <a:blip r:embed="rId42"/>
                      <a:stretch>
                        <a:fillRect/>
                      </a:stretch>
                    </p:blipFill>
                    <p:spPr>
                      <a:xfrm>
                        <a:off x="3476890" y="5354655"/>
                        <a:ext cx="314984" cy="314984"/>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CD4C5586-2969-4EBF-9B62-ED9240AA76A3}"/>
              </a:ext>
            </a:extLst>
          </p:cNvPr>
          <p:cNvGraphicFramePr>
            <a:graphicFrameLocks noChangeAspect="1"/>
          </p:cNvGraphicFramePr>
          <p:nvPr>
            <p:extLst>
              <p:ext uri="{D42A27DB-BD31-4B8C-83A1-F6EECF244321}">
                <p14:modId xmlns:p14="http://schemas.microsoft.com/office/powerpoint/2010/main" val="859974643"/>
              </p:ext>
            </p:extLst>
          </p:nvPr>
        </p:nvGraphicFramePr>
        <p:xfrm>
          <a:off x="4615147" y="5227372"/>
          <a:ext cx="4165072" cy="613604"/>
        </p:xfrm>
        <a:graphic>
          <a:graphicData uri="http://schemas.openxmlformats.org/presentationml/2006/ole">
            <mc:AlternateContent xmlns:mc="http://schemas.openxmlformats.org/markup-compatibility/2006">
              <mc:Choice xmlns:v="urn:schemas-microsoft-com:vml" Requires="v">
                <p:oleObj name="Equation" r:id="rId43" imgW="2844720" imgH="419040" progId="Equation.DSMT4">
                  <p:embed/>
                </p:oleObj>
              </mc:Choice>
              <mc:Fallback>
                <p:oleObj name="Equation" r:id="rId43" imgW="2844720" imgH="419040" progId="Equation.DSMT4">
                  <p:embed/>
                  <p:pic>
                    <p:nvPicPr>
                      <p:cNvPr id="30" name="Object 29">
                        <a:extLst>
                          <a:ext uri="{FF2B5EF4-FFF2-40B4-BE49-F238E27FC236}">
                            <a16:creationId xmlns:a16="http://schemas.microsoft.com/office/drawing/2014/main" id="{0672D556-68CF-40E2-A425-3D330D64BFDE}"/>
                          </a:ext>
                        </a:extLst>
                      </p:cNvPr>
                      <p:cNvPicPr/>
                      <p:nvPr/>
                    </p:nvPicPr>
                    <p:blipFill>
                      <a:blip r:embed="rId44"/>
                      <a:stretch>
                        <a:fillRect/>
                      </a:stretch>
                    </p:blipFill>
                    <p:spPr>
                      <a:xfrm>
                        <a:off x="4615147" y="5227372"/>
                        <a:ext cx="4165072" cy="613604"/>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50319DED-CF7A-43CE-BC49-273C3DBB1E63}"/>
              </a:ext>
            </a:extLst>
          </p:cNvPr>
          <p:cNvGraphicFramePr>
            <a:graphicFrameLocks noChangeAspect="1"/>
          </p:cNvGraphicFramePr>
          <p:nvPr>
            <p:extLst>
              <p:ext uri="{D42A27DB-BD31-4B8C-83A1-F6EECF244321}">
                <p14:modId xmlns:p14="http://schemas.microsoft.com/office/powerpoint/2010/main" val="1302972077"/>
              </p:ext>
            </p:extLst>
          </p:nvPr>
        </p:nvGraphicFramePr>
        <p:xfrm>
          <a:off x="374430" y="6021110"/>
          <a:ext cx="2004441" cy="327256"/>
        </p:xfrm>
        <a:graphic>
          <a:graphicData uri="http://schemas.openxmlformats.org/presentationml/2006/ole">
            <mc:AlternateContent xmlns:mc="http://schemas.openxmlformats.org/markup-compatibility/2006">
              <mc:Choice xmlns:v="urn:schemas-microsoft-com:vml" Requires="v">
                <p:oleObj name="Equation" r:id="rId45" imgW="1244520" imgH="203040" progId="Equation.DSMT4">
                  <p:embed/>
                </p:oleObj>
              </mc:Choice>
              <mc:Fallback>
                <p:oleObj name="Equation" r:id="rId45" imgW="1244520" imgH="203040" progId="Equation.DSMT4">
                  <p:embed/>
                  <p:pic>
                    <p:nvPicPr>
                      <p:cNvPr id="27" name="Object 26">
                        <a:extLst>
                          <a:ext uri="{FF2B5EF4-FFF2-40B4-BE49-F238E27FC236}">
                            <a16:creationId xmlns:a16="http://schemas.microsoft.com/office/drawing/2014/main" id="{3D2B71D6-72E7-4668-A17D-63BD8B7C8759}"/>
                          </a:ext>
                        </a:extLst>
                      </p:cNvPr>
                      <p:cNvPicPr/>
                      <p:nvPr/>
                    </p:nvPicPr>
                    <p:blipFill>
                      <a:blip r:embed="rId46"/>
                      <a:stretch>
                        <a:fillRect/>
                      </a:stretch>
                    </p:blipFill>
                    <p:spPr>
                      <a:xfrm>
                        <a:off x="374430" y="6021110"/>
                        <a:ext cx="2004441" cy="327256"/>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D59BCBA0-82B0-40F7-91A1-F5D4FBC5FC4E}"/>
              </a:ext>
            </a:extLst>
          </p:cNvPr>
          <p:cNvGraphicFramePr>
            <a:graphicFrameLocks noChangeAspect="1"/>
          </p:cNvGraphicFramePr>
          <p:nvPr>
            <p:extLst>
              <p:ext uri="{D42A27DB-BD31-4B8C-83A1-F6EECF244321}">
                <p14:modId xmlns:p14="http://schemas.microsoft.com/office/powerpoint/2010/main" val="3785583275"/>
              </p:ext>
            </p:extLst>
          </p:nvPr>
        </p:nvGraphicFramePr>
        <p:xfrm>
          <a:off x="3476892" y="5986638"/>
          <a:ext cx="314984" cy="314984"/>
        </p:xfrm>
        <a:graphic>
          <a:graphicData uri="http://schemas.openxmlformats.org/presentationml/2006/ole">
            <mc:AlternateContent xmlns:mc="http://schemas.openxmlformats.org/markup-compatibility/2006">
              <mc:Choice xmlns:v="urn:schemas-microsoft-com:vml" Requires="v">
                <p:oleObj name="Equation" r:id="rId47" imgW="177480" imgH="177480" progId="Equation.DSMT4">
                  <p:embed/>
                </p:oleObj>
              </mc:Choice>
              <mc:Fallback>
                <p:oleObj name="Equation" r:id="rId47" imgW="177480" imgH="177480" progId="Equation.DSMT4">
                  <p:embed/>
                  <p:pic>
                    <p:nvPicPr>
                      <p:cNvPr id="28" name="Object 27">
                        <a:extLst>
                          <a:ext uri="{FF2B5EF4-FFF2-40B4-BE49-F238E27FC236}">
                            <a16:creationId xmlns:a16="http://schemas.microsoft.com/office/drawing/2014/main" id="{8888E145-3DD2-4811-8A9F-D6DD07350866}"/>
                          </a:ext>
                        </a:extLst>
                      </p:cNvPr>
                      <p:cNvPicPr/>
                      <p:nvPr/>
                    </p:nvPicPr>
                    <p:blipFill>
                      <a:blip r:embed="rId48"/>
                      <a:stretch>
                        <a:fillRect/>
                      </a:stretch>
                    </p:blipFill>
                    <p:spPr>
                      <a:xfrm>
                        <a:off x="3476892" y="5986638"/>
                        <a:ext cx="314984" cy="314984"/>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3DD3F30D-BFFD-4511-A278-45B3872B8174}"/>
              </a:ext>
            </a:extLst>
          </p:cNvPr>
          <p:cNvGraphicFramePr>
            <a:graphicFrameLocks noChangeAspect="1"/>
          </p:cNvGraphicFramePr>
          <p:nvPr>
            <p:extLst>
              <p:ext uri="{D42A27DB-BD31-4B8C-83A1-F6EECF244321}">
                <p14:modId xmlns:p14="http://schemas.microsoft.com/office/powerpoint/2010/main" val="990485951"/>
              </p:ext>
            </p:extLst>
          </p:nvPr>
        </p:nvGraphicFramePr>
        <p:xfrm>
          <a:off x="5894363" y="5829330"/>
          <a:ext cx="1766437" cy="613604"/>
        </p:xfrm>
        <a:graphic>
          <a:graphicData uri="http://schemas.openxmlformats.org/presentationml/2006/ole">
            <mc:AlternateContent xmlns:mc="http://schemas.openxmlformats.org/markup-compatibility/2006">
              <mc:Choice xmlns:v="urn:schemas-microsoft-com:vml" Requires="v">
                <p:oleObj name="Equation" r:id="rId49" imgW="1206360" imgH="419040" progId="Equation.DSMT4">
                  <p:embed/>
                </p:oleObj>
              </mc:Choice>
              <mc:Fallback>
                <p:oleObj name="Equation" r:id="rId49" imgW="1206360" imgH="419040" progId="Equation.DSMT4">
                  <p:embed/>
                  <p:pic>
                    <p:nvPicPr>
                      <p:cNvPr id="31" name="Object 30">
                        <a:extLst>
                          <a:ext uri="{FF2B5EF4-FFF2-40B4-BE49-F238E27FC236}">
                            <a16:creationId xmlns:a16="http://schemas.microsoft.com/office/drawing/2014/main" id="{39EED359-ADF6-4E89-B4FA-C34CAFD31C55}"/>
                          </a:ext>
                        </a:extLst>
                      </p:cNvPr>
                      <p:cNvPicPr/>
                      <p:nvPr/>
                    </p:nvPicPr>
                    <p:blipFill>
                      <a:blip r:embed="rId50"/>
                      <a:stretch>
                        <a:fillRect/>
                      </a:stretch>
                    </p:blipFill>
                    <p:spPr>
                      <a:xfrm>
                        <a:off x="5894363" y="5829330"/>
                        <a:ext cx="1766437" cy="613604"/>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0281052B-9B0C-4784-B72B-9C3C78768FB5}"/>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26779125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pPr marL="0" indent="0">
              <a:buNone/>
            </a:pPr>
            <a:r>
              <a:rPr lang="en-US" sz="3400" dirty="0"/>
              <a:t>Illustration 12–17 Gross Profit Ratio</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947876"/>
          </a:xfrm>
        </p:spPr>
        <p:txBody>
          <a:bodyPr/>
          <a:lstStyle/>
          <a:p>
            <a:r>
              <a:rPr lang="en-US" dirty="0"/>
              <a:t>Indicates the portion of each dollar of sales above its cost of goods sold.</a:t>
            </a:r>
          </a:p>
        </p:txBody>
      </p:sp>
      <p:graphicFrame>
        <p:nvGraphicFramePr>
          <p:cNvPr id="9" name="(Decorative)Table 11">
            <a:extLst>
              <a:ext uri="{FF2B5EF4-FFF2-40B4-BE49-F238E27FC236}">
                <a16:creationId xmlns:a16="http://schemas.microsoft.com/office/drawing/2014/main" id="{F203BB01-CFC7-4F32-B658-42DE50A8452C}"/>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700379873"/>
              </p:ext>
            </p:extLst>
          </p:nvPr>
        </p:nvGraphicFramePr>
        <p:xfrm>
          <a:off x="395578" y="2439002"/>
          <a:ext cx="7482330" cy="1568018"/>
        </p:xfrm>
        <a:graphic>
          <a:graphicData uri="http://schemas.openxmlformats.org/drawingml/2006/table">
            <a:tbl>
              <a:tblPr firstRow="1" bandRow="1">
                <a:tableStyleId>{5C22544A-7EE6-4342-B048-85BDC9FD1C3A}</a:tableStyleId>
              </a:tblPr>
              <a:tblGrid>
                <a:gridCol w="2797788">
                  <a:extLst>
                    <a:ext uri="{9D8B030D-6E8A-4147-A177-3AD203B41FA5}">
                      <a16:colId xmlns:a16="http://schemas.microsoft.com/office/drawing/2014/main" val="1038434041"/>
                    </a:ext>
                  </a:extLst>
                </a:gridCol>
                <a:gridCol w="2968283">
                  <a:extLst>
                    <a:ext uri="{9D8B030D-6E8A-4147-A177-3AD203B41FA5}">
                      <a16:colId xmlns:a16="http://schemas.microsoft.com/office/drawing/2014/main" val="1161347125"/>
                    </a:ext>
                  </a:extLst>
                </a:gridCol>
                <a:gridCol w="1716259">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9CFF9050-10A1-4E33-B05A-1CCED7A42745}"/>
              </a:ext>
            </a:extLst>
          </p:cNvPr>
          <p:cNvGraphicFramePr>
            <a:graphicFrameLocks noChangeAspect="1"/>
          </p:cNvGraphicFramePr>
          <p:nvPr>
            <p:extLst>
              <p:ext uri="{D42A27DB-BD31-4B8C-83A1-F6EECF244321}">
                <p14:modId xmlns:p14="http://schemas.microsoft.com/office/powerpoint/2010/main" val="1847196649"/>
              </p:ext>
            </p:extLst>
          </p:nvPr>
        </p:nvGraphicFramePr>
        <p:xfrm>
          <a:off x="553369" y="2519441"/>
          <a:ext cx="2425700" cy="344487"/>
        </p:xfrm>
        <a:graphic>
          <a:graphicData uri="http://schemas.openxmlformats.org/presentationml/2006/ole">
            <mc:AlternateContent xmlns:mc="http://schemas.openxmlformats.org/markup-compatibility/2006">
              <mc:Choice xmlns:v="urn:schemas-microsoft-com:vml" Requires="v">
                <p:oleObj name="Equation" r:id="rId3" imgW="1244520" imgH="177480" progId="Equation.DSMT4">
                  <p:embed/>
                </p:oleObj>
              </mc:Choice>
              <mc:Fallback>
                <p:oleObj name="Equation" r:id="rId3" imgW="1244520" imgH="177480" progId="Equation.DSMT4">
                  <p:embed/>
                  <p:pic>
                    <p:nvPicPr>
                      <p:cNvPr id="12" name="Object 11">
                        <a:extLst>
                          <a:ext uri="{FF2B5EF4-FFF2-40B4-BE49-F238E27FC236}">
                            <a16:creationId xmlns:a16="http://schemas.microsoft.com/office/drawing/2014/main" id="{8037AF99-439E-448A-B612-C258D17A1D62}"/>
                          </a:ext>
                        </a:extLst>
                      </p:cNvPr>
                      <p:cNvPicPr/>
                      <p:nvPr/>
                    </p:nvPicPr>
                    <p:blipFill>
                      <a:blip r:embed="rId4"/>
                      <a:stretch>
                        <a:fillRect/>
                      </a:stretch>
                    </p:blipFill>
                    <p:spPr>
                      <a:xfrm>
                        <a:off x="553369" y="2519441"/>
                        <a:ext cx="2425700" cy="344487"/>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FF844A13-0DFC-40B1-AA41-85B704850374}"/>
              </a:ext>
            </a:extLst>
          </p:cNvPr>
          <p:cNvGraphicFramePr>
            <a:graphicFrameLocks noChangeAspect="1"/>
          </p:cNvGraphicFramePr>
          <p:nvPr>
            <p:extLst>
              <p:ext uri="{D42A27DB-BD31-4B8C-83A1-F6EECF244321}">
                <p14:modId xmlns:p14="http://schemas.microsoft.com/office/powerpoint/2010/main" val="4059687256"/>
              </p:ext>
            </p:extLst>
          </p:nvPr>
        </p:nvGraphicFramePr>
        <p:xfrm>
          <a:off x="4418976" y="2517853"/>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3" name="Object 12">
                        <a:extLst>
                          <a:ext uri="{FF2B5EF4-FFF2-40B4-BE49-F238E27FC236}">
                            <a16:creationId xmlns:a16="http://schemas.microsoft.com/office/drawing/2014/main" id="{A63E6070-D4F0-4A34-9560-B7CCB2041933}"/>
                          </a:ext>
                        </a:extLst>
                      </p:cNvPr>
                      <p:cNvPicPr/>
                      <p:nvPr/>
                    </p:nvPicPr>
                    <p:blipFill>
                      <a:blip r:embed="rId6"/>
                      <a:stretch>
                        <a:fillRect/>
                      </a:stretch>
                    </p:blipFill>
                    <p:spPr>
                      <a:xfrm>
                        <a:off x="4418976" y="2517853"/>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33F89166-5DBE-46C4-8084-0EB50A18955D}"/>
              </a:ext>
            </a:extLst>
          </p:cNvPr>
          <p:cNvGraphicFramePr>
            <a:graphicFrameLocks noChangeAspect="1"/>
          </p:cNvGraphicFramePr>
          <p:nvPr>
            <p:extLst>
              <p:ext uri="{D42A27DB-BD31-4B8C-83A1-F6EECF244321}">
                <p14:modId xmlns:p14="http://schemas.microsoft.com/office/powerpoint/2010/main" val="3961212558"/>
              </p:ext>
            </p:extLst>
          </p:nvPr>
        </p:nvGraphicFramePr>
        <p:xfrm>
          <a:off x="6711814" y="2519441"/>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C2DD78B4-3FE3-43DE-B5F4-41F4607E38E0}"/>
                          </a:ext>
                        </a:extLst>
                      </p:cNvPr>
                      <p:cNvPicPr/>
                      <p:nvPr/>
                    </p:nvPicPr>
                    <p:blipFill>
                      <a:blip r:embed="rId8"/>
                      <a:stretch>
                        <a:fillRect/>
                      </a:stretch>
                    </p:blipFill>
                    <p:spPr>
                      <a:xfrm>
                        <a:off x="6711814" y="2519441"/>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F34026D4-2556-49EE-9911-A33E93817C18}"/>
              </a:ext>
            </a:extLst>
          </p:cNvPr>
          <p:cNvGraphicFramePr>
            <a:graphicFrameLocks noChangeAspect="1"/>
          </p:cNvGraphicFramePr>
          <p:nvPr>
            <p:extLst>
              <p:ext uri="{D42A27DB-BD31-4B8C-83A1-F6EECF244321}">
                <p14:modId xmlns:p14="http://schemas.microsoft.com/office/powerpoint/2010/main" val="1007406918"/>
              </p:ext>
            </p:extLst>
          </p:nvPr>
        </p:nvGraphicFramePr>
        <p:xfrm>
          <a:off x="856582" y="3083003"/>
          <a:ext cx="1582737" cy="768350"/>
        </p:xfrm>
        <a:graphic>
          <a:graphicData uri="http://schemas.openxmlformats.org/presentationml/2006/ole">
            <mc:AlternateContent xmlns:mc="http://schemas.openxmlformats.org/markup-compatibility/2006">
              <mc:Choice xmlns:v="urn:schemas-microsoft-com:vml" Requires="v">
                <p:oleObj name="Equation" r:id="rId9" imgW="812520" imgH="393480" progId="Equation.DSMT4">
                  <p:embed/>
                </p:oleObj>
              </mc:Choice>
              <mc:Fallback>
                <p:oleObj name="Equation" r:id="rId9" imgW="812520" imgH="393480" progId="Equation.DSMT4">
                  <p:embed/>
                  <p:pic>
                    <p:nvPicPr>
                      <p:cNvPr id="15" name="Object 14">
                        <a:extLst>
                          <a:ext uri="{FF2B5EF4-FFF2-40B4-BE49-F238E27FC236}">
                            <a16:creationId xmlns:a16="http://schemas.microsoft.com/office/drawing/2014/main" id="{9F24EF87-B25F-43E3-82D1-F137C9EEA365}"/>
                          </a:ext>
                        </a:extLst>
                      </p:cNvPr>
                      <p:cNvPicPr/>
                      <p:nvPr/>
                    </p:nvPicPr>
                    <p:blipFill>
                      <a:blip r:embed="rId10"/>
                      <a:stretch>
                        <a:fillRect/>
                      </a:stretch>
                    </p:blipFill>
                    <p:spPr>
                      <a:xfrm>
                        <a:off x="856582" y="3083003"/>
                        <a:ext cx="1582737" cy="76835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DE8226B8-1E00-412C-9B7C-1EA9D7C7FE32}"/>
              </a:ext>
            </a:extLst>
          </p:cNvPr>
          <p:cNvGraphicFramePr>
            <a:graphicFrameLocks noChangeAspect="1"/>
          </p:cNvGraphicFramePr>
          <p:nvPr>
            <p:extLst>
              <p:ext uri="{D42A27DB-BD31-4B8C-83A1-F6EECF244321}">
                <p14:modId xmlns:p14="http://schemas.microsoft.com/office/powerpoint/2010/main" val="4279309077"/>
              </p:ext>
            </p:extLst>
          </p:nvPr>
        </p:nvGraphicFramePr>
        <p:xfrm>
          <a:off x="3574845" y="3059191"/>
          <a:ext cx="2178050" cy="815975"/>
        </p:xfrm>
        <a:graphic>
          <a:graphicData uri="http://schemas.openxmlformats.org/presentationml/2006/ole">
            <mc:AlternateContent xmlns:mc="http://schemas.openxmlformats.org/markup-compatibility/2006">
              <mc:Choice xmlns:v="urn:schemas-microsoft-com:vml" Requires="v">
                <p:oleObj name="Equation" r:id="rId11" imgW="1117440" imgH="419040" progId="Equation.DSMT4">
                  <p:embed/>
                </p:oleObj>
              </mc:Choice>
              <mc:Fallback>
                <p:oleObj name="Equation" r:id="rId11" imgW="1117440" imgH="419040" progId="Equation.DSMT4">
                  <p:embed/>
                  <p:pic>
                    <p:nvPicPr>
                      <p:cNvPr id="16" name="Object 15">
                        <a:extLst>
                          <a:ext uri="{FF2B5EF4-FFF2-40B4-BE49-F238E27FC236}">
                            <a16:creationId xmlns:a16="http://schemas.microsoft.com/office/drawing/2014/main" id="{AEC25865-08B1-4BAC-AFCA-21D9CC5F9780}"/>
                          </a:ext>
                        </a:extLst>
                      </p:cNvPr>
                      <p:cNvPicPr/>
                      <p:nvPr/>
                    </p:nvPicPr>
                    <p:blipFill>
                      <a:blip r:embed="rId12"/>
                      <a:stretch>
                        <a:fillRect/>
                      </a:stretch>
                    </p:blipFill>
                    <p:spPr>
                      <a:xfrm>
                        <a:off x="3574845" y="3059191"/>
                        <a:ext cx="2178050" cy="815975"/>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C47A6E04-243F-4DE5-B8CF-625064614065}"/>
              </a:ext>
            </a:extLst>
          </p:cNvPr>
          <p:cNvGraphicFramePr>
            <a:graphicFrameLocks noChangeAspect="1"/>
          </p:cNvGraphicFramePr>
          <p:nvPr>
            <p:extLst>
              <p:ext uri="{D42A27DB-BD31-4B8C-83A1-F6EECF244321}">
                <p14:modId xmlns:p14="http://schemas.microsoft.com/office/powerpoint/2010/main" val="2476856693"/>
              </p:ext>
            </p:extLst>
          </p:nvPr>
        </p:nvGraphicFramePr>
        <p:xfrm>
          <a:off x="6659792" y="3294141"/>
          <a:ext cx="865188" cy="346075"/>
        </p:xfrm>
        <a:graphic>
          <a:graphicData uri="http://schemas.openxmlformats.org/presentationml/2006/ole">
            <mc:AlternateContent xmlns:mc="http://schemas.openxmlformats.org/markup-compatibility/2006">
              <mc:Choice xmlns:v="urn:schemas-microsoft-com:vml" Requires="v">
                <p:oleObj name="Equation" r:id="rId13" imgW="444240" imgH="177480" progId="Equation.DSMT4">
                  <p:embed/>
                </p:oleObj>
              </mc:Choice>
              <mc:Fallback>
                <p:oleObj name="Equation" r:id="rId13" imgW="444240" imgH="177480" progId="Equation.DSMT4">
                  <p:embed/>
                  <p:pic>
                    <p:nvPicPr>
                      <p:cNvPr id="17" name="Object 16">
                        <a:extLst>
                          <a:ext uri="{FF2B5EF4-FFF2-40B4-BE49-F238E27FC236}">
                            <a16:creationId xmlns:a16="http://schemas.microsoft.com/office/drawing/2014/main" id="{3AC5F28F-D41B-4EA9-BE0E-5E4B183A671E}"/>
                          </a:ext>
                        </a:extLst>
                      </p:cNvPr>
                      <p:cNvPicPr/>
                      <p:nvPr/>
                    </p:nvPicPr>
                    <p:blipFill>
                      <a:blip r:embed="rId14"/>
                      <a:stretch>
                        <a:fillRect/>
                      </a:stretch>
                    </p:blipFill>
                    <p:spPr>
                      <a:xfrm>
                        <a:off x="6659792" y="3294141"/>
                        <a:ext cx="865188" cy="346075"/>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4"/>
            <a:ext cx="8458200" cy="1684209"/>
          </a:xfrm>
        </p:spPr>
        <p:txBody>
          <a:bodyPr>
            <a:normAutofit/>
          </a:bodyPr>
          <a:lstStyle/>
          <a:p>
            <a:r>
              <a:rPr lang="en-US" dirty="0"/>
              <a:t>True or False: Gross profit ratios vary by industry.</a:t>
            </a:r>
          </a:p>
          <a:p>
            <a:pPr lvl="1"/>
            <a:r>
              <a:rPr lang="en-US" dirty="0"/>
              <a:t>True. Retail typically has a smaller gross profit ratio (25%) than drug manufacturers (68%), because retail is a more competitive industry.</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30508672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pPr marL="0" indent="0">
              <a:buNone/>
            </a:pPr>
            <a:r>
              <a:rPr lang="en-US" sz="3400" dirty="0"/>
              <a:t>Illustration 12–18 Return on Assets</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947876"/>
          </a:xfrm>
        </p:spPr>
        <p:txBody>
          <a:bodyPr/>
          <a:lstStyle/>
          <a:p>
            <a:r>
              <a:rPr lang="en-US" dirty="0"/>
              <a:t>Measures the income the company earns on each dollar invested in assets.</a:t>
            </a:r>
          </a:p>
        </p:txBody>
      </p:sp>
      <p:graphicFrame>
        <p:nvGraphicFramePr>
          <p:cNvPr id="9" name="(Decorative)Table 11">
            <a:extLst>
              <a:ext uri="{FF2B5EF4-FFF2-40B4-BE49-F238E27FC236}">
                <a16:creationId xmlns:a16="http://schemas.microsoft.com/office/drawing/2014/main" id="{D0D84271-ADE6-4893-A74B-B3F0F1988AA7}"/>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453961041"/>
              </p:ext>
            </p:extLst>
          </p:nvPr>
        </p:nvGraphicFramePr>
        <p:xfrm>
          <a:off x="395578" y="2439002"/>
          <a:ext cx="8352843" cy="1568018"/>
        </p:xfrm>
        <a:graphic>
          <a:graphicData uri="http://schemas.openxmlformats.org/drawingml/2006/table">
            <a:tbl>
              <a:tblPr firstRow="1" bandRow="1">
                <a:tableStyleId>{5C22544A-7EE6-4342-B048-85BDC9FD1C3A}</a:tableStyleId>
              </a:tblPr>
              <a:tblGrid>
                <a:gridCol w="3036939">
                  <a:extLst>
                    <a:ext uri="{9D8B030D-6E8A-4147-A177-3AD203B41FA5}">
                      <a16:colId xmlns:a16="http://schemas.microsoft.com/office/drawing/2014/main" val="1038434041"/>
                    </a:ext>
                  </a:extLst>
                </a:gridCol>
                <a:gridCol w="3952930">
                  <a:extLst>
                    <a:ext uri="{9D8B030D-6E8A-4147-A177-3AD203B41FA5}">
                      <a16:colId xmlns:a16="http://schemas.microsoft.com/office/drawing/2014/main" val="1161347125"/>
                    </a:ext>
                  </a:extLst>
                </a:gridCol>
                <a:gridCol w="1362974">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A90733F3-D3EF-4706-ACC2-0A88CA29F4D6}"/>
              </a:ext>
            </a:extLst>
          </p:cNvPr>
          <p:cNvGraphicFramePr>
            <a:graphicFrameLocks noChangeAspect="1"/>
          </p:cNvGraphicFramePr>
          <p:nvPr>
            <p:extLst>
              <p:ext uri="{D42A27DB-BD31-4B8C-83A1-F6EECF244321}">
                <p14:modId xmlns:p14="http://schemas.microsoft.com/office/powerpoint/2010/main" val="340752726"/>
              </p:ext>
            </p:extLst>
          </p:nvPr>
        </p:nvGraphicFramePr>
        <p:xfrm>
          <a:off x="920830" y="2502138"/>
          <a:ext cx="2477928" cy="378936"/>
        </p:xfrm>
        <a:graphic>
          <a:graphicData uri="http://schemas.openxmlformats.org/presentationml/2006/ole">
            <mc:AlternateContent xmlns:mc="http://schemas.openxmlformats.org/markup-compatibility/2006">
              <mc:Choice xmlns:v="urn:schemas-microsoft-com:vml" Requires="v">
                <p:oleObj name="Equation" r:id="rId3" imgW="1155600" imgH="177480" progId="Equation.DSMT4">
                  <p:embed/>
                </p:oleObj>
              </mc:Choice>
              <mc:Fallback>
                <p:oleObj name="Equation" r:id="rId3" imgW="1155600" imgH="177480" progId="Equation.DSMT4">
                  <p:embed/>
                  <p:pic>
                    <p:nvPicPr>
                      <p:cNvPr id="12" name="Object 11">
                        <a:extLst>
                          <a:ext uri="{FF2B5EF4-FFF2-40B4-BE49-F238E27FC236}">
                            <a16:creationId xmlns:a16="http://schemas.microsoft.com/office/drawing/2014/main" id="{9CFF9050-10A1-4E33-B05A-1CCED7A42745}"/>
                          </a:ext>
                        </a:extLst>
                      </p:cNvPr>
                      <p:cNvPicPr/>
                      <p:nvPr/>
                    </p:nvPicPr>
                    <p:blipFill>
                      <a:blip r:embed="rId4"/>
                      <a:stretch>
                        <a:fillRect/>
                      </a:stretch>
                    </p:blipFill>
                    <p:spPr>
                      <a:xfrm>
                        <a:off x="920830" y="2502138"/>
                        <a:ext cx="2477928" cy="378936"/>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C5504598-744A-4087-BE4A-F4D65B0D5013}"/>
              </a:ext>
            </a:extLst>
          </p:cNvPr>
          <p:cNvGraphicFramePr>
            <a:graphicFrameLocks noChangeAspect="1"/>
          </p:cNvGraphicFramePr>
          <p:nvPr>
            <p:extLst>
              <p:ext uri="{D42A27DB-BD31-4B8C-83A1-F6EECF244321}">
                <p14:modId xmlns:p14="http://schemas.microsoft.com/office/powerpoint/2010/main" val="1742524673"/>
              </p:ext>
            </p:extLst>
          </p:nvPr>
        </p:nvGraphicFramePr>
        <p:xfrm>
          <a:off x="5248972" y="2517853"/>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3" name="Object 12">
                        <a:extLst>
                          <a:ext uri="{FF2B5EF4-FFF2-40B4-BE49-F238E27FC236}">
                            <a16:creationId xmlns:a16="http://schemas.microsoft.com/office/drawing/2014/main" id="{FF844A13-0DFC-40B1-AA41-85B704850374}"/>
                          </a:ext>
                        </a:extLst>
                      </p:cNvPr>
                      <p:cNvPicPr/>
                      <p:nvPr/>
                    </p:nvPicPr>
                    <p:blipFill>
                      <a:blip r:embed="rId6"/>
                      <a:stretch>
                        <a:fillRect/>
                      </a:stretch>
                    </p:blipFill>
                    <p:spPr>
                      <a:xfrm>
                        <a:off x="5248972" y="2517853"/>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1CC398E9-E48B-4E9F-99DE-7D2FB15A6377}"/>
              </a:ext>
            </a:extLst>
          </p:cNvPr>
          <p:cNvGraphicFramePr>
            <a:graphicFrameLocks noChangeAspect="1"/>
          </p:cNvGraphicFramePr>
          <p:nvPr>
            <p:extLst>
              <p:ext uri="{D42A27DB-BD31-4B8C-83A1-F6EECF244321}">
                <p14:modId xmlns:p14="http://schemas.microsoft.com/office/powerpoint/2010/main" val="3849536926"/>
              </p:ext>
            </p:extLst>
          </p:nvPr>
        </p:nvGraphicFramePr>
        <p:xfrm>
          <a:off x="7682488" y="2519441"/>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33F89166-5DBE-46C4-8084-0EB50A18955D}"/>
                          </a:ext>
                        </a:extLst>
                      </p:cNvPr>
                      <p:cNvPicPr/>
                      <p:nvPr/>
                    </p:nvPicPr>
                    <p:blipFill>
                      <a:blip r:embed="rId8"/>
                      <a:stretch>
                        <a:fillRect/>
                      </a:stretch>
                    </p:blipFill>
                    <p:spPr>
                      <a:xfrm>
                        <a:off x="7682488" y="2519441"/>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FC16AFCA-8521-4138-BA29-4B2024F6EA8C}"/>
              </a:ext>
            </a:extLst>
          </p:cNvPr>
          <p:cNvGraphicFramePr>
            <a:graphicFrameLocks noChangeAspect="1"/>
          </p:cNvGraphicFramePr>
          <p:nvPr>
            <p:extLst>
              <p:ext uri="{D42A27DB-BD31-4B8C-83A1-F6EECF244321}">
                <p14:modId xmlns:p14="http://schemas.microsoft.com/office/powerpoint/2010/main" val="4260602064"/>
              </p:ext>
            </p:extLst>
          </p:nvPr>
        </p:nvGraphicFramePr>
        <p:xfrm>
          <a:off x="793750" y="3057525"/>
          <a:ext cx="2497138" cy="819150"/>
        </p:xfrm>
        <a:graphic>
          <a:graphicData uri="http://schemas.openxmlformats.org/presentationml/2006/ole">
            <mc:AlternateContent xmlns:mc="http://schemas.openxmlformats.org/markup-compatibility/2006">
              <mc:Choice xmlns:v="urn:schemas-microsoft-com:vml" Requires="v">
                <p:oleObj name="Equation" r:id="rId9" imgW="1282680" imgH="419040" progId="Equation.DSMT4">
                  <p:embed/>
                </p:oleObj>
              </mc:Choice>
              <mc:Fallback>
                <p:oleObj name="Equation" r:id="rId9" imgW="1282680" imgH="419040" progId="Equation.DSMT4">
                  <p:embed/>
                  <p:pic>
                    <p:nvPicPr>
                      <p:cNvPr id="15" name="Object 14">
                        <a:extLst>
                          <a:ext uri="{FF2B5EF4-FFF2-40B4-BE49-F238E27FC236}">
                            <a16:creationId xmlns:a16="http://schemas.microsoft.com/office/drawing/2014/main" id="{F34026D4-2556-49EE-9911-A33E93817C18}"/>
                          </a:ext>
                        </a:extLst>
                      </p:cNvPr>
                      <p:cNvPicPr/>
                      <p:nvPr/>
                    </p:nvPicPr>
                    <p:blipFill>
                      <a:blip r:embed="rId10"/>
                      <a:stretch>
                        <a:fillRect/>
                      </a:stretch>
                    </p:blipFill>
                    <p:spPr>
                      <a:xfrm>
                        <a:off x="793750" y="3057525"/>
                        <a:ext cx="2497138" cy="81915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3421D5F8-7D34-450D-A7BE-1E33E25424F0}"/>
              </a:ext>
            </a:extLst>
          </p:cNvPr>
          <p:cNvGraphicFramePr>
            <a:graphicFrameLocks noChangeAspect="1"/>
          </p:cNvGraphicFramePr>
          <p:nvPr>
            <p:extLst>
              <p:ext uri="{D42A27DB-BD31-4B8C-83A1-F6EECF244321}">
                <p14:modId xmlns:p14="http://schemas.microsoft.com/office/powerpoint/2010/main" val="3765793105"/>
              </p:ext>
            </p:extLst>
          </p:nvPr>
        </p:nvGraphicFramePr>
        <p:xfrm>
          <a:off x="3625850" y="3051925"/>
          <a:ext cx="3736975" cy="865188"/>
        </p:xfrm>
        <a:graphic>
          <a:graphicData uri="http://schemas.openxmlformats.org/presentationml/2006/ole">
            <mc:AlternateContent xmlns:mc="http://schemas.openxmlformats.org/markup-compatibility/2006">
              <mc:Choice xmlns:v="urn:schemas-microsoft-com:vml" Requires="v">
                <p:oleObj name="Equation" r:id="rId11" imgW="1917360" imgH="444240" progId="Equation.DSMT4">
                  <p:embed/>
                </p:oleObj>
              </mc:Choice>
              <mc:Fallback>
                <p:oleObj name="Equation" r:id="rId11" imgW="1917360" imgH="444240" progId="Equation.DSMT4">
                  <p:embed/>
                  <p:pic>
                    <p:nvPicPr>
                      <p:cNvPr id="16" name="Object 15">
                        <a:extLst>
                          <a:ext uri="{FF2B5EF4-FFF2-40B4-BE49-F238E27FC236}">
                            <a16:creationId xmlns:a16="http://schemas.microsoft.com/office/drawing/2014/main" id="{DE8226B8-1E00-412C-9B7C-1EA9D7C7FE32}"/>
                          </a:ext>
                        </a:extLst>
                      </p:cNvPr>
                      <p:cNvPicPr/>
                      <p:nvPr/>
                    </p:nvPicPr>
                    <p:blipFill>
                      <a:blip r:embed="rId12"/>
                      <a:stretch>
                        <a:fillRect/>
                      </a:stretch>
                    </p:blipFill>
                    <p:spPr>
                      <a:xfrm>
                        <a:off x="3625850" y="3051925"/>
                        <a:ext cx="3736975" cy="865188"/>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AFF263D3-2AE0-4103-BE45-922EEA6D7D17}"/>
              </a:ext>
            </a:extLst>
          </p:cNvPr>
          <p:cNvGraphicFramePr>
            <a:graphicFrameLocks noChangeAspect="1"/>
          </p:cNvGraphicFramePr>
          <p:nvPr>
            <p:extLst>
              <p:ext uri="{D42A27DB-BD31-4B8C-83A1-F6EECF244321}">
                <p14:modId xmlns:p14="http://schemas.microsoft.com/office/powerpoint/2010/main" val="3393424710"/>
              </p:ext>
            </p:extLst>
          </p:nvPr>
        </p:nvGraphicFramePr>
        <p:xfrm>
          <a:off x="7716838" y="3294063"/>
          <a:ext cx="692150" cy="346075"/>
        </p:xfrm>
        <a:graphic>
          <a:graphicData uri="http://schemas.openxmlformats.org/presentationml/2006/ole">
            <mc:AlternateContent xmlns:mc="http://schemas.openxmlformats.org/markup-compatibility/2006">
              <mc:Choice xmlns:v="urn:schemas-microsoft-com:vml" Requires="v">
                <p:oleObj name="Equation" r:id="rId13" imgW="355320" imgH="177480" progId="Equation.DSMT4">
                  <p:embed/>
                </p:oleObj>
              </mc:Choice>
              <mc:Fallback>
                <p:oleObj name="Equation" r:id="rId13" imgW="355320" imgH="177480" progId="Equation.DSMT4">
                  <p:embed/>
                  <p:pic>
                    <p:nvPicPr>
                      <p:cNvPr id="17" name="Object 16">
                        <a:extLst>
                          <a:ext uri="{FF2B5EF4-FFF2-40B4-BE49-F238E27FC236}">
                            <a16:creationId xmlns:a16="http://schemas.microsoft.com/office/drawing/2014/main" id="{C47A6E04-243F-4DE5-B8CF-625064614065}"/>
                          </a:ext>
                        </a:extLst>
                      </p:cNvPr>
                      <p:cNvPicPr/>
                      <p:nvPr/>
                    </p:nvPicPr>
                    <p:blipFill>
                      <a:blip r:embed="rId14"/>
                      <a:stretch>
                        <a:fillRect/>
                      </a:stretch>
                    </p:blipFill>
                    <p:spPr>
                      <a:xfrm>
                        <a:off x="7716838" y="3294063"/>
                        <a:ext cx="692150" cy="346075"/>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4"/>
            <a:ext cx="8458200" cy="1406623"/>
          </a:xfrm>
        </p:spPr>
        <p:txBody>
          <a:bodyPr>
            <a:normAutofit/>
          </a:bodyPr>
          <a:lstStyle/>
          <a:p>
            <a:r>
              <a:rPr lang="en-US" dirty="0"/>
              <a:t>Is a higher or lower return on assets better?</a:t>
            </a:r>
            <a:endParaRPr lang="en-US" sz="1800" dirty="0"/>
          </a:p>
          <a:p>
            <a:pPr lvl="1"/>
            <a:r>
              <a:rPr lang="en-US" dirty="0"/>
              <a:t>A higher percentage would indicate a higher amount earned compared to the assets that it owns.</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16478862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sz="3200" dirty="0"/>
              <a:t>Illustration 12–19 Components of Return on Assets</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p:txBody>
          <a:bodyPr/>
          <a:lstStyle/>
          <a:p>
            <a:pPr marL="291600" indent="-291600">
              <a:buFont typeface="Arial" panose="020B0604020202020204" pitchFamily="34" charset="0"/>
              <a:buChar char="•"/>
            </a:pPr>
            <a:r>
              <a:rPr lang="en-US" dirty="0"/>
              <a:t>Return on assets = Profit margin </a:t>
            </a:r>
            <a:r>
              <a:rPr lang="en-US" dirty="0">
                <a:cs typeface="Calibri" panose="020F0502020204030204" pitchFamily="34" charset="0"/>
              </a:rPr>
              <a:t>×</a:t>
            </a:r>
            <a:r>
              <a:rPr lang="en-US" dirty="0"/>
              <a:t> Asset turnover.</a:t>
            </a:r>
          </a:p>
          <a:p>
            <a:pPr marL="291600" indent="-291600">
              <a:buFont typeface="Arial" panose="020B0604020202020204" pitchFamily="34" charset="0"/>
              <a:buChar char="•"/>
            </a:pPr>
            <a:r>
              <a:rPr lang="en-US" dirty="0"/>
              <a:t>Some companies rely on high profit margins.</a:t>
            </a:r>
          </a:p>
          <a:p>
            <a:pPr marL="291600" indent="-291600">
              <a:buFont typeface="Arial" panose="020B0604020202020204" pitchFamily="34" charset="0"/>
              <a:buChar char="•"/>
            </a:pPr>
            <a:r>
              <a:rPr lang="en-US" dirty="0"/>
              <a:t>Other companies rely more on asset turnover.</a:t>
            </a:r>
          </a:p>
        </p:txBody>
      </p:sp>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847898" y="3085449"/>
            <a:ext cx="7032568" cy="489078"/>
          </a:xfrm>
        </p:spPr>
        <p:txBody>
          <a:bodyPr>
            <a:normAutofit/>
          </a:bodyPr>
          <a:lstStyle/>
          <a:p>
            <a:r>
              <a:rPr lang="en-US" sz="2200" b="1" dirty="0"/>
              <a:t>Return on Assets </a:t>
            </a:r>
            <a:r>
              <a:rPr lang="en-US" sz="2200" b="1" dirty="0">
                <a:cs typeface="Calibri" panose="020F0502020204030204" pitchFamily="34" charset="0"/>
              </a:rPr>
              <a:t>=</a:t>
            </a:r>
            <a:r>
              <a:rPr lang="en-US" sz="2200" b="1" dirty="0"/>
              <a:t> Profit margin </a:t>
            </a:r>
            <a:r>
              <a:rPr lang="en-US" sz="2200" b="1" dirty="0">
                <a:cs typeface="Calibri" panose="020F0502020204030204" pitchFamily="34" charset="0"/>
              </a:rPr>
              <a:t>×</a:t>
            </a:r>
            <a:r>
              <a:rPr lang="en-US" sz="2200" b="1" dirty="0"/>
              <a:t> Asset turnover</a:t>
            </a:r>
          </a:p>
        </p:txBody>
      </p:sp>
      <p:graphicFrame>
        <p:nvGraphicFramePr>
          <p:cNvPr id="11" name="Object 10">
            <a:extLst>
              <a:ext uri="{FF2B5EF4-FFF2-40B4-BE49-F238E27FC236}">
                <a16:creationId xmlns:a16="http://schemas.microsoft.com/office/drawing/2014/main" id="{83E1E73A-3BB2-4846-B38A-3F8D5F86E2C8}"/>
              </a:ext>
            </a:extLst>
          </p:cNvPr>
          <p:cNvGraphicFramePr>
            <a:graphicFrameLocks noChangeAspect="1"/>
          </p:cNvGraphicFramePr>
          <p:nvPr>
            <p:extLst>
              <p:ext uri="{D42A27DB-BD31-4B8C-83A1-F6EECF244321}">
                <p14:modId xmlns:p14="http://schemas.microsoft.com/office/powerpoint/2010/main" val="3751379800"/>
              </p:ext>
            </p:extLst>
          </p:nvPr>
        </p:nvGraphicFramePr>
        <p:xfrm>
          <a:off x="593716" y="3779611"/>
          <a:ext cx="7540932" cy="898377"/>
        </p:xfrm>
        <a:graphic>
          <a:graphicData uri="http://schemas.openxmlformats.org/presentationml/2006/ole">
            <mc:AlternateContent xmlns:mc="http://schemas.openxmlformats.org/markup-compatibility/2006">
              <mc:Choice xmlns:v="urn:schemas-microsoft-com:vml" Requires="v">
                <p:oleObj name="Equation" r:id="rId3" imgW="3517560" imgH="419040" progId="Equation.DSMT4">
                  <p:embed/>
                </p:oleObj>
              </mc:Choice>
              <mc:Fallback>
                <p:oleObj name="Equation" r:id="rId3" imgW="3517560" imgH="419040" progId="Equation.DSMT4">
                  <p:embed/>
                  <p:pic>
                    <p:nvPicPr>
                      <p:cNvPr id="0" name=""/>
                      <p:cNvPicPr/>
                      <p:nvPr/>
                    </p:nvPicPr>
                    <p:blipFill>
                      <a:blip r:embed="rId4"/>
                      <a:stretch>
                        <a:fillRect/>
                      </a:stretch>
                    </p:blipFill>
                    <p:spPr>
                      <a:xfrm>
                        <a:off x="593716" y="3779611"/>
                        <a:ext cx="7540932" cy="898377"/>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5036538C-AAC9-4D2D-8D8D-E9234C89676E}"/>
              </a:ext>
            </a:extLst>
          </p:cNvPr>
          <p:cNvSpPr>
            <a:spLocks noGrp="1"/>
          </p:cNvSpPr>
          <p:nvPr>
            <p:ph sz="quarter" idx="15"/>
          </p:nvPr>
        </p:nvSpPr>
        <p:spPr>
          <a:xfrm>
            <a:off x="342900" y="5067302"/>
            <a:ext cx="8458200" cy="942177"/>
          </a:xfrm>
        </p:spPr>
        <p:txBody>
          <a:bodyPr/>
          <a:lstStyle/>
          <a:p>
            <a:pPr marL="291600" marR="0" lvl="0" indent="-291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Investors are especially intrigued by companies that can obtain both—high profit margins and high asset turnover.</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42312356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dirty="0"/>
              <a:t>Illustration 12–20 Profit Margin</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548657"/>
          </a:xfrm>
        </p:spPr>
        <p:txBody>
          <a:bodyPr/>
          <a:lstStyle/>
          <a:p>
            <a:r>
              <a:rPr lang="en-US" dirty="0"/>
              <a:t>Measures the income earned on each dollar of sales.</a:t>
            </a:r>
          </a:p>
        </p:txBody>
      </p:sp>
      <p:graphicFrame>
        <p:nvGraphicFramePr>
          <p:cNvPr id="9" name="(Decorative)Table 11">
            <a:extLst>
              <a:ext uri="{FF2B5EF4-FFF2-40B4-BE49-F238E27FC236}">
                <a16:creationId xmlns:a16="http://schemas.microsoft.com/office/drawing/2014/main" id="{70525C3C-C3CC-4E1B-9D83-5CDBC666B289}"/>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2961089514"/>
              </p:ext>
            </p:extLst>
          </p:nvPr>
        </p:nvGraphicFramePr>
        <p:xfrm>
          <a:off x="395578" y="2206240"/>
          <a:ext cx="6666404" cy="1568018"/>
        </p:xfrm>
        <a:graphic>
          <a:graphicData uri="http://schemas.openxmlformats.org/drawingml/2006/table">
            <a:tbl>
              <a:tblPr firstRow="1" bandRow="1">
                <a:tableStyleId>{5C22544A-7EE6-4342-B048-85BDC9FD1C3A}</a:tableStyleId>
              </a:tblPr>
              <a:tblGrid>
                <a:gridCol w="2375757">
                  <a:extLst>
                    <a:ext uri="{9D8B030D-6E8A-4147-A177-3AD203B41FA5}">
                      <a16:colId xmlns:a16="http://schemas.microsoft.com/office/drawing/2014/main" val="1038434041"/>
                    </a:ext>
                  </a:extLst>
                </a:gridCol>
                <a:gridCol w="2475914">
                  <a:extLst>
                    <a:ext uri="{9D8B030D-6E8A-4147-A177-3AD203B41FA5}">
                      <a16:colId xmlns:a16="http://schemas.microsoft.com/office/drawing/2014/main" val="1161347125"/>
                    </a:ext>
                  </a:extLst>
                </a:gridCol>
                <a:gridCol w="1814733">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C4186F6D-B9DB-49C0-A962-C34683350200}"/>
              </a:ext>
            </a:extLst>
          </p:cNvPr>
          <p:cNvGraphicFramePr>
            <a:graphicFrameLocks noChangeAspect="1"/>
          </p:cNvGraphicFramePr>
          <p:nvPr>
            <p:extLst>
              <p:ext uri="{D42A27DB-BD31-4B8C-83A1-F6EECF244321}">
                <p14:modId xmlns:p14="http://schemas.microsoft.com/office/powerpoint/2010/main" val="256258030"/>
              </p:ext>
            </p:extLst>
          </p:nvPr>
        </p:nvGraphicFramePr>
        <p:xfrm>
          <a:off x="720564" y="2262766"/>
          <a:ext cx="1881909" cy="392545"/>
        </p:xfrm>
        <a:graphic>
          <a:graphicData uri="http://schemas.openxmlformats.org/presentationml/2006/ole">
            <mc:AlternateContent xmlns:mc="http://schemas.openxmlformats.org/markup-compatibility/2006">
              <mc:Choice xmlns:v="urn:schemas-microsoft-com:vml" Requires="v">
                <p:oleObj name="Equation" r:id="rId3" imgW="965160" imgH="203040" progId="Equation.DSMT4">
                  <p:embed/>
                </p:oleObj>
              </mc:Choice>
              <mc:Fallback>
                <p:oleObj name="Equation" r:id="rId3" imgW="965160" imgH="203040" progId="Equation.DSMT4">
                  <p:embed/>
                  <p:pic>
                    <p:nvPicPr>
                      <p:cNvPr id="12" name="Object 11">
                        <a:extLst>
                          <a:ext uri="{FF2B5EF4-FFF2-40B4-BE49-F238E27FC236}">
                            <a16:creationId xmlns:a16="http://schemas.microsoft.com/office/drawing/2014/main" id="{A90733F3-D3EF-4706-ACC2-0A88CA29F4D6}"/>
                          </a:ext>
                        </a:extLst>
                      </p:cNvPr>
                      <p:cNvPicPr/>
                      <p:nvPr/>
                    </p:nvPicPr>
                    <p:blipFill>
                      <a:blip r:embed="rId4"/>
                      <a:stretch>
                        <a:fillRect/>
                      </a:stretch>
                    </p:blipFill>
                    <p:spPr>
                      <a:xfrm>
                        <a:off x="720564" y="2262766"/>
                        <a:ext cx="1881909" cy="39254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627F1E8A-7DB9-466E-A3DF-17A0187BFEDD}"/>
              </a:ext>
            </a:extLst>
          </p:cNvPr>
          <p:cNvGraphicFramePr>
            <a:graphicFrameLocks noChangeAspect="1"/>
          </p:cNvGraphicFramePr>
          <p:nvPr>
            <p:extLst>
              <p:ext uri="{D42A27DB-BD31-4B8C-83A1-F6EECF244321}">
                <p14:modId xmlns:p14="http://schemas.microsoft.com/office/powerpoint/2010/main" val="3137319992"/>
              </p:ext>
            </p:extLst>
          </p:nvPr>
        </p:nvGraphicFramePr>
        <p:xfrm>
          <a:off x="3902307" y="2285091"/>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3" name="Object 12">
                        <a:extLst>
                          <a:ext uri="{FF2B5EF4-FFF2-40B4-BE49-F238E27FC236}">
                            <a16:creationId xmlns:a16="http://schemas.microsoft.com/office/drawing/2014/main" id="{C5504598-744A-4087-BE4A-F4D65B0D5013}"/>
                          </a:ext>
                        </a:extLst>
                      </p:cNvPr>
                      <p:cNvPicPr/>
                      <p:nvPr/>
                    </p:nvPicPr>
                    <p:blipFill>
                      <a:blip r:embed="rId6"/>
                      <a:stretch>
                        <a:fillRect/>
                      </a:stretch>
                    </p:blipFill>
                    <p:spPr>
                      <a:xfrm>
                        <a:off x="3902307" y="2285091"/>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4074BEE9-FDAB-46B7-8EC8-B7A825D1E82D}"/>
              </a:ext>
            </a:extLst>
          </p:cNvPr>
          <p:cNvGraphicFramePr>
            <a:graphicFrameLocks noChangeAspect="1"/>
          </p:cNvGraphicFramePr>
          <p:nvPr>
            <p:extLst>
              <p:ext uri="{D42A27DB-BD31-4B8C-83A1-F6EECF244321}">
                <p14:modId xmlns:p14="http://schemas.microsoft.com/office/powerpoint/2010/main" val="1653959594"/>
              </p:ext>
            </p:extLst>
          </p:nvPr>
        </p:nvGraphicFramePr>
        <p:xfrm>
          <a:off x="5863922" y="2270054"/>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1CC398E9-E48B-4E9F-99DE-7D2FB15A6377}"/>
                          </a:ext>
                        </a:extLst>
                      </p:cNvPr>
                      <p:cNvPicPr/>
                      <p:nvPr/>
                    </p:nvPicPr>
                    <p:blipFill>
                      <a:blip r:embed="rId8"/>
                      <a:stretch>
                        <a:fillRect/>
                      </a:stretch>
                    </p:blipFill>
                    <p:spPr>
                      <a:xfrm>
                        <a:off x="5863922" y="2270054"/>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51B51475-C128-4E04-88AB-D9F15FBDA84B}"/>
              </a:ext>
            </a:extLst>
          </p:cNvPr>
          <p:cNvGraphicFramePr>
            <a:graphicFrameLocks noChangeAspect="1"/>
          </p:cNvGraphicFramePr>
          <p:nvPr>
            <p:extLst>
              <p:ext uri="{D42A27DB-BD31-4B8C-83A1-F6EECF244321}">
                <p14:modId xmlns:p14="http://schemas.microsoft.com/office/powerpoint/2010/main" val="3629861625"/>
              </p:ext>
            </p:extLst>
          </p:nvPr>
        </p:nvGraphicFramePr>
        <p:xfrm>
          <a:off x="814324" y="2809478"/>
          <a:ext cx="1658938" cy="846932"/>
        </p:xfrm>
        <a:graphic>
          <a:graphicData uri="http://schemas.openxmlformats.org/presentationml/2006/ole">
            <mc:AlternateContent xmlns:mc="http://schemas.openxmlformats.org/markup-compatibility/2006">
              <mc:Choice xmlns:v="urn:schemas-microsoft-com:vml" Requires="v">
                <p:oleObj name="Equation" r:id="rId9" imgW="774360" imgH="393480" progId="Equation.DSMT4">
                  <p:embed/>
                </p:oleObj>
              </mc:Choice>
              <mc:Fallback>
                <p:oleObj name="Equation" r:id="rId9" imgW="774360" imgH="393480" progId="Equation.DSMT4">
                  <p:embed/>
                  <p:pic>
                    <p:nvPicPr>
                      <p:cNvPr id="15" name="Object 14">
                        <a:extLst>
                          <a:ext uri="{FF2B5EF4-FFF2-40B4-BE49-F238E27FC236}">
                            <a16:creationId xmlns:a16="http://schemas.microsoft.com/office/drawing/2014/main" id="{FC16AFCA-8521-4138-BA29-4B2024F6EA8C}"/>
                          </a:ext>
                        </a:extLst>
                      </p:cNvPr>
                      <p:cNvPicPr/>
                      <p:nvPr/>
                    </p:nvPicPr>
                    <p:blipFill>
                      <a:blip r:embed="rId10"/>
                      <a:stretch>
                        <a:fillRect/>
                      </a:stretch>
                    </p:blipFill>
                    <p:spPr>
                      <a:xfrm>
                        <a:off x="814324" y="2809478"/>
                        <a:ext cx="1658938" cy="846932"/>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9637A1F3-BDA6-47B5-B55E-56BE10BC0AB7}"/>
              </a:ext>
            </a:extLst>
          </p:cNvPr>
          <p:cNvGraphicFramePr>
            <a:graphicFrameLocks noChangeAspect="1"/>
          </p:cNvGraphicFramePr>
          <p:nvPr>
            <p:extLst>
              <p:ext uri="{D42A27DB-BD31-4B8C-83A1-F6EECF244321}">
                <p14:modId xmlns:p14="http://schemas.microsoft.com/office/powerpoint/2010/main" val="3513547170"/>
              </p:ext>
            </p:extLst>
          </p:nvPr>
        </p:nvGraphicFramePr>
        <p:xfrm>
          <a:off x="3065173" y="2844800"/>
          <a:ext cx="2030412" cy="814388"/>
        </p:xfrm>
        <a:graphic>
          <a:graphicData uri="http://schemas.openxmlformats.org/presentationml/2006/ole">
            <mc:AlternateContent xmlns:mc="http://schemas.openxmlformats.org/markup-compatibility/2006">
              <mc:Choice xmlns:v="urn:schemas-microsoft-com:vml" Requires="v">
                <p:oleObj name="Equation" r:id="rId11" imgW="1041120" imgH="419040" progId="Equation.DSMT4">
                  <p:embed/>
                </p:oleObj>
              </mc:Choice>
              <mc:Fallback>
                <p:oleObj name="Equation" r:id="rId11" imgW="1041120" imgH="419040" progId="Equation.DSMT4">
                  <p:embed/>
                  <p:pic>
                    <p:nvPicPr>
                      <p:cNvPr id="16" name="Object 15">
                        <a:extLst>
                          <a:ext uri="{FF2B5EF4-FFF2-40B4-BE49-F238E27FC236}">
                            <a16:creationId xmlns:a16="http://schemas.microsoft.com/office/drawing/2014/main" id="{3421D5F8-7D34-450D-A7BE-1E33E25424F0}"/>
                          </a:ext>
                        </a:extLst>
                      </p:cNvPr>
                      <p:cNvPicPr/>
                      <p:nvPr/>
                    </p:nvPicPr>
                    <p:blipFill>
                      <a:blip r:embed="rId12"/>
                      <a:stretch>
                        <a:fillRect/>
                      </a:stretch>
                    </p:blipFill>
                    <p:spPr>
                      <a:xfrm>
                        <a:off x="3065173" y="2844800"/>
                        <a:ext cx="2030412" cy="814388"/>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F8D5614A-3F79-4586-AFFE-931B6F148467}"/>
              </a:ext>
            </a:extLst>
          </p:cNvPr>
          <p:cNvGraphicFramePr>
            <a:graphicFrameLocks noChangeAspect="1"/>
          </p:cNvGraphicFramePr>
          <p:nvPr>
            <p:extLst>
              <p:ext uri="{D42A27DB-BD31-4B8C-83A1-F6EECF244321}">
                <p14:modId xmlns:p14="http://schemas.microsoft.com/office/powerpoint/2010/main" val="582885758"/>
              </p:ext>
            </p:extLst>
          </p:nvPr>
        </p:nvGraphicFramePr>
        <p:xfrm>
          <a:off x="5886061" y="3060700"/>
          <a:ext cx="717550" cy="346075"/>
        </p:xfrm>
        <a:graphic>
          <a:graphicData uri="http://schemas.openxmlformats.org/presentationml/2006/ole">
            <mc:AlternateContent xmlns:mc="http://schemas.openxmlformats.org/markup-compatibility/2006">
              <mc:Choice xmlns:v="urn:schemas-microsoft-com:vml" Requires="v">
                <p:oleObj name="Equation" r:id="rId13" imgW="368280" imgH="177480" progId="Equation.DSMT4">
                  <p:embed/>
                </p:oleObj>
              </mc:Choice>
              <mc:Fallback>
                <p:oleObj name="Equation" r:id="rId13" imgW="368280" imgH="177480" progId="Equation.DSMT4">
                  <p:embed/>
                  <p:pic>
                    <p:nvPicPr>
                      <p:cNvPr id="17" name="Object 16">
                        <a:extLst>
                          <a:ext uri="{FF2B5EF4-FFF2-40B4-BE49-F238E27FC236}">
                            <a16:creationId xmlns:a16="http://schemas.microsoft.com/office/drawing/2014/main" id="{AFF263D3-2AE0-4103-BE45-922EEA6D7D17}"/>
                          </a:ext>
                        </a:extLst>
                      </p:cNvPr>
                      <p:cNvPicPr/>
                      <p:nvPr/>
                    </p:nvPicPr>
                    <p:blipFill>
                      <a:blip r:embed="rId14"/>
                      <a:stretch>
                        <a:fillRect/>
                      </a:stretch>
                    </p:blipFill>
                    <p:spPr>
                      <a:xfrm>
                        <a:off x="5886061" y="3060700"/>
                        <a:ext cx="717550" cy="346075"/>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4"/>
            <a:ext cx="8458200" cy="1684209"/>
          </a:xfrm>
        </p:spPr>
        <p:txBody>
          <a:bodyPr>
            <a:normAutofit/>
          </a:bodyPr>
          <a:lstStyle/>
          <a:p>
            <a:r>
              <a:rPr lang="en-US" dirty="0"/>
              <a:t>What does a higher profit margin indicate?</a:t>
            </a:r>
          </a:p>
          <a:p>
            <a:pPr lvl="1"/>
            <a:r>
              <a:rPr lang="en-US" dirty="0"/>
              <a:t>A higher profit margin indicates a higher amount actually earned (after expenses are accounted for) compared to its total revenues. </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12551815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dirty="0"/>
              <a:t>Illustration 12–21 Asset Turnover</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947876"/>
          </a:xfrm>
        </p:spPr>
        <p:txBody>
          <a:bodyPr/>
          <a:lstStyle/>
          <a:p>
            <a:r>
              <a:rPr lang="en-US" dirty="0"/>
              <a:t>Measures sales volume in relation to the investment in assets.</a:t>
            </a:r>
          </a:p>
        </p:txBody>
      </p:sp>
      <p:graphicFrame>
        <p:nvGraphicFramePr>
          <p:cNvPr id="9" name="(Decorative)Table 11">
            <a:extLst>
              <a:ext uri="{FF2B5EF4-FFF2-40B4-BE49-F238E27FC236}">
                <a16:creationId xmlns:a16="http://schemas.microsoft.com/office/drawing/2014/main" id="{69F31165-ABC1-46F4-A809-BE1983A71914}"/>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276561923"/>
              </p:ext>
            </p:extLst>
          </p:nvPr>
        </p:nvGraphicFramePr>
        <p:xfrm>
          <a:off x="395578" y="2439002"/>
          <a:ext cx="8352843" cy="1568018"/>
        </p:xfrm>
        <a:graphic>
          <a:graphicData uri="http://schemas.openxmlformats.org/drawingml/2006/table">
            <a:tbl>
              <a:tblPr firstRow="1" bandRow="1">
                <a:tableStyleId>{5C22544A-7EE6-4342-B048-85BDC9FD1C3A}</a:tableStyleId>
              </a:tblPr>
              <a:tblGrid>
                <a:gridCol w="2980668">
                  <a:extLst>
                    <a:ext uri="{9D8B030D-6E8A-4147-A177-3AD203B41FA5}">
                      <a16:colId xmlns:a16="http://schemas.microsoft.com/office/drawing/2014/main" val="1038434041"/>
                    </a:ext>
                  </a:extLst>
                </a:gridCol>
                <a:gridCol w="4009201">
                  <a:extLst>
                    <a:ext uri="{9D8B030D-6E8A-4147-A177-3AD203B41FA5}">
                      <a16:colId xmlns:a16="http://schemas.microsoft.com/office/drawing/2014/main" val="1161347125"/>
                    </a:ext>
                  </a:extLst>
                </a:gridCol>
                <a:gridCol w="1362974">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CA38BFDB-5279-48B1-901F-1654645CE331}"/>
              </a:ext>
            </a:extLst>
          </p:cNvPr>
          <p:cNvGraphicFramePr>
            <a:graphicFrameLocks noChangeAspect="1"/>
          </p:cNvGraphicFramePr>
          <p:nvPr>
            <p:extLst>
              <p:ext uri="{D42A27DB-BD31-4B8C-83A1-F6EECF244321}">
                <p14:modId xmlns:p14="http://schemas.microsoft.com/office/powerpoint/2010/main" val="3676366060"/>
              </p:ext>
            </p:extLst>
          </p:nvPr>
        </p:nvGraphicFramePr>
        <p:xfrm>
          <a:off x="1087525" y="2519363"/>
          <a:ext cx="2078038" cy="344487"/>
        </p:xfrm>
        <a:graphic>
          <a:graphicData uri="http://schemas.openxmlformats.org/presentationml/2006/ole">
            <mc:AlternateContent xmlns:mc="http://schemas.openxmlformats.org/markup-compatibility/2006">
              <mc:Choice xmlns:v="urn:schemas-microsoft-com:vml" Requires="v">
                <p:oleObj name="Equation" r:id="rId3" imgW="1066680" imgH="177480" progId="Equation.DSMT4">
                  <p:embed/>
                </p:oleObj>
              </mc:Choice>
              <mc:Fallback>
                <p:oleObj name="Equation" r:id="rId3" imgW="1066680" imgH="177480" progId="Equation.DSMT4">
                  <p:embed/>
                  <p:pic>
                    <p:nvPicPr>
                      <p:cNvPr id="12" name="Object 11">
                        <a:extLst>
                          <a:ext uri="{FF2B5EF4-FFF2-40B4-BE49-F238E27FC236}">
                            <a16:creationId xmlns:a16="http://schemas.microsoft.com/office/drawing/2014/main" id="{9CFF9050-10A1-4E33-B05A-1CCED7A42745}"/>
                          </a:ext>
                        </a:extLst>
                      </p:cNvPr>
                      <p:cNvPicPr/>
                      <p:nvPr/>
                    </p:nvPicPr>
                    <p:blipFill>
                      <a:blip r:embed="rId4"/>
                      <a:stretch>
                        <a:fillRect/>
                      </a:stretch>
                    </p:blipFill>
                    <p:spPr>
                      <a:xfrm>
                        <a:off x="1087525" y="2519363"/>
                        <a:ext cx="2078038" cy="344487"/>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971BED84-A214-4F38-9A1C-E94AAD3822DA}"/>
              </a:ext>
            </a:extLst>
          </p:cNvPr>
          <p:cNvGraphicFramePr>
            <a:graphicFrameLocks noChangeAspect="1"/>
          </p:cNvGraphicFramePr>
          <p:nvPr>
            <p:extLst>
              <p:ext uri="{D42A27DB-BD31-4B8C-83A1-F6EECF244321}">
                <p14:modId xmlns:p14="http://schemas.microsoft.com/office/powerpoint/2010/main" val="1357299606"/>
              </p:ext>
            </p:extLst>
          </p:nvPr>
        </p:nvGraphicFramePr>
        <p:xfrm>
          <a:off x="5248972" y="2517853"/>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3" name="Object 12">
                        <a:extLst>
                          <a:ext uri="{FF2B5EF4-FFF2-40B4-BE49-F238E27FC236}">
                            <a16:creationId xmlns:a16="http://schemas.microsoft.com/office/drawing/2014/main" id="{FF844A13-0DFC-40B1-AA41-85B704850374}"/>
                          </a:ext>
                        </a:extLst>
                      </p:cNvPr>
                      <p:cNvPicPr/>
                      <p:nvPr/>
                    </p:nvPicPr>
                    <p:blipFill>
                      <a:blip r:embed="rId6"/>
                      <a:stretch>
                        <a:fillRect/>
                      </a:stretch>
                    </p:blipFill>
                    <p:spPr>
                      <a:xfrm>
                        <a:off x="5248972" y="2517853"/>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CD2FCCC4-C5E6-43F4-87AF-F5B18241C403}"/>
              </a:ext>
            </a:extLst>
          </p:cNvPr>
          <p:cNvGraphicFramePr>
            <a:graphicFrameLocks noChangeAspect="1"/>
          </p:cNvGraphicFramePr>
          <p:nvPr>
            <p:extLst>
              <p:ext uri="{D42A27DB-BD31-4B8C-83A1-F6EECF244321}">
                <p14:modId xmlns:p14="http://schemas.microsoft.com/office/powerpoint/2010/main" val="2744895561"/>
              </p:ext>
            </p:extLst>
          </p:nvPr>
        </p:nvGraphicFramePr>
        <p:xfrm>
          <a:off x="7682488" y="2519441"/>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33F89166-5DBE-46C4-8084-0EB50A18955D}"/>
                          </a:ext>
                        </a:extLst>
                      </p:cNvPr>
                      <p:cNvPicPr/>
                      <p:nvPr/>
                    </p:nvPicPr>
                    <p:blipFill>
                      <a:blip r:embed="rId8"/>
                      <a:stretch>
                        <a:fillRect/>
                      </a:stretch>
                    </p:blipFill>
                    <p:spPr>
                      <a:xfrm>
                        <a:off x="7682488" y="2519441"/>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39D9AFF5-1E81-44E7-808D-4285F25A01E5}"/>
              </a:ext>
            </a:extLst>
          </p:cNvPr>
          <p:cNvGraphicFramePr>
            <a:graphicFrameLocks noChangeAspect="1"/>
          </p:cNvGraphicFramePr>
          <p:nvPr>
            <p:extLst>
              <p:ext uri="{D42A27DB-BD31-4B8C-83A1-F6EECF244321}">
                <p14:modId xmlns:p14="http://schemas.microsoft.com/office/powerpoint/2010/main" val="680298018"/>
              </p:ext>
            </p:extLst>
          </p:nvPr>
        </p:nvGraphicFramePr>
        <p:xfrm>
          <a:off x="793750" y="3057525"/>
          <a:ext cx="2497138" cy="819150"/>
        </p:xfrm>
        <a:graphic>
          <a:graphicData uri="http://schemas.openxmlformats.org/presentationml/2006/ole">
            <mc:AlternateContent xmlns:mc="http://schemas.openxmlformats.org/markup-compatibility/2006">
              <mc:Choice xmlns:v="urn:schemas-microsoft-com:vml" Requires="v">
                <p:oleObj name="Equation" r:id="rId9" imgW="1282680" imgH="419040" progId="Equation.DSMT4">
                  <p:embed/>
                </p:oleObj>
              </mc:Choice>
              <mc:Fallback>
                <p:oleObj name="Equation" r:id="rId9" imgW="1282680" imgH="419040" progId="Equation.DSMT4">
                  <p:embed/>
                  <p:pic>
                    <p:nvPicPr>
                      <p:cNvPr id="15" name="Object 14">
                        <a:extLst>
                          <a:ext uri="{FF2B5EF4-FFF2-40B4-BE49-F238E27FC236}">
                            <a16:creationId xmlns:a16="http://schemas.microsoft.com/office/drawing/2014/main" id="{F34026D4-2556-49EE-9911-A33E93817C18}"/>
                          </a:ext>
                        </a:extLst>
                      </p:cNvPr>
                      <p:cNvPicPr/>
                      <p:nvPr/>
                    </p:nvPicPr>
                    <p:blipFill>
                      <a:blip r:embed="rId10"/>
                      <a:stretch>
                        <a:fillRect/>
                      </a:stretch>
                    </p:blipFill>
                    <p:spPr>
                      <a:xfrm>
                        <a:off x="793750" y="3057525"/>
                        <a:ext cx="2497138" cy="819150"/>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AA84200E-7DAC-4E11-AB8D-31C84AA1A68A}"/>
              </a:ext>
            </a:extLst>
          </p:cNvPr>
          <p:cNvGraphicFramePr>
            <a:graphicFrameLocks noChangeAspect="1"/>
          </p:cNvGraphicFramePr>
          <p:nvPr>
            <p:extLst>
              <p:ext uri="{D42A27DB-BD31-4B8C-83A1-F6EECF244321}">
                <p14:modId xmlns:p14="http://schemas.microsoft.com/office/powerpoint/2010/main" val="1354921337"/>
              </p:ext>
            </p:extLst>
          </p:nvPr>
        </p:nvGraphicFramePr>
        <p:xfrm>
          <a:off x="3560330" y="3089824"/>
          <a:ext cx="3801341" cy="787977"/>
        </p:xfrm>
        <a:graphic>
          <a:graphicData uri="http://schemas.openxmlformats.org/presentationml/2006/ole">
            <mc:AlternateContent xmlns:mc="http://schemas.openxmlformats.org/markup-compatibility/2006">
              <mc:Choice xmlns:v="urn:schemas-microsoft-com:vml" Requires="v">
                <p:oleObj name="Equation" r:id="rId11" imgW="2145960" imgH="444240" progId="Equation.DSMT4">
                  <p:embed/>
                </p:oleObj>
              </mc:Choice>
              <mc:Fallback>
                <p:oleObj name="Equation" r:id="rId11" imgW="2145960" imgH="444240" progId="Equation.DSMT4">
                  <p:embed/>
                  <p:pic>
                    <p:nvPicPr>
                      <p:cNvPr id="0" name=""/>
                      <p:cNvPicPr/>
                      <p:nvPr/>
                    </p:nvPicPr>
                    <p:blipFill>
                      <a:blip r:embed="rId12"/>
                      <a:stretch>
                        <a:fillRect/>
                      </a:stretch>
                    </p:blipFill>
                    <p:spPr>
                      <a:xfrm>
                        <a:off x="3560330" y="3089824"/>
                        <a:ext cx="3801341" cy="787977"/>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368503B9-6D59-438A-90DE-59031AF547C7}"/>
              </a:ext>
            </a:extLst>
          </p:cNvPr>
          <p:cNvGraphicFramePr>
            <a:graphicFrameLocks noChangeAspect="1"/>
          </p:cNvGraphicFramePr>
          <p:nvPr>
            <p:extLst>
              <p:ext uri="{D42A27DB-BD31-4B8C-83A1-F6EECF244321}">
                <p14:modId xmlns:p14="http://schemas.microsoft.com/office/powerpoint/2010/main" val="1169843813"/>
              </p:ext>
            </p:extLst>
          </p:nvPr>
        </p:nvGraphicFramePr>
        <p:xfrm>
          <a:off x="7547841" y="3286703"/>
          <a:ext cx="1033318" cy="360795"/>
        </p:xfrm>
        <a:graphic>
          <a:graphicData uri="http://schemas.openxmlformats.org/presentationml/2006/ole">
            <mc:AlternateContent xmlns:mc="http://schemas.openxmlformats.org/markup-compatibility/2006">
              <mc:Choice xmlns:v="urn:schemas-microsoft-com:vml" Requires="v">
                <p:oleObj name="Equation" r:id="rId13" imgW="583920" imgH="203040" progId="Equation.DSMT4">
                  <p:embed/>
                </p:oleObj>
              </mc:Choice>
              <mc:Fallback>
                <p:oleObj name="Equation" r:id="rId13" imgW="583920" imgH="203040" progId="Equation.DSMT4">
                  <p:embed/>
                  <p:pic>
                    <p:nvPicPr>
                      <p:cNvPr id="17" name="Object 16">
                        <a:extLst>
                          <a:ext uri="{FF2B5EF4-FFF2-40B4-BE49-F238E27FC236}">
                            <a16:creationId xmlns:a16="http://schemas.microsoft.com/office/drawing/2014/main" id="{C47A6E04-243F-4DE5-B8CF-625064614065}"/>
                          </a:ext>
                        </a:extLst>
                      </p:cNvPr>
                      <p:cNvPicPr/>
                      <p:nvPr/>
                    </p:nvPicPr>
                    <p:blipFill>
                      <a:blip r:embed="rId14"/>
                      <a:stretch>
                        <a:fillRect/>
                      </a:stretch>
                    </p:blipFill>
                    <p:spPr>
                      <a:xfrm>
                        <a:off x="7547841" y="3286703"/>
                        <a:ext cx="1033318" cy="360795"/>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4"/>
            <a:ext cx="8458200" cy="1448829"/>
          </a:xfrm>
        </p:spPr>
        <p:txBody>
          <a:bodyPr>
            <a:normAutofit/>
          </a:bodyPr>
          <a:lstStyle/>
          <a:p>
            <a:r>
              <a:rPr lang="en-US" dirty="0"/>
              <a:t>Is a higher or lower asset turnover ratio better?</a:t>
            </a:r>
            <a:endParaRPr lang="en-US" sz="1800" dirty="0"/>
          </a:p>
          <a:p>
            <a:pPr lvl="1"/>
            <a:r>
              <a:rPr lang="en-US" dirty="0"/>
              <a:t>A company wants higher revenues compared to each dollar invested in assets.</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34093412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dirty="0"/>
              <a:t>Illustration 12–22 Return on Equity</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947876"/>
          </a:xfrm>
        </p:spPr>
        <p:txBody>
          <a:bodyPr/>
          <a:lstStyle/>
          <a:p>
            <a:r>
              <a:rPr lang="en-US" dirty="0"/>
              <a:t>Measures the income earned for each dollar in stockholders’ equity.</a:t>
            </a:r>
          </a:p>
        </p:txBody>
      </p:sp>
      <p:graphicFrame>
        <p:nvGraphicFramePr>
          <p:cNvPr id="9" name="(Decorative)Table 11">
            <a:extLst>
              <a:ext uri="{FF2B5EF4-FFF2-40B4-BE49-F238E27FC236}">
                <a16:creationId xmlns:a16="http://schemas.microsoft.com/office/drawing/2014/main" id="{B1CC6EBE-3FB8-4A1E-95D9-ED91640E8E4F}"/>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779951287"/>
              </p:ext>
            </p:extLst>
          </p:nvPr>
        </p:nvGraphicFramePr>
        <p:xfrm>
          <a:off x="395578" y="2439002"/>
          <a:ext cx="8352843" cy="1568018"/>
        </p:xfrm>
        <a:graphic>
          <a:graphicData uri="http://schemas.openxmlformats.org/drawingml/2006/table">
            <a:tbl>
              <a:tblPr firstRow="1" bandRow="1">
                <a:tableStyleId>{5C22544A-7EE6-4342-B048-85BDC9FD1C3A}</a:tableStyleId>
              </a:tblPr>
              <a:tblGrid>
                <a:gridCol w="3504797">
                  <a:extLst>
                    <a:ext uri="{9D8B030D-6E8A-4147-A177-3AD203B41FA5}">
                      <a16:colId xmlns:a16="http://schemas.microsoft.com/office/drawing/2014/main" val="1038434041"/>
                    </a:ext>
                  </a:extLst>
                </a:gridCol>
                <a:gridCol w="3485072">
                  <a:extLst>
                    <a:ext uri="{9D8B030D-6E8A-4147-A177-3AD203B41FA5}">
                      <a16:colId xmlns:a16="http://schemas.microsoft.com/office/drawing/2014/main" val="1161347125"/>
                    </a:ext>
                  </a:extLst>
                </a:gridCol>
                <a:gridCol w="1362974">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DF809281-132B-43BD-92BA-02CFDA1CB269}"/>
              </a:ext>
            </a:extLst>
          </p:cNvPr>
          <p:cNvGraphicFramePr>
            <a:graphicFrameLocks noChangeAspect="1"/>
          </p:cNvGraphicFramePr>
          <p:nvPr>
            <p:extLst>
              <p:ext uri="{D42A27DB-BD31-4B8C-83A1-F6EECF244321}">
                <p14:modId xmlns:p14="http://schemas.microsoft.com/office/powerpoint/2010/main" val="2770776137"/>
              </p:ext>
            </p:extLst>
          </p:nvPr>
        </p:nvGraphicFramePr>
        <p:xfrm>
          <a:off x="965200" y="2495550"/>
          <a:ext cx="2324100" cy="393700"/>
        </p:xfrm>
        <a:graphic>
          <a:graphicData uri="http://schemas.openxmlformats.org/presentationml/2006/ole">
            <mc:AlternateContent xmlns:mc="http://schemas.openxmlformats.org/markup-compatibility/2006">
              <mc:Choice xmlns:v="urn:schemas-microsoft-com:vml" Requires="v">
                <p:oleObj name="Equation" r:id="rId3" imgW="1193760" imgH="203040" progId="Equation.DSMT4">
                  <p:embed/>
                </p:oleObj>
              </mc:Choice>
              <mc:Fallback>
                <p:oleObj name="Equation" r:id="rId3" imgW="1193760" imgH="203040" progId="Equation.DSMT4">
                  <p:embed/>
                  <p:pic>
                    <p:nvPicPr>
                      <p:cNvPr id="12" name="Object 11">
                        <a:extLst>
                          <a:ext uri="{FF2B5EF4-FFF2-40B4-BE49-F238E27FC236}">
                            <a16:creationId xmlns:a16="http://schemas.microsoft.com/office/drawing/2014/main" id="{CA38BFDB-5279-48B1-901F-1654645CE331}"/>
                          </a:ext>
                        </a:extLst>
                      </p:cNvPr>
                      <p:cNvPicPr/>
                      <p:nvPr/>
                    </p:nvPicPr>
                    <p:blipFill>
                      <a:blip r:embed="rId4"/>
                      <a:stretch>
                        <a:fillRect/>
                      </a:stretch>
                    </p:blipFill>
                    <p:spPr>
                      <a:xfrm>
                        <a:off x="965200" y="2495550"/>
                        <a:ext cx="2324100" cy="3937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CF9FF02D-A087-45AC-AE08-249A6FBBFF29}"/>
              </a:ext>
            </a:extLst>
          </p:cNvPr>
          <p:cNvGraphicFramePr>
            <a:graphicFrameLocks noChangeAspect="1"/>
          </p:cNvGraphicFramePr>
          <p:nvPr>
            <p:extLst>
              <p:ext uri="{D42A27DB-BD31-4B8C-83A1-F6EECF244321}">
                <p14:modId xmlns:p14="http://schemas.microsoft.com/office/powerpoint/2010/main" val="2840413641"/>
              </p:ext>
            </p:extLst>
          </p:nvPr>
        </p:nvGraphicFramePr>
        <p:xfrm>
          <a:off x="5375584" y="2517853"/>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3" name="Object 12">
                        <a:extLst>
                          <a:ext uri="{FF2B5EF4-FFF2-40B4-BE49-F238E27FC236}">
                            <a16:creationId xmlns:a16="http://schemas.microsoft.com/office/drawing/2014/main" id="{971BED84-A214-4F38-9A1C-E94AAD3822DA}"/>
                          </a:ext>
                        </a:extLst>
                      </p:cNvPr>
                      <p:cNvPicPr/>
                      <p:nvPr/>
                    </p:nvPicPr>
                    <p:blipFill>
                      <a:blip r:embed="rId6"/>
                      <a:stretch>
                        <a:fillRect/>
                      </a:stretch>
                    </p:blipFill>
                    <p:spPr>
                      <a:xfrm>
                        <a:off x="5375584" y="2517853"/>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FBF66BAE-7D89-415F-BCC7-08EDE4285182}"/>
              </a:ext>
            </a:extLst>
          </p:cNvPr>
          <p:cNvGraphicFramePr>
            <a:graphicFrameLocks noChangeAspect="1"/>
          </p:cNvGraphicFramePr>
          <p:nvPr>
            <p:extLst>
              <p:ext uri="{D42A27DB-BD31-4B8C-83A1-F6EECF244321}">
                <p14:modId xmlns:p14="http://schemas.microsoft.com/office/powerpoint/2010/main" val="2729779272"/>
              </p:ext>
            </p:extLst>
          </p:nvPr>
        </p:nvGraphicFramePr>
        <p:xfrm>
          <a:off x="7682488" y="2519441"/>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CD2FCCC4-C5E6-43F4-87AF-F5B18241C403}"/>
                          </a:ext>
                        </a:extLst>
                      </p:cNvPr>
                      <p:cNvPicPr/>
                      <p:nvPr/>
                    </p:nvPicPr>
                    <p:blipFill>
                      <a:blip r:embed="rId8"/>
                      <a:stretch>
                        <a:fillRect/>
                      </a:stretch>
                    </p:blipFill>
                    <p:spPr>
                      <a:xfrm>
                        <a:off x="7682488" y="2519441"/>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A6DD7F0F-35C7-4DDF-A7D2-CF9F4F1DD975}"/>
              </a:ext>
            </a:extLst>
          </p:cNvPr>
          <p:cNvGraphicFramePr>
            <a:graphicFrameLocks noChangeAspect="1"/>
          </p:cNvGraphicFramePr>
          <p:nvPr>
            <p:extLst>
              <p:ext uri="{D42A27DB-BD31-4B8C-83A1-F6EECF244321}">
                <p14:modId xmlns:p14="http://schemas.microsoft.com/office/powerpoint/2010/main" val="2472871582"/>
              </p:ext>
            </p:extLst>
          </p:nvPr>
        </p:nvGraphicFramePr>
        <p:xfrm>
          <a:off x="523541" y="3094759"/>
          <a:ext cx="3237056" cy="744682"/>
        </p:xfrm>
        <a:graphic>
          <a:graphicData uri="http://schemas.openxmlformats.org/presentationml/2006/ole">
            <mc:AlternateContent xmlns:mc="http://schemas.openxmlformats.org/markup-compatibility/2006">
              <mc:Choice xmlns:v="urn:schemas-microsoft-com:vml" Requires="v">
                <p:oleObj name="Equation" r:id="rId9" imgW="1828800" imgH="419040" progId="Equation.DSMT4">
                  <p:embed/>
                </p:oleObj>
              </mc:Choice>
              <mc:Fallback>
                <p:oleObj name="Equation" r:id="rId9" imgW="1828800" imgH="419040" progId="Equation.DSMT4">
                  <p:embed/>
                  <p:pic>
                    <p:nvPicPr>
                      <p:cNvPr id="15" name="Object 14">
                        <a:extLst>
                          <a:ext uri="{FF2B5EF4-FFF2-40B4-BE49-F238E27FC236}">
                            <a16:creationId xmlns:a16="http://schemas.microsoft.com/office/drawing/2014/main" id="{39D9AFF5-1E81-44E7-808D-4285F25A01E5}"/>
                          </a:ext>
                        </a:extLst>
                      </p:cNvPr>
                      <p:cNvPicPr/>
                      <p:nvPr/>
                    </p:nvPicPr>
                    <p:blipFill>
                      <a:blip r:embed="rId10"/>
                      <a:stretch>
                        <a:fillRect/>
                      </a:stretch>
                    </p:blipFill>
                    <p:spPr>
                      <a:xfrm>
                        <a:off x="523541" y="3094759"/>
                        <a:ext cx="3237056" cy="744682"/>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16FD3456-6833-431B-89A9-30CDCCD7A7C4}"/>
              </a:ext>
            </a:extLst>
          </p:cNvPr>
          <p:cNvGraphicFramePr>
            <a:graphicFrameLocks noChangeAspect="1"/>
          </p:cNvGraphicFramePr>
          <p:nvPr>
            <p:extLst>
              <p:ext uri="{D42A27DB-BD31-4B8C-83A1-F6EECF244321}">
                <p14:modId xmlns:p14="http://schemas.microsoft.com/office/powerpoint/2010/main" val="3907709395"/>
              </p:ext>
            </p:extLst>
          </p:nvPr>
        </p:nvGraphicFramePr>
        <p:xfrm>
          <a:off x="3919275" y="3089275"/>
          <a:ext cx="3282950" cy="788988"/>
        </p:xfrm>
        <a:graphic>
          <a:graphicData uri="http://schemas.openxmlformats.org/presentationml/2006/ole">
            <mc:AlternateContent xmlns:mc="http://schemas.openxmlformats.org/markup-compatibility/2006">
              <mc:Choice xmlns:v="urn:schemas-microsoft-com:vml" Requires="v">
                <p:oleObj name="Equation" r:id="rId11" imgW="1854000" imgH="444240" progId="Equation.DSMT4">
                  <p:embed/>
                </p:oleObj>
              </mc:Choice>
              <mc:Fallback>
                <p:oleObj name="Equation" r:id="rId11" imgW="1854000" imgH="444240" progId="Equation.DSMT4">
                  <p:embed/>
                  <p:pic>
                    <p:nvPicPr>
                      <p:cNvPr id="3" name="Object 2">
                        <a:extLst>
                          <a:ext uri="{FF2B5EF4-FFF2-40B4-BE49-F238E27FC236}">
                            <a16:creationId xmlns:a16="http://schemas.microsoft.com/office/drawing/2014/main" id="{AA84200E-7DAC-4E11-AB8D-31C84AA1A68A}"/>
                          </a:ext>
                        </a:extLst>
                      </p:cNvPr>
                      <p:cNvPicPr/>
                      <p:nvPr/>
                    </p:nvPicPr>
                    <p:blipFill>
                      <a:blip r:embed="rId12"/>
                      <a:stretch>
                        <a:fillRect/>
                      </a:stretch>
                    </p:blipFill>
                    <p:spPr>
                      <a:xfrm>
                        <a:off x="3919275" y="3089275"/>
                        <a:ext cx="3282950" cy="788988"/>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6B869CC6-AD5D-4339-896E-467DC67E3173}"/>
              </a:ext>
            </a:extLst>
          </p:cNvPr>
          <p:cNvGraphicFramePr>
            <a:graphicFrameLocks noChangeAspect="1"/>
          </p:cNvGraphicFramePr>
          <p:nvPr>
            <p:extLst>
              <p:ext uri="{D42A27DB-BD31-4B8C-83A1-F6EECF244321}">
                <p14:modId xmlns:p14="http://schemas.microsoft.com/office/powerpoint/2010/main" val="1211721680"/>
              </p:ext>
            </p:extLst>
          </p:nvPr>
        </p:nvGraphicFramePr>
        <p:xfrm>
          <a:off x="7673269" y="3289532"/>
          <a:ext cx="714375" cy="288636"/>
        </p:xfrm>
        <a:graphic>
          <a:graphicData uri="http://schemas.openxmlformats.org/presentationml/2006/ole">
            <mc:AlternateContent xmlns:mc="http://schemas.openxmlformats.org/markup-compatibility/2006">
              <mc:Choice xmlns:v="urn:schemas-microsoft-com:vml" Requires="v">
                <p:oleObj name="Equation" r:id="rId13" imgW="444240" imgH="177480" progId="Equation.DSMT4">
                  <p:embed/>
                </p:oleObj>
              </mc:Choice>
              <mc:Fallback>
                <p:oleObj name="Equation" r:id="rId13" imgW="444240" imgH="177480" progId="Equation.DSMT4">
                  <p:embed/>
                  <p:pic>
                    <p:nvPicPr>
                      <p:cNvPr id="17" name="Object 16">
                        <a:extLst>
                          <a:ext uri="{FF2B5EF4-FFF2-40B4-BE49-F238E27FC236}">
                            <a16:creationId xmlns:a16="http://schemas.microsoft.com/office/drawing/2014/main" id="{368503B9-6D59-438A-90DE-59031AF547C7}"/>
                          </a:ext>
                        </a:extLst>
                      </p:cNvPr>
                      <p:cNvPicPr/>
                      <p:nvPr/>
                    </p:nvPicPr>
                    <p:blipFill>
                      <a:blip r:embed="rId14"/>
                      <a:stretch>
                        <a:fillRect/>
                      </a:stretch>
                    </p:blipFill>
                    <p:spPr>
                      <a:xfrm>
                        <a:off x="7673269" y="3289532"/>
                        <a:ext cx="714375" cy="288636"/>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4"/>
            <a:ext cx="8458200" cy="1684209"/>
          </a:xfrm>
        </p:spPr>
        <p:txBody>
          <a:bodyPr>
            <a:normAutofit/>
          </a:bodyPr>
          <a:lstStyle/>
          <a:p>
            <a:r>
              <a:rPr lang="en-US" dirty="0"/>
              <a:t>Is a higher or lower return on equity ratio better?</a:t>
            </a:r>
            <a:endParaRPr lang="en-US" sz="1500" dirty="0"/>
          </a:p>
          <a:p>
            <a:pPr lvl="1"/>
            <a:r>
              <a:rPr lang="en-US" dirty="0"/>
              <a:t>Answer: A </a:t>
            </a:r>
            <a:r>
              <a:rPr lang="en-US" b="1" dirty="0"/>
              <a:t>higher</a:t>
            </a:r>
            <a:r>
              <a:rPr lang="en-US" dirty="0"/>
              <a:t> amount earned compared to the investment made by the owners of the company (the stockholders) is desirable.</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14854332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7CC3A-4172-4495-8207-26770DD260BB}"/>
              </a:ext>
            </a:extLst>
          </p:cNvPr>
          <p:cNvSpPr>
            <a:spLocks noGrp="1"/>
          </p:cNvSpPr>
          <p:nvPr>
            <p:ph type="title"/>
          </p:nvPr>
        </p:nvSpPr>
        <p:spPr/>
        <p:txBody>
          <a:bodyPr>
            <a:noAutofit/>
          </a:bodyPr>
          <a:lstStyle/>
          <a:p>
            <a:r>
              <a:rPr lang="en-US" sz="3400" dirty="0"/>
              <a:t>Illustration 12–23 Price-Earnings Ratio</a:t>
            </a:r>
          </a:p>
        </p:txBody>
      </p:sp>
      <p:sp>
        <p:nvSpPr>
          <p:cNvPr id="7" name="Content Placeholder 6">
            <a:extLst>
              <a:ext uri="{FF2B5EF4-FFF2-40B4-BE49-F238E27FC236}">
                <a16:creationId xmlns:a16="http://schemas.microsoft.com/office/drawing/2014/main" id="{398E65E7-7A2E-4CA1-A918-C0546BEB7FDB}"/>
              </a:ext>
            </a:extLst>
          </p:cNvPr>
          <p:cNvSpPr>
            <a:spLocks noGrp="1"/>
          </p:cNvSpPr>
          <p:nvPr>
            <p:ph sz="quarter" idx="11"/>
          </p:nvPr>
        </p:nvSpPr>
        <p:spPr>
          <a:xfrm>
            <a:off x="342900" y="1276710"/>
            <a:ext cx="8458200" cy="947876"/>
          </a:xfrm>
        </p:spPr>
        <p:txBody>
          <a:bodyPr/>
          <a:lstStyle/>
          <a:p>
            <a:r>
              <a:rPr lang="en-US" dirty="0"/>
              <a:t>Compares a company’s share price with its earnings per share</a:t>
            </a:r>
          </a:p>
        </p:txBody>
      </p:sp>
      <p:graphicFrame>
        <p:nvGraphicFramePr>
          <p:cNvPr id="9" name="(Decorative)Table 11">
            <a:extLst>
              <a:ext uri="{FF2B5EF4-FFF2-40B4-BE49-F238E27FC236}">
                <a16:creationId xmlns:a16="http://schemas.microsoft.com/office/drawing/2014/main" id="{01B664E4-4BCB-4BDB-A9EC-7C8162364EB3}"/>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1866628426"/>
              </p:ext>
            </p:extLst>
          </p:nvPr>
        </p:nvGraphicFramePr>
        <p:xfrm>
          <a:off x="395578" y="2439002"/>
          <a:ext cx="8352843" cy="1568018"/>
        </p:xfrm>
        <a:graphic>
          <a:graphicData uri="http://schemas.openxmlformats.org/drawingml/2006/table">
            <a:tbl>
              <a:tblPr firstRow="1" bandRow="1">
                <a:tableStyleId>{5C22544A-7EE6-4342-B048-85BDC9FD1C3A}</a:tableStyleId>
              </a:tblPr>
              <a:tblGrid>
                <a:gridCol w="3374564">
                  <a:extLst>
                    <a:ext uri="{9D8B030D-6E8A-4147-A177-3AD203B41FA5}">
                      <a16:colId xmlns:a16="http://schemas.microsoft.com/office/drawing/2014/main" val="1038434041"/>
                    </a:ext>
                  </a:extLst>
                </a:gridCol>
                <a:gridCol w="2757267">
                  <a:extLst>
                    <a:ext uri="{9D8B030D-6E8A-4147-A177-3AD203B41FA5}">
                      <a16:colId xmlns:a16="http://schemas.microsoft.com/office/drawing/2014/main" val="1161347125"/>
                    </a:ext>
                  </a:extLst>
                </a:gridCol>
                <a:gridCol w="2221012">
                  <a:extLst>
                    <a:ext uri="{9D8B030D-6E8A-4147-A177-3AD203B41FA5}">
                      <a16:colId xmlns:a16="http://schemas.microsoft.com/office/drawing/2014/main" val="1620423169"/>
                    </a:ext>
                  </a:extLst>
                </a:gridCol>
              </a:tblGrid>
              <a:tr h="470376">
                <a:tc>
                  <a:txBody>
                    <a:bodyPr/>
                    <a:lstStyle/>
                    <a:p>
                      <a:pPr algn="ctr"/>
                      <a:endParaRPr lang="en-IN" sz="1800" dirty="0"/>
                    </a:p>
                  </a:txBody>
                  <a:tcPr marL="121706" marR="121706" marT="51303" marB="51303">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37243002"/>
                  </a:ext>
                </a:extLst>
              </a:tr>
              <a:tr h="1097642">
                <a:tc>
                  <a:txBody>
                    <a:bodyPr/>
                    <a:lstStyle/>
                    <a:p>
                      <a:endParaRPr lang="en-IN" sz="1800" dirty="0"/>
                    </a:p>
                  </a:txBody>
                  <a:tcPr marL="121706" marR="121706" marT="51303" marB="513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dirty="0"/>
                    </a:p>
                  </a:txBody>
                  <a:tcPr marL="121706" marR="121706" marT="51303" marB="513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800" dirty="0"/>
                    </a:p>
                  </a:txBody>
                  <a:tcPr marL="121706" marR="121706" marT="51303" marB="513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63461293"/>
                  </a:ext>
                </a:extLst>
              </a:tr>
            </a:tbl>
          </a:graphicData>
        </a:graphic>
      </p:graphicFrame>
      <p:graphicFrame>
        <p:nvGraphicFramePr>
          <p:cNvPr id="12" name="Object 11">
            <a:extLst>
              <a:ext uri="{FF2B5EF4-FFF2-40B4-BE49-F238E27FC236}">
                <a16:creationId xmlns:a16="http://schemas.microsoft.com/office/drawing/2014/main" id="{5ECE5FD3-9A83-4781-B712-015DE7DBF79F}"/>
              </a:ext>
            </a:extLst>
          </p:cNvPr>
          <p:cNvGraphicFramePr>
            <a:graphicFrameLocks noChangeAspect="1"/>
          </p:cNvGraphicFramePr>
          <p:nvPr>
            <p:extLst>
              <p:ext uri="{D42A27DB-BD31-4B8C-83A1-F6EECF244321}">
                <p14:modId xmlns:p14="http://schemas.microsoft.com/office/powerpoint/2010/main" val="76123675"/>
              </p:ext>
            </p:extLst>
          </p:nvPr>
        </p:nvGraphicFramePr>
        <p:xfrm>
          <a:off x="742950" y="2495550"/>
          <a:ext cx="2770188" cy="393700"/>
        </p:xfrm>
        <a:graphic>
          <a:graphicData uri="http://schemas.openxmlformats.org/presentationml/2006/ole">
            <mc:AlternateContent xmlns:mc="http://schemas.openxmlformats.org/markup-compatibility/2006">
              <mc:Choice xmlns:v="urn:schemas-microsoft-com:vml" Requires="v">
                <p:oleObj name="Equation" r:id="rId3" imgW="1422360" imgH="203040" progId="Equation.DSMT4">
                  <p:embed/>
                </p:oleObj>
              </mc:Choice>
              <mc:Fallback>
                <p:oleObj name="Equation" r:id="rId3" imgW="1422360" imgH="203040" progId="Equation.DSMT4">
                  <p:embed/>
                  <p:pic>
                    <p:nvPicPr>
                      <p:cNvPr id="12" name="Object 11">
                        <a:extLst>
                          <a:ext uri="{FF2B5EF4-FFF2-40B4-BE49-F238E27FC236}">
                            <a16:creationId xmlns:a16="http://schemas.microsoft.com/office/drawing/2014/main" id="{DF809281-132B-43BD-92BA-02CFDA1CB269}"/>
                          </a:ext>
                        </a:extLst>
                      </p:cNvPr>
                      <p:cNvPicPr/>
                      <p:nvPr/>
                    </p:nvPicPr>
                    <p:blipFill>
                      <a:blip r:embed="rId4"/>
                      <a:stretch>
                        <a:fillRect/>
                      </a:stretch>
                    </p:blipFill>
                    <p:spPr>
                      <a:xfrm>
                        <a:off x="742950" y="2495550"/>
                        <a:ext cx="2770188" cy="3937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59DB2224-C09B-4E05-AB1C-93D2E51AC053}"/>
              </a:ext>
            </a:extLst>
          </p:cNvPr>
          <p:cNvGraphicFramePr>
            <a:graphicFrameLocks noChangeAspect="1"/>
          </p:cNvGraphicFramePr>
          <p:nvPr>
            <p:extLst>
              <p:ext uri="{D42A27DB-BD31-4B8C-83A1-F6EECF244321}">
                <p14:modId xmlns:p14="http://schemas.microsoft.com/office/powerpoint/2010/main" val="839803572"/>
              </p:ext>
            </p:extLst>
          </p:nvPr>
        </p:nvGraphicFramePr>
        <p:xfrm>
          <a:off x="5023891" y="2517853"/>
          <a:ext cx="449263" cy="312738"/>
        </p:xfrm>
        <a:graphic>
          <a:graphicData uri="http://schemas.openxmlformats.org/presentationml/2006/ole">
            <mc:AlternateContent xmlns:mc="http://schemas.openxmlformats.org/markup-compatibility/2006">
              <mc:Choice xmlns:v="urn:schemas-microsoft-com:vml" Requires="v">
                <p:oleObj name="Equation" r:id="rId5" imgW="253800" imgH="177480" progId="Equation.DSMT4">
                  <p:embed/>
                </p:oleObj>
              </mc:Choice>
              <mc:Fallback>
                <p:oleObj name="Equation" r:id="rId5" imgW="253800" imgH="177480" progId="Equation.DSMT4">
                  <p:embed/>
                  <p:pic>
                    <p:nvPicPr>
                      <p:cNvPr id="13" name="Object 12">
                        <a:extLst>
                          <a:ext uri="{FF2B5EF4-FFF2-40B4-BE49-F238E27FC236}">
                            <a16:creationId xmlns:a16="http://schemas.microsoft.com/office/drawing/2014/main" id="{CF9FF02D-A087-45AC-AE08-249A6FBBFF29}"/>
                          </a:ext>
                        </a:extLst>
                      </p:cNvPr>
                      <p:cNvPicPr/>
                      <p:nvPr/>
                    </p:nvPicPr>
                    <p:blipFill>
                      <a:blip r:embed="rId6"/>
                      <a:stretch>
                        <a:fillRect/>
                      </a:stretch>
                    </p:blipFill>
                    <p:spPr>
                      <a:xfrm>
                        <a:off x="5023891" y="2517853"/>
                        <a:ext cx="449263" cy="31273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94580DE8-4D2B-4A8B-87D0-0B2A7B15289C}"/>
              </a:ext>
            </a:extLst>
          </p:cNvPr>
          <p:cNvGraphicFramePr>
            <a:graphicFrameLocks noChangeAspect="1"/>
          </p:cNvGraphicFramePr>
          <p:nvPr>
            <p:extLst>
              <p:ext uri="{D42A27DB-BD31-4B8C-83A1-F6EECF244321}">
                <p14:modId xmlns:p14="http://schemas.microsoft.com/office/powerpoint/2010/main" val="3232634071"/>
              </p:ext>
            </p:extLst>
          </p:nvPr>
        </p:nvGraphicFramePr>
        <p:xfrm>
          <a:off x="7232321" y="2519441"/>
          <a:ext cx="692150" cy="346075"/>
        </p:xfrm>
        <a:graphic>
          <a:graphicData uri="http://schemas.openxmlformats.org/presentationml/2006/ole">
            <mc:AlternateContent xmlns:mc="http://schemas.openxmlformats.org/markup-compatibility/2006">
              <mc:Choice xmlns:v="urn:schemas-microsoft-com:vml" Requires="v">
                <p:oleObj name="Equation" r:id="rId7" imgW="355320" imgH="177480" progId="Equation.DSMT4">
                  <p:embed/>
                </p:oleObj>
              </mc:Choice>
              <mc:Fallback>
                <p:oleObj name="Equation" r:id="rId7" imgW="355320" imgH="177480" progId="Equation.DSMT4">
                  <p:embed/>
                  <p:pic>
                    <p:nvPicPr>
                      <p:cNvPr id="14" name="Object 13">
                        <a:extLst>
                          <a:ext uri="{FF2B5EF4-FFF2-40B4-BE49-F238E27FC236}">
                            <a16:creationId xmlns:a16="http://schemas.microsoft.com/office/drawing/2014/main" id="{FBF66BAE-7D89-415F-BCC7-08EDE4285182}"/>
                          </a:ext>
                        </a:extLst>
                      </p:cNvPr>
                      <p:cNvPicPr/>
                      <p:nvPr/>
                    </p:nvPicPr>
                    <p:blipFill>
                      <a:blip r:embed="rId8"/>
                      <a:stretch>
                        <a:fillRect/>
                      </a:stretch>
                    </p:blipFill>
                    <p:spPr>
                      <a:xfrm>
                        <a:off x="7232321" y="2519441"/>
                        <a:ext cx="692150" cy="346075"/>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9E178DA9-CF47-42A3-A606-71AFDE7CE9E9}"/>
              </a:ext>
            </a:extLst>
          </p:cNvPr>
          <p:cNvGraphicFramePr>
            <a:graphicFrameLocks noChangeAspect="1"/>
          </p:cNvGraphicFramePr>
          <p:nvPr>
            <p:extLst>
              <p:ext uri="{D42A27DB-BD31-4B8C-83A1-F6EECF244321}">
                <p14:modId xmlns:p14="http://schemas.microsoft.com/office/powerpoint/2010/main" val="482509433"/>
              </p:ext>
            </p:extLst>
          </p:nvPr>
        </p:nvGraphicFramePr>
        <p:xfrm>
          <a:off x="717543" y="3015694"/>
          <a:ext cx="2583577" cy="902812"/>
        </p:xfrm>
        <a:graphic>
          <a:graphicData uri="http://schemas.openxmlformats.org/presentationml/2006/ole">
            <mc:AlternateContent xmlns:mc="http://schemas.openxmlformats.org/markup-compatibility/2006">
              <mc:Choice xmlns:v="urn:schemas-microsoft-com:vml" Requires="v">
                <p:oleObj name="Equation" r:id="rId9" imgW="1206360" imgH="419040" progId="Equation.DSMT4">
                  <p:embed/>
                </p:oleObj>
              </mc:Choice>
              <mc:Fallback>
                <p:oleObj name="Equation" r:id="rId9" imgW="1206360" imgH="419040" progId="Equation.DSMT4">
                  <p:embed/>
                  <p:pic>
                    <p:nvPicPr>
                      <p:cNvPr id="15" name="Object 14">
                        <a:extLst>
                          <a:ext uri="{FF2B5EF4-FFF2-40B4-BE49-F238E27FC236}">
                            <a16:creationId xmlns:a16="http://schemas.microsoft.com/office/drawing/2014/main" id="{A6DD7F0F-35C7-4DDF-A7D2-CF9F4F1DD975}"/>
                          </a:ext>
                        </a:extLst>
                      </p:cNvPr>
                      <p:cNvPicPr/>
                      <p:nvPr/>
                    </p:nvPicPr>
                    <p:blipFill>
                      <a:blip r:embed="rId10"/>
                      <a:stretch>
                        <a:fillRect/>
                      </a:stretch>
                    </p:blipFill>
                    <p:spPr>
                      <a:xfrm>
                        <a:off x="717543" y="3015694"/>
                        <a:ext cx="2583577" cy="902812"/>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AD46BAA2-C080-4D6F-9CB0-E2669A7B48E5}"/>
              </a:ext>
            </a:extLst>
          </p:cNvPr>
          <p:cNvGraphicFramePr>
            <a:graphicFrameLocks noChangeAspect="1"/>
          </p:cNvGraphicFramePr>
          <p:nvPr>
            <p:extLst>
              <p:ext uri="{D42A27DB-BD31-4B8C-83A1-F6EECF244321}">
                <p14:modId xmlns:p14="http://schemas.microsoft.com/office/powerpoint/2010/main" val="1504125267"/>
              </p:ext>
            </p:extLst>
          </p:nvPr>
        </p:nvGraphicFramePr>
        <p:xfrm>
          <a:off x="4271422" y="3013521"/>
          <a:ext cx="1930480" cy="873997"/>
        </p:xfrm>
        <a:graphic>
          <a:graphicData uri="http://schemas.openxmlformats.org/presentationml/2006/ole">
            <mc:AlternateContent xmlns:mc="http://schemas.openxmlformats.org/markup-compatibility/2006">
              <mc:Choice xmlns:v="urn:schemas-microsoft-com:vml" Requires="v">
                <p:oleObj name="Equation" r:id="rId11" imgW="901440" imgH="406080" progId="Equation.DSMT4">
                  <p:embed/>
                </p:oleObj>
              </mc:Choice>
              <mc:Fallback>
                <p:oleObj name="Equation" r:id="rId11" imgW="901440" imgH="406080" progId="Equation.DSMT4">
                  <p:embed/>
                  <p:pic>
                    <p:nvPicPr>
                      <p:cNvPr id="17" name="Object 16">
                        <a:extLst>
                          <a:ext uri="{FF2B5EF4-FFF2-40B4-BE49-F238E27FC236}">
                            <a16:creationId xmlns:a16="http://schemas.microsoft.com/office/drawing/2014/main" id="{16FD3456-6833-431B-89A9-30CDCCD7A7C4}"/>
                          </a:ext>
                        </a:extLst>
                      </p:cNvPr>
                      <p:cNvPicPr/>
                      <p:nvPr/>
                    </p:nvPicPr>
                    <p:blipFill>
                      <a:blip r:embed="rId12"/>
                      <a:stretch>
                        <a:fillRect/>
                      </a:stretch>
                    </p:blipFill>
                    <p:spPr>
                      <a:xfrm>
                        <a:off x="4271422" y="3013521"/>
                        <a:ext cx="1930480" cy="873997"/>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15539E66-C8AB-4684-9162-A309CB798BA6}"/>
              </a:ext>
            </a:extLst>
          </p:cNvPr>
          <p:cNvGraphicFramePr>
            <a:graphicFrameLocks noChangeAspect="1"/>
          </p:cNvGraphicFramePr>
          <p:nvPr>
            <p:extLst>
              <p:ext uri="{D42A27DB-BD31-4B8C-83A1-F6EECF244321}">
                <p14:modId xmlns:p14="http://schemas.microsoft.com/office/powerpoint/2010/main" val="1694951685"/>
              </p:ext>
            </p:extLst>
          </p:nvPr>
        </p:nvGraphicFramePr>
        <p:xfrm>
          <a:off x="7268556" y="3258962"/>
          <a:ext cx="591630" cy="349600"/>
        </p:xfrm>
        <a:graphic>
          <a:graphicData uri="http://schemas.openxmlformats.org/presentationml/2006/ole">
            <mc:AlternateContent xmlns:mc="http://schemas.openxmlformats.org/markup-compatibility/2006">
              <mc:Choice xmlns:v="urn:schemas-microsoft-com:vml" Requires="v">
                <p:oleObj name="Equation" r:id="rId13" imgW="304560" imgH="177480" progId="Equation.DSMT4">
                  <p:embed/>
                </p:oleObj>
              </mc:Choice>
              <mc:Fallback>
                <p:oleObj name="Equation" r:id="rId13" imgW="304560" imgH="177480" progId="Equation.DSMT4">
                  <p:embed/>
                  <p:pic>
                    <p:nvPicPr>
                      <p:cNvPr id="16" name="Object 15">
                        <a:extLst>
                          <a:ext uri="{FF2B5EF4-FFF2-40B4-BE49-F238E27FC236}">
                            <a16:creationId xmlns:a16="http://schemas.microsoft.com/office/drawing/2014/main" id="{6B869CC6-AD5D-4339-896E-467DC67E3173}"/>
                          </a:ext>
                        </a:extLst>
                      </p:cNvPr>
                      <p:cNvPicPr/>
                      <p:nvPr/>
                    </p:nvPicPr>
                    <p:blipFill>
                      <a:blip r:embed="rId14"/>
                      <a:stretch>
                        <a:fillRect/>
                      </a:stretch>
                    </p:blipFill>
                    <p:spPr>
                      <a:xfrm>
                        <a:off x="7268556" y="3258962"/>
                        <a:ext cx="591630" cy="349600"/>
                      </a:xfrm>
                      <a:prstGeom prst="rect">
                        <a:avLst/>
                      </a:prstGeom>
                    </p:spPr>
                  </p:pic>
                </p:oleObj>
              </mc:Fallback>
            </mc:AlternateContent>
          </a:graphicData>
        </a:graphic>
      </p:graphicFrame>
      <p:sp>
        <p:nvSpPr>
          <p:cNvPr id="10" name="Content Placeholder 9">
            <a:extLst>
              <a:ext uri="{FF2B5EF4-FFF2-40B4-BE49-F238E27FC236}">
                <a16:creationId xmlns:a16="http://schemas.microsoft.com/office/drawing/2014/main" id="{4A450B12-E7B0-427D-BBC0-AB7CC6B6E17A}"/>
              </a:ext>
            </a:extLst>
          </p:cNvPr>
          <p:cNvSpPr>
            <a:spLocks noGrp="1"/>
          </p:cNvSpPr>
          <p:nvPr>
            <p:ph sz="quarter" idx="14"/>
          </p:nvPr>
        </p:nvSpPr>
        <p:spPr>
          <a:xfrm>
            <a:off x="342900" y="4334455"/>
            <a:ext cx="8458200" cy="1568018"/>
          </a:xfrm>
        </p:spPr>
        <p:txBody>
          <a:bodyPr>
            <a:normAutofit/>
          </a:bodyPr>
          <a:lstStyle/>
          <a:p>
            <a:r>
              <a:rPr lang="en-US" dirty="0"/>
              <a:t>What does a higher PE Ratio indicate?</a:t>
            </a:r>
            <a:endParaRPr lang="en-US" sz="1200" dirty="0"/>
          </a:p>
          <a:p>
            <a:pPr lvl="1"/>
            <a:r>
              <a:rPr lang="en-US" dirty="0"/>
              <a:t>A higher PE Ratio indicates that investors have a higher expectation of earnings growth.</a:t>
            </a:r>
          </a:p>
        </p:txBody>
      </p:sp>
      <p:sp>
        <p:nvSpPr>
          <p:cNvPr id="6" name="Slide Number Placeholder 5">
            <a:extLst>
              <a:ext uri="{FF2B5EF4-FFF2-40B4-BE49-F238E27FC236}">
                <a16:creationId xmlns:a16="http://schemas.microsoft.com/office/drawing/2014/main" id="{178079E6-7293-44A0-B033-68F2901AF714}"/>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27445946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D210E-16E5-4596-B872-1B3FF7843E92}"/>
              </a:ext>
            </a:extLst>
          </p:cNvPr>
          <p:cNvSpPr>
            <a:spLocks noGrp="1"/>
          </p:cNvSpPr>
          <p:nvPr>
            <p:ph type="title"/>
          </p:nvPr>
        </p:nvSpPr>
        <p:spPr/>
        <p:txBody>
          <a:bodyPr/>
          <a:lstStyle/>
          <a:p>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Key Point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4</a:t>
            </a:r>
            <a:endParaRPr lang="en-US" dirty="0"/>
          </a:p>
        </p:txBody>
      </p:sp>
      <p:sp>
        <p:nvSpPr>
          <p:cNvPr id="3" name="Content Placeholder 2">
            <a:extLst>
              <a:ext uri="{FF2B5EF4-FFF2-40B4-BE49-F238E27FC236}">
                <a16:creationId xmlns:a16="http://schemas.microsoft.com/office/drawing/2014/main" id="{B2676FD0-421F-4518-9B22-1A5858475E9B}"/>
              </a:ext>
            </a:extLst>
          </p:cNvPr>
          <p:cNvSpPr>
            <a:spLocks noGrp="1"/>
          </p:cNvSpPr>
          <p:nvPr>
            <p:ph sz="quarter" idx="11"/>
          </p:nvPr>
        </p:nvSpPr>
        <p:spPr>
          <a:xfrm>
            <a:off x="342900" y="1276709"/>
            <a:ext cx="8458200" cy="2353595"/>
          </a:xfrm>
        </p:spPr>
        <p:txBody>
          <a:bodyPr/>
          <a:lstStyle/>
          <a:p>
            <a:pPr marL="0" indent="0">
              <a:buNone/>
            </a:pPr>
            <a:r>
              <a:rPr lang="en-US" dirty="0"/>
              <a:t>Profitability ratios measure the earnings or operating effectiveness of a company over a period of time, such as a year.</a:t>
            </a:r>
          </a:p>
          <a:p>
            <a:pPr marL="0" indent="0">
              <a:buNone/>
            </a:pPr>
            <a:r>
              <a:rPr lang="en-US" dirty="0"/>
              <a:t>Investors view profitability as the number one measure of company success.</a:t>
            </a:r>
          </a:p>
        </p:txBody>
      </p:sp>
      <p:sp>
        <p:nvSpPr>
          <p:cNvPr id="6" name="Slide Number Placeholder 5">
            <a:extLst>
              <a:ext uri="{FF2B5EF4-FFF2-40B4-BE49-F238E27FC236}">
                <a16:creationId xmlns:a16="http://schemas.microsoft.com/office/drawing/2014/main" id="{C7FE32B1-9A35-470D-AD1E-3F59D8C11A5D}"/>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479533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A6B89-1E8F-4B1E-B431-868749EA5203}"/>
              </a:ext>
            </a:extLst>
          </p:cNvPr>
          <p:cNvSpPr>
            <a:spLocks noGrp="1"/>
          </p:cNvSpPr>
          <p:nvPr>
            <p:ph type="title"/>
          </p:nvPr>
        </p:nvSpPr>
        <p:spPr/>
        <p:txBody>
          <a:bodyPr/>
          <a:lstStyle/>
          <a:p>
            <a:r>
              <a:rPr lang="en-US" dirty="0"/>
              <a:t>Vertical Analysis</a:t>
            </a:r>
          </a:p>
        </p:txBody>
      </p:sp>
      <p:sp>
        <p:nvSpPr>
          <p:cNvPr id="3" name="Content Placeholder 2">
            <a:extLst>
              <a:ext uri="{FF2B5EF4-FFF2-40B4-BE49-F238E27FC236}">
                <a16:creationId xmlns:a16="http://schemas.microsoft.com/office/drawing/2014/main" id="{251B18E4-C0C2-403F-84BC-3C2362658BE4}"/>
              </a:ext>
            </a:extLst>
          </p:cNvPr>
          <p:cNvSpPr>
            <a:spLocks noGrp="1"/>
          </p:cNvSpPr>
          <p:nvPr>
            <p:ph sz="quarter" idx="11"/>
          </p:nvPr>
        </p:nvSpPr>
        <p:spPr>
          <a:xfrm>
            <a:off x="342900" y="1276710"/>
            <a:ext cx="8458200" cy="3227052"/>
          </a:xfrm>
        </p:spPr>
        <p:txBody>
          <a:bodyPr/>
          <a:lstStyle/>
          <a:p>
            <a:r>
              <a:rPr lang="en-US" dirty="0"/>
              <a:t>Expressing each item in a financial statement as </a:t>
            </a:r>
            <a:r>
              <a:rPr lang="en-US" b="1" dirty="0"/>
              <a:t>a percentage of the same base amount measured in the same period</a:t>
            </a:r>
            <a:r>
              <a:rPr lang="en-US" dirty="0"/>
              <a:t>.</a:t>
            </a:r>
          </a:p>
          <a:p>
            <a:r>
              <a:rPr lang="en-US" dirty="0"/>
              <a:t>For example:</a:t>
            </a:r>
          </a:p>
          <a:p>
            <a:pPr marL="291600" lvl="1" indent="-291600">
              <a:spcBef>
                <a:spcPts val="1000"/>
              </a:spcBef>
              <a:spcAft>
                <a:spcPts val="0"/>
              </a:spcAft>
            </a:pPr>
            <a:r>
              <a:rPr lang="en-US" b="1" dirty="0"/>
              <a:t>Income statement </a:t>
            </a:r>
            <a:r>
              <a:rPr lang="en-US" dirty="0"/>
              <a:t>items expressed as a percentage of </a:t>
            </a:r>
            <a:r>
              <a:rPr lang="en-US" b="1" dirty="0"/>
              <a:t>sales.</a:t>
            </a:r>
          </a:p>
          <a:p>
            <a:pPr marL="291600" lvl="1" indent="-291600">
              <a:spcBef>
                <a:spcPts val="1000"/>
              </a:spcBef>
              <a:spcAft>
                <a:spcPts val="0"/>
              </a:spcAft>
            </a:pPr>
            <a:r>
              <a:rPr lang="en-US" b="1" dirty="0"/>
              <a:t>Balance sheet </a:t>
            </a:r>
            <a:r>
              <a:rPr lang="en-US" dirty="0"/>
              <a:t>items expressed as a percentage of </a:t>
            </a:r>
            <a:r>
              <a:rPr lang="en-US" b="1" dirty="0"/>
              <a:t>total assets.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39814428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12–6 </a:t>
            </a:r>
            <a:r>
              <a:rPr lang="en-US" sz="1000" b="0" dirty="0"/>
              <a:t>1</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3377177"/>
          </a:xfrm>
        </p:spPr>
        <p:txBody>
          <a:bodyPr>
            <a:normAutofit/>
          </a:bodyPr>
          <a:lstStyle/>
          <a:p>
            <a:pPr marL="0" indent="0">
              <a:buNone/>
            </a:pPr>
            <a:r>
              <a:rPr lang="en-US" sz="2400" dirty="0"/>
              <a:t>The Sports Zone reports net income of $50,000, net sales of $500,000, and average total assets of $400,000. What is their asset turnover?</a:t>
            </a:r>
          </a:p>
          <a:p>
            <a:r>
              <a:rPr lang="en-US" sz="2400" b="1" dirty="0"/>
              <a:t>a. </a:t>
            </a:r>
            <a:r>
              <a:rPr lang="en-US" sz="2400" dirty="0"/>
              <a:t>10%</a:t>
            </a:r>
          </a:p>
          <a:p>
            <a:r>
              <a:rPr lang="en-US" sz="2400" b="1" dirty="0"/>
              <a:t>b. </a:t>
            </a:r>
            <a:r>
              <a:rPr lang="en-US" sz="2400" dirty="0"/>
              <a:t>10 times</a:t>
            </a:r>
          </a:p>
          <a:p>
            <a:r>
              <a:rPr lang="en-US" sz="2400" b="1" dirty="0"/>
              <a:t>c. </a:t>
            </a:r>
            <a:r>
              <a:rPr lang="en-US" sz="2400" dirty="0"/>
              <a:t>1.25 times</a:t>
            </a:r>
          </a:p>
          <a:p>
            <a:r>
              <a:rPr lang="en-US" sz="2400" b="1" dirty="0"/>
              <a:t>d. </a:t>
            </a:r>
            <a:r>
              <a:rPr lang="en-US" sz="2400" dirty="0"/>
              <a:t>0.8 times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34159155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12–6 </a:t>
            </a:r>
            <a:r>
              <a:rPr lang="en-US" sz="1000" b="0" dirty="0"/>
              <a:t>2</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3377177"/>
          </a:xfrm>
        </p:spPr>
        <p:txBody>
          <a:bodyPr>
            <a:normAutofit/>
          </a:bodyPr>
          <a:lstStyle/>
          <a:p>
            <a:pPr marL="0" indent="0">
              <a:buNone/>
            </a:pPr>
            <a:r>
              <a:rPr lang="en-US" sz="2400" dirty="0"/>
              <a:t>The Sports Zone reports net income of $50,000, net sales of $500,000, and average total assets of $400,000. What is their asset turnover?</a:t>
            </a:r>
          </a:p>
          <a:p>
            <a:r>
              <a:rPr lang="en-US" sz="2400" b="1" dirty="0"/>
              <a:t>a. </a:t>
            </a:r>
            <a:r>
              <a:rPr lang="en-US" sz="2400" dirty="0"/>
              <a:t>10%</a:t>
            </a:r>
          </a:p>
          <a:p>
            <a:r>
              <a:rPr lang="en-US" sz="2400" b="1" dirty="0"/>
              <a:t>b. </a:t>
            </a:r>
            <a:r>
              <a:rPr lang="en-US" sz="2400" dirty="0"/>
              <a:t>10 times</a:t>
            </a:r>
          </a:p>
          <a:p>
            <a:r>
              <a:rPr lang="en-US" sz="2400" b="1" dirty="0"/>
              <a:t>Answer: c. </a:t>
            </a:r>
            <a:r>
              <a:rPr lang="en-US" sz="2400" dirty="0"/>
              <a:t>1.25 times</a:t>
            </a:r>
          </a:p>
          <a:p>
            <a:r>
              <a:rPr lang="en-US" sz="2400" b="1" dirty="0"/>
              <a:t>d. </a:t>
            </a:r>
            <a:r>
              <a:rPr lang="en-US" sz="2400" dirty="0"/>
              <a:t>0.8 times</a:t>
            </a:r>
          </a:p>
        </p:txBody>
      </p:sp>
      <p:sp>
        <p:nvSpPr>
          <p:cNvPr id="11" name="Content Placeholder 10">
            <a:extLst>
              <a:ext uri="{FF2B5EF4-FFF2-40B4-BE49-F238E27FC236}">
                <a16:creationId xmlns:a16="http://schemas.microsoft.com/office/drawing/2014/main" id="{1013D638-16E7-49EC-B011-9517FCFCC134}"/>
              </a:ext>
            </a:extLst>
          </p:cNvPr>
          <p:cNvSpPr>
            <a:spLocks noGrp="1"/>
          </p:cNvSpPr>
          <p:nvPr>
            <p:ph sz="quarter" idx="14"/>
          </p:nvPr>
        </p:nvSpPr>
        <p:spPr>
          <a:xfrm>
            <a:off x="342900" y="4916612"/>
            <a:ext cx="8458200" cy="870040"/>
          </a:xfrm>
        </p:spPr>
        <p:txBody>
          <a:bodyPr>
            <a:normAutofit/>
          </a:bodyPr>
          <a:lstStyle/>
          <a:p>
            <a:r>
              <a:rPr lang="en-US" sz="2200" dirty="0"/>
              <a:t>The asset turnover ratio is computed as net sales divided by average total assets: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39015844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12–7 </a:t>
            </a:r>
            <a:r>
              <a:rPr lang="en-US" sz="1000" b="0" dirty="0"/>
              <a:t>1</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3377177"/>
          </a:xfrm>
        </p:spPr>
        <p:txBody>
          <a:bodyPr>
            <a:normAutofit/>
          </a:bodyPr>
          <a:lstStyle/>
          <a:p>
            <a:pPr marL="0" indent="0">
              <a:buNone/>
            </a:pPr>
            <a:r>
              <a:rPr lang="en-US" sz="2400" dirty="0"/>
              <a:t>The Sports Zone reports net income of $50,000, net sales of $500,000, and average total assets of $400,000. What is their profit margin?</a:t>
            </a:r>
          </a:p>
          <a:p>
            <a:r>
              <a:rPr lang="en-US" sz="2400" b="1" dirty="0"/>
              <a:t>a. </a:t>
            </a:r>
            <a:r>
              <a:rPr lang="en-US" sz="2400" dirty="0"/>
              <a:t>10%</a:t>
            </a:r>
          </a:p>
          <a:p>
            <a:r>
              <a:rPr lang="en-US" sz="2400" b="1" dirty="0"/>
              <a:t>b. </a:t>
            </a:r>
            <a:r>
              <a:rPr lang="en-US" sz="2400" dirty="0"/>
              <a:t>80%</a:t>
            </a:r>
          </a:p>
          <a:p>
            <a:r>
              <a:rPr lang="en-US" sz="2400" b="1" dirty="0"/>
              <a:t>c. </a:t>
            </a:r>
            <a:r>
              <a:rPr lang="en-US" sz="2400" dirty="0"/>
              <a:t>125%</a:t>
            </a:r>
          </a:p>
          <a:p>
            <a:r>
              <a:rPr lang="en-US" sz="2400" b="1" dirty="0"/>
              <a:t>d. </a:t>
            </a:r>
            <a:r>
              <a:rPr lang="en-US" sz="2400" dirty="0"/>
              <a:t>25%</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23427026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12–7 </a:t>
            </a:r>
            <a:r>
              <a:rPr lang="en-US" sz="1000" b="0" dirty="0"/>
              <a:t>2</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3377177"/>
          </a:xfrm>
        </p:spPr>
        <p:txBody>
          <a:bodyPr>
            <a:normAutofit/>
          </a:bodyPr>
          <a:lstStyle/>
          <a:p>
            <a:pPr marL="0" indent="0">
              <a:buNone/>
            </a:pPr>
            <a:r>
              <a:rPr lang="en-US" sz="2400" dirty="0"/>
              <a:t>The Sports Zone reports net income of $50,000, net sales of $500,000, and average total assets of $400,000. What is their profit margin?</a:t>
            </a:r>
          </a:p>
          <a:p>
            <a:r>
              <a:rPr lang="en-US" sz="2400" b="1" dirty="0"/>
              <a:t>Answer: a. </a:t>
            </a:r>
            <a:r>
              <a:rPr lang="en-US" sz="2400" dirty="0"/>
              <a:t>10%</a:t>
            </a:r>
          </a:p>
          <a:p>
            <a:r>
              <a:rPr lang="en-US" sz="2400" b="1" dirty="0"/>
              <a:t>b. </a:t>
            </a:r>
            <a:r>
              <a:rPr lang="en-US" sz="2400" dirty="0"/>
              <a:t>80%</a:t>
            </a:r>
          </a:p>
          <a:p>
            <a:r>
              <a:rPr lang="en-US" sz="2400" b="1" dirty="0"/>
              <a:t>c. </a:t>
            </a:r>
            <a:r>
              <a:rPr lang="en-US" sz="2400" dirty="0"/>
              <a:t>125%</a:t>
            </a:r>
          </a:p>
          <a:p>
            <a:r>
              <a:rPr lang="en-US" sz="2400" b="1" dirty="0"/>
              <a:t>d. </a:t>
            </a:r>
            <a:r>
              <a:rPr lang="en-US" sz="2400" dirty="0"/>
              <a:t>25%</a:t>
            </a:r>
          </a:p>
        </p:txBody>
      </p:sp>
      <p:sp>
        <p:nvSpPr>
          <p:cNvPr id="11" name="Content Placeholder 10">
            <a:extLst>
              <a:ext uri="{FF2B5EF4-FFF2-40B4-BE49-F238E27FC236}">
                <a16:creationId xmlns:a16="http://schemas.microsoft.com/office/drawing/2014/main" id="{1013D638-16E7-49EC-B011-9517FCFCC134}"/>
              </a:ext>
            </a:extLst>
          </p:cNvPr>
          <p:cNvSpPr>
            <a:spLocks noGrp="1"/>
          </p:cNvSpPr>
          <p:nvPr>
            <p:ph sz="quarter" idx="14"/>
          </p:nvPr>
        </p:nvSpPr>
        <p:spPr>
          <a:xfrm>
            <a:off x="342900" y="4916612"/>
            <a:ext cx="8458200" cy="503282"/>
          </a:xfrm>
        </p:spPr>
        <p:txBody>
          <a:bodyPr>
            <a:normAutofit/>
          </a:bodyPr>
          <a:lstStyle/>
          <a:p>
            <a:r>
              <a:rPr lang="en-US" sz="2200" dirty="0"/>
              <a:t>The profit margin is computed as net income divided by net sales: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21978045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12–8 </a:t>
            </a:r>
            <a:r>
              <a:rPr lang="en-US" sz="1000" b="0" dirty="0"/>
              <a:t>1</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3377177"/>
          </a:xfrm>
        </p:spPr>
        <p:txBody>
          <a:bodyPr>
            <a:normAutofit/>
          </a:bodyPr>
          <a:lstStyle/>
          <a:p>
            <a:pPr marL="0" indent="0">
              <a:buNone/>
            </a:pPr>
            <a:r>
              <a:rPr lang="en-US" sz="2400" dirty="0"/>
              <a:t>The Sports Zone reports net income of $50,000, sales of $500,000, and average assets of $400,000. What is their return on assets?</a:t>
            </a:r>
          </a:p>
          <a:p>
            <a:r>
              <a:rPr lang="en-US" sz="2400" b="1" dirty="0"/>
              <a:t>a. </a:t>
            </a:r>
            <a:r>
              <a:rPr lang="en-US" sz="2400" dirty="0"/>
              <a:t>10%</a:t>
            </a:r>
          </a:p>
          <a:p>
            <a:r>
              <a:rPr lang="en-US" sz="2400" b="1" dirty="0"/>
              <a:t>b. </a:t>
            </a:r>
            <a:r>
              <a:rPr lang="en-US" sz="2400" dirty="0"/>
              <a:t>80%</a:t>
            </a:r>
          </a:p>
          <a:p>
            <a:r>
              <a:rPr lang="en-US" sz="2400" b="1" dirty="0"/>
              <a:t>c. </a:t>
            </a:r>
            <a:r>
              <a:rPr lang="en-US" sz="2400" dirty="0"/>
              <a:t>12.5%</a:t>
            </a:r>
          </a:p>
          <a:p>
            <a:r>
              <a:rPr lang="en-US" sz="2400" b="1" dirty="0"/>
              <a:t>d. </a:t>
            </a:r>
            <a:r>
              <a:rPr lang="en-US" sz="2400" dirty="0"/>
              <a:t>25%</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18472997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12–8 </a:t>
            </a:r>
            <a:r>
              <a:rPr lang="en-US" sz="1000" b="0" dirty="0"/>
              <a:t>2</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3377177"/>
          </a:xfrm>
        </p:spPr>
        <p:txBody>
          <a:bodyPr>
            <a:normAutofit/>
          </a:bodyPr>
          <a:lstStyle/>
          <a:p>
            <a:pPr marL="0" indent="0">
              <a:buNone/>
            </a:pPr>
            <a:r>
              <a:rPr lang="en-US" sz="2400" dirty="0"/>
              <a:t>The Sports Zone reports net income of $50,000, sales of $500,000, and average assets of $400,000. What is their return on assets?</a:t>
            </a:r>
          </a:p>
          <a:p>
            <a:r>
              <a:rPr lang="en-US" sz="2400" b="1" dirty="0"/>
              <a:t>a. </a:t>
            </a:r>
            <a:r>
              <a:rPr lang="en-US" sz="2400" dirty="0"/>
              <a:t>10%</a:t>
            </a:r>
          </a:p>
          <a:p>
            <a:r>
              <a:rPr lang="en-US" sz="2400" b="1" dirty="0"/>
              <a:t>b. </a:t>
            </a:r>
            <a:r>
              <a:rPr lang="en-US" sz="2400" dirty="0"/>
              <a:t>80%</a:t>
            </a:r>
          </a:p>
          <a:p>
            <a:r>
              <a:rPr lang="en-US" sz="2400" b="1" dirty="0"/>
              <a:t>Answer: c. </a:t>
            </a:r>
            <a:r>
              <a:rPr lang="en-US" sz="2400" dirty="0"/>
              <a:t>12.5%</a:t>
            </a:r>
          </a:p>
          <a:p>
            <a:r>
              <a:rPr lang="en-US" sz="2400" b="1" dirty="0"/>
              <a:t>d. </a:t>
            </a:r>
            <a:r>
              <a:rPr lang="en-US" sz="2400" dirty="0"/>
              <a:t>25%</a:t>
            </a:r>
          </a:p>
        </p:txBody>
      </p:sp>
      <p:sp>
        <p:nvSpPr>
          <p:cNvPr id="11" name="Content Placeholder 10">
            <a:extLst>
              <a:ext uri="{FF2B5EF4-FFF2-40B4-BE49-F238E27FC236}">
                <a16:creationId xmlns:a16="http://schemas.microsoft.com/office/drawing/2014/main" id="{1013D638-16E7-49EC-B011-9517FCFCC134}"/>
              </a:ext>
            </a:extLst>
          </p:cNvPr>
          <p:cNvSpPr>
            <a:spLocks noGrp="1"/>
          </p:cNvSpPr>
          <p:nvPr>
            <p:ph sz="quarter" idx="14"/>
          </p:nvPr>
        </p:nvSpPr>
        <p:spPr>
          <a:xfrm>
            <a:off x="342900" y="4916612"/>
            <a:ext cx="8458200" cy="965574"/>
          </a:xfrm>
        </p:spPr>
        <p:txBody>
          <a:bodyPr>
            <a:noAutofit/>
          </a:bodyPr>
          <a:lstStyle/>
          <a:p>
            <a:r>
              <a:rPr lang="en-US" sz="2200" dirty="0"/>
              <a:t>The return on assets is computed by dividing net income by average total assets: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24072652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7098D-9869-46F3-9534-2B8CF0F117D1}"/>
              </a:ext>
            </a:extLst>
          </p:cNvPr>
          <p:cNvSpPr>
            <a:spLocks noGrp="1"/>
          </p:cNvSpPr>
          <p:nvPr>
            <p:ph type="title"/>
          </p:nvPr>
        </p:nvSpPr>
        <p:spPr/>
        <p:txBody>
          <a:bodyPr/>
          <a:lstStyle/>
          <a:p>
            <a:r>
              <a:rPr lang="en-US" dirty="0"/>
              <a:t>PART C</a:t>
            </a:r>
          </a:p>
        </p:txBody>
      </p:sp>
      <p:sp>
        <p:nvSpPr>
          <p:cNvPr id="3" name="Content Placeholder 2">
            <a:extLst>
              <a:ext uri="{FF2B5EF4-FFF2-40B4-BE49-F238E27FC236}">
                <a16:creationId xmlns:a16="http://schemas.microsoft.com/office/drawing/2014/main" id="{BCF3BFF5-CC1B-4EBC-B886-5E337DEBD057}"/>
              </a:ext>
            </a:extLst>
          </p:cNvPr>
          <p:cNvSpPr>
            <a:spLocks noGrp="1"/>
          </p:cNvSpPr>
          <p:nvPr>
            <p:ph sz="quarter" idx="11"/>
          </p:nvPr>
        </p:nvSpPr>
        <p:spPr>
          <a:xfrm>
            <a:off x="342900" y="1276710"/>
            <a:ext cx="8458200" cy="633978"/>
          </a:xfrm>
        </p:spPr>
        <p:txBody>
          <a:bodyPr/>
          <a:lstStyle/>
          <a:p>
            <a:r>
              <a:rPr lang="en-US" dirty="0"/>
              <a:t>EARNINGS PERSISTENCE AND EARNINGS QUALITY</a:t>
            </a:r>
          </a:p>
        </p:txBody>
      </p:sp>
      <p:sp>
        <p:nvSpPr>
          <p:cNvPr id="6" name="Slide Number Placeholder 5">
            <a:extLst>
              <a:ext uri="{FF2B5EF4-FFF2-40B4-BE49-F238E27FC236}">
                <a16:creationId xmlns:a16="http://schemas.microsoft.com/office/drawing/2014/main" id="{CD8311C9-73D4-4358-B74C-8141ECB726E6}"/>
              </a:ext>
            </a:extLst>
          </p:cNvPr>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29530855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CACC9-3451-43E7-91FD-F1AE1A1F11A5}"/>
              </a:ext>
            </a:extLst>
          </p:cNvPr>
          <p:cNvSpPr>
            <a:spLocks noGrp="1"/>
          </p:cNvSpPr>
          <p:nvPr>
            <p:ph type="title"/>
          </p:nvPr>
        </p:nvSpPr>
        <p:spPr/>
        <p:txBody>
          <a:bodyPr/>
          <a:lstStyle/>
          <a:p>
            <a:r>
              <a:rPr lang="en-US" dirty="0"/>
              <a:t>Learning Objective 5</a:t>
            </a:r>
          </a:p>
        </p:txBody>
      </p:sp>
      <p:sp>
        <p:nvSpPr>
          <p:cNvPr id="3" name="Content Placeholder 2">
            <a:extLst>
              <a:ext uri="{FF2B5EF4-FFF2-40B4-BE49-F238E27FC236}">
                <a16:creationId xmlns:a16="http://schemas.microsoft.com/office/drawing/2014/main" id="{657A63CD-A786-4391-BFBF-F923FCE515EF}"/>
              </a:ext>
            </a:extLst>
          </p:cNvPr>
          <p:cNvSpPr>
            <a:spLocks noGrp="1"/>
          </p:cNvSpPr>
          <p:nvPr>
            <p:ph sz="quarter" idx="11"/>
          </p:nvPr>
        </p:nvSpPr>
        <p:spPr>
          <a:xfrm>
            <a:off x="342900" y="1276709"/>
            <a:ext cx="8458200" cy="1220831"/>
          </a:xfrm>
        </p:spPr>
        <p:txBody>
          <a:bodyPr/>
          <a:lstStyle/>
          <a:p>
            <a:pPr marL="1257300" indent="-1257300"/>
            <a:r>
              <a:rPr lang="en-US" b="1" dirty="0"/>
              <a:t>L</a:t>
            </a:r>
            <a:r>
              <a:rPr lang="en-US" sz="100" b="1" dirty="0"/>
              <a:t> </a:t>
            </a:r>
            <a:r>
              <a:rPr lang="en-US" b="1" dirty="0"/>
              <a:t>O 12–5 </a:t>
            </a:r>
            <a:r>
              <a:rPr lang="en-US" dirty="0"/>
              <a:t>Distinguish persistent earnings from one-time items.</a:t>
            </a:r>
          </a:p>
        </p:txBody>
      </p:sp>
      <p:sp>
        <p:nvSpPr>
          <p:cNvPr id="6" name="Slide Number Placeholder 5">
            <a:extLst>
              <a:ext uri="{FF2B5EF4-FFF2-40B4-BE49-F238E27FC236}">
                <a16:creationId xmlns:a16="http://schemas.microsoft.com/office/drawing/2014/main" id="{98C50BF6-BE25-4919-BB64-182F9A847FC4}"/>
              </a:ext>
            </a:extLst>
          </p:cNvPr>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41907754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049606A-7403-4DC8-A14E-3F35ECB5C040}"/>
              </a:ext>
            </a:extLst>
          </p:cNvPr>
          <p:cNvSpPr>
            <a:spLocks noGrp="1"/>
          </p:cNvSpPr>
          <p:nvPr>
            <p:ph type="title"/>
          </p:nvPr>
        </p:nvSpPr>
        <p:spPr>
          <a:xfrm>
            <a:off x="342900" y="192490"/>
            <a:ext cx="8458200" cy="903231"/>
          </a:xfrm>
        </p:spPr>
        <p:txBody>
          <a:bodyPr>
            <a:noAutofit/>
          </a:bodyPr>
          <a:lstStyle/>
          <a:p>
            <a:r>
              <a:rPr lang="en-US" sz="3200" dirty="0"/>
              <a:t>Earnings Persistence and One-Time Income Items</a:t>
            </a:r>
          </a:p>
        </p:txBody>
      </p:sp>
      <p:sp>
        <p:nvSpPr>
          <p:cNvPr id="5" name="Content Placeholder 4">
            <a:extLst>
              <a:ext uri="{FF2B5EF4-FFF2-40B4-BE49-F238E27FC236}">
                <a16:creationId xmlns:a16="http://schemas.microsoft.com/office/drawing/2014/main" id="{6F6DD732-AA19-40D2-8C04-34F1F86B71EE}"/>
              </a:ext>
            </a:extLst>
          </p:cNvPr>
          <p:cNvSpPr>
            <a:spLocks noGrp="1"/>
          </p:cNvSpPr>
          <p:nvPr>
            <p:ph sz="quarter" idx="11"/>
          </p:nvPr>
        </p:nvSpPr>
        <p:spPr>
          <a:xfrm>
            <a:off x="342900" y="1276710"/>
            <a:ext cx="8458200" cy="480496"/>
          </a:xfrm>
        </p:spPr>
        <p:txBody>
          <a:bodyPr/>
          <a:lstStyle/>
          <a:p>
            <a:r>
              <a:rPr lang="en-US" sz="2400" b="1" dirty="0">
                <a:solidFill>
                  <a:srgbClr val="000000"/>
                </a:solidFill>
                <a:latin typeface="+mj-lt"/>
              </a:rPr>
              <a:t>Earnings Persistence</a:t>
            </a:r>
            <a:endParaRPr lang="en-US" sz="2400" dirty="0">
              <a:solidFill>
                <a:srgbClr val="000000"/>
              </a:solidFill>
              <a:latin typeface="+mj-lt"/>
            </a:endParaRPr>
          </a:p>
        </p:txBody>
      </p:sp>
      <p:sp>
        <p:nvSpPr>
          <p:cNvPr id="9" name="Content Placeholder 8">
            <a:extLst>
              <a:ext uri="{FF2B5EF4-FFF2-40B4-BE49-F238E27FC236}">
                <a16:creationId xmlns:a16="http://schemas.microsoft.com/office/drawing/2014/main" id="{36908C3B-393F-4E79-BB27-70A4D0AEBD60}"/>
              </a:ext>
            </a:extLst>
          </p:cNvPr>
          <p:cNvSpPr>
            <a:spLocks noGrp="1"/>
          </p:cNvSpPr>
          <p:nvPr>
            <p:ph sz="quarter" idx="14"/>
          </p:nvPr>
        </p:nvSpPr>
        <p:spPr/>
        <p:txBody>
          <a:bodyPr/>
          <a:lstStyle/>
          <a:p>
            <a:r>
              <a:rPr lang="en-US" sz="2400" dirty="0">
                <a:solidFill>
                  <a:srgbClr val="000000"/>
                </a:solidFill>
                <a:latin typeface="+mj-lt"/>
              </a:rPr>
              <a:t>Current earnings that will continue or persist into future years</a:t>
            </a:r>
          </a:p>
        </p:txBody>
      </p:sp>
      <p:sp>
        <p:nvSpPr>
          <p:cNvPr id="10" name="Content Placeholder 9">
            <a:extLst>
              <a:ext uri="{FF2B5EF4-FFF2-40B4-BE49-F238E27FC236}">
                <a16:creationId xmlns:a16="http://schemas.microsoft.com/office/drawing/2014/main" id="{64869F0D-57F9-4B07-AB44-193A8E794737}"/>
              </a:ext>
            </a:extLst>
          </p:cNvPr>
          <p:cNvSpPr>
            <a:spLocks noGrp="1"/>
          </p:cNvSpPr>
          <p:nvPr>
            <p:ph sz="quarter" idx="15"/>
          </p:nvPr>
        </p:nvSpPr>
        <p:spPr>
          <a:xfrm>
            <a:off x="342900" y="2941888"/>
            <a:ext cx="8458200" cy="528056"/>
          </a:xfrm>
        </p:spPr>
        <p:txBody>
          <a:bodyPr/>
          <a:lstStyle/>
          <a:p>
            <a:r>
              <a:rPr lang="en-US" sz="2400" b="1" dirty="0">
                <a:solidFill>
                  <a:srgbClr val="000000"/>
                </a:solidFill>
                <a:latin typeface="+mj-lt"/>
              </a:rPr>
              <a:t>One-Time Income Items</a:t>
            </a:r>
          </a:p>
        </p:txBody>
      </p:sp>
      <p:sp>
        <p:nvSpPr>
          <p:cNvPr id="11" name="Content Placeholder 10">
            <a:extLst>
              <a:ext uri="{FF2B5EF4-FFF2-40B4-BE49-F238E27FC236}">
                <a16:creationId xmlns:a16="http://schemas.microsoft.com/office/drawing/2014/main" id="{7EC80D75-706C-4F9A-9BEB-0EB84B52A6D1}"/>
              </a:ext>
            </a:extLst>
          </p:cNvPr>
          <p:cNvSpPr>
            <a:spLocks noGrp="1"/>
          </p:cNvSpPr>
          <p:nvPr>
            <p:ph sz="quarter" idx="16"/>
          </p:nvPr>
        </p:nvSpPr>
        <p:spPr>
          <a:xfrm>
            <a:off x="342900" y="3755353"/>
            <a:ext cx="8458200" cy="1035011"/>
          </a:xfrm>
        </p:spPr>
        <p:txBody>
          <a:bodyPr>
            <a:normAutofit/>
          </a:bodyPr>
          <a:lstStyle/>
          <a:p>
            <a:r>
              <a:rPr lang="en-US" sz="2400" dirty="0">
                <a:solidFill>
                  <a:srgbClr val="000000"/>
                </a:solidFill>
                <a:latin typeface="+mj-lt"/>
              </a:rPr>
              <a:t>Certain items are part of net income in the current year but are not expected to persist</a:t>
            </a:r>
          </a:p>
        </p:txBody>
      </p:sp>
      <p:sp>
        <p:nvSpPr>
          <p:cNvPr id="6" name="Slide Number Placeholder 5">
            <a:extLst>
              <a:ext uri="{FF2B5EF4-FFF2-40B4-BE49-F238E27FC236}">
                <a16:creationId xmlns:a16="http://schemas.microsoft.com/office/drawing/2014/main" id="{98C50BF6-BE25-4919-BB64-182F9A847FC4}"/>
              </a:ext>
            </a:extLst>
          </p:cNvPr>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31936354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CACC9-3451-43E7-91FD-F1AE1A1F11A5}"/>
              </a:ext>
            </a:extLst>
          </p:cNvPr>
          <p:cNvSpPr>
            <a:spLocks noGrp="1"/>
          </p:cNvSpPr>
          <p:nvPr>
            <p:ph type="title"/>
          </p:nvPr>
        </p:nvSpPr>
        <p:spPr/>
        <p:txBody>
          <a:bodyPr/>
          <a:lstStyle/>
          <a:p>
            <a:r>
              <a:rPr lang="en-US" dirty="0"/>
              <a:t>Discontinued Operations</a:t>
            </a:r>
          </a:p>
        </p:txBody>
      </p:sp>
      <p:sp>
        <p:nvSpPr>
          <p:cNvPr id="4" name="Content Placeholder 3">
            <a:extLst>
              <a:ext uri="{FF2B5EF4-FFF2-40B4-BE49-F238E27FC236}">
                <a16:creationId xmlns:a16="http://schemas.microsoft.com/office/drawing/2014/main" id="{62BB64D2-FC4C-4A74-9623-C516F51E2B31}"/>
              </a:ext>
            </a:extLst>
          </p:cNvPr>
          <p:cNvSpPr>
            <a:spLocks noGrp="1"/>
          </p:cNvSpPr>
          <p:nvPr>
            <p:ph sz="quarter" idx="11"/>
          </p:nvPr>
        </p:nvSpPr>
        <p:spPr>
          <a:xfrm>
            <a:off x="342900" y="1276709"/>
            <a:ext cx="8458200" cy="3131518"/>
          </a:xfrm>
        </p:spPr>
        <p:txBody>
          <a:bodyPr>
            <a:normAutofit/>
          </a:bodyPr>
          <a:lstStyle/>
          <a:p>
            <a:r>
              <a:rPr lang="en-US" dirty="0"/>
              <a:t>Sale or disposal of business or component of business representing </a:t>
            </a:r>
            <a:r>
              <a:rPr lang="en-US" i="1" dirty="0"/>
              <a:t>strategic shift </a:t>
            </a:r>
            <a:r>
              <a:rPr lang="en-US" dirty="0"/>
              <a:t>that has a </a:t>
            </a:r>
            <a:r>
              <a:rPr lang="en-US" i="1" dirty="0"/>
              <a:t>major effect </a:t>
            </a:r>
            <a:r>
              <a:rPr lang="en-US" dirty="0"/>
              <a:t>on an organization’s operations and financial results.</a:t>
            </a:r>
          </a:p>
          <a:p>
            <a:r>
              <a:rPr lang="en-US" dirty="0"/>
              <a:t>Examples:</a:t>
            </a:r>
          </a:p>
          <a:p>
            <a:pPr lvl="1"/>
            <a:r>
              <a:rPr lang="en-US" dirty="0"/>
              <a:t>Major geographical area.</a:t>
            </a:r>
          </a:p>
          <a:p>
            <a:pPr lvl="1"/>
            <a:r>
              <a:rPr lang="en-US" dirty="0"/>
              <a:t>Major line of business.</a:t>
            </a:r>
          </a:p>
          <a:p>
            <a:pPr lvl="1"/>
            <a:r>
              <a:rPr lang="en-US" dirty="0"/>
              <a:t>Major investment in which company has significant influence.</a:t>
            </a:r>
          </a:p>
        </p:txBody>
      </p:sp>
      <p:sp>
        <p:nvSpPr>
          <p:cNvPr id="8" name="Content Placeholder 7">
            <a:extLst>
              <a:ext uri="{FF2B5EF4-FFF2-40B4-BE49-F238E27FC236}">
                <a16:creationId xmlns:a16="http://schemas.microsoft.com/office/drawing/2014/main" id="{25F7AC7C-FE6A-4EF6-A3BF-146312023A1B}"/>
              </a:ext>
            </a:extLst>
          </p:cNvPr>
          <p:cNvSpPr>
            <a:spLocks noGrp="1"/>
          </p:cNvSpPr>
          <p:nvPr>
            <p:ph sz="quarter" idx="14"/>
          </p:nvPr>
        </p:nvSpPr>
        <p:spPr>
          <a:xfrm>
            <a:off x="342900" y="4490109"/>
            <a:ext cx="8458200" cy="871182"/>
          </a:xfrm>
        </p:spPr>
        <p:txBody>
          <a:bodyPr/>
          <a:lstStyle/>
          <a:p>
            <a:r>
              <a:rPr lang="en-US" dirty="0"/>
              <a:t>Any gains or losses on discontinued operations in the current year are reported separately.</a:t>
            </a:r>
          </a:p>
        </p:txBody>
      </p:sp>
      <p:sp>
        <p:nvSpPr>
          <p:cNvPr id="6" name="Slide Number Placeholder 5">
            <a:extLst>
              <a:ext uri="{FF2B5EF4-FFF2-40B4-BE49-F238E27FC236}">
                <a16:creationId xmlns:a16="http://schemas.microsoft.com/office/drawing/2014/main" id="{98C50BF6-BE25-4919-BB64-182F9A847FC4}"/>
              </a:ext>
            </a:extLst>
          </p:cNvPr>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561118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BE50A99-5088-4D9E-B963-60A4F931E7A6}"/>
              </a:ext>
            </a:extLst>
          </p:cNvPr>
          <p:cNvSpPr>
            <a:spLocks noGrp="1"/>
          </p:cNvSpPr>
          <p:nvPr>
            <p:ph type="title"/>
          </p:nvPr>
        </p:nvSpPr>
        <p:spPr>
          <a:xfrm>
            <a:off x="342900" y="192490"/>
            <a:ext cx="8458200" cy="903231"/>
          </a:xfrm>
        </p:spPr>
        <p:txBody>
          <a:bodyPr>
            <a:noAutofit/>
          </a:bodyPr>
          <a:lstStyle/>
          <a:p>
            <a:r>
              <a:rPr lang="en-US" sz="3000" dirty="0"/>
              <a:t>Illustration 12–2 Common-Size Income Statements</a:t>
            </a:r>
          </a:p>
        </p:txBody>
      </p:sp>
      <p:sp>
        <p:nvSpPr>
          <p:cNvPr id="8" name="Content Placeholder 7">
            <a:extLst>
              <a:ext uri="{FF2B5EF4-FFF2-40B4-BE49-F238E27FC236}">
                <a16:creationId xmlns:a16="http://schemas.microsoft.com/office/drawing/2014/main" id="{8FF81F12-FBCF-433D-9EA0-D178F9CAD836}"/>
              </a:ext>
            </a:extLst>
          </p:cNvPr>
          <p:cNvSpPr>
            <a:spLocks noGrp="1"/>
          </p:cNvSpPr>
          <p:nvPr>
            <p:ph sz="quarter" idx="11"/>
          </p:nvPr>
        </p:nvSpPr>
        <p:spPr>
          <a:xfrm>
            <a:off x="571993" y="1276709"/>
            <a:ext cx="6717491" cy="1193359"/>
          </a:xfrm>
        </p:spPr>
        <p:txBody>
          <a:bodyPr>
            <a:noAutofit/>
          </a:bodyPr>
          <a:lstStyle/>
          <a:p>
            <a:pPr algn="ctr">
              <a:spcBef>
                <a:spcPts val="0"/>
              </a:spcBef>
            </a:pPr>
            <a:r>
              <a:rPr lang="en-US" sz="2000" b="1" dirty="0">
                <a:solidFill>
                  <a:schemeClr val="tx1"/>
                </a:solidFill>
              </a:rPr>
              <a:t>VF AND NIKE</a:t>
            </a:r>
          </a:p>
          <a:p>
            <a:pPr algn="ctr">
              <a:spcBef>
                <a:spcPts val="0"/>
              </a:spcBef>
            </a:pPr>
            <a:r>
              <a:rPr lang="en-US" sz="1800" b="1" dirty="0">
                <a:solidFill>
                  <a:schemeClr val="tx1"/>
                </a:solidFill>
              </a:rPr>
              <a:t>Common-Size Income Statements</a:t>
            </a:r>
          </a:p>
          <a:p>
            <a:pPr algn="ctr">
              <a:spcBef>
                <a:spcPts val="0"/>
              </a:spcBef>
            </a:pPr>
            <a:r>
              <a:rPr lang="en-US" sz="1800" b="1" dirty="0">
                <a:solidFill>
                  <a:schemeClr val="tx1"/>
                </a:solidFill>
              </a:rPr>
              <a:t>For the years ended March 31, 2020, and May 31, 2020</a:t>
            </a:r>
          </a:p>
          <a:p>
            <a:pPr algn="ctr">
              <a:spcBef>
                <a:spcPts val="0"/>
              </a:spcBef>
            </a:pPr>
            <a:r>
              <a:rPr lang="en-US" sz="1600" dirty="0">
                <a:solidFill>
                  <a:schemeClr val="tx1"/>
                </a:solidFill>
              </a:rPr>
              <a:t>($ in millions)</a:t>
            </a:r>
          </a:p>
        </p:txBody>
      </p:sp>
      <p:graphicFrame>
        <p:nvGraphicFramePr>
          <p:cNvPr id="13" name="Table 13">
            <a:extLst>
              <a:ext uri="{FF2B5EF4-FFF2-40B4-BE49-F238E27FC236}">
                <a16:creationId xmlns:a16="http://schemas.microsoft.com/office/drawing/2014/main" id="{94B34DB5-50A2-4974-8471-9DB8D460CC6A}"/>
              </a:ext>
            </a:extLst>
          </p:cNvPr>
          <p:cNvGraphicFramePr>
            <a:graphicFrameLocks noGrp="1"/>
          </p:cNvGraphicFramePr>
          <p:nvPr>
            <p:extLst>
              <p:ext uri="{D42A27DB-BD31-4B8C-83A1-F6EECF244321}">
                <p14:modId xmlns:p14="http://schemas.microsoft.com/office/powerpoint/2010/main" val="1042996894"/>
              </p:ext>
            </p:extLst>
          </p:nvPr>
        </p:nvGraphicFramePr>
        <p:xfrm>
          <a:off x="577938" y="2578574"/>
          <a:ext cx="6705600" cy="3189820"/>
        </p:xfrm>
        <a:graphic>
          <a:graphicData uri="http://schemas.openxmlformats.org/drawingml/2006/table">
            <a:tbl>
              <a:tblPr firstRow="1" bandRow="1"/>
              <a:tblGrid>
                <a:gridCol w="2263411">
                  <a:extLst>
                    <a:ext uri="{9D8B030D-6E8A-4147-A177-3AD203B41FA5}">
                      <a16:colId xmlns:a16="http://schemas.microsoft.com/office/drawing/2014/main" val="1024017975"/>
                    </a:ext>
                  </a:extLst>
                </a:gridCol>
                <a:gridCol w="1243768">
                  <a:extLst>
                    <a:ext uri="{9D8B030D-6E8A-4147-A177-3AD203B41FA5}">
                      <a16:colId xmlns:a16="http://schemas.microsoft.com/office/drawing/2014/main" val="1606680558"/>
                    </a:ext>
                  </a:extLst>
                </a:gridCol>
                <a:gridCol w="831273">
                  <a:extLst>
                    <a:ext uri="{9D8B030D-6E8A-4147-A177-3AD203B41FA5}">
                      <a16:colId xmlns:a16="http://schemas.microsoft.com/office/drawing/2014/main" val="4227600429"/>
                    </a:ext>
                  </a:extLst>
                </a:gridCol>
                <a:gridCol w="1460665">
                  <a:extLst>
                    <a:ext uri="{9D8B030D-6E8A-4147-A177-3AD203B41FA5}">
                      <a16:colId xmlns:a16="http://schemas.microsoft.com/office/drawing/2014/main" val="3857190590"/>
                    </a:ext>
                  </a:extLst>
                </a:gridCol>
                <a:gridCol w="906483">
                  <a:extLst>
                    <a:ext uri="{9D8B030D-6E8A-4147-A177-3AD203B41FA5}">
                      <a16:colId xmlns:a16="http://schemas.microsoft.com/office/drawing/2014/main" val="2379837585"/>
                    </a:ext>
                  </a:extLst>
                </a:gridCol>
              </a:tblGrid>
              <a:tr h="318982">
                <a:tc>
                  <a:txBody>
                    <a:bodyPr/>
                    <a:lstStyle/>
                    <a:p>
                      <a:pPr algn="ctr"/>
                      <a:endParaRPr lang="en-IN" sz="1400" b="1" dirty="0">
                        <a:latin typeface="+mn-lt"/>
                      </a:endParaRPr>
                    </a:p>
                  </a:txBody>
                  <a:tcPr marL="100584" marR="100584"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ctr"/>
                      <a:r>
                        <a:rPr lang="en-US" sz="1400" b="1" dirty="0">
                          <a:latin typeface="+mn-lt"/>
                        </a:rPr>
                        <a:t>VF: Amount</a:t>
                      </a:r>
                      <a:endParaRPr lang="en-IN" sz="1400" b="1" dirty="0">
                        <a:latin typeface="+mn-lt"/>
                      </a:endParaRPr>
                    </a:p>
                  </a:txBody>
                  <a:tcPr marL="100584" marR="100584"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latin typeface="+mn-lt"/>
                        </a:rPr>
                        <a:t>VF: %</a:t>
                      </a:r>
                      <a:endParaRPr lang="en-IN" sz="1400" b="1" dirty="0">
                        <a:latin typeface="+mn-lt"/>
                      </a:endParaRPr>
                    </a:p>
                  </a:txBody>
                  <a:tcPr marL="100584" marR="100584"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latin typeface="+mn-lt"/>
                        </a:rPr>
                        <a:t>NIKE: Amount</a:t>
                      </a:r>
                      <a:endParaRPr lang="en-IN" sz="1400" b="1" dirty="0">
                        <a:latin typeface="+mn-lt"/>
                      </a:endParaRPr>
                    </a:p>
                  </a:txBody>
                  <a:tcPr marL="100584" marR="100584"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latin typeface="+mn-lt"/>
                        </a:rPr>
                        <a:t>NIKE: %</a:t>
                      </a:r>
                      <a:endParaRPr lang="en-IN" sz="1400" b="1" dirty="0">
                        <a:latin typeface="+mn-lt"/>
                      </a:endParaRPr>
                    </a:p>
                  </a:txBody>
                  <a:tcPr marL="100584" marR="100584"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7607826"/>
                  </a:ext>
                </a:extLst>
              </a:tr>
              <a:tr h="318982">
                <a:tc>
                  <a:txBody>
                    <a:bodyPr/>
                    <a:lstStyle/>
                    <a:p>
                      <a:r>
                        <a:rPr lang="en-US" sz="1400" dirty="0">
                          <a:latin typeface="+mn-lt"/>
                        </a:rPr>
                        <a:t>Net</a:t>
                      </a:r>
                      <a:r>
                        <a:rPr lang="en-US" sz="1400" baseline="0" dirty="0">
                          <a:latin typeface="+mn-lt"/>
                        </a:rPr>
                        <a:t> sales</a:t>
                      </a:r>
                      <a:endParaRPr lang="en-US" sz="1400" dirty="0">
                        <a:latin typeface="+mn-lt"/>
                      </a:endParaRP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 $10,489</a:t>
                      </a:r>
                    </a:p>
                  </a:txBody>
                  <a:tcPr marL="100584" marR="100584"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100.0</a:t>
                      </a:r>
                    </a:p>
                  </a:txBody>
                  <a:tcPr marL="100584" marR="100584"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$37,403</a:t>
                      </a:r>
                    </a:p>
                  </a:txBody>
                  <a:tcPr marL="100584" marR="100584"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100.0</a:t>
                      </a:r>
                    </a:p>
                  </a:txBody>
                  <a:tcPr marL="100584" marR="100584" marT="37785" marB="37785">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103487208"/>
                  </a:ext>
                </a:extLst>
              </a:tr>
              <a:tr h="318982">
                <a:tc>
                  <a:txBody>
                    <a:bodyPr/>
                    <a:lstStyle/>
                    <a:p>
                      <a:r>
                        <a:rPr lang="en-US" sz="1400" dirty="0">
                          <a:latin typeface="+mn-lt"/>
                        </a:rPr>
                        <a:t>Cost</a:t>
                      </a:r>
                      <a:r>
                        <a:rPr lang="en-US" sz="1400" baseline="0" dirty="0">
                          <a:latin typeface="+mn-lt"/>
                        </a:rPr>
                        <a:t> of goods sold</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latin typeface="+mn-lt"/>
                        </a:rPr>
                        <a:t>    4,691</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0000"/>
                          </a:solidFill>
                          <a:uFill>
                            <a:solidFill>
                              <a:schemeClr val="tx1"/>
                            </a:solidFill>
                          </a:uFill>
                          <a:latin typeface="+mn-lt"/>
                        </a:rPr>
                        <a:t> 44.7</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latin typeface="+mn-lt"/>
                        </a:rPr>
                        <a:t>21,162</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0000"/>
                          </a:solidFill>
                          <a:uFill>
                            <a:solidFill>
                              <a:schemeClr val="tx1"/>
                            </a:solidFill>
                          </a:uFill>
                          <a:latin typeface="+mn-lt"/>
                        </a:rPr>
                        <a:t>56.6</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910688290"/>
                  </a:ext>
                </a:extLst>
              </a:tr>
              <a:tr h="318982">
                <a:tc>
                  <a:txBody>
                    <a:bodyPr/>
                    <a:lstStyle/>
                    <a:p>
                      <a:pPr marL="180000"/>
                      <a:r>
                        <a:rPr lang="en-US" sz="1400" dirty="0">
                          <a:latin typeface="+mn-lt"/>
                        </a:rPr>
                        <a:t>Gross profit</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5,798</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55.3</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16,241</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43.4</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643803017"/>
                  </a:ext>
                </a:extLst>
              </a:tr>
              <a:tr h="318982">
                <a:tc>
                  <a:txBody>
                    <a:bodyPr/>
                    <a:lstStyle/>
                    <a:p>
                      <a:r>
                        <a:rPr lang="en-US" sz="1400" dirty="0">
                          <a:latin typeface="+mn-lt"/>
                        </a:rPr>
                        <a:t>Operating Expenses</a:t>
                      </a:r>
                      <a:endParaRPr lang="en-US" sz="1400" baseline="0" dirty="0">
                        <a:latin typeface="+mn-lt"/>
                      </a:endParaRP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latin typeface="+mn-lt"/>
                        </a:rPr>
                        <a:t>    4,870</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0000"/>
                          </a:solidFill>
                          <a:uFill>
                            <a:solidFill>
                              <a:schemeClr val="tx1"/>
                            </a:solidFill>
                          </a:uFill>
                          <a:latin typeface="+mn-lt"/>
                        </a:rPr>
                        <a:t> 46.4</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latin typeface="+mn-lt"/>
                        </a:rPr>
                        <a:t> 13,126</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0000"/>
                          </a:solidFill>
                          <a:uFill>
                            <a:solidFill>
                              <a:schemeClr val="tx1"/>
                            </a:solidFill>
                          </a:uFill>
                          <a:latin typeface="+mn-lt"/>
                        </a:rPr>
                        <a:t>35.1</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617879284"/>
                  </a:ext>
                </a:extLst>
              </a:tr>
              <a:tr h="318982">
                <a:tc>
                  <a:txBody>
                    <a:bodyPr/>
                    <a:lstStyle/>
                    <a:p>
                      <a:pPr marL="180000"/>
                      <a:r>
                        <a:rPr lang="en-US" sz="1400" baseline="0" dirty="0">
                          <a:latin typeface="+mn-lt"/>
                        </a:rPr>
                        <a:t>Operating income</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928</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8.8</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3,115</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8.3</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395560250"/>
                  </a:ext>
                </a:extLst>
              </a:tr>
              <a:tr h="318982">
                <a:tc>
                  <a:txBody>
                    <a:bodyPr/>
                    <a:lstStyle/>
                    <a:p>
                      <a:r>
                        <a:rPr lang="en-US" sz="1400" dirty="0">
                          <a:latin typeface="+mn-lt"/>
                        </a:rPr>
                        <a:t>Other</a:t>
                      </a:r>
                      <a:r>
                        <a:rPr lang="en-US" sz="1400" baseline="0" dirty="0">
                          <a:latin typeface="+mn-lt"/>
                        </a:rPr>
                        <a:t> income (expense)</a:t>
                      </a:r>
                      <a:endParaRPr lang="en-US" sz="1400" dirty="0">
                        <a:latin typeface="+mn-lt"/>
                      </a:endParaRP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latin typeface="+mn-lt"/>
                          <a:cs typeface="Calibri" panose="020F0502020204030204" pitchFamily="34" charset="0"/>
                        </a:rPr>
                        <a:t>     −</a:t>
                      </a:r>
                      <a:r>
                        <a:rPr lang="en-US" sz="1400" u="sng" baseline="0" dirty="0">
                          <a:latin typeface="+mn-lt"/>
                        </a:rPr>
                        <a:t>201</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algn="r" defTabSz="457200" rtl="0" eaLnBrk="1" latinLnBrk="0" hangingPunct="1"/>
                      <a:r>
                        <a:rPr lang="en-US" sz="1400" b="1" u="sng" kern="1200" baseline="0" dirty="0">
                          <a:solidFill>
                            <a:srgbClr val="000000"/>
                          </a:solidFill>
                          <a:uFill>
                            <a:solidFill>
                              <a:schemeClr val="tx1"/>
                            </a:solidFill>
                          </a:uFill>
                          <a:latin typeface="+mn-lt"/>
                          <a:ea typeface="+mn-ea"/>
                          <a:cs typeface="+mn-cs"/>
                        </a:rPr>
                        <a:t> −1.9</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latin typeface="+mn-lt"/>
                          <a:cs typeface="Calibri" panose="020F0502020204030204" pitchFamily="34" charset="0"/>
                        </a:rPr>
                        <a:t>    −</a:t>
                      </a:r>
                      <a:r>
                        <a:rPr lang="en-US" sz="1400" u="sng" baseline="0" dirty="0">
                          <a:latin typeface="+mn-lt"/>
                        </a:rPr>
                        <a:t>228</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solidFill>
                            <a:srgbClr val="000000"/>
                          </a:solidFill>
                          <a:uFill>
                            <a:solidFill>
                              <a:schemeClr val="tx1"/>
                            </a:solidFill>
                          </a:uFill>
                          <a:latin typeface="+mn-lt"/>
                          <a:cs typeface="Calibri" panose="020F0502020204030204" pitchFamily="34" charset="0"/>
                        </a:rPr>
                        <a:t>−</a:t>
                      </a:r>
                      <a:r>
                        <a:rPr lang="en-US" sz="1400" b="1" u="sng" kern="1200" baseline="0" dirty="0">
                          <a:solidFill>
                            <a:srgbClr val="000000"/>
                          </a:solidFill>
                          <a:uFill>
                            <a:solidFill>
                              <a:schemeClr val="tx1"/>
                            </a:solidFill>
                          </a:uFill>
                          <a:latin typeface="+mn-lt"/>
                          <a:ea typeface="+mn-ea"/>
                          <a:cs typeface="+mn-cs"/>
                        </a:rPr>
                        <a:t>0.6</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582639163"/>
                  </a:ext>
                </a:extLst>
              </a:tr>
              <a:tr h="318982">
                <a:tc>
                  <a:txBody>
                    <a:bodyPr/>
                    <a:lstStyle/>
                    <a:p>
                      <a:pPr marL="180000"/>
                      <a:r>
                        <a:rPr lang="en-US" sz="1400" dirty="0">
                          <a:latin typeface="+mn-lt"/>
                        </a:rPr>
                        <a:t>Income before tax</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727</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6.9</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latin typeface="+mn-lt"/>
                        </a:rPr>
                        <a:t>2,887</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0000"/>
                          </a:solidFill>
                          <a:latin typeface="+mn-lt"/>
                        </a:rPr>
                        <a:t>7.7</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302451280"/>
                  </a:ext>
                </a:extLst>
              </a:tr>
              <a:tr h="318982">
                <a:tc>
                  <a:txBody>
                    <a:bodyPr/>
                    <a:lstStyle/>
                    <a:p>
                      <a:r>
                        <a:rPr lang="en-US" sz="1400" baseline="0" dirty="0">
                          <a:latin typeface="+mn-lt"/>
                        </a:rPr>
                        <a:t>Income tax expense</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latin typeface="+mn-lt"/>
                        </a:rPr>
                        <a:t>         98</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0000"/>
                          </a:solidFill>
                          <a:uFill>
                            <a:solidFill>
                              <a:schemeClr val="tx1"/>
                            </a:solidFill>
                          </a:uFill>
                          <a:latin typeface="+mn-lt"/>
                        </a:rPr>
                        <a:t>   0.9</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latin typeface="+mn-lt"/>
                        </a:rPr>
                        <a:t>      348</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0000"/>
                          </a:solidFill>
                          <a:uFill>
                            <a:solidFill>
                              <a:schemeClr val="tx1"/>
                            </a:solidFill>
                          </a:uFill>
                          <a:latin typeface="+mn-lt"/>
                        </a:rPr>
                        <a:t>  0.9</a:t>
                      </a: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863591886"/>
                  </a:ext>
                </a:extLst>
              </a:tr>
              <a:tr h="3189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aseline="0" dirty="0">
                          <a:latin typeface="+mn-lt"/>
                        </a:rPr>
                        <a:t>Net income</a:t>
                      </a:r>
                      <a:endParaRPr lang="en-IN" sz="1400" dirty="0">
                        <a:latin typeface="+mn-lt"/>
                      </a:endParaRP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latin typeface="+mn-lt"/>
                        </a:rPr>
                        <a:t>$     629</a:t>
                      </a:r>
                      <a:endParaRPr lang="en-IN" sz="1400" u="dbl" baseline="0" dirty="0">
                        <a:latin typeface="+mn-lt"/>
                      </a:endParaRP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u="dbl" baseline="0" dirty="0">
                          <a:solidFill>
                            <a:srgbClr val="000000"/>
                          </a:solidFill>
                          <a:latin typeface="+mn-lt"/>
                        </a:rPr>
                        <a:t>   </a:t>
                      </a:r>
                      <a:r>
                        <a:rPr lang="en-US" sz="1400" b="1" u="dbl" baseline="0" dirty="0">
                          <a:solidFill>
                            <a:srgbClr val="000000"/>
                          </a:solidFill>
                          <a:uFill>
                            <a:solidFill>
                              <a:schemeClr val="tx1"/>
                            </a:solidFill>
                          </a:uFill>
                          <a:latin typeface="+mn-lt"/>
                        </a:rPr>
                        <a:t>6.0</a:t>
                      </a:r>
                      <a:endParaRPr lang="en-IN" sz="1400" u="dbl" baseline="0" dirty="0">
                        <a:solidFill>
                          <a:srgbClr val="000000"/>
                        </a:solidFill>
                        <a:uFill>
                          <a:solidFill>
                            <a:schemeClr val="tx1"/>
                          </a:solidFill>
                        </a:uFill>
                        <a:latin typeface="+mn-lt"/>
                      </a:endParaRP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latin typeface="+mn-lt"/>
                        </a:rPr>
                        <a:t>$ 2,539</a:t>
                      </a:r>
                      <a:endParaRPr lang="en-IN" sz="1400" u="dbl" baseline="0" dirty="0">
                        <a:latin typeface="+mn-lt"/>
                      </a:endParaRP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u="dbl" baseline="0" dirty="0">
                          <a:solidFill>
                            <a:srgbClr val="000000"/>
                          </a:solidFill>
                          <a:latin typeface="+mn-lt"/>
                        </a:rPr>
                        <a:t>  </a:t>
                      </a:r>
                      <a:r>
                        <a:rPr lang="en-US" sz="1400" b="1" u="dbl" baseline="0" dirty="0">
                          <a:solidFill>
                            <a:srgbClr val="000000"/>
                          </a:solidFill>
                          <a:uFill>
                            <a:solidFill>
                              <a:srgbClr val="000000"/>
                            </a:solidFill>
                          </a:uFill>
                          <a:latin typeface="+mn-lt"/>
                        </a:rPr>
                        <a:t>6.8</a:t>
                      </a:r>
                      <a:endParaRPr lang="en-IN" sz="1400" u="dbl" baseline="0" dirty="0">
                        <a:solidFill>
                          <a:srgbClr val="000000"/>
                        </a:solidFill>
                        <a:uFill>
                          <a:solidFill>
                            <a:srgbClr val="000000"/>
                          </a:solidFill>
                        </a:uFill>
                        <a:latin typeface="+mn-lt"/>
                      </a:endParaRPr>
                    </a:p>
                  </a:txBody>
                  <a:tcPr marL="100584" marR="100584" marT="37785" marB="37785">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353561644"/>
                  </a:ext>
                </a:extLst>
              </a:tr>
            </a:tbl>
          </a:graphicData>
        </a:graphic>
      </p:graphicFrame>
      <p:graphicFrame>
        <p:nvGraphicFramePr>
          <p:cNvPr id="2" name="Object 1">
            <a:extLst>
              <a:ext uri="{FF2B5EF4-FFF2-40B4-BE49-F238E27FC236}">
                <a16:creationId xmlns:a16="http://schemas.microsoft.com/office/drawing/2014/main" id="{3B5480CB-1174-4C5B-9D04-973F82D465E7}"/>
              </a:ext>
            </a:extLst>
          </p:cNvPr>
          <p:cNvGraphicFramePr>
            <a:graphicFrameLocks noChangeAspect="1"/>
          </p:cNvGraphicFramePr>
          <p:nvPr>
            <p:extLst>
              <p:ext uri="{D42A27DB-BD31-4B8C-83A1-F6EECF244321}">
                <p14:modId xmlns:p14="http://schemas.microsoft.com/office/powerpoint/2010/main" val="3911342127"/>
              </p:ext>
            </p:extLst>
          </p:nvPr>
        </p:nvGraphicFramePr>
        <p:xfrm>
          <a:off x="7387977" y="1911580"/>
          <a:ext cx="1504429" cy="557822"/>
        </p:xfrm>
        <a:graphic>
          <a:graphicData uri="http://schemas.openxmlformats.org/presentationml/2006/ole">
            <mc:AlternateContent xmlns:mc="http://schemas.openxmlformats.org/markup-compatibility/2006">
              <mc:Choice xmlns:v="urn:schemas-microsoft-com:vml" Requires="v">
                <p:oleObj name="Equation" r:id="rId3" imgW="1130040" imgH="419040" progId="Equation.DSMT4">
                  <p:embed/>
                </p:oleObj>
              </mc:Choice>
              <mc:Fallback>
                <p:oleObj name="Equation" r:id="rId3" imgW="1130040" imgH="419040" progId="Equation.DSMT4">
                  <p:embed/>
                  <p:pic>
                    <p:nvPicPr>
                      <p:cNvPr id="0" name=""/>
                      <p:cNvPicPr/>
                      <p:nvPr/>
                    </p:nvPicPr>
                    <p:blipFill>
                      <a:blip r:embed="rId4"/>
                      <a:stretch>
                        <a:fillRect/>
                      </a:stretch>
                    </p:blipFill>
                    <p:spPr>
                      <a:xfrm>
                        <a:off x="7387977" y="1911580"/>
                        <a:ext cx="1504429" cy="557822"/>
                      </a:xfrm>
                      <a:prstGeom prst="rect">
                        <a:avLst/>
                      </a:prstGeom>
                    </p:spPr>
                  </p:pic>
                </p:oleObj>
              </mc:Fallback>
            </mc:AlternateContent>
          </a:graphicData>
        </a:graphic>
      </p:graphicFrame>
      <p:cxnSp>
        <p:nvCxnSpPr>
          <p:cNvPr id="15" name="Straight Arrow Connector 14" descr="Arrow pointing towards 44.7">
            <a:extLst>
              <a:ext uri="{FF2B5EF4-FFF2-40B4-BE49-F238E27FC236}">
                <a16:creationId xmlns:a16="http://schemas.microsoft.com/office/drawing/2014/main" id="{D2CE3A89-2FA1-40C5-9F02-D03BE046C32C}"/>
              </a:ext>
            </a:extLst>
          </p:cNvPr>
          <p:cNvCxnSpPr>
            <a:cxnSpLocks/>
          </p:cNvCxnSpPr>
          <p:nvPr/>
        </p:nvCxnSpPr>
        <p:spPr>
          <a:xfrm flipH="1">
            <a:off x="4930537" y="2626228"/>
            <a:ext cx="2457440" cy="743614"/>
          </a:xfrm>
          <a:prstGeom prst="straightConnector1">
            <a:avLst/>
          </a:prstGeom>
          <a:ln>
            <a:solidFill>
              <a:srgbClr val="194C62"/>
            </a:solidFill>
            <a:tailEnd type="arrow"/>
          </a:ln>
        </p:spPr>
        <p:style>
          <a:lnRef idx="2">
            <a:schemeClr val="accent5"/>
          </a:lnRef>
          <a:fillRef idx="0">
            <a:schemeClr val="accent5"/>
          </a:fillRef>
          <a:effectRef idx="1">
            <a:schemeClr val="accent5"/>
          </a:effectRef>
          <a:fontRef idx="minor">
            <a:schemeClr val="tx1"/>
          </a:fontRef>
        </p:style>
      </p:cxnSp>
      <p:cxnSp>
        <p:nvCxnSpPr>
          <p:cNvPr id="14" name="Straight Arrow Connector 13" descr="The red arrow indicates the direction in which to read this statement.">
            <a:extLst>
              <a:ext uri="{FF2B5EF4-FFF2-40B4-BE49-F238E27FC236}">
                <a16:creationId xmlns:a16="http://schemas.microsoft.com/office/drawing/2014/main" id="{F1C5DD57-891E-4833-B9FF-713A89E119B5}"/>
              </a:ext>
            </a:extLst>
          </p:cNvPr>
          <p:cNvCxnSpPr/>
          <p:nvPr/>
        </p:nvCxnSpPr>
        <p:spPr>
          <a:xfrm>
            <a:off x="7437691" y="2993189"/>
            <a:ext cx="0" cy="2684710"/>
          </a:xfrm>
          <a:prstGeom prst="straightConnector1">
            <a:avLst/>
          </a:prstGeom>
          <a:ln>
            <a:solidFill>
              <a:srgbClr val="AC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2" name="Content Placeholder 11">
            <a:extLst>
              <a:ext uri="{FF2B5EF4-FFF2-40B4-BE49-F238E27FC236}">
                <a16:creationId xmlns:a16="http://schemas.microsoft.com/office/drawing/2014/main" id="{00F843BD-1D71-439C-876C-EA043D3A38F3}"/>
              </a:ext>
            </a:extLst>
          </p:cNvPr>
          <p:cNvSpPr>
            <a:spLocks noGrp="1"/>
          </p:cNvSpPr>
          <p:nvPr>
            <p:ph sz="quarter" idx="15"/>
          </p:nvPr>
        </p:nvSpPr>
        <p:spPr>
          <a:xfrm>
            <a:off x="7540829" y="3301135"/>
            <a:ext cx="1462149" cy="1182855"/>
          </a:xfrm>
        </p:spPr>
        <p:txBody>
          <a:bodyPr>
            <a:normAutofit/>
          </a:bodyPr>
          <a:lstStyle/>
          <a:p>
            <a:r>
              <a:rPr lang="en-US" sz="1400" b="1" dirty="0">
                <a:solidFill>
                  <a:srgbClr val="000000"/>
                </a:solidFill>
              </a:rPr>
              <a:t>The red arrow indicates the direction in which to read this statement.</a:t>
            </a:r>
          </a:p>
        </p:txBody>
      </p:sp>
      <p:sp>
        <p:nvSpPr>
          <p:cNvPr id="11" name="Content Placeholder 10">
            <a:extLst>
              <a:ext uri="{FF2B5EF4-FFF2-40B4-BE49-F238E27FC236}">
                <a16:creationId xmlns:a16="http://schemas.microsoft.com/office/drawing/2014/main" id="{A3452A26-14D0-415D-A73B-BC246C942580}"/>
              </a:ext>
            </a:extLst>
          </p:cNvPr>
          <p:cNvSpPr>
            <a:spLocks noGrp="1"/>
          </p:cNvSpPr>
          <p:nvPr>
            <p:ph sz="quarter" idx="14"/>
          </p:nvPr>
        </p:nvSpPr>
        <p:spPr>
          <a:xfrm>
            <a:off x="577938" y="6016135"/>
            <a:ext cx="6705600" cy="370959"/>
          </a:xfrm>
        </p:spPr>
        <p:txBody>
          <a:bodyPr>
            <a:normAutofit/>
          </a:bodyPr>
          <a:lstStyle/>
          <a:p>
            <a:r>
              <a:rPr lang="en-US" sz="1600" dirty="0">
                <a:solidFill>
                  <a:srgbClr val="000000"/>
                </a:solidFill>
              </a:rPr>
              <a:t>All dollar amounts are expressed as a </a:t>
            </a:r>
            <a:r>
              <a:rPr lang="en-US" sz="1600" b="1" dirty="0">
                <a:solidFill>
                  <a:srgbClr val="000000"/>
                </a:solidFill>
              </a:rPr>
              <a:t>percentage of net sales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20092609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CACC9-3451-43E7-91FD-F1AE1A1F11A5}"/>
              </a:ext>
            </a:extLst>
          </p:cNvPr>
          <p:cNvSpPr>
            <a:spLocks noGrp="1"/>
          </p:cNvSpPr>
          <p:nvPr>
            <p:ph type="title"/>
          </p:nvPr>
        </p:nvSpPr>
        <p:spPr>
          <a:xfrm>
            <a:off x="342900" y="192490"/>
            <a:ext cx="8458200" cy="903231"/>
          </a:xfrm>
        </p:spPr>
        <p:txBody>
          <a:bodyPr>
            <a:noAutofit/>
          </a:bodyPr>
          <a:lstStyle/>
          <a:p>
            <a:r>
              <a:rPr lang="en-US" sz="3200" dirty="0"/>
              <a:t>Illustration 12–24 Presentation of a Discontinued Operation</a:t>
            </a:r>
          </a:p>
        </p:txBody>
      </p:sp>
      <p:sp>
        <p:nvSpPr>
          <p:cNvPr id="3" name="Content Placeholder 2">
            <a:extLst>
              <a:ext uri="{FF2B5EF4-FFF2-40B4-BE49-F238E27FC236}">
                <a16:creationId xmlns:a16="http://schemas.microsoft.com/office/drawing/2014/main" id="{657A63CD-A786-4391-BFBF-F923FCE515EF}"/>
              </a:ext>
            </a:extLst>
          </p:cNvPr>
          <p:cNvSpPr>
            <a:spLocks noGrp="1"/>
          </p:cNvSpPr>
          <p:nvPr>
            <p:ph sz="quarter" idx="11"/>
          </p:nvPr>
        </p:nvSpPr>
        <p:spPr>
          <a:xfrm>
            <a:off x="1076876" y="1276709"/>
            <a:ext cx="6990248" cy="1050855"/>
          </a:xfrm>
        </p:spPr>
        <p:txBody>
          <a:bodyPr>
            <a:normAutofit/>
          </a:bodyPr>
          <a:lstStyle/>
          <a:p>
            <a:pPr algn="ctr">
              <a:spcBef>
                <a:spcPts val="0"/>
              </a:spcBef>
            </a:pPr>
            <a:r>
              <a:rPr lang="en-US" sz="2000" b="1" dirty="0">
                <a:solidFill>
                  <a:schemeClr val="tx1"/>
                </a:solidFill>
              </a:rPr>
              <a:t>FEDERER SPORTS APPAREL</a:t>
            </a:r>
          </a:p>
          <a:p>
            <a:pPr algn="ctr">
              <a:spcBef>
                <a:spcPts val="0"/>
              </a:spcBef>
            </a:pPr>
            <a:r>
              <a:rPr lang="en-US" sz="2000" b="1" dirty="0">
                <a:solidFill>
                  <a:schemeClr val="tx1"/>
                </a:solidFill>
              </a:rPr>
              <a:t>Income Statement</a:t>
            </a:r>
          </a:p>
          <a:p>
            <a:pPr algn="ctr">
              <a:spcBef>
                <a:spcPts val="0"/>
              </a:spcBef>
            </a:pPr>
            <a:r>
              <a:rPr lang="en-US" sz="2000" b="1" dirty="0">
                <a:solidFill>
                  <a:schemeClr val="tx1"/>
                </a:solidFill>
              </a:rPr>
              <a:t>For the year ended December 31, 2024</a:t>
            </a:r>
          </a:p>
        </p:txBody>
      </p:sp>
      <p:graphicFrame>
        <p:nvGraphicFramePr>
          <p:cNvPr id="4" name="Table 4">
            <a:extLst>
              <a:ext uri="{FF2B5EF4-FFF2-40B4-BE49-F238E27FC236}">
                <a16:creationId xmlns:a16="http://schemas.microsoft.com/office/drawing/2014/main" id="{255A9201-7E07-473B-86BF-EE0837051F36}"/>
              </a:ext>
            </a:extLst>
          </p:cNvPr>
          <p:cNvGraphicFramePr>
            <a:graphicFrameLocks noGrp="1"/>
          </p:cNvGraphicFramePr>
          <p:nvPr>
            <p:extLst>
              <p:ext uri="{D42A27DB-BD31-4B8C-83A1-F6EECF244321}">
                <p14:modId xmlns:p14="http://schemas.microsoft.com/office/powerpoint/2010/main" val="1077662775"/>
              </p:ext>
            </p:extLst>
          </p:nvPr>
        </p:nvGraphicFramePr>
        <p:xfrm>
          <a:off x="1081747" y="2418409"/>
          <a:ext cx="6980505" cy="4045524"/>
        </p:xfrm>
        <a:graphic>
          <a:graphicData uri="http://schemas.openxmlformats.org/drawingml/2006/table">
            <a:tbl>
              <a:tblPr firstRow="1" bandRow="1"/>
              <a:tblGrid>
                <a:gridCol w="5246663">
                  <a:extLst>
                    <a:ext uri="{9D8B030D-6E8A-4147-A177-3AD203B41FA5}">
                      <a16:colId xmlns:a16="http://schemas.microsoft.com/office/drawing/2014/main" val="2853599639"/>
                    </a:ext>
                  </a:extLst>
                </a:gridCol>
                <a:gridCol w="1733842">
                  <a:extLst>
                    <a:ext uri="{9D8B030D-6E8A-4147-A177-3AD203B41FA5}">
                      <a16:colId xmlns:a16="http://schemas.microsoft.com/office/drawing/2014/main" val="2902046419"/>
                    </a:ext>
                  </a:extLst>
                </a:gridCol>
              </a:tblGrid>
              <a:tr h="337127">
                <a:tc>
                  <a:txBody>
                    <a:bodyPr/>
                    <a:lstStyle/>
                    <a:p>
                      <a:r>
                        <a:rPr lang="en-US" sz="1600" dirty="0"/>
                        <a:t>Net sales</a:t>
                      </a:r>
                    </a:p>
                  </a:txBody>
                  <a:tcPr marL="136568" marR="136568" marT="41564" marB="41564">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r>
                        <a:rPr lang="en-US" sz="1600" dirty="0"/>
                        <a:t> $ 15,500,000</a:t>
                      </a:r>
                    </a:p>
                  </a:txBody>
                  <a:tcPr marL="136568" marR="136568" marT="41564" marB="41564">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32826472"/>
                  </a:ext>
                </a:extLst>
              </a:tr>
              <a:tr h="337127">
                <a:tc>
                  <a:txBody>
                    <a:bodyPr/>
                    <a:lstStyle/>
                    <a:p>
                      <a:r>
                        <a:rPr lang="en-US" sz="1600" dirty="0"/>
                        <a:t>Cost of goods sold</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7,000,000</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727605462"/>
                  </a:ext>
                </a:extLst>
              </a:tr>
              <a:tr h="337127">
                <a:tc>
                  <a:txBody>
                    <a:bodyPr/>
                    <a:lstStyle/>
                    <a:p>
                      <a:pPr marL="180000"/>
                      <a:r>
                        <a:rPr lang="en-US" sz="1600" dirty="0"/>
                        <a:t>Gross profit</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 8,500,000</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45852555"/>
                  </a:ext>
                </a:extLst>
              </a:tr>
              <a:tr h="337127">
                <a:tc>
                  <a:txBody>
                    <a:bodyPr/>
                    <a:lstStyle/>
                    <a:p>
                      <a:r>
                        <a:rPr lang="en-US" sz="1600" dirty="0"/>
                        <a:t>Operating expenses</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 1,200,000</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293412530"/>
                  </a:ext>
                </a:extLst>
              </a:tr>
              <a:tr h="337127">
                <a:tc>
                  <a:txBody>
                    <a:bodyPr/>
                    <a:lstStyle/>
                    <a:p>
                      <a:r>
                        <a:rPr lang="en-US" sz="1600" dirty="0"/>
                        <a:t>Depreciation expense</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 1,000,000</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498689417"/>
                  </a:ext>
                </a:extLst>
              </a:tr>
              <a:tr h="337127">
                <a:tc>
                  <a:txBody>
                    <a:bodyPr/>
                    <a:lstStyle/>
                    <a:p>
                      <a:r>
                        <a:rPr lang="en-US" sz="1600" dirty="0"/>
                        <a:t>Other revenues and expenses</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300,000</a:t>
                      </a:r>
                      <a:endParaRPr lang="en-IN" sz="1600" u="sng" baseline="0" dirty="0"/>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507375024"/>
                  </a:ext>
                </a:extLst>
              </a:tr>
              <a:tr h="337127">
                <a:tc>
                  <a:txBody>
                    <a:bodyPr/>
                    <a:lstStyle/>
                    <a:p>
                      <a:pPr marL="180000"/>
                      <a:r>
                        <a:rPr lang="en-US" sz="1600" dirty="0"/>
                        <a:t>Income before tax</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6,000,000</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513582972"/>
                  </a:ext>
                </a:extLst>
              </a:tr>
              <a:tr h="337127">
                <a:tc>
                  <a:txBody>
                    <a:bodyPr/>
                    <a:lstStyle/>
                    <a:p>
                      <a:r>
                        <a:rPr lang="en-US" sz="1600" dirty="0"/>
                        <a:t>Income tax expense</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2,000,000</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54056547"/>
                  </a:ext>
                </a:extLst>
              </a:tr>
              <a:tr h="337127">
                <a:tc>
                  <a:txBody>
                    <a:bodyPr/>
                    <a:lstStyle/>
                    <a:p>
                      <a:pPr marL="180000"/>
                      <a:r>
                        <a:rPr lang="en-US" sz="1600" dirty="0"/>
                        <a:t>Income from continuing operations</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 4,000,000</a:t>
                      </a:r>
                      <a:endParaRPr lang="en-IN" sz="1600" dirty="0"/>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128041599"/>
                  </a:ext>
                </a:extLst>
              </a:tr>
              <a:tr h="337127">
                <a:tc>
                  <a:txBody>
                    <a:bodyPr/>
                    <a:lstStyle/>
                    <a:p>
                      <a:r>
                        <a:rPr lang="en-US" sz="1600" b="1" dirty="0">
                          <a:solidFill>
                            <a:srgbClr val="1D5F76"/>
                          </a:solidFill>
                        </a:rPr>
                        <a:t>Discontinued operation:</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600" dirty="0"/>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879197068"/>
                  </a:ext>
                </a:extLst>
              </a:tr>
              <a:tr h="337127">
                <a:tc>
                  <a:txBody>
                    <a:bodyPr/>
                    <a:lstStyle/>
                    <a:p>
                      <a:pPr marL="180000"/>
                      <a:r>
                        <a:rPr lang="en-US" sz="1600" b="1" dirty="0">
                          <a:solidFill>
                            <a:srgbClr val="1D5F76"/>
                          </a:solidFill>
                        </a:rPr>
                        <a:t>Income from tennis shoe segment, net of tax</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b="1" u="sng" baseline="0" dirty="0">
                          <a:solidFill>
                            <a:srgbClr val="1D5F76"/>
                          </a:solidFill>
                          <a:uFill>
                            <a:solidFill>
                              <a:schemeClr val="tx1"/>
                            </a:solidFill>
                          </a:uFill>
                        </a:rPr>
                        <a:t>     1,000,000</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907225384"/>
                  </a:ext>
                </a:extLst>
              </a:tr>
              <a:tr h="3371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Net income</a:t>
                      </a:r>
                      <a:endParaRPr lang="en-IN" sz="1600" dirty="0"/>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u="dbl" baseline="0" dirty="0"/>
                        <a:t>$   5,000,000</a:t>
                      </a:r>
                    </a:p>
                  </a:txBody>
                  <a:tcPr marL="136568" marR="136568" marT="41564" marB="4156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011340700"/>
                  </a:ext>
                </a:extLst>
              </a:tr>
            </a:tbl>
          </a:graphicData>
        </a:graphic>
      </p:graphicFrame>
      <p:sp>
        <p:nvSpPr>
          <p:cNvPr id="6" name="Slide Number Placeholder 5">
            <a:extLst>
              <a:ext uri="{FF2B5EF4-FFF2-40B4-BE49-F238E27FC236}">
                <a16:creationId xmlns:a16="http://schemas.microsoft.com/office/drawing/2014/main" id="{98C50BF6-BE25-4919-BB64-182F9A847FC4}"/>
              </a:ext>
            </a:extLst>
          </p:cNvPr>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1927939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1A451-D454-4432-B49C-FE8EB4BF7498}"/>
              </a:ext>
            </a:extLst>
          </p:cNvPr>
          <p:cNvSpPr>
            <a:spLocks noGrp="1"/>
          </p:cNvSpPr>
          <p:nvPr>
            <p:ph type="title"/>
          </p:nvPr>
        </p:nvSpPr>
        <p:spPr>
          <a:xfrm>
            <a:off x="342900" y="192490"/>
            <a:ext cx="8458200" cy="903231"/>
          </a:xfrm>
        </p:spPr>
        <p:txBody>
          <a:bodyPr>
            <a:noAutofit/>
          </a:bodyPr>
          <a:lstStyle/>
          <a:p>
            <a:r>
              <a:rPr lang="en-US" sz="3200" dirty="0"/>
              <a:t>Illustration 12–25 Other Revenues and Expenses</a:t>
            </a:r>
          </a:p>
        </p:txBody>
      </p:sp>
      <p:sp>
        <p:nvSpPr>
          <p:cNvPr id="3" name="Content Placeholder 2">
            <a:extLst>
              <a:ext uri="{FF2B5EF4-FFF2-40B4-BE49-F238E27FC236}">
                <a16:creationId xmlns:a16="http://schemas.microsoft.com/office/drawing/2014/main" id="{4B466696-A5D5-4318-B78E-7BD3A29F894A}"/>
              </a:ext>
            </a:extLst>
          </p:cNvPr>
          <p:cNvSpPr>
            <a:spLocks noGrp="1"/>
          </p:cNvSpPr>
          <p:nvPr>
            <p:ph sz="quarter" idx="11"/>
          </p:nvPr>
        </p:nvSpPr>
        <p:spPr>
          <a:xfrm>
            <a:off x="342900" y="1276709"/>
            <a:ext cx="8458200" cy="4375841"/>
          </a:xfrm>
        </p:spPr>
        <p:txBody>
          <a:bodyPr>
            <a:normAutofit/>
          </a:bodyPr>
          <a:lstStyle/>
          <a:p>
            <a:pPr algn="ctr"/>
            <a:r>
              <a:rPr lang="en-US" sz="2400" b="1" dirty="0"/>
              <a:t>Other Revenues and Expenses</a:t>
            </a:r>
          </a:p>
          <a:p>
            <a:r>
              <a:rPr lang="en-US" sz="2400" b="1" dirty="0"/>
              <a:t>Examples</a:t>
            </a:r>
          </a:p>
          <a:p>
            <a:pPr marL="403200" indent="-403200">
              <a:buAutoNum type="arabicPeriod"/>
            </a:pPr>
            <a:r>
              <a:rPr lang="en-US" sz="2400" dirty="0"/>
              <a:t>Losses due to the write-down of receivables, inventory, or long-term assets.</a:t>
            </a:r>
          </a:p>
          <a:p>
            <a:pPr marL="403200" indent="-403200">
              <a:buAutoNum type="arabicPeriod"/>
            </a:pPr>
            <a:r>
              <a:rPr lang="en-US" sz="2400" dirty="0"/>
              <a:t>Gains or losses on the sale of long-term assets.</a:t>
            </a:r>
          </a:p>
          <a:p>
            <a:pPr marL="403200" indent="-403200">
              <a:buAutoNum type="arabicPeriod"/>
            </a:pPr>
            <a:r>
              <a:rPr lang="en-US" sz="2400" dirty="0"/>
              <a:t>Losses due to an employee strike.</a:t>
            </a:r>
          </a:p>
          <a:p>
            <a:pPr marL="403200" indent="-403200">
              <a:buAutoNum type="arabicPeriod"/>
            </a:pPr>
            <a:r>
              <a:rPr lang="en-US" sz="2400" dirty="0"/>
              <a:t>Losses due to business restructuring.</a:t>
            </a:r>
          </a:p>
          <a:p>
            <a:pPr marL="403200" indent="-403200">
              <a:buAutoNum type="arabicPeriod"/>
            </a:pPr>
            <a:r>
              <a:rPr lang="en-US" sz="2400" dirty="0"/>
              <a:t>Uninsured losses from a natural disaster such as a flood, earthquake, or hurricane.</a:t>
            </a:r>
          </a:p>
        </p:txBody>
      </p:sp>
      <p:sp>
        <p:nvSpPr>
          <p:cNvPr id="6" name="Slide Number Placeholder 5">
            <a:extLst>
              <a:ext uri="{FF2B5EF4-FFF2-40B4-BE49-F238E27FC236}">
                <a16:creationId xmlns:a16="http://schemas.microsoft.com/office/drawing/2014/main" id="{64EC0CEE-3ABF-4E10-B86D-B35B927B9FAA}"/>
              </a:ext>
            </a:extLst>
          </p:cNvPr>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31214278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12–9 </a:t>
            </a:r>
            <a:r>
              <a:rPr lang="en-US" sz="1000" b="0" dirty="0"/>
              <a:t>1</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2995039"/>
          </a:xfrm>
        </p:spPr>
        <p:txBody>
          <a:bodyPr>
            <a:normAutofit/>
          </a:bodyPr>
          <a:lstStyle/>
          <a:p>
            <a:pPr marL="0" indent="0">
              <a:buNone/>
            </a:pPr>
            <a:r>
              <a:rPr lang="en-US" dirty="0"/>
              <a:t>Which of the following items would be reported at the bottom of the income statement, just before net income? </a:t>
            </a:r>
          </a:p>
          <a:p>
            <a:r>
              <a:rPr lang="en-US" sz="2400" b="1" dirty="0"/>
              <a:t>a. </a:t>
            </a:r>
            <a:r>
              <a:rPr lang="en-US" sz="2400" dirty="0"/>
              <a:t>Losses due to the write down of inventory</a:t>
            </a:r>
          </a:p>
          <a:p>
            <a:r>
              <a:rPr lang="en-US" b="1" dirty="0"/>
              <a:t>b. </a:t>
            </a:r>
            <a:r>
              <a:rPr lang="en-US" sz="2400" dirty="0"/>
              <a:t>Gain on sale of long-term assets</a:t>
            </a:r>
          </a:p>
          <a:p>
            <a:r>
              <a:rPr lang="en-US" sz="2400" b="1" dirty="0"/>
              <a:t>c. </a:t>
            </a:r>
            <a:r>
              <a:rPr lang="en-US" sz="2400" dirty="0"/>
              <a:t>Discontinued operations</a:t>
            </a:r>
          </a:p>
          <a:p>
            <a:r>
              <a:rPr lang="en-US" sz="2400" b="1" dirty="0"/>
              <a:t>d. </a:t>
            </a:r>
            <a:r>
              <a:rPr lang="en-US" sz="2400" dirty="0"/>
              <a:t>Losses due to restructuring</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26019444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12–9 </a:t>
            </a:r>
            <a:r>
              <a:rPr lang="en-US" sz="1000" b="0" dirty="0"/>
              <a:t>2</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2995039"/>
          </a:xfrm>
        </p:spPr>
        <p:txBody>
          <a:bodyPr>
            <a:normAutofit/>
          </a:bodyPr>
          <a:lstStyle/>
          <a:p>
            <a:pPr marL="0" indent="0">
              <a:buNone/>
            </a:pPr>
            <a:r>
              <a:rPr lang="en-US" dirty="0"/>
              <a:t>Which of the following items would be reported at the bottom of the income statement, just before net income? </a:t>
            </a:r>
          </a:p>
          <a:p>
            <a:r>
              <a:rPr lang="en-US" sz="2400" b="1" dirty="0"/>
              <a:t>a. </a:t>
            </a:r>
            <a:r>
              <a:rPr lang="en-US" sz="2400" dirty="0"/>
              <a:t>Losses due to the write down of inventory</a:t>
            </a:r>
          </a:p>
          <a:p>
            <a:r>
              <a:rPr lang="en-US" b="1" dirty="0"/>
              <a:t>b. </a:t>
            </a:r>
            <a:r>
              <a:rPr lang="en-US" sz="2400" dirty="0"/>
              <a:t>Gain on sale of long-term assets</a:t>
            </a:r>
          </a:p>
          <a:p>
            <a:r>
              <a:rPr lang="en-US" sz="2400" b="1" dirty="0"/>
              <a:t>Answer: c. </a:t>
            </a:r>
            <a:r>
              <a:rPr lang="en-US" sz="2400" dirty="0"/>
              <a:t>Discontinued operations</a:t>
            </a:r>
          </a:p>
          <a:p>
            <a:r>
              <a:rPr lang="en-US" sz="2400" b="1" dirty="0"/>
              <a:t>d. </a:t>
            </a:r>
            <a:r>
              <a:rPr lang="en-US" sz="2400" dirty="0"/>
              <a:t>Losses due to restructuring</a:t>
            </a:r>
          </a:p>
        </p:txBody>
      </p:sp>
      <p:sp>
        <p:nvSpPr>
          <p:cNvPr id="11" name="Content Placeholder 10">
            <a:extLst>
              <a:ext uri="{FF2B5EF4-FFF2-40B4-BE49-F238E27FC236}">
                <a16:creationId xmlns:a16="http://schemas.microsoft.com/office/drawing/2014/main" id="{1013D638-16E7-49EC-B011-9517FCFCC134}"/>
              </a:ext>
            </a:extLst>
          </p:cNvPr>
          <p:cNvSpPr>
            <a:spLocks noGrp="1"/>
          </p:cNvSpPr>
          <p:nvPr>
            <p:ph sz="quarter" idx="14"/>
          </p:nvPr>
        </p:nvSpPr>
        <p:spPr>
          <a:xfrm>
            <a:off x="342900" y="4602711"/>
            <a:ext cx="8458200" cy="965574"/>
          </a:xfrm>
        </p:spPr>
        <p:txBody>
          <a:bodyPr>
            <a:noAutofit/>
          </a:bodyPr>
          <a:lstStyle/>
          <a:p>
            <a:r>
              <a:rPr lang="en-US" sz="2200" dirty="0"/>
              <a:t>Discontinued operations is reported separately, net of tax, in the income statement, right before net income.</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10905965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A36BD-2243-466A-AFA0-61F6A06AC5B2}"/>
              </a:ext>
            </a:extLst>
          </p:cNvPr>
          <p:cNvSpPr>
            <a:spLocks noGrp="1"/>
          </p:cNvSpPr>
          <p:nvPr>
            <p:ph type="title"/>
          </p:nvPr>
        </p:nvSpPr>
        <p:spPr/>
        <p:txBody>
          <a:bodyPr/>
          <a:lstStyle/>
          <a:p>
            <a:r>
              <a:rPr lang="en-US" dirty="0"/>
              <a:t>Learning Objective 6</a:t>
            </a:r>
          </a:p>
        </p:txBody>
      </p:sp>
      <p:sp>
        <p:nvSpPr>
          <p:cNvPr id="3" name="Content Placeholder 2">
            <a:extLst>
              <a:ext uri="{FF2B5EF4-FFF2-40B4-BE49-F238E27FC236}">
                <a16:creationId xmlns:a16="http://schemas.microsoft.com/office/drawing/2014/main" id="{A28CCD92-4221-4487-9BB4-DF8DB768B336}"/>
              </a:ext>
            </a:extLst>
          </p:cNvPr>
          <p:cNvSpPr>
            <a:spLocks noGrp="1"/>
          </p:cNvSpPr>
          <p:nvPr>
            <p:ph sz="quarter" idx="11"/>
          </p:nvPr>
        </p:nvSpPr>
        <p:spPr>
          <a:xfrm>
            <a:off x="342900" y="1276710"/>
            <a:ext cx="8458200" cy="1070706"/>
          </a:xfrm>
        </p:spPr>
        <p:txBody>
          <a:bodyPr/>
          <a:lstStyle/>
          <a:p>
            <a:pPr marL="1257300" indent="-1257300"/>
            <a:r>
              <a:rPr lang="en-US" b="1" dirty="0"/>
              <a:t>L</a:t>
            </a:r>
            <a:r>
              <a:rPr lang="en-US" sz="100" b="1" dirty="0"/>
              <a:t> </a:t>
            </a:r>
            <a:r>
              <a:rPr lang="en-US" b="1" dirty="0"/>
              <a:t>O 12–6</a:t>
            </a:r>
            <a:r>
              <a:rPr lang="en-US" dirty="0"/>
              <a:t> Distinguish between conservative and aggressive accounting practices.</a:t>
            </a:r>
          </a:p>
        </p:txBody>
      </p:sp>
      <p:sp>
        <p:nvSpPr>
          <p:cNvPr id="6" name="Slide Number Placeholder 5">
            <a:extLst>
              <a:ext uri="{FF2B5EF4-FFF2-40B4-BE49-F238E27FC236}">
                <a16:creationId xmlns:a16="http://schemas.microsoft.com/office/drawing/2014/main" id="{6D244407-2279-4527-BBBA-CF985080FCCA}"/>
              </a:ext>
            </a:extLst>
          </p:cNvPr>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16867201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9BB03-CE3B-4790-8C10-D94C99268283}"/>
              </a:ext>
            </a:extLst>
          </p:cNvPr>
          <p:cNvSpPr>
            <a:spLocks noGrp="1"/>
          </p:cNvSpPr>
          <p:nvPr>
            <p:ph type="title"/>
          </p:nvPr>
        </p:nvSpPr>
        <p:spPr/>
        <p:txBody>
          <a:bodyPr/>
          <a:lstStyle/>
          <a:p>
            <a:r>
              <a:rPr lang="en-US" dirty="0"/>
              <a:t>Quality of Earnings</a:t>
            </a:r>
          </a:p>
        </p:txBody>
      </p:sp>
      <p:sp>
        <p:nvSpPr>
          <p:cNvPr id="7" name="Content Placeholder 6">
            <a:extLst>
              <a:ext uri="{FF2B5EF4-FFF2-40B4-BE49-F238E27FC236}">
                <a16:creationId xmlns:a16="http://schemas.microsoft.com/office/drawing/2014/main" id="{4366A3D0-84D1-4C3B-809D-AA53F1146D8C}"/>
              </a:ext>
            </a:extLst>
          </p:cNvPr>
          <p:cNvSpPr>
            <a:spLocks noGrp="1"/>
          </p:cNvSpPr>
          <p:nvPr>
            <p:ph sz="quarter" idx="11"/>
          </p:nvPr>
        </p:nvSpPr>
        <p:spPr>
          <a:xfrm>
            <a:off x="342900" y="1276710"/>
            <a:ext cx="8458200" cy="955851"/>
          </a:xfrm>
        </p:spPr>
        <p:txBody>
          <a:bodyPr/>
          <a:lstStyle/>
          <a:p>
            <a:r>
              <a:rPr lang="en-US" dirty="0"/>
              <a:t>Ability of reported earnings to reflect true earnings.</a:t>
            </a:r>
          </a:p>
          <a:p>
            <a:r>
              <a:rPr lang="en-US" dirty="0"/>
              <a:t>Usefulness of reported earnings to predict future earnings.</a:t>
            </a:r>
          </a:p>
        </p:txBody>
      </p:sp>
      <p:sp>
        <p:nvSpPr>
          <p:cNvPr id="10" name="Content Placeholder 9">
            <a:extLst>
              <a:ext uri="{FF2B5EF4-FFF2-40B4-BE49-F238E27FC236}">
                <a16:creationId xmlns:a16="http://schemas.microsoft.com/office/drawing/2014/main" id="{4DF00260-3CC6-4D2B-86D7-94A9A0431151}"/>
              </a:ext>
            </a:extLst>
          </p:cNvPr>
          <p:cNvSpPr>
            <a:spLocks noGrp="1"/>
          </p:cNvSpPr>
          <p:nvPr>
            <p:ph sz="quarter" idx="14"/>
          </p:nvPr>
        </p:nvSpPr>
        <p:spPr>
          <a:xfrm>
            <a:off x="342899" y="2521757"/>
            <a:ext cx="3351767" cy="830447"/>
          </a:xfrm>
        </p:spPr>
        <p:txBody>
          <a:bodyPr>
            <a:normAutofit/>
          </a:bodyPr>
          <a:lstStyle/>
          <a:p>
            <a:pPr algn="ctr"/>
            <a:r>
              <a:rPr lang="en-US" sz="2200" b="1" dirty="0">
                <a:solidFill>
                  <a:schemeClr val="tx1"/>
                </a:solidFill>
              </a:rPr>
              <a:t>Conservative Accounting Practices</a:t>
            </a:r>
          </a:p>
        </p:txBody>
      </p:sp>
      <p:sp>
        <p:nvSpPr>
          <p:cNvPr id="12" name="Content Placeholder 11">
            <a:extLst>
              <a:ext uri="{FF2B5EF4-FFF2-40B4-BE49-F238E27FC236}">
                <a16:creationId xmlns:a16="http://schemas.microsoft.com/office/drawing/2014/main" id="{D026FFB1-2568-4D38-9C15-D9648B79DAF3}"/>
              </a:ext>
            </a:extLst>
          </p:cNvPr>
          <p:cNvSpPr>
            <a:spLocks noGrp="1"/>
          </p:cNvSpPr>
          <p:nvPr>
            <p:ph sz="quarter" idx="16"/>
          </p:nvPr>
        </p:nvSpPr>
        <p:spPr>
          <a:xfrm>
            <a:off x="633756" y="3471869"/>
            <a:ext cx="2770055" cy="2023765"/>
          </a:xfrm>
        </p:spPr>
        <p:txBody>
          <a:bodyPr>
            <a:noAutofit/>
          </a:bodyPr>
          <a:lstStyle/>
          <a:p>
            <a:r>
              <a:rPr lang="en-US" sz="2200" dirty="0">
                <a:solidFill>
                  <a:schemeClr val="tx1"/>
                </a:solidFill>
              </a:rPr>
              <a:t>Result in reporting:</a:t>
            </a:r>
          </a:p>
          <a:p>
            <a:pPr marL="403200" indent="-403200">
              <a:buAutoNum type="arabicPeriod"/>
            </a:pPr>
            <a:r>
              <a:rPr lang="en-US" sz="2200" dirty="0">
                <a:solidFill>
                  <a:schemeClr val="tx1"/>
                </a:solidFill>
              </a:rPr>
              <a:t>Lower income</a:t>
            </a:r>
          </a:p>
          <a:p>
            <a:pPr marL="403200" indent="-403200">
              <a:buAutoNum type="arabicPeriod"/>
            </a:pPr>
            <a:r>
              <a:rPr lang="en-US" sz="2200" dirty="0">
                <a:solidFill>
                  <a:schemeClr val="tx1"/>
                </a:solidFill>
              </a:rPr>
              <a:t>Lower assets</a:t>
            </a:r>
          </a:p>
          <a:p>
            <a:pPr marL="403200" indent="-403200">
              <a:buAutoNum type="arabicPeriod"/>
            </a:pPr>
            <a:r>
              <a:rPr lang="en-US" sz="2200" dirty="0">
                <a:solidFill>
                  <a:schemeClr val="tx1"/>
                </a:solidFill>
              </a:rPr>
              <a:t>Higher liabilities</a:t>
            </a:r>
          </a:p>
        </p:txBody>
      </p:sp>
      <p:sp>
        <p:nvSpPr>
          <p:cNvPr id="11" name="Content Placeholder 10">
            <a:extLst>
              <a:ext uri="{FF2B5EF4-FFF2-40B4-BE49-F238E27FC236}">
                <a16:creationId xmlns:a16="http://schemas.microsoft.com/office/drawing/2014/main" id="{FD7A3A83-9240-49BF-84C5-E4D9FD4F90C3}"/>
              </a:ext>
            </a:extLst>
          </p:cNvPr>
          <p:cNvSpPr>
            <a:spLocks noGrp="1"/>
          </p:cNvSpPr>
          <p:nvPr>
            <p:ph sz="quarter" idx="15"/>
          </p:nvPr>
        </p:nvSpPr>
        <p:spPr>
          <a:xfrm>
            <a:off x="5584620" y="2521756"/>
            <a:ext cx="3216479" cy="830447"/>
          </a:xfrm>
        </p:spPr>
        <p:txBody>
          <a:bodyPr>
            <a:normAutofit/>
          </a:bodyPr>
          <a:lstStyle/>
          <a:p>
            <a:pPr algn="ctr"/>
            <a:r>
              <a:rPr lang="en-US" sz="2200" b="1" dirty="0">
                <a:solidFill>
                  <a:schemeClr val="tx1"/>
                </a:solidFill>
              </a:rPr>
              <a:t>Aggressive  Accounting Practices</a:t>
            </a:r>
          </a:p>
        </p:txBody>
      </p:sp>
      <p:sp>
        <p:nvSpPr>
          <p:cNvPr id="13" name="Content Placeholder 12">
            <a:extLst>
              <a:ext uri="{FF2B5EF4-FFF2-40B4-BE49-F238E27FC236}">
                <a16:creationId xmlns:a16="http://schemas.microsoft.com/office/drawing/2014/main" id="{74CBC3AF-34BA-42C1-9B2C-ADCF9B3232E9}"/>
              </a:ext>
            </a:extLst>
          </p:cNvPr>
          <p:cNvSpPr>
            <a:spLocks noGrp="1"/>
          </p:cNvSpPr>
          <p:nvPr>
            <p:ph sz="quarter" idx="17"/>
          </p:nvPr>
        </p:nvSpPr>
        <p:spPr>
          <a:xfrm>
            <a:off x="5863737" y="3471869"/>
            <a:ext cx="2658246" cy="2023765"/>
          </a:xfrm>
        </p:spPr>
        <p:txBody>
          <a:bodyPr>
            <a:noAutofit/>
          </a:bodyPr>
          <a:lstStyle/>
          <a:p>
            <a:r>
              <a:rPr lang="en-US" sz="2200" dirty="0">
                <a:solidFill>
                  <a:schemeClr val="tx1"/>
                </a:solidFill>
              </a:rPr>
              <a:t>Result in reporting:</a:t>
            </a:r>
          </a:p>
          <a:p>
            <a:pPr marL="403200" indent="-403200">
              <a:buAutoNum type="arabicPeriod"/>
            </a:pPr>
            <a:r>
              <a:rPr lang="en-US" sz="2200" dirty="0">
                <a:solidFill>
                  <a:schemeClr val="tx1"/>
                </a:solidFill>
              </a:rPr>
              <a:t>Higher income</a:t>
            </a:r>
          </a:p>
          <a:p>
            <a:pPr marL="403200" indent="-403200">
              <a:buAutoNum type="arabicPeriod"/>
            </a:pPr>
            <a:r>
              <a:rPr lang="en-US" sz="2200" dirty="0">
                <a:solidFill>
                  <a:schemeClr val="tx1"/>
                </a:solidFill>
              </a:rPr>
              <a:t>Higher assets</a:t>
            </a:r>
          </a:p>
          <a:p>
            <a:pPr marL="403200" indent="-403200">
              <a:buAutoNum type="arabicPeriod"/>
            </a:pPr>
            <a:r>
              <a:rPr lang="en-US" sz="2200" dirty="0">
                <a:solidFill>
                  <a:schemeClr val="tx1"/>
                </a:solidFill>
              </a:rPr>
              <a:t>Lower liabilities</a:t>
            </a:r>
          </a:p>
        </p:txBody>
      </p:sp>
      <p:sp>
        <p:nvSpPr>
          <p:cNvPr id="6" name="Slide Number Placeholder 5">
            <a:extLst>
              <a:ext uri="{FF2B5EF4-FFF2-40B4-BE49-F238E27FC236}">
                <a16:creationId xmlns:a16="http://schemas.microsoft.com/office/drawing/2014/main" id="{152261A5-E346-43A9-9E58-927C1984FC10}"/>
              </a:ext>
            </a:extLst>
          </p:cNvPr>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14939104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2B484-6DD5-4A60-839A-13622CB6846D}"/>
              </a:ext>
            </a:extLst>
          </p:cNvPr>
          <p:cNvSpPr>
            <a:spLocks noGrp="1"/>
          </p:cNvSpPr>
          <p:nvPr>
            <p:ph type="title"/>
          </p:nvPr>
        </p:nvSpPr>
        <p:spPr>
          <a:xfrm>
            <a:off x="342900" y="192490"/>
            <a:ext cx="8458200" cy="903231"/>
          </a:xfrm>
        </p:spPr>
        <p:txBody>
          <a:bodyPr>
            <a:noAutofit/>
          </a:bodyPr>
          <a:lstStyle/>
          <a:p>
            <a:r>
              <a:rPr lang="en-US" sz="3000" dirty="0"/>
              <a:t>Illustration 12–26 Financial Statements Prepared by Mr. Nadal </a:t>
            </a:r>
            <a:r>
              <a:rPr lang="en-US" sz="1000" b="0" dirty="0"/>
              <a:t>1</a:t>
            </a:r>
          </a:p>
        </p:txBody>
      </p:sp>
      <p:sp>
        <p:nvSpPr>
          <p:cNvPr id="3" name="Content Placeholder 2">
            <a:extLst>
              <a:ext uri="{FF2B5EF4-FFF2-40B4-BE49-F238E27FC236}">
                <a16:creationId xmlns:a16="http://schemas.microsoft.com/office/drawing/2014/main" id="{A2B3F298-D6AD-48A3-95C9-B4EF69D56F3C}"/>
              </a:ext>
            </a:extLst>
          </p:cNvPr>
          <p:cNvSpPr>
            <a:spLocks noGrp="1"/>
          </p:cNvSpPr>
          <p:nvPr>
            <p:ph sz="quarter" idx="11"/>
          </p:nvPr>
        </p:nvSpPr>
        <p:spPr>
          <a:xfrm>
            <a:off x="227732" y="1276710"/>
            <a:ext cx="3901302" cy="903231"/>
          </a:xfrm>
        </p:spPr>
        <p:txBody>
          <a:bodyPr>
            <a:normAutofit/>
          </a:bodyPr>
          <a:lstStyle/>
          <a:p>
            <a:pPr algn="ctr">
              <a:spcBef>
                <a:spcPts val="0"/>
              </a:spcBef>
            </a:pPr>
            <a:r>
              <a:rPr lang="en-US" sz="1600" b="1" dirty="0">
                <a:solidFill>
                  <a:schemeClr val="tx1"/>
                </a:solidFill>
              </a:rPr>
              <a:t>FEDERER SPORTS APPAREL</a:t>
            </a:r>
          </a:p>
          <a:p>
            <a:pPr algn="ctr">
              <a:spcBef>
                <a:spcPts val="0"/>
              </a:spcBef>
            </a:pPr>
            <a:r>
              <a:rPr lang="en-US" sz="1600" b="1" dirty="0">
                <a:solidFill>
                  <a:schemeClr val="tx1"/>
                </a:solidFill>
              </a:rPr>
              <a:t>Income Statement</a:t>
            </a:r>
          </a:p>
          <a:p>
            <a:pPr algn="ctr">
              <a:spcBef>
                <a:spcPts val="0"/>
              </a:spcBef>
            </a:pPr>
            <a:r>
              <a:rPr lang="en-US" sz="1600" b="1" dirty="0">
                <a:solidFill>
                  <a:schemeClr val="tx1"/>
                </a:solidFill>
              </a:rPr>
              <a:t>For the year ended December 31, 2025</a:t>
            </a:r>
          </a:p>
        </p:txBody>
      </p:sp>
      <p:graphicFrame>
        <p:nvGraphicFramePr>
          <p:cNvPr id="9" name="Table 9">
            <a:extLst>
              <a:ext uri="{FF2B5EF4-FFF2-40B4-BE49-F238E27FC236}">
                <a16:creationId xmlns:a16="http://schemas.microsoft.com/office/drawing/2014/main" id="{D83E472B-3AC5-4D53-8156-35D1832049C0}"/>
              </a:ext>
            </a:extLst>
          </p:cNvPr>
          <p:cNvGraphicFramePr>
            <a:graphicFrameLocks noGrp="1"/>
          </p:cNvGraphicFramePr>
          <p:nvPr>
            <p:extLst>
              <p:ext uri="{D42A27DB-BD31-4B8C-83A1-F6EECF244321}">
                <p14:modId xmlns:p14="http://schemas.microsoft.com/office/powerpoint/2010/main" val="3257147871"/>
              </p:ext>
            </p:extLst>
          </p:nvPr>
        </p:nvGraphicFramePr>
        <p:xfrm>
          <a:off x="284261" y="2259974"/>
          <a:ext cx="3788244" cy="2538540"/>
        </p:xfrm>
        <a:graphic>
          <a:graphicData uri="http://schemas.openxmlformats.org/drawingml/2006/table">
            <a:tbl>
              <a:tblPr firstRow="1" bandRow="1"/>
              <a:tblGrid>
                <a:gridCol w="2295713">
                  <a:extLst>
                    <a:ext uri="{9D8B030D-6E8A-4147-A177-3AD203B41FA5}">
                      <a16:colId xmlns:a16="http://schemas.microsoft.com/office/drawing/2014/main" val="1179793634"/>
                    </a:ext>
                  </a:extLst>
                </a:gridCol>
                <a:gridCol w="1492531">
                  <a:extLst>
                    <a:ext uri="{9D8B030D-6E8A-4147-A177-3AD203B41FA5}">
                      <a16:colId xmlns:a16="http://schemas.microsoft.com/office/drawing/2014/main" val="3834974936"/>
                    </a:ext>
                  </a:extLst>
                </a:gridCol>
              </a:tblGrid>
              <a:tr h="278617">
                <a:tc>
                  <a:txBody>
                    <a:bodyPr/>
                    <a:lstStyle/>
                    <a:p>
                      <a:r>
                        <a:rPr lang="en-US" sz="1400" dirty="0"/>
                        <a:t>Net sales</a:t>
                      </a:r>
                    </a:p>
                  </a:txBody>
                  <a:tcPr marL="107840" marR="107840"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r>
                        <a:rPr lang="en-US" sz="1400" dirty="0"/>
                        <a:t> $18,800,000</a:t>
                      </a:r>
                    </a:p>
                  </a:txBody>
                  <a:tcPr marL="107840" marR="107840"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176864610"/>
                  </a:ext>
                </a:extLst>
              </a:tr>
              <a:tr h="278617">
                <a:tc>
                  <a:txBody>
                    <a:bodyPr/>
                    <a:lstStyle/>
                    <a:p>
                      <a:r>
                        <a:rPr lang="en-US" sz="1400" dirty="0"/>
                        <a:t>Cost of goods sold</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13,400,000</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992827206"/>
                  </a:ext>
                </a:extLst>
              </a:tr>
              <a:tr h="278617">
                <a:tc>
                  <a:txBody>
                    <a:bodyPr/>
                    <a:lstStyle/>
                    <a:p>
                      <a:pPr marL="180000"/>
                      <a:r>
                        <a:rPr lang="en-US" sz="1400" dirty="0"/>
                        <a:t>Gross profit</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5,400,000</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410710995"/>
                  </a:ext>
                </a:extLst>
              </a:tr>
              <a:tr h="278617">
                <a:tc>
                  <a:txBody>
                    <a:bodyPr/>
                    <a:lstStyle/>
                    <a:p>
                      <a:r>
                        <a:rPr lang="en-US" sz="1400" dirty="0"/>
                        <a:t>Operating expenses</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1,600,000</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99410563"/>
                  </a:ext>
                </a:extLst>
              </a:tr>
              <a:tr h="278617">
                <a:tc>
                  <a:txBody>
                    <a:bodyPr/>
                    <a:lstStyle/>
                    <a:p>
                      <a:r>
                        <a:rPr lang="en-US" sz="1400" dirty="0"/>
                        <a:t>Depreciation expense</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1,000,000</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100462578"/>
                  </a:ext>
                </a:extLst>
              </a:tr>
              <a:tr h="278617">
                <a:tc>
                  <a:txBody>
                    <a:bodyPr/>
                    <a:lstStyle/>
                    <a:p>
                      <a:r>
                        <a:rPr lang="en-US" sz="1400" dirty="0"/>
                        <a:t>Loss (litigation)</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1,500,000 </a:t>
                      </a:r>
                      <a:endParaRPr lang="en-IN" sz="1400" u="sng" baseline="0" dirty="0"/>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074494870"/>
                  </a:ext>
                </a:extLst>
              </a:tr>
              <a:tr h="278617">
                <a:tc>
                  <a:txBody>
                    <a:bodyPr/>
                    <a:lstStyle/>
                    <a:p>
                      <a:pPr marL="180000"/>
                      <a:r>
                        <a:rPr lang="en-US" sz="1400" dirty="0"/>
                        <a:t>Income before tax</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1,300,000</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276482223"/>
                  </a:ext>
                </a:extLst>
              </a:tr>
              <a:tr h="278617">
                <a:tc>
                  <a:txBody>
                    <a:bodyPr/>
                    <a:lstStyle/>
                    <a:p>
                      <a:r>
                        <a:rPr lang="en-US" sz="1400" dirty="0"/>
                        <a:t>Income tax expense</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450,000</a:t>
                      </a:r>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874479259"/>
                  </a:ext>
                </a:extLst>
              </a:tr>
              <a:tr h="2786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Net income</a:t>
                      </a:r>
                      <a:endParaRPr lang="en-IN" sz="1400" dirty="0"/>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t>$     850,000</a:t>
                      </a:r>
                      <a:endParaRPr lang="en-IN" sz="1400" u="dbl" baseline="0" dirty="0"/>
                    </a:p>
                  </a:txBody>
                  <a:tcPr marL="107840" marR="107840"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941705600"/>
                  </a:ext>
                </a:extLst>
              </a:tr>
            </a:tbl>
          </a:graphicData>
        </a:graphic>
      </p:graphicFrame>
      <p:sp>
        <p:nvSpPr>
          <p:cNvPr id="4" name="Content Placeholder 3">
            <a:extLst>
              <a:ext uri="{FF2B5EF4-FFF2-40B4-BE49-F238E27FC236}">
                <a16:creationId xmlns:a16="http://schemas.microsoft.com/office/drawing/2014/main" id="{B07F28BD-80E0-4B3F-8C7D-0C0087C295F1}"/>
              </a:ext>
            </a:extLst>
          </p:cNvPr>
          <p:cNvSpPr>
            <a:spLocks noGrp="1"/>
          </p:cNvSpPr>
          <p:nvPr>
            <p:ph sz="quarter" idx="14"/>
          </p:nvPr>
        </p:nvSpPr>
        <p:spPr>
          <a:xfrm>
            <a:off x="4465126" y="1282961"/>
            <a:ext cx="4229100" cy="896980"/>
          </a:xfrm>
        </p:spPr>
        <p:txBody>
          <a:bodyPr>
            <a:normAutofit/>
          </a:bodyPr>
          <a:lstStyle/>
          <a:p>
            <a:pPr algn="ctr">
              <a:spcBef>
                <a:spcPts val="0"/>
              </a:spcBef>
            </a:pPr>
            <a:r>
              <a:rPr lang="en-US" sz="1600" b="1" dirty="0">
                <a:solidFill>
                  <a:schemeClr val="tx1"/>
                </a:solidFill>
              </a:rPr>
              <a:t>FEDERER SPORTS APPAREL</a:t>
            </a:r>
          </a:p>
          <a:p>
            <a:pPr algn="ctr">
              <a:spcBef>
                <a:spcPts val="0"/>
              </a:spcBef>
            </a:pPr>
            <a:r>
              <a:rPr lang="en-US" sz="1600" b="1" dirty="0">
                <a:solidFill>
                  <a:schemeClr val="tx1"/>
                </a:solidFill>
              </a:rPr>
              <a:t>Balance Sheets</a:t>
            </a:r>
          </a:p>
          <a:p>
            <a:pPr algn="ctr">
              <a:spcBef>
                <a:spcPts val="0"/>
              </a:spcBef>
            </a:pPr>
            <a:r>
              <a:rPr lang="en-US" sz="1600" b="1" dirty="0">
                <a:solidFill>
                  <a:schemeClr val="tx1"/>
                </a:solidFill>
              </a:rPr>
              <a:t>December 31</a:t>
            </a:r>
          </a:p>
        </p:txBody>
      </p:sp>
      <p:graphicFrame>
        <p:nvGraphicFramePr>
          <p:cNvPr id="10" name="Table 10">
            <a:extLst>
              <a:ext uri="{FF2B5EF4-FFF2-40B4-BE49-F238E27FC236}">
                <a16:creationId xmlns:a16="http://schemas.microsoft.com/office/drawing/2014/main" id="{8E87CD51-5C78-4FAA-B60D-BA5C73DD86FC}"/>
              </a:ext>
            </a:extLst>
          </p:cNvPr>
          <p:cNvGraphicFramePr>
            <a:graphicFrameLocks noGrp="1"/>
          </p:cNvGraphicFramePr>
          <p:nvPr>
            <p:extLst>
              <p:ext uri="{D42A27DB-BD31-4B8C-83A1-F6EECF244321}">
                <p14:modId xmlns:p14="http://schemas.microsoft.com/office/powerpoint/2010/main" val="780540707"/>
              </p:ext>
            </p:extLst>
          </p:nvPr>
        </p:nvGraphicFramePr>
        <p:xfrm>
          <a:off x="4295072" y="2258143"/>
          <a:ext cx="4580305" cy="3811440"/>
        </p:xfrm>
        <a:graphic>
          <a:graphicData uri="http://schemas.openxmlformats.org/drawingml/2006/table">
            <a:tbl>
              <a:tblPr firstRow="1" bandRow="1"/>
              <a:tblGrid>
                <a:gridCol w="1931719">
                  <a:extLst>
                    <a:ext uri="{9D8B030D-6E8A-4147-A177-3AD203B41FA5}">
                      <a16:colId xmlns:a16="http://schemas.microsoft.com/office/drawing/2014/main" val="3611025651"/>
                    </a:ext>
                  </a:extLst>
                </a:gridCol>
                <a:gridCol w="1333818">
                  <a:extLst>
                    <a:ext uri="{9D8B030D-6E8A-4147-A177-3AD203B41FA5}">
                      <a16:colId xmlns:a16="http://schemas.microsoft.com/office/drawing/2014/main" val="633714359"/>
                    </a:ext>
                  </a:extLst>
                </a:gridCol>
                <a:gridCol w="1314768">
                  <a:extLst>
                    <a:ext uri="{9D8B030D-6E8A-4147-A177-3AD203B41FA5}">
                      <a16:colId xmlns:a16="http://schemas.microsoft.com/office/drawing/2014/main" val="3351551419"/>
                    </a:ext>
                  </a:extLst>
                </a:gridCol>
              </a:tblGrid>
              <a:tr h="278617">
                <a:tc>
                  <a:txBody>
                    <a:bodyPr/>
                    <a:lstStyle/>
                    <a:p>
                      <a:pPr algn="ctr"/>
                      <a:endParaRPr lang="en-US" sz="1400" dirty="0"/>
                    </a:p>
                  </a:txBody>
                  <a:tcPr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ctr"/>
                      <a:r>
                        <a:rPr lang="en-US" sz="1400" b="1" dirty="0"/>
                        <a:t>2025</a:t>
                      </a:r>
                      <a:endParaRPr lang="en-IN" sz="1400" dirty="0"/>
                    </a:p>
                  </a:txBody>
                  <a:tcPr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t>2024</a:t>
                      </a:r>
                      <a:endParaRPr lang="en-IN" sz="1400" dirty="0"/>
                    </a:p>
                  </a:txBody>
                  <a:tcPr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82859707"/>
                  </a:ext>
                </a:extLst>
              </a:tr>
              <a:tr h="278617">
                <a:tc>
                  <a:txBody>
                    <a:bodyPr/>
                    <a:lstStyle/>
                    <a:p>
                      <a:r>
                        <a:rPr lang="en-US" sz="1400" dirty="0"/>
                        <a:t>Cash</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2,300,000</a:t>
                      </a:r>
                    </a:p>
                  </a:txBody>
                  <a:tcPr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r>
                        <a:rPr lang="en-US" sz="1400" dirty="0"/>
                        <a:t>$     800,000</a:t>
                      </a:r>
                    </a:p>
                  </a:txBody>
                  <a:tcPr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450438468"/>
                  </a:ext>
                </a:extLst>
              </a:tr>
              <a:tr h="278617">
                <a:tc>
                  <a:txBody>
                    <a:bodyPr/>
                    <a:lstStyle/>
                    <a:p>
                      <a:r>
                        <a:rPr lang="en-US" sz="1400" dirty="0"/>
                        <a:t>Accounts receivable</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1,500,000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1,200,000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405465256"/>
                  </a:ext>
                </a:extLst>
              </a:tr>
              <a:tr h="278617">
                <a:tc>
                  <a:txBody>
                    <a:bodyPr/>
                    <a:lstStyle/>
                    <a:p>
                      <a:r>
                        <a:rPr lang="en-US" sz="1400" dirty="0"/>
                        <a:t>Inventory</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2,800,000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1,700,000  </a:t>
                      </a:r>
                      <a:endParaRPr lang="en-IN" sz="1400" dirty="0"/>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59562585"/>
                  </a:ext>
                </a:extLst>
              </a:tr>
              <a:tr h="278617">
                <a:tc>
                  <a:txBody>
                    <a:bodyPr/>
                    <a:lstStyle/>
                    <a:p>
                      <a:r>
                        <a:rPr lang="en-US" sz="1400" dirty="0"/>
                        <a:t>Buildings</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11,000,000</a:t>
                      </a:r>
                      <a:endParaRPr lang="en-IN" sz="1400" dirty="0"/>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11,000,000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71278382"/>
                  </a:ext>
                </a:extLst>
              </a:tr>
              <a:tr h="278617">
                <a:tc>
                  <a:txBody>
                    <a:bodyPr/>
                    <a:lstStyle/>
                    <a:p>
                      <a:pPr marL="180000" indent="-180000"/>
                      <a:r>
                        <a:rPr lang="en-US" sz="1400" dirty="0"/>
                        <a:t>Less: Accumulated depreciation</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(2,000,000)   </a:t>
                      </a:r>
                    </a:p>
                  </a:txBody>
                  <a:tcPr marT="34350" marB="3435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(1,000,000)</a:t>
                      </a:r>
                    </a:p>
                  </a:txBody>
                  <a:tcPr marT="34350" marB="3435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765834607"/>
                  </a:ext>
                </a:extLst>
              </a:tr>
              <a:tr h="278617">
                <a:tc>
                  <a:txBody>
                    <a:bodyPr/>
                    <a:lstStyle/>
                    <a:p>
                      <a:pPr marL="180000" indent="0"/>
                      <a:r>
                        <a:rPr lang="en-US" sz="1400" dirty="0"/>
                        <a:t>Total assets</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t>$15,600,000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dbl" baseline="0" dirty="0"/>
                        <a:t>$13,700,000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94336378"/>
                  </a:ext>
                </a:extLst>
              </a:tr>
              <a:tr h="278617">
                <a:tc>
                  <a:txBody>
                    <a:bodyPr/>
                    <a:lstStyle/>
                    <a:p>
                      <a:pPr>
                        <a:spcBef>
                          <a:spcPts val="600"/>
                        </a:spcBef>
                      </a:pPr>
                      <a:r>
                        <a:rPr lang="en-US" sz="1400" dirty="0"/>
                        <a:t>Accounts payable</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spcBef>
                          <a:spcPts val="600"/>
                        </a:spcBef>
                      </a:pPr>
                      <a:r>
                        <a:rPr lang="en-US" sz="1400" dirty="0"/>
                        <a:t>$ 1,450,000 </a:t>
                      </a:r>
                      <a:endParaRPr lang="en-IN" sz="1400" dirty="0"/>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spcBef>
                          <a:spcPts val="400"/>
                        </a:spcBef>
                      </a:pPr>
                      <a:r>
                        <a:rPr lang="en-US" sz="1400" dirty="0"/>
                        <a:t>$1,700,0000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589297706"/>
                  </a:ext>
                </a:extLst>
              </a:tr>
              <a:tr h="278617">
                <a:tc>
                  <a:txBody>
                    <a:bodyPr/>
                    <a:lstStyle/>
                    <a:p>
                      <a:r>
                        <a:rPr lang="en-US" sz="1400" dirty="0"/>
                        <a:t>Contingent liability</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1,500,000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19222863"/>
                  </a:ext>
                </a:extLst>
              </a:tr>
              <a:tr h="278617">
                <a:tc>
                  <a:txBody>
                    <a:bodyPr/>
                    <a:lstStyle/>
                    <a:p>
                      <a:r>
                        <a:rPr lang="en-US" sz="1400" dirty="0"/>
                        <a:t>Common stock</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8,000,000 </a:t>
                      </a:r>
                      <a:endParaRPr lang="en-IN" sz="1400" dirty="0"/>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8,000,000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053436299"/>
                  </a:ext>
                </a:extLst>
              </a:tr>
              <a:tr h="278617">
                <a:tc>
                  <a:txBody>
                    <a:bodyPr/>
                    <a:lstStyle/>
                    <a:p>
                      <a:r>
                        <a:rPr lang="en-US" sz="1400" dirty="0"/>
                        <a:t>Retained earnings</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4,650,000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t>   4,000,000</a:t>
                      </a:r>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550153631"/>
                  </a:ext>
                </a:extLst>
              </a:tr>
              <a:tr h="278617">
                <a:tc>
                  <a:txBody>
                    <a:bodyPr/>
                    <a:lstStyle/>
                    <a:p>
                      <a:pPr marL="180000" indent="0"/>
                      <a:r>
                        <a:rPr lang="en-US" sz="1400" dirty="0"/>
                        <a:t>Total liabilities and stockholders’ equity</a:t>
                      </a:r>
                      <a:endParaRPr lang="en-IN" sz="1400" dirty="0"/>
                    </a:p>
                  </a:txBody>
                  <a:tcPr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t>$15,600,000</a:t>
                      </a:r>
                      <a:endParaRPr lang="en-IN" sz="1400" u="dbl" baseline="0" dirty="0"/>
                    </a:p>
                  </a:txBody>
                  <a:tcPr marT="34350" marB="3435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t>$ 13,700,00</a:t>
                      </a:r>
                      <a:endParaRPr lang="en-IN" sz="1400" u="dbl" baseline="0" dirty="0"/>
                    </a:p>
                  </a:txBody>
                  <a:tcPr marT="34350" marB="3435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611217701"/>
                  </a:ext>
                </a:extLst>
              </a:tr>
            </a:tbl>
          </a:graphicData>
        </a:graphic>
      </p:graphicFrame>
      <p:sp>
        <p:nvSpPr>
          <p:cNvPr id="7" name="Slide Number Placeholder 6">
            <a:extLst>
              <a:ext uri="{FF2B5EF4-FFF2-40B4-BE49-F238E27FC236}">
                <a16:creationId xmlns:a16="http://schemas.microsoft.com/office/drawing/2014/main" id="{B713B8D9-D1EB-4E05-AC26-C5563424466D}"/>
              </a:ext>
            </a:extLst>
          </p:cNvPr>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24414148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A9ECF-B411-469E-A377-522D9EE692D7}"/>
              </a:ext>
            </a:extLst>
          </p:cNvPr>
          <p:cNvSpPr>
            <a:spLocks noGrp="1"/>
          </p:cNvSpPr>
          <p:nvPr>
            <p:ph type="title"/>
          </p:nvPr>
        </p:nvSpPr>
        <p:spPr>
          <a:xfrm>
            <a:off x="342900" y="192490"/>
            <a:ext cx="8458200" cy="903231"/>
          </a:xfrm>
        </p:spPr>
        <p:txBody>
          <a:bodyPr>
            <a:normAutofit fontScale="90000"/>
          </a:bodyPr>
          <a:lstStyle/>
          <a:p>
            <a:r>
              <a:rPr kumimoji="0" lang="en-US" sz="3300" b="1" i="0" u="none" strike="noStrike" kern="1200" cap="none" spc="0" normalizeH="0" baseline="0" noProof="0" dirty="0">
                <a:ln>
                  <a:noFill/>
                </a:ln>
                <a:solidFill>
                  <a:srgbClr val="000000"/>
                </a:solidFill>
                <a:effectLst/>
                <a:uLnTx/>
                <a:uFillTx/>
                <a:latin typeface="Arial" panose="020B0604020202020204"/>
                <a:ea typeface="+mj-ea"/>
                <a:cs typeface="+mj-cs"/>
              </a:rPr>
              <a:t>Illustration 12–26 Financial Statements Prepared by Mr. Nadal </a:t>
            </a:r>
            <a:r>
              <a:rPr kumimoji="0" lang="en-US" sz="1100" b="0" i="0" u="none" strike="noStrike" kern="1200" cap="none" spc="0" normalizeH="0" baseline="0" noProof="0" dirty="0">
                <a:ln>
                  <a:noFill/>
                </a:ln>
                <a:solidFill>
                  <a:srgbClr val="000000"/>
                </a:solidFill>
                <a:effectLst/>
                <a:uLnTx/>
                <a:uFillTx/>
                <a:latin typeface="Arial" panose="020B0604020202020204"/>
                <a:ea typeface="+mj-ea"/>
                <a:cs typeface="+mj-cs"/>
              </a:rPr>
              <a:t>2</a:t>
            </a:r>
            <a:endParaRPr lang="en-US" sz="1100" dirty="0"/>
          </a:p>
        </p:txBody>
      </p:sp>
      <p:sp>
        <p:nvSpPr>
          <p:cNvPr id="3" name="Content Placeholder 2">
            <a:extLst>
              <a:ext uri="{FF2B5EF4-FFF2-40B4-BE49-F238E27FC236}">
                <a16:creationId xmlns:a16="http://schemas.microsoft.com/office/drawing/2014/main" id="{0AFC36C3-2354-4EF7-B206-2A237D12927B}"/>
              </a:ext>
            </a:extLst>
          </p:cNvPr>
          <p:cNvSpPr>
            <a:spLocks noGrp="1"/>
          </p:cNvSpPr>
          <p:nvPr>
            <p:ph sz="quarter" idx="11"/>
          </p:nvPr>
        </p:nvSpPr>
        <p:spPr>
          <a:xfrm>
            <a:off x="1145744" y="1276709"/>
            <a:ext cx="6852513" cy="903231"/>
          </a:xfrm>
        </p:spPr>
        <p:txBody>
          <a:bodyPr>
            <a:normAutofit/>
          </a:bodyPr>
          <a:lstStyle/>
          <a:p>
            <a:pPr algn="ctr">
              <a:spcBef>
                <a:spcPts val="0"/>
              </a:spcBef>
            </a:pPr>
            <a:r>
              <a:rPr lang="en-US" sz="1600" b="1" dirty="0">
                <a:solidFill>
                  <a:schemeClr val="tx1"/>
                </a:solidFill>
              </a:rPr>
              <a:t>FEDERER SPORTS APPAREL</a:t>
            </a:r>
          </a:p>
          <a:p>
            <a:pPr algn="ctr">
              <a:spcBef>
                <a:spcPts val="0"/>
              </a:spcBef>
            </a:pPr>
            <a:r>
              <a:rPr lang="en-US" sz="1600" b="1" dirty="0">
                <a:solidFill>
                  <a:schemeClr val="tx1"/>
                </a:solidFill>
              </a:rPr>
              <a:t>Statement of Cash Flows</a:t>
            </a:r>
          </a:p>
          <a:p>
            <a:pPr algn="ctr">
              <a:spcBef>
                <a:spcPts val="0"/>
              </a:spcBef>
            </a:pPr>
            <a:r>
              <a:rPr lang="en-US" sz="1600" b="1" dirty="0">
                <a:solidFill>
                  <a:schemeClr val="tx1"/>
                </a:solidFill>
              </a:rPr>
              <a:t>For the year ended December 31, 2025</a:t>
            </a:r>
          </a:p>
        </p:txBody>
      </p:sp>
      <p:graphicFrame>
        <p:nvGraphicFramePr>
          <p:cNvPr id="7" name="Table 7">
            <a:extLst>
              <a:ext uri="{FF2B5EF4-FFF2-40B4-BE49-F238E27FC236}">
                <a16:creationId xmlns:a16="http://schemas.microsoft.com/office/drawing/2014/main" id="{45331707-E2A1-4404-9DA3-C7C2A5D60C08}"/>
              </a:ext>
            </a:extLst>
          </p:cNvPr>
          <p:cNvGraphicFramePr>
            <a:graphicFrameLocks noGrp="1"/>
          </p:cNvGraphicFramePr>
          <p:nvPr>
            <p:extLst>
              <p:ext uri="{D42A27DB-BD31-4B8C-83A1-F6EECF244321}">
                <p14:modId xmlns:p14="http://schemas.microsoft.com/office/powerpoint/2010/main" val="694073920"/>
              </p:ext>
            </p:extLst>
          </p:nvPr>
        </p:nvGraphicFramePr>
        <p:xfrm>
          <a:off x="1154952" y="2236042"/>
          <a:ext cx="6834096" cy="4341222"/>
        </p:xfrm>
        <a:graphic>
          <a:graphicData uri="http://schemas.openxmlformats.org/drawingml/2006/table">
            <a:tbl>
              <a:tblPr firstRow="1" bandRow="1"/>
              <a:tblGrid>
                <a:gridCol w="4162148">
                  <a:extLst>
                    <a:ext uri="{9D8B030D-6E8A-4147-A177-3AD203B41FA5}">
                      <a16:colId xmlns:a16="http://schemas.microsoft.com/office/drawing/2014/main" val="462911146"/>
                    </a:ext>
                  </a:extLst>
                </a:gridCol>
                <a:gridCol w="1365662">
                  <a:extLst>
                    <a:ext uri="{9D8B030D-6E8A-4147-A177-3AD203B41FA5}">
                      <a16:colId xmlns:a16="http://schemas.microsoft.com/office/drawing/2014/main" val="3493514133"/>
                    </a:ext>
                  </a:extLst>
                </a:gridCol>
                <a:gridCol w="1306286">
                  <a:extLst>
                    <a:ext uri="{9D8B030D-6E8A-4147-A177-3AD203B41FA5}">
                      <a16:colId xmlns:a16="http://schemas.microsoft.com/office/drawing/2014/main" val="292319445"/>
                    </a:ext>
                  </a:extLst>
                </a:gridCol>
              </a:tblGrid>
              <a:tr h="241179">
                <a:tc>
                  <a:txBody>
                    <a:bodyPr/>
                    <a:lstStyle/>
                    <a:p>
                      <a:r>
                        <a:rPr lang="en-US" sz="1200" b="1" dirty="0"/>
                        <a:t>Cash Flows from Operating Activities</a:t>
                      </a:r>
                    </a:p>
                  </a:txBody>
                  <a:tcPr marL="147265" marR="147265" marT="28388" marB="28388">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endParaRPr lang="en-IN" sz="1200"/>
                    </a:p>
                  </a:txBody>
                  <a:tcPr marL="147265" marR="147265" marT="28388" marB="28388">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559255249"/>
                  </a:ext>
                </a:extLst>
              </a:tr>
              <a:tr h="241179">
                <a:tc>
                  <a:txBody>
                    <a:bodyPr/>
                    <a:lstStyle/>
                    <a:p>
                      <a:r>
                        <a:rPr lang="en-US" sz="1200" dirty="0"/>
                        <a:t>Net income</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t>$     850,000</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279048693"/>
                  </a:ext>
                </a:extLst>
              </a:tr>
              <a:tr h="241179">
                <a:tc>
                  <a:txBody>
                    <a:bodyPr/>
                    <a:lstStyle/>
                    <a:p>
                      <a:r>
                        <a:rPr lang="en-US" sz="1200" i="1" dirty="0"/>
                        <a:t>Adjustments to reconcile net income to net</a:t>
                      </a: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32451510"/>
                  </a:ext>
                </a:extLst>
              </a:tr>
              <a:tr h="241179">
                <a:tc>
                  <a:txBody>
                    <a:bodyPr/>
                    <a:lstStyle/>
                    <a:p>
                      <a:pPr marL="180000"/>
                      <a:r>
                        <a:rPr lang="en-US" sz="1200" i="1" dirty="0"/>
                        <a:t>cash flows from operating activities:</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884533815"/>
                  </a:ext>
                </a:extLst>
              </a:tr>
              <a:tr h="241179">
                <a:tc>
                  <a:txBody>
                    <a:bodyPr/>
                    <a:lstStyle/>
                    <a:p>
                      <a:pPr marL="180000"/>
                      <a:r>
                        <a:rPr lang="en-US" sz="1200" dirty="0"/>
                        <a:t>Depreciation expense</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1,000,000</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100290839"/>
                  </a:ext>
                </a:extLst>
              </a:tr>
              <a:tr h="241179">
                <a:tc>
                  <a:txBody>
                    <a:bodyPr/>
                    <a:lstStyle/>
                    <a:p>
                      <a:pPr marL="180000"/>
                      <a:r>
                        <a:rPr lang="en-US" sz="1200" dirty="0"/>
                        <a:t>Increase in accounts receivable</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(300,000)</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27723900"/>
                  </a:ext>
                </a:extLst>
              </a:tr>
              <a:tr h="241179">
                <a:tc>
                  <a:txBody>
                    <a:bodyPr/>
                    <a:lstStyle/>
                    <a:p>
                      <a:pPr marL="180000"/>
                      <a:r>
                        <a:rPr lang="en-US" sz="1200" dirty="0"/>
                        <a:t>Increase in inventory</a:t>
                      </a: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(1,100,000)</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540125376"/>
                  </a:ext>
                </a:extLst>
              </a:tr>
              <a:tr h="241179">
                <a:tc>
                  <a:txBody>
                    <a:bodyPr/>
                    <a:lstStyle/>
                    <a:p>
                      <a:pPr marL="180000"/>
                      <a:r>
                        <a:rPr lang="en-US" sz="1200" dirty="0"/>
                        <a:t>Decrease in accounts payable</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(250,000)</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487166151"/>
                  </a:ext>
                </a:extLst>
              </a:tr>
              <a:tr h="241179">
                <a:tc>
                  <a:txBody>
                    <a:bodyPr/>
                    <a:lstStyle/>
                    <a:p>
                      <a:pPr marL="180000"/>
                      <a:r>
                        <a:rPr lang="en-US" sz="1200" dirty="0"/>
                        <a:t>Increase in contingent liability</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1,500,000</a:t>
                      </a:r>
                      <a:endParaRPr lang="en-IN" sz="1200" u="sng" baseline="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053243234"/>
                  </a:ext>
                </a:extLst>
              </a:tr>
              <a:tr h="241179">
                <a:tc>
                  <a:txBody>
                    <a:bodyPr/>
                    <a:lstStyle/>
                    <a:p>
                      <a:pPr marL="180000"/>
                      <a:r>
                        <a:rPr lang="en-US" sz="1200" dirty="0"/>
                        <a:t>Net cash flows from operating activities</a:t>
                      </a: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$1,700,000</a:t>
                      </a: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812726753"/>
                  </a:ext>
                </a:extLst>
              </a:tr>
              <a:tr h="241179">
                <a:tc>
                  <a:txBody>
                    <a:bodyPr/>
                    <a:lstStyle/>
                    <a:p>
                      <a:r>
                        <a:rPr lang="en-US" sz="1200" b="1" dirty="0"/>
                        <a:t>Cash Flows from Investing Activities</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983605360"/>
                  </a:ext>
                </a:extLst>
              </a:tr>
              <a:tr h="241179">
                <a:tc>
                  <a:txBody>
                    <a:bodyPr/>
                    <a:lstStyle/>
                    <a:p>
                      <a:pPr marL="180000"/>
                      <a:r>
                        <a:rPr lang="en-US" sz="1200" dirty="0"/>
                        <a:t>Net cash flows from investing activities</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0</a:t>
                      </a: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012226989"/>
                  </a:ext>
                </a:extLst>
              </a:tr>
              <a:tr h="241179">
                <a:tc>
                  <a:txBody>
                    <a:bodyPr/>
                    <a:lstStyle/>
                    <a:p>
                      <a:r>
                        <a:rPr lang="en-US" sz="1200" b="1" dirty="0"/>
                        <a:t>Cash Flows from Financing Activities</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399253723"/>
                  </a:ext>
                </a:extLst>
              </a:tr>
              <a:tr h="241179">
                <a:tc>
                  <a:txBody>
                    <a:bodyPr/>
                    <a:lstStyle/>
                    <a:p>
                      <a:pPr marL="180000"/>
                      <a:r>
                        <a:rPr lang="en-US" sz="1200" dirty="0"/>
                        <a:t>Payment of cash dividends</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(200,000)</a:t>
                      </a:r>
                      <a:endParaRPr lang="en-IN" sz="1200" u="sng" baseline="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785311574"/>
                  </a:ext>
                </a:extLst>
              </a:tr>
              <a:tr h="241179">
                <a:tc>
                  <a:txBody>
                    <a:bodyPr/>
                    <a:lstStyle/>
                    <a:p>
                      <a:pPr marL="180000"/>
                      <a:r>
                        <a:rPr lang="en-US" sz="1200" dirty="0"/>
                        <a:t>Net cash flows form financing activities</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(200,000)</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212074425"/>
                  </a:ext>
                </a:extLst>
              </a:tr>
              <a:tr h="241179">
                <a:tc>
                  <a:txBody>
                    <a:bodyPr/>
                    <a:lstStyle/>
                    <a:p>
                      <a:r>
                        <a:rPr lang="en-US" sz="1200" dirty="0"/>
                        <a:t>Net increase (decrease) in cash</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1,500,000</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007760033"/>
                  </a:ext>
                </a:extLst>
              </a:tr>
              <a:tr h="241179">
                <a:tc>
                  <a:txBody>
                    <a:bodyPr/>
                    <a:lstStyle/>
                    <a:p>
                      <a:r>
                        <a:rPr lang="en-US" sz="1200" dirty="0"/>
                        <a:t>Cash at the beginning of the period</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800,000</a:t>
                      </a:r>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27374126"/>
                  </a:ext>
                </a:extLst>
              </a:tr>
              <a:tr h="2411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Cash at the end of the period</a:t>
                      </a: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dbl" baseline="0" dirty="0"/>
                        <a:t>$2,300,000</a:t>
                      </a:r>
                      <a:endParaRPr lang="en-IN" sz="1200" u="dbl" baseline="0" dirty="0"/>
                    </a:p>
                  </a:txBody>
                  <a:tcPr marL="147265" marR="147265" marT="28388" marB="28388">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229533344"/>
                  </a:ext>
                </a:extLst>
              </a:tr>
            </a:tbl>
          </a:graphicData>
        </a:graphic>
      </p:graphicFrame>
      <p:sp>
        <p:nvSpPr>
          <p:cNvPr id="6" name="Slide Number Placeholder 5">
            <a:extLst>
              <a:ext uri="{FF2B5EF4-FFF2-40B4-BE49-F238E27FC236}">
                <a16:creationId xmlns:a16="http://schemas.microsoft.com/office/drawing/2014/main" id="{AEE8466E-CB42-4F06-9642-E037F0708AA6}"/>
              </a:ext>
            </a:extLst>
          </p:cNvPr>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20395551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44D6F-F84B-4162-9B50-E5920C2A60D6}"/>
              </a:ext>
            </a:extLst>
          </p:cNvPr>
          <p:cNvSpPr>
            <a:spLocks noGrp="1"/>
          </p:cNvSpPr>
          <p:nvPr>
            <p:ph type="title"/>
          </p:nvPr>
        </p:nvSpPr>
        <p:spPr>
          <a:xfrm>
            <a:off x="342900" y="192490"/>
            <a:ext cx="8458200" cy="903231"/>
          </a:xfrm>
        </p:spPr>
        <p:txBody>
          <a:bodyPr>
            <a:noAutofit/>
          </a:bodyPr>
          <a:lstStyle/>
          <a:p>
            <a:r>
              <a:rPr lang="en-US" sz="3000" dirty="0"/>
              <a:t>Illustration 12–27 Mr. Djokovic’s Proposed Changes </a:t>
            </a:r>
            <a:r>
              <a:rPr lang="en-US" sz="1000" b="0" dirty="0"/>
              <a:t>1</a:t>
            </a:r>
          </a:p>
        </p:txBody>
      </p:sp>
      <p:sp>
        <p:nvSpPr>
          <p:cNvPr id="3" name="Content Placeholder 2">
            <a:extLst>
              <a:ext uri="{FF2B5EF4-FFF2-40B4-BE49-F238E27FC236}">
                <a16:creationId xmlns:a16="http://schemas.microsoft.com/office/drawing/2014/main" id="{31658331-FCDF-4B55-A9FD-90E54BBB9229}"/>
              </a:ext>
            </a:extLst>
          </p:cNvPr>
          <p:cNvSpPr>
            <a:spLocks noGrp="1"/>
          </p:cNvSpPr>
          <p:nvPr>
            <p:ph sz="quarter" idx="11"/>
          </p:nvPr>
        </p:nvSpPr>
        <p:spPr>
          <a:xfrm>
            <a:off x="342900" y="1276710"/>
            <a:ext cx="8458200" cy="2357140"/>
          </a:xfrm>
        </p:spPr>
        <p:txBody>
          <a:bodyPr>
            <a:noAutofit/>
          </a:bodyPr>
          <a:lstStyle/>
          <a:p>
            <a:pPr algn="ctr"/>
            <a:r>
              <a:rPr lang="en-US" sz="1600" b="1" dirty="0"/>
              <a:t>Mr. Djokovic’s Proposed Changes</a:t>
            </a:r>
          </a:p>
          <a:p>
            <a:r>
              <a:rPr lang="en-US" sz="1600" b="1" dirty="0"/>
              <a:t>1. </a:t>
            </a:r>
            <a:r>
              <a:rPr lang="en-US" sz="1600" b="1" dirty="0">
                <a:solidFill>
                  <a:srgbClr val="0F568B"/>
                </a:solidFill>
              </a:rPr>
              <a:t>Estimate of bad debts.</a:t>
            </a:r>
            <a:r>
              <a:rPr lang="en-US" sz="1600" b="1" dirty="0">
                <a:solidFill>
                  <a:srgbClr val="379CE9"/>
                </a:solidFill>
              </a:rPr>
              <a:t> </a:t>
            </a:r>
            <a:r>
              <a:rPr lang="en-US" sz="1600" dirty="0"/>
              <a:t>At the end of 2025, Mr. Nadal estimated that future bad debts will be 6% to 10% of current accounts receivable. He decided to play it safe and recorded an allowance equal to 10% of accounts receivable, or $150,000. Mr. Djokovic proposes changing the estimate to be 6% of accounts receivable, or $90,000. This change would increase net accounts receivable and decrease bad debt expense by $60,000.</a:t>
            </a:r>
          </a:p>
          <a:p>
            <a:r>
              <a:rPr lang="en-US" sz="1600" b="1" dirty="0"/>
              <a:t>2. </a:t>
            </a:r>
            <a:r>
              <a:rPr lang="en-US" sz="1600" b="1" dirty="0">
                <a:solidFill>
                  <a:srgbClr val="0F568B"/>
                </a:solidFill>
              </a:rPr>
              <a:t>Write-down of inventory.</a:t>
            </a:r>
            <a:r>
              <a:rPr lang="en-US" sz="1600" b="1" dirty="0">
                <a:solidFill>
                  <a:srgbClr val="379CE9"/>
                </a:solidFill>
              </a:rPr>
              <a:t> </a:t>
            </a:r>
            <a:r>
              <a:rPr lang="en-US" sz="1600" dirty="0"/>
              <a:t>Mr. Nadal recorded a $200,000 write-down of inventory as follows:</a:t>
            </a:r>
          </a:p>
        </p:txBody>
      </p:sp>
      <p:graphicFrame>
        <p:nvGraphicFramePr>
          <p:cNvPr id="8" name="Table 8">
            <a:extLst>
              <a:ext uri="{FF2B5EF4-FFF2-40B4-BE49-F238E27FC236}">
                <a16:creationId xmlns:a16="http://schemas.microsoft.com/office/drawing/2014/main" id="{96C50E3B-93B7-4589-8D52-C37EB19F1098}"/>
              </a:ext>
            </a:extLst>
          </p:cNvPr>
          <p:cNvGraphicFramePr>
            <a:graphicFrameLocks noGrp="1"/>
          </p:cNvGraphicFramePr>
          <p:nvPr>
            <p:extLst>
              <p:ext uri="{D42A27DB-BD31-4B8C-83A1-F6EECF244321}">
                <p14:modId xmlns:p14="http://schemas.microsoft.com/office/powerpoint/2010/main" val="3969969605"/>
              </p:ext>
            </p:extLst>
          </p:nvPr>
        </p:nvGraphicFramePr>
        <p:xfrm>
          <a:off x="515112" y="3724560"/>
          <a:ext cx="7694599" cy="1112520"/>
        </p:xfrm>
        <a:graphic>
          <a:graphicData uri="http://schemas.openxmlformats.org/drawingml/2006/table">
            <a:tbl>
              <a:tblPr firstRow="1" bandRow="1"/>
              <a:tblGrid>
                <a:gridCol w="5626625">
                  <a:extLst>
                    <a:ext uri="{9D8B030D-6E8A-4147-A177-3AD203B41FA5}">
                      <a16:colId xmlns:a16="http://schemas.microsoft.com/office/drawing/2014/main" val="853522914"/>
                    </a:ext>
                  </a:extLst>
                </a:gridCol>
                <a:gridCol w="1033987">
                  <a:extLst>
                    <a:ext uri="{9D8B030D-6E8A-4147-A177-3AD203B41FA5}">
                      <a16:colId xmlns:a16="http://schemas.microsoft.com/office/drawing/2014/main" val="1463861739"/>
                    </a:ext>
                  </a:extLst>
                </a:gridCol>
                <a:gridCol w="1033987">
                  <a:extLst>
                    <a:ext uri="{9D8B030D-6E8A-4147-A177-3AD203B41FA5}">
                      <a16:colId xmlns:a16="http://schemas.microsoft.com/office/drawing/2014/main" val="1462488902"/>
                    </a:ext>
                  </a:extLst>
                </a:gridCol>
              </a:tblGrid>
              <a:tr h="370840">
                <a:tc>
                  <a:txBody>
                    <a:bodyPr/>
                    <a:lstStyle/>
                    <a:p>
                      <a:r>
                        <a:rPr lang="en-US" sz="1600" u="sng" dirty="0"/>
                        <a:t>December 31, 2025</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US" sz="1600" u="sng" dirty="0"/>
                        <a:t>Debit</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US" sz="1600" u="sng" dirty="0"/>
                        <a:t>Credit</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986982007"/>
                  </a:ext>
                </a:extLst>
              </a:tr>
              <a:tr h="370840">
                <a:tc>
                  <a:txBody>
                    <a:bodyPr/>
                    <a:lstStyle/>
                    <a:p>
                      <a:r>
                        <a:rPr lang="en-US" sz="1600" b="1" noProof="0" dirty="0"/>
                        <a:t>Cost of Goods Sold</a:t>
                      </a:r>
                      <a:endParaRPr lang="en-US" sz="1600" b="0" noProof="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s-ES_tradnl" sz="1600" b="1" dirty="0"/>
                        <a:t>200,000</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093430749"/>
                  </a:ext>
                </a:extLst>
              </a:tr>
              <a:tr h="370840">
                <a:tc>
                  <a:txBody>
                    <a:bodyPr/>
                    <a:lstStyle/>
                    <a:p>
                      <a:pPr marL="180000"/>
                      <a:r>
                        <a:rPr lang="en-US" sz="1600" b="1" dirty="0"/>
                        <a:t>Inventory</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US" sz="1600" b="1" dirty="0"/>
                        <a:t>200,000</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523153138"/>
                  </a:ext>
                </a:extLst>
              </a:tr>
            </a:tbl>
          </a:graphicData>
        </a:graphic>
      </p:graphicFrame>
      <p:sp>
        <p:nvSpPr>
          <p:cNvPr id="4" name="Content Placeholder 3">
            <a:extLst>
              <a:ext uri="{FF2B5EF4-FFF2-40B4-BE49-F238E27FC236}">
                <a16:creationId xmlns:a16="http://schemas.microsoft.com/office/drawing/2014/main" id="{BE66DEA5-FFB4-444A-87C5-C439D1A98695}"/>
              </a:ext>
            </a:extLst>
          </p:cNvPr>
          <p:cNvSpPr>
            <a:spLocks noGrp="1"/>
          </p:cNvSpPr>
          <p:nvPr>
            <p:ph sz="quarter" idx="14"/>
          </p:nvPr>
        </p:nvSpPr>
        <p:spPr>
          <a:xfrm>
            <a:off x="342900" y="4940131"/>
            <a:ext cx="8458200" cy="1617023"/>
          </a:xfrm>
        </p:spPr>
        <p:txBody>
          <a:bodyPr>
            <a:noAutofit/>
          </a:bodyPr>
          <a:lstStyle/>
          <a:p>
            <a:r>
              <a:rPr lang="en-US" sz="1600" i="1" dirty="0"/>
              <a:t>(Write-down inventory)</a:t>
            </a:r>
          </a:p>
          <a:p>
            <a:r>
              <a:rPr lang="en-US" sz="1600" dirty="0"/>
              <a:t>Mr. Djokovic insists the write-down was not necessary because the decline in inventory value was only temporary. Therefore, he proposes eliminating this entry, which would increase inventory and decrease loss on inventory write-down by $200,000.</a:t>
            </a:r>
          </a:p>
          <a:p>
            <a:pPr algn="r"/>
            <a:r>
              <a:rPr lang="en-US" sz="1600" i="1" dirty="0"/>
              <a:t>(continued on next slide)</a:t>
            </a:r>
          </a:p>
        </p:txBody>
      </p:sp>
      <p:sp>
        <p:nvSpPr>
          <p:cNvPr id="7" name="Slide Number Placeholder 6">
            <a:extLst>
              <a:ext uri="{FF2B5EF4-FFF2-40B4-BE49-F238E27FC236}">
                <a16:creationId xmlns:a16="http://schemas.microsoft.com/office/drawing/2014/main" id="{78CE2F33-D327-4932-A24F-75EDDA6955E1}"/>
              </a:ext>
            </a:extLst>
          </p:cNvPr>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36441599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44D6F-F84B-4162-9B50-E5920C2A60D6}"/>
              </a:ext>
            </a:extLst>
          </p:cNvPr>
          <p:cNvSpPr>
            <a:spLocks noGrp="1"/>
          </p:cNvSpPr>
          <p:nvPr>
            <p:ph type="title"/>
          </p:nvPr>
        </p:nvSpPr>
        <p:spPr>
          <a:xfrm>
            <a:off x="342900" y="192490"/>
            <a:ext cx="8458200" cy="903231"/>
          </a:xfrm>
        </p:spPr>
        <p:txBody>
          <a:bodyPr>
            <a:noAutofit/>
          </a:bodyPr>
          <a:lstStyle/>
          <a:p>
            <a:r>
              <a:rPr lang="en-US" sz="3000" dirty="0"/>
              <a:t>Illustration 12–27 Mr. Djokovic’s Proposed Changes </a:t>
            </a:r>
            <a:r>
              <a:rPr kumimoji="0" lang="en-US" sz="1000" b="0" i="0" u="none" strike="noStrike" kern="1200" cap="none" spc="0" normalizeH="0" baseline="0" noProof="0" dirty="0">
                <a:ln>
                  <a:noFill/>
                </a:ln>
                <a:solidFill>
                  <a:srgbClr val="000000"/>
                </a:solidFill>
                <a:effectLst/>
                <a:uLnTx/>
                <a:uFillTx/>
                <a:ea typeface="+mj-ea"/>
                <a:cs typeface="+mj-cs"/>
              </a:rPr>
              <a:t>2</a:t>
            </a:r>
            <a:endParaRPr lang="en-US" sz="3000" dirty="0"/>
          </a:p>
        </p:txBody>
      </p:sp>
      <p:sp>
        <p:nvSpPr>
          <p:cNvPr id="3" name="Content Placeholder 2">
            <a:extLst>
              <a:ext uri="{FF2B5EF4-FFF2-40B4-BE49-F238E27FC236}">
                <a16:creationId xmlns:a16="http://schemas.microsoft.com/office/drawing/2014/main" id="{31658331-FCDF-4B55-A9FD-90E54BBB9229}"/>
              </a:ext>
            </a:extLst>
          </p:cNvPr>
          <p:cNvSpPr>
            <a:spLocks noGrp="1"/>
          </p:cNvSpPr>
          <p:nvPr>
            <p:ph sz="quarter" idx="11"/>
          </p:nvPr>
        </p:nvSpPr>
        <p:spPr>
          <a:xfrm>
            <a:off x="342900" y="1276709"/>
            <a:ext cx="8458200" cy="2392765"/>
          </a:xfrm>
        </p:spPr>
        <p:txBody>
          <a:bodyPr>
            <a:noAutofit/>
          </a:bodyPr>
          <a:lstStyle/>
          <a:p>
            <a:r>
              <a:rPr lang="en-US" sz="1600" b="1" dirty="0"/>
              <a:t>3. </a:t>
            </a:r>
            <a:r>
              <a:rPr lang="en-US" sz="1600" b="1" dirty="0">
                <a:solidFill>
                  <a:srgbClr val="0F568B"/>
                </a:solidFill>
              </a:rPr>
              <a:t>Change in depreciation estimate. </a:t>
            </a:r>
            <a:r>
              <a:rPr lang="en-US" sz="1600" dirty="0"/>
              <a:t>For the building purchased for $11 million at the beginning of 2024, Mr. Nadal recorded depreciation expense of $1 million in 2024 and 2025, using the straight-line method over 10 years with an estimated salvage value of $1 million. Beginning in 2025, Mr. Djokovic proposes calculating depreciation over a total of 20 years instead of 10 and using an estimated salvage value of $500,000. That change decreases accumulated depreciation and depreciation expense in 2025 by $500,000.</a:t>
            </a:r>
          </a:p>
          <a:p>
            <a:r>
              <a:rPr lang="en-US" sz="1600" b="1" dirty="0"/>
              <a:t>4. </a:t>
            </a:r>
            <a:r>
              <a:rPr lang="en-US" sz="1600" b="1" dirty="0">
                <a:solidFill>
                  <a:srgbClr val="0F568B"/>
                </a:solidFill>
              </a:rPr>
              <a:t>Loss contingency. </a:t>
            </a:r>
            <a:r>
              <a:rPr lang="en-US" sz="1600" dirty="0"/>
              <a:t>At the end of 2025, the company’s lawyer advised Mr. Nadal that there was a 70% chance of losing a litigation suit of $1,500,000 filed against the company. Mr. Nadal recorded the possible loss as follows:</a:t>
            </a:r>
          </a:p>
        </p:txBody>
      </p:sp>
      <p:graphicFrame>
        <p:nvGraphicFramePr>
          <p:cNvPr id="8" name="Table 8">
            <a:extLst>
              <a:ext uri="{FF2B5EF4-FFF2-40B4-BE49-F238E27FC236}">
                <a16:creationId xmlns:a16="http://schemas.microsoft.com/office/drawing/2014/main" id="{96C50E3B-93B7-4589-8D52-C37EB19F1098}"/>
              </a:ext>
            </a:extLst>
          </p:cNvPr>
          <p:cNvGraphicFramePr>
            <a:graphicFrameLocks noGrp="1"/>
          </p:cNvGraphicFramePr>
          <p:nvPr>
            <p:extLst>
              <p:ext uri="{D42A27DB-BD31-4B8C-83A1-F6EECF244321}">
                <p14:modId xmlns:p14="http://schemas.microsoft.com/office/powerpoint/2010/main" val="2796819703"/>
              </p:ext>
            </p:extLst>
          </p:nvPr>
        </p:nvGraphicFramePr>
        <p:xfrm>
          <a:off x="515112" y="3724560"/>
          <a:ext cx="7694599" cy="1112520"/>
        </p:xfrm>
        <a:graphic>
          <a:graphicData uri="http://schemas.openxmlformats.org/drawingml/2006/table">
            <a:tbl>
              <a:tblPr firstRow="1" bandRow="1"/>
              <a:tblGrid>
                <a:gridCol w="5626625">
                  <a:extLst>
                    <a:ext uri="{9D8B030D-6E8A-4147-A177-3AD203B41FA5}">
                      <a16:colId xmlns:a16="http://schemas.microsoft.com/office/drawing/2014/main" val="853522914"/>
                    </a:ext>
                  </a:extLst>
                </a:gridCol>
                <a:gridCol w="1033987">
                  <a:extLst>
                    <a:ext uri="{9D8B030D-6E8A-4147-A177-3AD203B41FA5}">
                      <a16:colId xmlns:a16="http://schemas.microsoft.com/office/drawing/2014/main" val="1463861739"/>
                    </a:ext>
                  </a:extLst>
                </a:gridCol>
                <a:gridCol w="1033987">
                  <a:extLst>
                    <a:ext uri="{9D8B030D-6E8A-4147-A177-3AD203B41FA5}">
                      <a16:colId xmlns:a16="http://schemas.microsoft.com/office/drawing/2014/main" val="1462488902"/>
                    </a:ext>
                  </a:extLst>
                </a:gridCol>
              </a:tblGrid>
              <a:tr h="370840">
                <a:tc>
                  <a:txBody>
                    <a:bodyPr/>
                    <a:lstStyle/>
                    <a:p>
                      <a:r>
                        <a:rPr lang="en-US" sz="1600" u="sng" baseline="0" dirty="0"/>
                        <a:t>December 31, 2025</a:t>
                      </a:r>
                      <a:endParaRPr lang="en-IN" sz="1600" baseline="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US" sz="1600" u="sng" dirty="0"/>
                        <a:t>Debit</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US" sz="1600" u="sng" dirty="0"/>
                        <a:t>Credit</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986982007"/>
                  </a:ext>
                </a:extLst>
              </a:tr>
              <a:tr h="370840">
                <a:tc>
                  <a:txBody>
                    <a:bodyPr/>
                    <a:lstStyle/>
                    <a:p>
                      <a:r>
                        <a:rPr lang="en-US" sz="1600" b="1" noProof="0" dirty="0"/>
                        <a:t>Loss</a:t>
                      </a:r>
                      <a:endParaRPr lang="en-US" sz="1600" b="0" noProof="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s-ES_tradnl" sz="1600" b="1" dirty="0"/>
                        <a:t>200,000</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093430749"/>
                  </a:ext>
                </a:extLst>
              </a:tr>
              <a:tr h="370840">
                <a:tc>
                  <a:txBody>
                    <a:bodyPr/>
                    <a:lstStyle/>
                    <a:p>
                      <a:pPr marL="180000"/>
                      <a:r>
                        <a:rPr lang="en-US" sz="1600" b="1" dirty="0"/>
                        <a:t>Contingent Liability</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US" sz="1600" b="1" dirty="0"/>
                        <a:t>200,000</a:t>
                      </a:r>
                      <a:endParaRPr lang="en-IN" sz="1600" dirty="0"/>
                    </a:p>
                  </a:txBody>
                  <a:tcPr marL="121706" marR="12170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523153138"/>
                  </a:ext>
                </a:extLst>
              </a:tr>
            </a:tbl>
          </a:graphicData>
        </a:graphic>
      </p:graphicFrame>
      <p:sp>
        <p:nvSpPr>
          <p:cNvPr id="4" name="Content Placeholder 3">
            <a:extLst>
              <a:ext uri="{FF2B5EF4-FFF2-40B4-BE49-F238E27FC236}">
                <a16:creationId xmlns:a16="http://schemas.microsoft.com/office/drawing/2014/main" id="{BE66DEA5-FFB4-444A-87C5-C439D1A98695}"/>
              </a:ext>
            </a:extLst>
          </p:cNvPr>
          <p:cNvSpPr>
            <a:spLocks noGrp="1"/>
          </p:cNvSpPr>
          <p:nvPr>
            <p:ph sz="quarter" idx="14"/>
          </p:nvPr>
        </p:nvSpPr>
        <p:spPr>
          <a:xfrm>
            <a:off x="342900" y="4940132"/>
            <a:ext cx="8458200" cy="1294414"/>
          </a:xfrm>
        </p:spPr>
        <p:txBody>
          <a:bodyPr>
            <a:noAutofit/>
          </a:bodyPr>
          <a:lstStyle/>
          <a:p>
            <a:r>
              <a:rPr lang="en-US" sz="1600" i="1" dirty="0"/>
              <a:t>(Record litigation against the company)</a:t>
            </a:r>
          </a:p>
          <a:p>
            <a:r>
              <a:rPr lang="en-US" sz="1600" dirty="0"/>
              <a:t>Mr. Djokovic argues that the likelihood of losing the litigation is reasonably possible, but not probable. Therefore, he proposes removing the litigation entry from the accounting records. The change would remove the loss and decrease liabilities by $1,500,000.</a:t>
            </a:r>
          </a:p>
        </p:txBody>
      </p:sp>
      <p:sp>
        <p:nvSpPr>
          <p:cNvPr id="7" name="Slide Number Placeholder 6">
            <a:extLst>
              <a:ext uri="{FF2B5EF4-FFF2-40B4-BE49-F238E27FC236}">
                <a16:creationId xmlns:a16="http://schemas.microsoft.com/office/drawing/2014/main" id="{78CE2F33-D327-4932-A24F-75EDDA6955E1}"/>
              </a:ext>
            </a:extLst>
          </p:cNvPr>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3530230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9757B76-A573-4858-A431-51A0DB6715F6}"/>
              </a:ext>
            </a:extLst>
          </p:cNvPr>
          <p:cNvSpPr>
            <a:spLocks noGrp="1"/>
          </p:cNvSpPr>
          <p:nvPr>
            <p:ph type="title"/>
          </p:nvPr>
        </p:nvSpPr>
        <p:spPr>
          <a:xfrm>
            <a:off x="342900" y="192490"/>
            <a:ext cx="8458200" cy="903231"/>
          </a:xfrm>
        </p:spPr>
        <p:txBody>
          <a:bodyPr>
            <a:noAutofit/>
          </a:bodyPr>
          <a:lstStyle/>
          <a:p>
            <a:r>
              <a:rPr lang="en-US" sz="3000" dirty="0"/>
              <a:t>Illustration 12–3 Common-Size Balance Sheets</a:t>
            </a:r>
          </a:p>
        </p:txBody>
      </p:sp>
      <p:sp>
        <p:nvSpPr>
          <p:cNvPr id="8" name="Content Placeholder 7">
            <a:extLst>
              <a:ext uri="{FF2B5EF4-FFF2-40B4-BE49-F238E27FC236}">
                <a16:creationId xmlns:a16="http://schemas.microsoft.com/office/drawing/2014/main" id="{46DA40D8-85B5-44B8-9267-1834B5257697}"/>
              </a:ext>
            </a:extLst>
          </p:cNvPr>
          <p:cNvSpPr>
            <a:spLocks noGrp="1"/>
          </p:cNvSpPr>
          <p:nvPr>
            <p:ph sz="quarter" idx="11"/>
          </p:nvPr>
        </p:nvSpPr>
        <p:spPr>
          <a:xfrm>
            <a:off x="1689598" y="1276710"/>
            <a:ext cx="7220686" cy="1207184"/>
          </a:xfrm>
        </p:spPr>
        <p:txBody>
          <a:bodyPr>
            <a:noAutofit/>
          </a:bodyPr>
          <a:lstStyle/>
          <a:p>
            <a:pPr algn="ctr">
              <a:spcBef>
                <a:spcPts val="0"/>
              </a:spcBef>
            </a:pPr>
            <a:r>
              <a:rPr lang="en-US" sz="2000" b="1" dirty="0">
                <a:solidFill>
                  <a:schemeClr val="tx1"/>
                </a:solidFill>
              </a:rPr>
              <a:t>VF AND NIKE</a:t>
            </a:r>
          </a:p>
          <a:p>
            <a:pPr algn="ctr">
              <a:spcBef>
                <a:spcPts val="0"/>
              </a:spcBef>
            </a:pPr>
            <a:r>
              <a:rPr lang="en-US" sz="1800" b="1" dirty="0">
                <a:solidFill>
                  <a:schemeClr val="tx1"/>
                </a:solidFill>
              </a:rPr>
              <a:t>Common-Size Balance Sheets</a:t>
            </a:r>
          </a:p>
          <a:p>
            <a:pPr algn="ctr">
              <a:spcBef>
                <a:spcPts val="0"/>
              </a:spcBef>
            </a:pPr>
            <a:r>
              <a:rPr lang="en-US" sz="1800" b="1" dirty="0">
                <a:solidFill>
                  <a:schemeClr val="tx1"/>
                </a:solidFill>
              </a:rPr>
              <a:t>March 31, 202, and May 31, 2020</a:t>
            </a:r>
          </a:p>
          <a:p>
            <a:pPr algn="ctr">
              <a:spcBef>
                <a:spcPts val="0"/>
              </a:spcBef>
            </a:pPr>
            <a:r>
              <a:rPr lang="en-US" sz="1600" dirty="0">
                <a:solidFill>
                  <a:schemeClr val="tx1"/>
                </a:solidFill>
              </a:rPr>
              <a:t>($ in millions)</a:t>
            </a:r>
          </a:p>
        </p:txBody>
      </p:sp>
      <p:graphicFrame>
        <p:nvGraphicFramePr>
          <p:cNvPr id="10" name="Object 9">
            <a:extLst>
              <a:ext uri="{FF2B5EF4-FFF2-40B4-BE49-F238E27FC236}">
                <a16:creationId xmlns:a16="http://schemas.microsoft.com/office/drawing/2014/main" id="{1963D2CE-4241-4180-B604-8E6E0DB82047}"/>
              </a:ext>
            </a:extLst>
          </p:cNvPr>
          <p:cNvGraphicFramePr>
            <a:graphicFrameLocks noChangeAspect="1"/>
          </p:cNvGraphicFramePr>
          <p:nvPr>
            <p:extLst>
              <p:ext uri="{D42A27DB-BD31-4B8C-83A1-F6EECF244321}">
                <p14:modId xmlns:p14="http://schemas.microsoft.com/office/powerpoint/2010/main" val="1623846190"/>
              </p:ext>
            </p:extLst>
          </p:nvPr>
        </p:nvGraphicFramePr>
        <p:xfrm>
          <a:off x="151210" y="2028031"/>
          <a:ext cx="1759522" cy="674226"/>
        </p:xfrm>
        <a:graphic>
          <a:graphicData uri="http://schemas.openxmlformats.org/presentationml/2006/ole">
            <mc:AlternateContent xmlns:mc="http://schemas.openxmlformats.org/markup-compatibility/2006">
              <mc:Choice xmlns:v="urn:schemas-microsoft-com:vml" Requires="v">
                <p:oleObj name="Equation" r:id="rId3" imgW="1091880" imgH="419040" progId="Equation.DSMT4">
                  <p:embed/>
                </p:oleObj>
              </mc:Choice>
              <mc:Fallback>
                <p:oleObj name="Equation" r:id="rId3" imgW="1091880" imgH="419040" progId="Equation.DSMT4">
                  <p:embed/>
                  <p:pic>
                    <p:nvPicPr>
                      <p:cNvPr id="2" name="Object 1">
                        <a:extLst>
                          <a:ext uri="{FF2B5EF4-FFF2-40B4-BE49-F238E27FC236}">
                            <a16:creationId xmlns:a16="http://schemas.microsoft.com/office/drawing/2014/main" id="{3B5480CB-1174-4C5B-9D04-973F82D465E7}"/>
                          </a:ext>
                        </a:extLst>
                      </p:cNvPr>
                      <p:cNvPicPr/>
                      <p:nvPr/>
                    </p:nvPicPr>
                    <p:blipFill>
                      <a:blip r:embed="rId4"/>
                      <a:stretch>
                        <a:fillRect/>
                      </a:stretch>
                    </p:blipFill>
                    <p:spPr>
                      <a:xfrm>
                        <a:off x="151210" y="2028031"/>
                        <a:ext cx="1759522" cy="674226"/>
                      </a:xfrm>
                      <a:prstGeom prst="rect">
                        <a:avLst/>
                      </a:prstGeom>
                    </p:spPr>
                  </p:pic>
                </p:oleObj>
              </mc:Fallback>
            </mc:AlternateContent>
          </a:graphicData>
        </a:graphic>
      </p:graphicFrame>
      <p:graphicFrame>
        <p:nvGraphicFramePr>
          <p:cNvPr id="13" name="Table 13">
            <a:extLst>
              <a:ext uri="{FF2B5EF4-FFF2-40B4-BE49-F238E27FC236}">
                <a16:creationId xmlns:a16="http://schemas.microsoft.com/office/drawing/2014/main" id="{FADEA24A-A8BE-4924-8BFC-71A83E116748}"/>
              </a:ext>
            </a:extLst>
          </p:cNvPr>
          <p:cNvGraphicFramePr>
            <a:graphicFrameLocks noGrp="1"/>
          </p:cNvGraphicFramePr>
          <p:nvPr>
            <p:extLst>
              <p:ext uri="{D42A27DB-BD31-4B8C-83A1-F6EECF244321}">
                <p14:modId xmlns:p14="http://schemas.microsoft.com/office/powerpoint/2010/main" val="2174536523"/>
              </p:ext>
            </p:extLst>
          </p:nvPr>
        </p:nvGraphicFramePr>
        <p:xfrm>
          <a:off x="1712643" y="2582998"/>
          <a:ext cx="7149194" cy="3494361"/>
        </p:xfrm>
        <a:graphic>
          <a:graphicData uri="http://schemas.openxmlformats.org/drawingml/2006/table">
            <a:tbl>
              <a:tblPr firstRow="1" bandRow="1"/>
              <a:tblGrid>
                <a:gridCol w="2791850">
                  <a:extLst>
                    <a:ext uri="{9D8B030D-6E8A-4147-A177-3AD203B41FA5}">
                      <a16:colId xmlns:a16="http://schemas.microsoft.com/office/drawing/2014/main" val="3073680891"/>
                    </a:ext>
                  </a:extLst>
                </a:gridCol>
                <a:gridCol w="1236301">
                  <a:extLst>
                    <a:ext uri="{9D8B030D-6E8A-4147-A177-3AD203B41FA5}">
                      <a16:colId xmlns:a16="http://schemas.microsoft.com/office/drawing/2014/main" val="1401424740"/>
                    </a:ext>
                  </a:extLst>
                </a:gridCol>
                <a:gridCol w="755071">
                  <a:extLst>
                    <a:ext uri="{9D8B030D-6E8A-4147-A177-3AD203B41FA5}">
                      <a16:colId xmlns:a16="http://schemas.microsoft.com/office/drawing/2014/main" val="1222997426"/>
                    </a:ext>
                  </a:extLst>
                </a:gridCol>
                <a:gridCol w="1432773">
                  <a:extLst>
                    <a:ext uri="{9D8B030D-6E8A-4147-A177-3AD203B41FA5}">
                      <a16:colId xmlns:a16="http://schemas.microsoft.com/office/drawing/2014/main" val="1291473399"/>
                    </a:ext>
                  </a:extLst>
                </a:gridCol>
                <a:gridCol w="933199">
                  <a:extLst>
                    <a:ext uri="{9D8B030D-6E8A-4147-A177-3AD203B41FA5}">
                      <a16:colId xmlns:a16="http://schemas.microsoft.com/office/drawing/2014/main" val="3004824926"/>
                    </a:ext>
                  </a:extLst>
                </a:gridCol>
              </a:tblGrid>
              <a:tr h="297684">
                <a:tc>
                  <a:txBody>
                    <a:bodyPr/>
                    <a:lstStyle/>
                    <a:p>
                      <a:endParaRPr lang="en-IN" sz="1400"/>
                    </a:p>
                  </a:txBody>
                  <a:tcPr marL="109547" marR="109547" marT="35391" marB="35391">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ctr"/>
                      <a:r>
                        <a:rPr lang="en-US" sz="1400" b="1" dirty="0">
                          <a:latin typeface="+mn-lt"/>
                        </a:rPr>
                        <a:t>VF: Amount</a:t>
                      </a:r>
                      <a:endParaRPr lang="en-IN" sz="1400" b="1" dirty="0">
                        <a:latin typeface="+mn-lt"/>
                      </a:endParaRPr>
                    </a:p>
                  </a:txBody>
                  <a:tcPr marL="99588" marR="99588" marT="38930" marB="3893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latin typeface="+mn-lt"/>
                        </a:rPr>
                        <a:t>VF: %</a:t>
                      </a:r>
                      <a:endParaRPr lang="en-IN" sz="1400" b="1" dirty="0">
                        <a:latin typeface="+mn-lt"/>
                      </a:endParaRPr>
                    </a:p>
                  </a:txBody>
                  <a:tcPr marL="99588" marR="99588" marT="38930" marB="3893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latin typeface="+mn-lt"/>
                        </a:rPr>
                        <a:t>NIKE: Amount</a:t>
                      </a:r>
                      <a:endParaRPr lang="en-IN" sz="1400" b="1" dirty="0">
                        <a:latin typeface="+mn-lt"/>
                      </a:endParaRPr>
                    </a:p>
                  </a:txBody>
                  <a:tcPr marL="99588" marR="99588" marT="38930" marB="3893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latin typeface="+mn-lt"/>
                        </a:rPr>
                        <a:t>NIKE: %</a:t>
                      </a:r>
                      <a:endParaRPr lang="en-IN" sz="1400" b="1" dirty="0">
                        <a:latin typeface="+mn-lt"/>
                      </a:endParaRPr>
                    </a:p>
                  </a:txBody>
                  <a:tcPr marL="99588" marR="99588" marT="38930" marB="3893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99411330"/>
                  </a:ext>
                </a:extLst>
              </a:tr>
              <a:tr h="290607">
                <a:tc>
                  <a:txBody>
                    <a:bodyPr/>
                    <a:lstStyle/>
                    <a:p>
                      <a:r>
                        <a:rPr lang="en-US" sz="1400" u="sng" dirty="0"/>
                        <a:t>Assets</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US" sz="1400" dirty="0"/>
                    </a:p>
                  </a:txBody>
                  <a:tcPr marL="109547" marR="109547" marT="35391" marB="35391">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endParaRPr lang="en-IN" sz="1400" dirty="0"/>
                    </a:p>
                  </a:txBody>
                  <a:tcPr marL="109547" marR="109547" marT="35391" marB="35391">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endParaRPr lang="en-IN" sz="1400" dirty="0"/>
                    </a:p>
                  </a:txBody>
                  <a:tcPr marL="109547" marR="109547" marT="35391" marB="35391">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endParaRPr lang="en-IN" sz="1400" dirty="0"/>
                    </a:p>
                  </a:txBody>
                  <a:tcPr marL="109547" marR="109547" marT="35391" marB="35391">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651175365"/>
                  </a:ext>
                </a:extLst>
              </a:tr>
              <a:tr h="290607">
                <a:tc>
                  <a:txBody>
                    <a:bodyPr/>
                    <a:lstStyle/>
                    <a:p>
                      <a:r>
                        <a:rPr lang="en-US" sz="1400" dirty="0"/>
                        <a:t>Current assets</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5,027</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5800"/>
                          </a:solidFill>
                        </a:rPr>
                        <a:t>45.2</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$20,556</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5800"/>
                          </a:solidFill>
                        </a:rPr>
                        <a:t>65.6</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156550910"/>
                  </a:ext>
                </a:extLst>
              </a:tr>
              <a:tr h="290607">
                <a:tc>
                  <a:txBody>
                    <a:bodyPr/>
                    <a:lstStyle/>
                    <a:p>
                      <a:r>
                        <a:rPr lang="en-US" sz="1400" dirty="0"/>
                        <a:t>Property and equipment</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954</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5800"/>
                          </a:solidFill>
                        </a:rPr>
                        <a:t>8.6</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4,866</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5800"/>
                          </a:solidFill>
                        </a:rPr>
                        <a:t>15.5</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438493326"/>
                  </a:ext>
                </a:extLst>
              </a:tr>
              <a:tr h="290607">
                <a:tc>
                  <a:txBody>
                    <a:bodyPr/>
                    <a:lstStyle/>
                    <a:p>
                      <a:r>
                        <a:rPr lang="en-US" sz="1400" dirty="0"/>
                        <a:t>Intangible</a:t>
                      </a:r>
                      <a:r>
                        <a:rPr lang="en-US" sz="1400" baseline="0" dirty="0"/>
                        <a:t> assets</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3,011</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5800"/>
                          </a:solidFill>
                        </a:rPr>
                        <a:t>27.0</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497</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5800"/>
                          </a:solidFill>
                        </a:rPr>
                        <a:t>1.6</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509301738"/>
                  </a:ext>
                </a:extLst>
              </a:tr>
              <a:tr h="290607">
                <a:tc>
                  <a:txBody>
                    <a:bodyPr/>
                    <a:lstStyle/>
                    <a:p>
                      <a:r>
                        <a:rPr lang="en-US" sz="1400" baseline="0" dirty="0"/>
                        <a:t>Other assets</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rPr>
                        <a:t>    2,141</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5800"/>
                          </a:solidFill>
                          <a:uFill>
                            <a:solidFill>
                              <a:schemeClr val="tx1"/>
                            </a:solidFill>
                          </a:uFill>
                        </a:rPr>
                        <a:t>   19.2</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rPr>
                        <a:t>    5,423</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5800"/>
                          </a:solidFill>
                          <a:uFill>
                            <a:solidFill>
                              <a:schemeClr val="tx1"/>
                            </a:solidFill>
                          </a:uFill>
                        </a:rPr>
                        <a:t>  17.3</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656028661"/>
                  </a:ext>
                </a:extLst>
              </a:tr>
              <a:tr h="290607">
                <a:tc>
                  <a:txBody>
                    <a:bodyPr/>
                    <a:lstStyle/>
                    <a:p>
                      <a:pPr marL="180000"/>
                      <a:r>
                        <a:rPr lang="en-US" sz="1400" dirty="0"/>
                        <a:t>Total assets</a:t>
                      </a:r>
                      <a:endParaRPr lang="en-IN" sz="1400" dirty="0"/>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uFill>
                            <a:solidFill>
                              <a:schemeClr val="tx1"/>
                            </a:solidFill>
                          </a:uFill>
                        </a:rPr>
                        <a:t>$11,133</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u="dbl" baseline="0" dirty="0">
                          <a:solidFill>
                            <a:srgbClr val="005800"/>
                          </a:solidFill>
                          <a:uFill>
                            <a:solidFill>
                              <a:schemeClr val="tx1"/>
                            </a:solidFill>
                          </a:uFill>
                        </a:rPr>
                        <a:t> 100.0</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uFill>
                            <a:solidFill>
                              <a:schemeClr val="tx1"/>
                            </a:solidFill>
                          </a:uFill>
                        </a:rPr>
                        <a:t>$31,342</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u="dbl" baseline="0" dirty="0">
                          <a:solidFill>
                            <a:srgbClr val="005800"/>
                          </a:solidFill>
                          <a:uFill>
                            <a:solidFill>
                              <a:schemeClr val="tx1"/>
                            </a:solidFill>
                          </a:uFill>
                        </a:rPr>
                        <a:t>100.0</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71581651"/>
                  </a:ext>
                </a:extLst>
              </a:tr>
              <a:tr h="290607">
                <a:tc>
                  <a:txBody>
                    <a:bodyPr/>
                    <a:lstStyle/>
                    <a:p>
                      <a:r>
                        <a:rPr lang="en-US" sz="1400" u="sng" dirty="0"/>
                        <a:t>Liabilities &amp; </a:t>
                      </a:r>
                      <a:r>
                        <a:rPr lang="en-US" sz="1400" u="sng" baseline="0" dirty="0"/>
                        <a:t>Stockholders’ Equity</a:t>
                      </a:r>
                      <a:endParaRPr lang="en-IN" sz="1400" u="sng" dirty="0"/>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400" dirty="0"/>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400" dirty="0">
                        <a:solidFill>
                          <a:srgbClr val="005800"/>
                        </a:solidFill>
                      </a:endParaRP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400" dirty="0"/>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400" dirty="0">
                        <a:solidFill>
                          <a:srgbClr val="005800"/>
                        </a:solidFill>
                      </a:endParaRP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22923243"/>
                  </a:ext>
                </a:extLst>
              </a:tr>
              <a:tr h="290607">
                <a:tc>
                  <a:txBody>
                    <a:bodyPr/>
                    <a:lstStyle/>
                    <a:p>
                      <a:r>
                        <a:rPr lang="en-US" sz="1400" baseline="0" dirty="0"/>
                        <a:t>Current liabilities </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$ 3,024</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5800"/>
                          </a:solidFill>
                        </a:rPr>
                        <a:t>27.2</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  8,284</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5800"/>
                          </a:solidFill>
                        </a:rPr>
                        <a:t>26.4</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906053352"/>
                  </a:ext>
                </a:extLst>
              </a:tr>
              <a:tr h="290607">
                <a:tc>
                  <a:txBody>
                    <a:bodyPr/>
                    <a:lstStyle/>
                    <a:p>
                      <a:r>
                        <a:rPr lang="en-US" sz="1400" baseline="0" dirty="0"/>
                        <a:t>Long-term liabilities</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928</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5800"/>
                          </a:solidFill>
                        </a:rPr>
                        <a:t>42.7</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dirty="0"/>
                        <a:t>15,003</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dirty="0">
                          <a:solidFill>
                            <a:srgbClr val="005800"/>
                          </a:solidFill>
                        </a:rPr>
                        <a:t>47.9</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80963747"/>
                  </a:ext>
                </a:extLst>
              </a:tr>
              <a:tr h="290607">
                <a:tc>
                  <a:txBody>
                    <a:bodyPr/>
                    <a:lstStyle/>
                    <a:p>
                      <a:r>
                        <a:rPr lang="en-US" sz="1400" baseline="0" dirty="0"/>
                        <a:t>Retained earnings</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rPr>
                        <a:t>  1,207</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5800"/>
                          </a:solidFill>
                          <a:uFill>
                            <a:solidFill>
                              <a:schemeClr val="tx1"/>
                            </a:solidFill>
                          </a:uFill>
                        </a:rPr>
                        <a:t>  30.2</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u="sng" baseline="0" dirty="0">
                          <a:uFill>
                            <a:solidFill>
                              <a:schemeClr val="tx1"/>
                            </a:solidFill>
                          </a:uFill>
                        </a:rPr>
                        <a:t>    8,055</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400" b="1" u="sng" baseline="0" dirty="0">
                          <a:solidFill>
                            <a:srgbClr val="005800"/>
                          </a:solidFill>
                          <a:uFill>
                            <a:solidFill>
                              <a:schemeClr val="tx1"/>
                            </a:solidFill>
                          </a:uFill>
                        </a:rPr>
                        <a:t>  25.7</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864133705"/>
                  </a:ext>
                </a:extLst>
              </a:tr>
              <a:tr h="290607">
                <a:tc>
                  <a:txBody>
                    <a:bodyPr/>
                    <a:lstStyle/>
                    <a:p>
                      <a:pPr marL="180000"/>
                      <a:r>
                        <a:rPr lang="en-US" sz="1400" baseline="0" dirty="0"/>
                        <a:t>Total</a:t>
                      </a:r>
                      <a:endParaRPr lang="en-IN" sz="1400" dirty="0"/>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uFill>
                            <a:solidFill>
                              <a:schemeClr val="tx1"/>
                            </a:solidFill>
                          </a:uFill>
                        </a:rPr>
                        <a:t>$3,644</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u="dbl" baseline="0" dirty="0">
                          <a:solidFill>
                            <a:srgbClr val="005800"/>
                          </a:solidFill>
                          <a:uFill>
                            <a:solidFill>
                              <a:schemeClr val="tx1"/>
                            </a:solidFill>
                          </a:uFill>
                        </a:rPr>
                        <a:t>100.0</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dbl" baseline="0" dirty="0">
                          <a:uFill>
                            <a:solidFill>
                              <a:schemeClr val="tx1"/>
                            </a:solidFill>
                          </a:uFill>
                        </a:rPr>
                        <a:t>$31,342</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u="dbl" baseline="0" dirty="0">
                          <a:solidFill>
                            <a:srgbClr val="005800"/>
                          </a:solidFill>
                          <a:uFill>
                            <a:solidFill>
                              <a:schemeClr val="tx1"/>
                            </a:solidFill>
                          </a:uFill>
                        </a:rPr>
                        <a:t>100.0</a:t>
                      </a:r>
                    </a:p>
                  </a:txBody>
                  <a:tcPr marL="109547" marR="109547" marT="35391" marB="35391">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178146165"/>
                  </a:ext>
                </a:extLst>
              </a:tr>
            </a:tbl>
          </a:graphicData>
        </a:graphic>
      </p:graphicFrame>
      <p:cxnSp>
        <p:nvCxnSpPr>
          <p:cNvPr id="17" name="Straight Arrow Connector 16" descr="Arrow pointing towards 45.2">
            <a:extLst>
              <a:ext uri="{FF2B5EF4-FFF2-40B4-BE49-F238E27FC236}">
                <a16:creationId xmlns:a16="http://schemas.microsoft.com/office/drawing/2014/main" id="{3E4C511F-0D2C-43AA-8523-E35AEF51E530}"/>
              </a:ext>
              <a:ext uri="{C183D7F6-B498-43B3-948B-1728B52AA6E4}">
                <adec:decorative xmlns:adec="http://schemas.microsoft.com/office/drawing/2017/decorative" val="0"/>
              </a:ext>
            </a:extLst>
          </p:cNvPr>
          <p:cNvCxnSpPr>
            <a:cxnSpLocks/>
          </p:cNvCxnSpPr>
          <p:nvPr/>
        </p:nvCxnSpPr>
        <p:spPr>
          <a:xfrm>
            <a:off x="1539966" y="2702257"/>
            <a:ext cx="4470443" cy="554849"/>
          </a:xfrm>
          <a:prstGeom prst="straightConnector1">
            <a:avLst/>
          </a:prstGeom>
          <a:ln>
            <a:solidFill>
              <a:srgbClr val="23698B"/>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Content Placeholder 10">
            <a:extLst>
              <a:ext uri="{FF2B5EF4-FFF2-40B4-BE49-F238E27FC236}">
                <a16:creationId xmlns:a16="http://schemas.microsoft.com/office/drawing/2014/main" id="{10F8B6B5-3BD6-4CC9-9313-2B536664BEED}"/>
              </a:ext>
            </a:extLst>
          </p:cNvPr>
          <p:cNvSpPr>
            <a:spLocks noGrp="1"/>
          </p:cNvSpPr>
          <p:nvPr>
            <p:ph sz="quarter" idx="14"/>
          </p:nvPr>
        </p:nvSpPr>
        <p:spPr>
          <a:xfrm>
            <a:off x="151210" y="2985330"/>
            <a:ext cx="1439753" cy="1207184"/>
          </a:xfrm>
        </p:spPr>
        <p:txBody>
          <a:bodyPr>
            <a:noAutofit/>
          </a:bodyPr>
          <a:lstStyle/>
          <a:p>
            <a:r>
              <a:rPr lang="en-US" sz="1400" b="1" dirty="0">
                <a:solidFill>
                  <a:srgbClr val="000000"/>
                </a:solidFill>
              </a:rPr>
              <a:t>The red arrow indicates the direction in which to read this statement.</a:t>
            </a:r>
          </a:p>
        </p:txBody>
      </p:sp>
      <p:cxnSp>
        <p:nvCxnSpPr>
          <p:cNvPr id="16" name="Straight Arrow Connector 15" descr="The red arrow indicates the direction in which to read this statement.">
            <a:extLst>
              <a:ext uri="{FF2B5EF4-FFF2-40B4-BE49-F238E27FC236}">
                <a16:creationId xmlns:a16="http://schemas.microsoft.com/office/drawing/2014/main" id="{DF1F67A4-9F6C-447B-B184-1393ECC7677F}"/>
              </a:ext>
            </a:extLst>
          </p:cNvPr>
          <p:cNvCxnSpPr/>
          <p:nvPr/>
        </p:nvCxnSpPr>
        <p:spPr>
          <a:xfrm>
            <a:off x="1647522" y="2924013"/>
            <a:ext cx="0" cy="3002688"/>
          </a:xfrm>
          <a:prstGeom prst="straightConnector1">
            <a:avLst/>
          </a:prstGeom>
          <a:ln>
            <a:solidFill>
              <a:srgbClr val="AC0000"/>
            </a:solidFill>
            <a:tailEnd type="arrow"/>
          </a:ln>
        </p:spPr>
        <p:style>
          <a:lnRef idx="2">
            <a:schemeClr val="accent1"/>
          </a:lnRef>
          <a:fillRef idx="0">
            <a:schemeClr val="accent1"/>
          </a:fillRef>
          <a:effectRef idx="1">
            <a:schemeClr val="accent1"/>
          </a:effectRef>
          <a:fontRef idx="minor">
            <a:schemeClr val="tx1"/>
          </a:fontRef>
        </p:style>
      </p:cxnSp>
      <p:sp>
        <p:nvSpPr>
          <p:cNvPr id="12" name="Content Placeholder 11">
            <a:extLst>
              <a:ext uri="{FF2B5EF4-FFF2-40B4-BE49-F238E27FC236}">
                <a16:creationId xmlns:a16="http://schemas.microsoft.com/office/drawing/2014/main" id="{27E69846-6B3C-4357-BB0B-6A5096184E70}"/>
              </a:ext>
            </a:extLst>
          </p:cNvPr>
          <p:cNvSpPr>
            <a:spLocks noGrp="1"/>
          </p:cNvSpPr>
          <p:nvPr>
            <p:ph sz="quarter" idx="15"/>
          </p:nvPr>
        </p:nvSpPr>
        <p:spPr>
          <a:xfrm>
            <a:off x="1689597" y="6178014"/>
            <a:ext cx="7220686" cy="353875"/>
          </a:xfrm>
        </p:spPr>
        <p:txBody>
          <a:bodyPr>
            <a:normAutofit/>
          </a:bodyPr>
          <a:lstStyle/>
          <a:p>
            <a:r>
              <a:rPr lang="en-US" sz="1600" dirty="0">
                <a:solidFill>
                  <a:srgbClr val="000000"/>
                </a:solidFill>
              </a:rPr>
              <a:t>All dollar amounts are expressed as a </a:t>
            </a:r>
            <a:r>
              <a:rPr lang="en-US" sz="1600" b="1" dirty="0">
                <a:solidFill>
                  <a:srgbClr val="000000"/>
                </a:solidFill>
              </a:rPr>
              <a:t>percentage of total assets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22609071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295A1-00E0-40FB-8A14-518E3A12D982}"/>
              </a:ext>
            </a:extLst>
          </p:cNvPr>
          <p:cNvSpPr>
            <a:spLocks noGrp="1"/>
          </p:cNvSpPr>
          <p:nvPr>
            <p:ph type="title"/>
          </p:nvPr>
        </p:nvSpPr>
        <p:spPr>
          <a:xfrm>
            <a:off x="342900" y="192490"/>
            <a:ext cx="8458200" cy="903231"/>
          </a:xfrm>
        </p:spPr>
        <p:txBody>
          <a:bodyPr>
            <a:noAutofit/>
          </a:bodyPr>
          <a:lstStyle/>
          <a:p>
            <a:r>
              <a:rPr lang="en-US" sz="3000" dirty="0"/>
              <a:t>Illustration 12–28 Income Statement Revised by Mr. Djokovic</a:t>
            </a:r>
          </a:p>
        </p:txBody>
      </p:sp>
      <p:sp>
        <p:nvSpPr>
          <p:cNvPr id="3" name="Content Placeholder 2">
            <a:extLst>
              <a:ext uri="{FF2B5EF4-FFF2-40B4-BE49-F238E27FC236}">
                <a16:creationId xmlns:a16="http://schemas.microsoft.com/office/drawing/2014/main" id="{35909CE1-AAA2-4D9E-ABEC-17F84640755A}"/>
              </a:ext>
            </a:extLst>
          </p:cNvPr>
          <p:cNvSpPr>
            <a:spLocks noGrp="1"/>
          </p:cNvSpPr>
          <p:nvPr>
            <p:ph sz="quarter" idx="11"/>
          </p:nvPr>
        </p:nvSpPr>
        <p:spPr>
          <a:xfrm>
            <a:off x="840434" y="1276710"/>
            <a:ext cx="7463133" cy="991478"/>
          </a:xfrm>
        </p:spPr>
        <p:txBody>
          <a:bodyPr>
            <a:normAutofit/>
          </a:bodyPr>
          <a:lstStyle/>
          <a:p>
            <a:pPr algn="ctr">
              <a:spcBef>
                <a:spcPts val="0"/>
              </a:spcBef>
            </a:pPr>
            <a:r>
              <a:rPr lang="en-US" sz="1800" b="1" dirty="0">
                <a:solidFill>
                  <a:schemeClr val="tx1"/>
                </a:solidFill>
              </a:rPr>
              <a:t>FEDERER SPORTS APPAREL</a:t>
            </a:r>
          </a:p>
          <a:p>
            <a:pPr algn="ctr">
              <a:spcBef>
                <a:spcPts val="0"/>
              </a:spcBef>
            </a:pPr>
            <a:r>
              <a:rPr lang="en-US" sz="1800" b="1" dirty="0">
                <a:solidFill>
                  <a:schemeClr val="tx1"/>
                </a:solidFill>
              </a:rPr>
              <a:t>Income Statement</a:t>
            </a:r>
          </a:p>
          <a:p>
            <a:pPr algn="ctr">
              <a:spcBef>
                <a:spcPts val="0"/>
              </a:spcBef>
            </a:pPr>
            <a:r>
              <a:rPr lang="en-US" sz="1800" b="1" dirty="0">
                <a:solidFill>
                  <a:schemeClr val="tx1"/>
                </a:solidFill>
              </a:rPr>
              <a:t>For the year ended December 31, 2025</a:t>
            </a:r>
          </a:p>
        </p:txBody>
      </p:sp>
      <p:graphicFrame>
        <p:nvGraphicFramePr>
          <p:cNvPr id="7" name="Table 7">
            <a:extLst>
              <a:ext uri="{FF2B5EF4-FFF2-40B4-BE49-F238E27FC236}">
                <a16:creationId xmlns:a16="http://schemas.microsoft.com/office/drawing/2014/main" id="{0A2028B8-FAB9-4FB0-B28B-9FBE9A56152E}"/>
              </a:ext>
            </a:extLst>
          </p:cNvPr>
          <p:cNvGraphicFramePr>
            <a:graphicFrameLocks noGrp="1"/>
          </p:cNvGraphicFramePr>
          <p:nvPr>
            <p:extLst>
              <p:ext uri="{D42A27DB-BD31-4B8C-83A1-F6EECF244321}">
                <p14:modId xmlns:p14="http://schemas.microsoft.com/office/powerpoint/2010/main" val="4004441679"/>
              </p:ext>
            </p:extLst>
          </p:nvPr>
        </p:nvGraphicFramePr>
        <p:xfrm>
          <a:off x="840857" y="2449177"/>
          <a:ext cx="7462286" cy="3125400"/>
        </p:xfrm>
        <a:graphic>
          <a:graphicData uri="http://schemas.openxmlformats.org/drawingml/2006/table">
            <a:tbl>
              <a:tblPr firstRow="1" bandRow="1"/>
              <a:tblGrid>
                <a:gridCol w="2488983">
                  <a:extLst>
                    <a:ext uri="{9D8B030D-6E8A-4147-A177-3AD203B41FA5}">
                      <a16:colId xmlns:a16="http://schemas.microsoft.com/office/drawing/2014/main" val="724932030"/>
                    </a:ext>
                  </a:extLst>
                </a:gridCol>
                <a:gridCol w="1764289">
                  <a:extLst>
                    <a:ext uri="{9D8B030D-6E8A-4147-A177-3AD203B41FA5}">
                      <a16:colId xmlns:a16="http://schemas.microsoft.com/office/drawing/2014/main" val="3271143246"/>
                    </a:ext>
                  </a:extLst>
                </a:gridCol>
                <a:gridCol w="1573948">
                  <a:extLst>
                    <a:ext uri="{9D8B030D-6E8A-4147-A177-3AD203B41FA5}">
                      <a16:colId xmlns:a16="http://schemas.microsoft.com/office/drawing/2014/main" val="2155991442"/>
                    </a:ext>
                  </a:extLst>
                </a:gridCol>
                <a:gridCol w="1635066">
                  <a:extLst>
                    <a:ext uri="{9D8B030D-6E8A-4147-A177-3AD203B41FA5}">
                      <a16:colId xmlns:a16="http://schemas.microsoft.com/office/drawing/2014/main" val="913307495"/>
                    </a:ext>
                  </a:extLst>
                </a:gridCol>
              </a:tblGrid>
              <a:tr h="286251">
                <a:tc>
                  <a:txBody>
                    <a:bodyPr/>
                    <a:lstStyle/>
                    <a:p>
                      <a:pPr algn="ctr"/>
                      <a:endParaRPr lang="en-IN" sz="1600" dirty="0"/>
                    </a:p>
                  </a:txBody>
                  <a:tcPr marL="133877" marR="133877"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ctr"/>
                      <a:r>
                        <a:rPr lang="en-US" sz="1600" b="1" dirty="0"/>
                        <a:t>Nadal</a:t>
                      </a:r>
                      <a:endParaRPr lang="en-IN" sz="1600" dirty="0"/>
                    </a:p>
                  </a:txBody>
                  <a:tcPr marL="133877" marR="133877"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b="1" dirty="0"/>
                        <a:t>Changes</a:t>
                      </a:r>
                      <a:endParaRPr lang="en-IN" sz="1600" dirty="0"/>
                    </a:p>
                  </a:txBody>
                  <a:tcPr marL="133877" marR="133877"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b="1" dirty="0"/>
                        <a:t>Djokovic</a:t>
                      </a:r>
                      <a:endParaRPr lang="en-IN" sz="1600" dirty="0"/>
                    </a:p>
                  </a:txBody>
                  <a:tcPr marL="133877" marR="133877"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02878485"/>
                  </a:ext>
                </a:extLst>
              </a:tr>
              <a:tr h="286251">
                <a:tc>
                  <a:txBody>
                    <a:bodyPr/>
                    <a:lstStyle/>
                    <a:p>
                      <a:r>
                        <a:rPr lang="en-US" sz="1600" dirty="0"/>
                        <a:t>Net sales</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 $18,800,000</a:t>
                      </a:r>
                    </a:p>
                  </a:txBody>
                  <a:tcPr marL="133877" marR="133877"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endParaRPr lang="en-IN" sz="1600" dirty="0"/>
                    </a:p>
                  </a:txBody>
                  <a:tcPr marL="133877" marR="133877"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r>
                        <a:rPr lang="en-US" sz="1600"/>
                        <a:t> $18,800,000</a:t>
                      </a:r>
                      <a:endParaRPr lang="en-US" sz="1600" dirty="0"/>
                    </a:p>
                  </a:txBody>
                  <a:tcPr marL="133877" marR="133877"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438543209"/>
                  </a:ext>
                </a:extLst>
              </a:tr>
              <a:tr h="286251">
                <a:tc>
                  <a:txBody>
                    <a:bodyPr/>
                    <a:lstStyle/>
                    <a:p>
                      <a:r>
                        <a:rPr lang="en-US" sz="1600" dirty="0"/>
                        <a:t>Cost of goods sold</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13,400,000</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  (200,000)</a:t>
                      </a:r>
                      <a:endParaRPr lang="en-IN"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13,200,000</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160599309"/>
                  </a:ext>
                </a:extLst>
              </a:tr>
              <a:tr h="286251">
                <a:tc>
                  <a:txBody>
                    <a:bodyPr/>
                    <a:lstStyle/>
                    <a:p>
                      <a:pPr marL="180000"/>
                      <a:r>
                        <a:rPr lang="en-US" sz="1600" dirty="0"/>
                        <a:t>Gross profit</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dirty="0"/>
                        <a:t> 5,400,000</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IN"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a:t> 5,600,000</a:t>
                      </a:r>
                      <a:endParaRPr lang="en-US"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326819443"/>
                  </a:ext>
                </a:extLst>
              </a:tr>
              <a:tr h="286251">
                <a:tc>
                  <a:txBody>
                    <a:bodyPr/>
                    <a:lstStyle/>
                    <a:p>
                      <a:r>
                        <a:rPr lang="en-US" sz="1600" dirty="0"/>
                        <a:t>Operating expenses</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a:t> 1,600,000</a:t>
                      </a:r>
                      <a:endParaRPr lang="en-US"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a:t> (60,000)</a:t>
                      </a:r>
                      <a:endParaRPr lang="en-US"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a:t> 1,540,000</a:t>
                      </a:r>
                      <a:endParaRPr lang="en-US"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50022064"/>
                  </a:ext>
                </a:extLst>
              </a:tr>
              <a:tr h="286251">
                <a:tc>
                  <a:txBody>
                    <a:bodyPr/>
                    <a:lstStyle/>
                    <a:p>
                      <a:r>
                        <a:rPr lang="en-US" sz="1600" dirty="0"/>
                        <a:t>Depreciation expense</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a:t> 1,000,000</a:t>
                      </a:r>
                      <a:endParaRPr lang="en-US"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a:t> (500,000)</a:t>
                      </a:r>
                      <a:endParaRPr lang="en-US"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a:t> 500,000</a:t>
                      </a:r>
                      <a:endParaRPr lang="en-IN"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071030567"/>
                  </a:ext>
                </a:extLst>
              </a:tr>
              <a:tr h="286251">
                <a:tc>
                  <a:txBody>
                    <a:bodyPr/>
                    <a:lstStyle/>
                    <a:p>
                      <a:r>
                        <a:rPr lang="en-US" sz="1600" dirty="0"/>
                        <a:t>Loss (litigation)</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1,500,000</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(1,500,000)</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IN" sz="1600" u="sng" baseline="0" dirty="0"/>
                        <a:t>0</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706198475"/>
                  </a:ext>
                </a:extLst>
              </a:tr>
              <a:tr h="286251">
                <a:tc>
                  <a:txBody>
                    <a:bodyPr/>
                    <a:lstStyle/>
                    <a:p>
                      <a:pPr marL="180000"/>
                      <a:r>
                        <a:rPr lang="en-US" sz="1600" dirty="0"/>
                        <a:t>Income before tax</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a:t> 1,300,000</a:t>
                      </a:r>
                      <a:endParaRPr lang="en-US"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a:t> 2,260,000</a:t>
                      </a:r>
                      <a:endParaRPr lang="en-IN"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a:t>3,560,000</a:t>
                      </a:r>
                      <a:endParaRPr lang="en-US"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322995394"/>
                  </a:ext>
                </a:extLst>
              </a:tr>
              <a:tr h="286251">
                <a:tc>
                  <a:txBody>
                    <a:bodyPr/>
                    <a:lstStyle/>
                    <a:p>
                      <a:r>
                        <a:rPr lang="en-US" sz="1600" dirty="0"/>
                        <a:t>Income tax expense</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450,000</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IN" sz="1600" u="sng" baseline="0" dirty="0"/>
                        <a:t>                   </a:t>
                      </a:r>
                      <a:r>
                        <a:rPr lang="en-IN" sz="100" u="sng" baseline="0" dirty="0"/>
                        <a:t>.</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sng" baseline="0" dirty="0"/>
                        <a:t> 450,000</a:t>
                      </a:r>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709489270"/>
                  </a:ext>
                </a:extLst>
              </a:tr>
              <a:tr h="286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Net income</a:t>
                      </a:r>
                      <a:endParaRPr lang="en-IN" sz="160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dbl" baseline="0" dirty="0"/>
                        <a:t> $     850,000</a:t>
                      </a:r>
                      <a:endParaRPr lang="en-IN" sz="1600" u="dbl" baseline="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dbl" baseline="0" dirty="0"/>
                        <a:t> $ 2,260,000</a:t>
                      </a:r>
                      <a:endParaRPr lang="en-IN" sz="1600" u="dbl" baseline="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600" u="dbl" baseline="0" dirty="0"/>
                        <a:t> $ 3,110,000</a:t>
                      </a:r>
                      <a:endParaRPr lang="en-IN" sz="1600" u="dbl" baseline="0" dirty="0"/>
                    </a:p>
                  </a:txBody>
                  <a:tcPr marL="133877" marR="133877" marT="34350" marB="3435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498066851"/>
                  </a:ext>
                </a:extLst>
              </a:tr>
            </a:tbl>
          </a:graphicData>
        </a:graphic>
      </p:graphicFrame>
      <p:sp>
        <p:nvSpPr>
          <p:cNvPr id="6" name="Slide Number Placeholder 5">
            <a:extLst>
              <a:ext uri="{FF2B5EF4-FFF2-40B4-BE49-F238E27FC236}">
                <a16:creationId xmlns:a16="http://schemas.microsoft.com/office/drawing/2014/main" id="{9F6F67CE-1F11-420E-AD42-1F4A32A2209B}"/>
              </a:ext>
            </a:extLst>
          </p:cNvPr>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170549788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295A1-00E0-40FB-8A14-518E3A12D982}"/>
              </a:ext>
            </a:extLst>
          </p:cNvPr>
          <p:cNvSpPr>
            <a:spLocks noGrp="1"/>
          </p:cNvSpPr>
          <p:nvPr>
            <p:ph type="title"/>
          </p:nvPr>
        </p:nvSpPr>
        <p:spPr>
          <a:xfrm>
            <a:off x="342900" y="192490"/>
            <a:ext cx="8458200" cy="903231"/>
          </a:xfrm>
        </p:spPr>
        <p:txBody>
          <a:bodyPr>
            <a:noAutofit/>
          </a:bodyPr>
          <a:lstStyle/>
          <a:p>
            <a:r>
              <a:rPr lang="en-US" sz="3000" dirty="0"/>
              <a:t>Illustration 12–29 Balance Sheet Revised by Mr. Djokovic</a:t>
            </a:r>
          </a:p>
        </p:txBody>
      </p:sp>
      <p:sp>
        <p:nvSpPr>
          <p:cNvPr id="3" name="Content Placeholder 2">
            <a:extLst>
              <a:ext uri="{FF2B5EF4-FFF2-40B4-BE49-F238E27FC236}">
                <a16:creationId xmlns:a16="http://schemas.microsoft.com/office/drawing/2014/main" id="{35909CE1-AAA2-4D9E-ABEC-17F84640755A}"/>
              </a:ext>
            </a:extLst>
          </p:cNvPr>
          <p:cNvSpPr>
            <a:spLocks noGrp="1"/>
          </p:cNvSpPr>
          <p:nvPr>
            <p:ph sz="quarter" idx="11"/>
          </p:nvPr>
        </p:nvSpPr>
        <p:spPr>
          <a:xfrm>
            <a:off x="840434" y="1276710"/>
            <a:ext cx="7463133" cy="991478"/>
          </a:xfrm>
        </p:spPr>
        <p:txBody>
          <a:bodyPr>
            <a:normAutofit/>
          </a:bodyPr>
          <a:lstStyle/>
          <a:p>
            <a:pPr algn="ctr">
              <a:spcBef>
                <a:spcPts val="0"/>
              </a:spcBef>
            </a:pPr>
            <a:r>
              <a:rPr lang="en-US" sz="1800" b="1" dirty="0">
                <a:solidFill>
                  <a:schemeClr val="tx1"/>
                </a:solidFill>
              </a:rPr>
              <a:t>FEDERER SPORTS APPAREL</a:t>
            </a:r>
          </a:p>
          <a:p>
            <a:pPr algn="ctr">
              <a:spcBef>
                <a:spcPts val="0"/>
              </a:spcBef>
            </a:pPr>
            <a:r>
              <a:rPr lang="en-US" sz="1800" b="1" dirty="0">
                <a:solidFill>
                  <a:schemeClr val="tx1"/>
                </a:solidFill>
              </a:rPr>
              <a:t>Balance Sheet</a:t>
            </a:r>
          </a:p>
          <a:p>
            <a:pPr algn="ctr">
              <a:spcBef>
                <a:spcPts val="0"/>
              </a:spcBef>
            </a:pPr>
            <a:r>
              <a:rPr lang="en-US" sz="1800" b="1" dirty="0">
                <a:solidFill>
                  <a:schemeClr val="tx1"/>
                </a:solidFill>
              </a:rPr>
              <a:t>December 31, 2025</a:t>
            </a:r>
          </a:p>
        </p:txBody>
      </p:sp>
      <p:graphicFrame>
        <p:nvGraphicFramePr>
          <p:cNvPr id="7" name="Table 7">
            <a:extLst>
              <a:ext uri="{FF2B5EF4-FFF2-40B4-BE49-F238E27FC236}">
                <a16:creationId xmlns:a16="http://schemas.microsoft.com/office/drawing/2014/main" id="{0A2028B8-FAB9-4FB0-B28B-9FBE9A56152E}"/>
              </a:ext>
            </a:extLst>
          </p:cNvPr>
          <p:cNvGraphicFramePr>
            <a:graphicFrameLocks noGrp="1"/>
          </p:cNvGraphicFramePr>
          <p:nvPr>
            <p:extLst>
              <p:ext uri="{D42A27DB-BD31-4B8C-83A1-F6EECF244321}">
                <p14:modId xmlns:p14="http://schemas.microsoft.com/office/powerpoint/2010/main" val="685214931"/>
              </p:ext>
            </p:extLst>
          </p:nvPr>
        </p:nvGraphicFramePr>
        <p:xfrm>
          <a:off x="781482" y="2449177"/>
          <a:ext cx="7600682" cy="4007514"/>
        </p:xfrm>
        <a:graphic>
          <a:graphicData uri="http://schemas.openxmlformats.org/drawingml/2006/table">
            <a:tbl>
              <a:tblPr firstRow="1" bandRow="1"/>
              <a:tblGrid>
                <a:gridCol w="3450971">
                  <a:extLst>
                    <a:ext uri="{9D8B030D-6E8A-4147-A177-3AD203B41FA5}">
                      <a16:colId xmlns:a16="http://schemas.microsoft.com/office/drawing/2014/main" val="724932030"/>
                    </a:ext>
                  </a:extLst>
                </a:gridCol>
                <a:gridCol w="1448854">
                  <a:extLst>
                    <a:ext uri="{9D8B030D-6E8A-4147-A177-3AD203B41FA5}">
                      <a16:colId xmlns:a16="http://schemas.microsoft.com/office/drawing/2014/main" val="3271143246"/>
                    </a:ext>
                  </a:extLst>
                </a:gridCol>
                <a:gridCol w="1301216">
                  <a:extLst>
                    <a:ext uri="{9D8B030D-6E8A-4147-A177-3AD203B41FA5}">
                      <a16:colId xmlns:a16="http://schemas.microsoft.com/office/drawing/2014/main" val="2155991442"/>
                    </a:ext>
                  </a:extLst>
                </a:gridCol>
                <a:gridCol w="1399641">
                  <a:extLst>
                    <a:ext uri="{9D8B030D-6E8A-4147-A177-3AD203B41FA5}">
                      <a16:colId xmlns:a16="http://schemas.microsoft.com/office/drawing/2014/main" val="913307495"/>
                    </a:ext>
                  </a:extLst>
                </a:gridCol>
              </a:tblGrid>
              <a:tr h="286251">
                <a:tc>
                  <a:txBody>
                    <a:bodyPr/>
                    <a:lstStyle/>
                    <a:p>
                      <a:pPr algn="ctr"/>
                      <a:endParaRPr lang="en-IN" sz="140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t>Nadal</a:t>
                      </a:r>
                      <a:endParaRPr lang="en-IN" sz="140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t>Changes</a:t>
                      </a:r>
                      <a:endParaRPr lang="en-IN" sz="140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b="1" dirty="0"/>
                        <a:t>Djokovic</a:t>
                      </a:r>
                      <a:endParaRPr lang="en-IN" sz="140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02878485"/>
                  </a:ext>
                </a:extLst>
              </a:tr>
              <a:tr h="286251">
                <a:tc>
                  <a:txBody>
                    <a:bodyPr/>
                    <a:lstStyle/>
                    <a:p>
                      <a:r>
                        <a:rPr lang="en-US" sz="1400" b="1" u="sng" baseline="0" dirty="0"/>
                        <a:t>Assets</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US" sz="1400" u="sng"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IN" sz="140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US" sz="1400" u="sng"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60599309"/>
                  </a:ext>
                </a:extLst>
              </a:tr>
              <a:tr h="286251">
                <a:tc>
                  <a:txBody>
                    <a:bodyPr/>
                    <a:lstStyle/>
                    <a:p>
                      <a:r>
                        <a:rPr lang="en-US" sz="1400" dirty="0"/>
                        <a:t>Cash</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   2,300,000 </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IN" sz="140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   2,300,000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26819443"/>
                  </a:ext>
                </a:extLst>
              </a:tr>
              <a:tr h="286251">
                <a:tc>
                  <a:txBody>
                    <a:bodyPr/>
                    <a:lstStyle/>
                    <a:p>
                      <a:r>
                        <a:rPr lang="en-US" sz="1400" dirty="0"/>
                        <a:t>Accounts receivable</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1,500,000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60,000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1,560,000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50022064"/>
                  </a:ext>
                </a:extLst>
              </a:tr>
              <a:tr h="286251">
                <a:tc>
                  <a:txBody>
                    <a:bodyPr/>
                    <a:lstStyle/>
                    <a:p>
                      <a:r>
                        <a:rPr lang="en-US" sz="1400" dirty="0"/>
                        <a:t>Inventory</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2,800,000 </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200,000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3,000,000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71030567"/>
                  </a:ext>
                </a:extLst>
              </a:tr>
              <a:tr h="286251">
                <a:tc>
                  <a:txBody>
                    <a:bodyPr/>
                    <a:lstStyle/>
                    <a:p>
                      <a:r>
                        <a:rPr lang="en-US" sz="1400" dirty="0"/>
                        <a:t>Buildings</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11,000,000 </a:t>
                      </a:r>
                      <a:endParaRPr lang="en-US" sz="1400" u="sng"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US" sz="1400" u="sng"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11,000,000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06198475"/>
                  </a:ext>
                </a:extLst>
              </a:tr>
              <a:tr h="286251">
                <a:tc>
                  <a:txBody>
                    <a:bodyPr/>
                    <a:lstStyle/>
                    <a:p>
                      <a:pPr marL="180000" indent="-180000"/>
                      <a:r>
                        <a:rPr lang="en-US" sz="1400" dirty="0"/>
                        <a:t>Less: Accumulated depreciation</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sng" baseline="0" dirty="0"/>
                        <a:t>  (2,000,000)    </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sng" baseline="0" dirty="0"/>
                        <a:t>       500,000</a:t>
                      </a:r>
                      <a:endParaRPr lang="en-IN" sz="1400" u="sng"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sng" baseline="0" dirty="0"/>
                        <a:t>   (1,500,000)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22995394"/>
                  </a:ext>
                </a:extLst>
              </a:tr>
              <a:tr h="286251">
                <a:tc>
                  <a:txBody>
                    <a:bodyPr/>
                    <a:lstStyle/>
                    <a:p>
                      <a:pPr marL="180000" indent="0"/>
                      <a:r>
                        <a:rPr lang="en-US" sz="1400" dirty="0"/>
                        <a:t>Total assets</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dbl" baseline="0" dirty="0"/>
                        <a:t> $15,600,000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dbl" baseline="0" dirty="0"/>
                        <a:t> $    760,000</a:t>
                      </a:r>
                      <a:endParaRPr lang="en-IN" sz="1400" u="dbl"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dbl" baseline="0" dirty="0"/>
                        <a:t> $16,360,000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09489270"/>
                  </a:ext>
                </a:extLst>
              </a:tr>
              <a:tr h="286251">
                <a:tc>
                  <a:txBody>
                    <a:bodyPr/>
                    <a:lstStyle/>
                    <a:p>
                      <a:pPr>
                        <a:spcBef>
                          <a:spcPts val="600"/>
                        </a:spcBef>
                      </a:pPr>
                      <a:r>
                        <a:rPr lang="en-US" sz="1400" b="1" u="sng" baseline="0" dirty="0"/>
                        <a:t>Liabilities and Stockholders’ Equity</a:t>
                      </a:r>
                      <a:endParaRPr lang="en-US" sz="1400" u="sng" baseline="0" dirty="0"/>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IN" sz="1400" u="dbl"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IN" sz="1400" u="dbl"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IN" sz="1400" u="dbl"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98066851"/>
                  </a:ext>
                </a:extLst>
              </a:tr>
              <a:tr h="286251">
                <a:tc>
                  <a:txBody>
                    <a:bodyPr/>
                    <a:lstStyle/>
                    <a:p>
                      <a:pPr>
                        <a:spcBef>
                          <a:spcPts val="600"/>
                        </a:spcBef>
                      </a:pPr>
                      <a:r>
                        <a:rPr lang="en-US" sz="1400" dirty="0"/>
                        <a:t>Accounts payable</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  1,450,000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IN" sz="1400" u="dbl"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  1,450,000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60738"/>
                  </a:ext>
                </a:extLst>
              </a:tr>
              <a:tr h="286251">
                <a:tc>
                  <a:txBody>
                    <a:bodyPr/>
                    <a:lstStyle/>
                    <a:p>
                      <a:r>
                        <a:rPr lang="en-US" sz="1400" dirty="0"/>
                        <a:t>Contingent liability</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1,500,000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(1,500,000)</a:t>
                      </a:r>
                      <a:endParaRPr lang="en-IN" sz="1400" u="dbl"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55247000"/>
                  </a:ext>
                </a:extLst>
              </a:tr>
              <a:tr h="286251">
                <a:tc>
                  <a:txBody>
                    <a:bodyPr/>
                    <a:lstStyle/>
                    <a:p>
                      <a:r>
                        <a:rPr lang="en-US" sz="1400" dirty="0"/>
                        <a:t>Common stock</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8,000,000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IN" sz="1400" u="dbl"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dirty="0"/>
                        <a:t> 8,000,000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830603"/>
                  </a:ext>
                </a:extLst>
              </a:tr>
              <a:tr h="286251">
                <a:tc>
                  <a:txBody>
                    <a:bodyPr/>
                    <a:lstStyle/>
                    <a:p>
                      <a:r>
                        <a:rPr lang="en-US" sz="1400" dirty="0"/>
                        <a:t>Retained earnings</a:t>
                      </a:r>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sng" baseline="0" dirty="0"/>
                        <a:t>     4,650,000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sng" baseline="0" dirty="0"/>
                        <a:t>    2,260,000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sng" baseline="0" dirty="0"/>
                        <a:t>     6,910,000</a:t>
                      </a:r>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370504"/>
                  </a:ext>
                </a:extLst>
              </a:tr>
              <a:tr h="286251">
                <a:tc>
                  <a:txBody>
                    <a:bodyPr/>
                    <a:lstStyle/>
                    <a:p>
                      <a:pPr marL="180000" indent="0"/>
                      <a:r>
                        <a:rPr lang="en-US" sz="1400" dirty="0"/>
                        <a:t>Total liabilities and stockholders’ equity</a:t>
                      </a:r>
                      <a:endParaRPr lang="en-IN" sz="1400" dirty="0"/>
                    </a:p>
                  </a:txBody>
                  <a:tcPr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dbl" baseline="0" dirty="0"/>
                        <a:t> $15,600,000</a:t>
                      </a:r>
                      <a:endParaRPr lang="en-IN" sz="1400" u="dbl"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dbl" baseline="0" dirty="0"/>
                        <a:t> $    760,000</a:t>
                      </a:r>
                      <a:endParaRPr lang="en-IN" sz="1400" u="dbl"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400" u="dbl" baseline="0" dirty="0"/>
                        <a:t> $16,360,000</a:t>
                      </a:r>
                      <a:endParaRPr lang="en-IN" sz="1400" u="dbl" baseline="0" dirty="0"/>
                    </a:p>
                  </a:txBody>
                  <a:tcPr marL="133877" marR="133877" marT="34350" marB="3435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47632368"/>
                  </a:ext>
                </a:extLst>
              </a:tr>
            </a:tbl>
          </a:graphicData>
        </a:graphic>
      </p:graphicFrame>
      <p:sp>
        <p:nvSpPr>
          <p:cNvPr id="6" name="Slide Number Placeholder 5">
            <a:extLst>
              <a:ext uri="{FF2B5EF4-FFF2-40B4-BE49-F238E27FC236}">
                <a16:creationId xmlns:a16="http://schemas.microsoft.com/office/drawing/2014/main" id="{9F6F67CE-1F11-420E-AD42-1F4A32A2209B}"/>
              </a:ext>
            </a:extLst>
          </p:cNvPr>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18952333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EA058-8200-4048-882A-5FB0DAF42B5C}"/>
              </a:ext>
            </a:extLst>
          </p:cNvPr>
          <p:cNvSpPr>
            <a:spLocks noGrp="1"/>
          </p:cNvSpPr>
          <p:nvPr>
            <p:ph type="title"/>
          </p:nvPr>
        </p:nvSpPr>
        <p:spPr>
          <a:xfrm>
            <a:off x="342900" y="192490"/>
            <a:ext cx="8458200" cy="903231"/>
          </a:xfrm>
        </p:spPr>
        <p:txBody>
          <a:bodyPr>
            <a:noAutofit/>
          </a:bodyPr>
          <a:lstStyle/>
          <a:p>
            <a:r>
              <a:rPr lang="en-US" sz="3000" dirty="0"/>
              <a:t>Illustration 12–30 Statement of Cash Flows Revised by Mr. Djokovic</a:t>
            </a:r>
          </a:p>
        </p:txBody>
      </p:sp>
      <p:sp>
        <p:nvSpPr>
          <p:cNvPr id="3" name="Content Placeholder 2">
            <a:extLst>
              <a:ext uri="{FF2B5EF4-FFF2-40B4-BE49-F238E27FC236}">
                <a16:creationId xmlns:a16="http://schemas.microsoft.com/office/drawing/2014/main" id="{39CCFF16-F71F-4EF0-9752-6D55A054451D}"/>
              </a:ext>
            </a:extLst>
          </p:cNvPr>
          <p:cNvSpPr>
            <a:spLocks noGrp="1"/>
          </p:cNvSpPr>
          <p:nvPr>
            <p:ph sz="quarter" idx="11"/>
          </p:nvPr>
        </p:nvSpPr>
        <p:spPr>
          <a:xfrm>
            <a:off x="1006624" y="1276710"/>
            <a:ext cx="7130752" cy="991478"/>
          </a:xfrm>
        </p:spPr>
        <p:txBody>
          <a:bodyPr>
            <a:normAutofit/>
          </a:bodyPr>
          <a:lstStyle/>
          <a:p>
            <a:pPr algn="ctr">
              <a:spcBef>
                <a:spcPts val="0"/>
              </a:spcBef>
            </a:pPr>
            <a:r>
              <a:rPr lang="en-US" sz="1800" b="1" dirty="0">
                <a:solidFill>
                  <a:schemeClr val="tx1"/>
                </a:solidFill>
              </a:rPr>
              <a:t>FEDERER SPORTS APPAREL</a:t>
            </a:r>
          </a:p>
          <a:p>
            <a:pPr algn="ctr">
              <a:spcBef>
                <a:spcPts val="0"/>
              </a:spcBef>
            </a:pPr>
            <a:r>
              <a:rPr lang="en-US" sz="1800" b="1" dirty="0">
                <a:solidFill>
                  <a:schemeClr val="tx1"/>
                </a:solidFill>
              </a:rPr>
              <a:t>Statement of Cash Flows</a:t>
            </a:r>
          </a:p>
          <a:p>
            <a:pPr algn="ctr">
              <a:spcBef>
                <a:spcPts val="0"/>
              </a:spcBef>
            </a:pPr>
            <a:r>
              <a:rPr lang="en-US" sz="1800" b="1" dirty="0">
                <a:solidFill>
                  <a:schemeClr val="tx1"/>
                </a:solidFill>
              </a:rPr>
              <a:t>For the year ended December 31, 2025</a:t>
            </a:r>
          </a:p>
        </p:txBody>
      </p:sp>
      <p:graphicFrame>
        <p:nvGraphicFramePr>
          <p:cNvPr id="7" name="Table 7">
            <a:extLst>
              <a:ext uri="{FF2B5EF4-FFF2-40B4-BE49-F238E27FC236}">
                <a16:creationId xmlns:a16="http://schemas.microsoft.com/office/drawing/2014/main" id="{F8F2B148-9A29-4AA6-B4F1-73E3CFC0107D}"/>
              </a:ext>
            </a:extLst>
          </p:cNvPr>
          <p:cNvGraphicFramePr>
            <a:graphicFrameLocks noGrp="1"/>
          </p:cNvGraphicFramePr>
          <p:nvPr>
            <p:extLst>
              <p:ext uri="{D42A27DB-BD31-4B8C-83A1-F6EECF244321}">
                <p14:modId xmlns:p14="http://schemas.microsoft.com/office/powerpoint/2010/main" val="2106270132"/>
              </p:ext>
            </p:extLst>
          </p:nvPr>
        </p:nvGraphicFramePr>
        <p:xfrm>
          <a:off x="861035" y="2318866"/>
          <a:ext cx="7421929" cy="4259665"/>
        </p:xfrm>
        <a:graphic>
          <a:graphicData uri="http://schemas.openxmlformats.org/drawingml/2006/table">
            <a:tbl>
              <a:tblPr firstRow="1" bandRow="1"/>
              <a:tblGrid>
                <a:gridCol w="3653408">
                  <a:extLst>
                    <a:ext uri="{9D8B030D-6E8A-4147-A177-3AD203B41FA5}">
                      <a16:colId xmlns:a16="http://schemas.microsoft.com/office/drawing/2014/main" val="704000893"/>
                    </a:ext>
                  </a:extLst>
                </a:gridCol>
                <a:gridCol w="1261000">
                  <a:extLst>
                    <a:ext uri="{9D8B030D-6E8A-4147-A177-3AD203B41FA5}">
                      <a16:colId xmlns:a16="http://schemas.microsoft.com/office/drawing/2014/main" val="2237996326"/>
                    </a:ext>
                  </a:extLst>
                </a:gridCol>
                <a:gridCol w="1259412">
                  <a:extLst>
                    <a:ext uri="{9D8B030D-6E8A-4147-A177-3AD203B41FA5}">
                      <a16:colId xmlns:a16="http://schemas.microsoft.com/office/drawing/2014/main" val="4270996693"/>
                    </a:ext>
                  </a:extLst>
                </a:gridCol>
                <a:gridCol w="1248109">
                  <a:extLst>
                    <a:ext uri="{9D8B030D-6E8A-4147-A177-3AD203B41FA5}">
                      <a16:colId xmlns:a16="http://schemas.microsoft.com/office/drawing/2014/main" val="2494063865"/>
                    </a:ext>
                  </a:extLst>
                </a:gridCol>
              </a:tblGrid>
              <a:tr h="238729">
                <a:tc>
                  <a:txBody>
                    <a:bodyPr/>
                    <a:lstStyle/>
                    <a:p>
                      <a:endParaRPr lang="en-IN" sz="1200"/>
                    </a:p>
                  </a:txBody>
                  <a:tcPr marL="121706" marR="121706" marT="25154" marB="25154">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ctr"/>
                      <a:r>
                        <a:rPr lang="en-US" sz="1200" b="1" dirty="0"/>
                        <a:t>Nadal</a:t>
                      </a:r>
                      <a:endParaRPr lang="en-IN" sz="1200" dirty="0"/>
                    </a:p>
                  </a:txBody>
                  <a:tcPr marL="133877" marR="133877"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t>Changes</a:t>
                      </a:r>
                      <a:endParaRPr lang="en-IN" sz="1200" dirty="0"/>
                    </a:p>
                  </a:txBody>
                  <a:tcPr marL="133877" marR="133877"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t>Djokovic</a:t>
                      </a:r>
                      <a:endParaRPr lang="en-IN" sz="1200" dirty="0"/>
                    </a:p>
                  </a:txBody>
                  <a:tcPr marL="133877" marR="133877" marT="34350" marB="34350">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41897856"/>
                  </a:ext>
                </a:extLst>
              </a:tr>
              <a:tr h="238729">
                <a:tc>
                  <a:txBody>
                    <a:bodyPr/>
                    <a:lstStyle/>
                    <a:p>
                      <a:r>
                        <a:rPr lang="en-US" sz="1200" b="1" dirty="0"/>
                        <a:t>Operating Activities</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922415927"/>
                  </a:ext>
                </a:extLst>
              </a:tr>
              <a:tr h="238729">
                <a:tc>
                  <a:txBody>
                    <a:bodyPr/>
                    <a:lstStyle/>
                    <a:p>
                      <a:pPr marL="180000"/>
                      <a:r>
                        <a:rPr lang="en-US" sz="1200" dirty="0"/>
                        <a:t>Net income</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       850,000</a:t>
                      </a: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    2,260,000</a:t>
                      </a: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    3,110,000</a:t>
                      </a: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186174400"/>
                  </a:ext>
                </a:extLst>
              </a:tr>
              <a:tr h="427150">
                <a:tc>
                  <a:txBody>
                    <a:bodyPr/>
                    <a:lstStyle/>
                    <a:p>
                      <a:pPr marL="180000" indent="0"/>
                      <a:r>
                        <a:rPr lang="en-US" sz="1200" i="1" dirty="0"/>
                        <a:t>Adjustments to reconcile net income to net cash flows from operating activities:</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278054779"/>
                  </a:ext>
                </a:extLst>
              </a:tr>
              <a:tr h="238729">
                <a:tc>
                  <a:txBody>
                    <a:bodyPr/>
                    <a:lstStyle/>
                    <a:p>
                      <a:pPr marL="360000"/>
                      <a:r>
                        <a:rPr lang="en-US" sz="1200" dirty="0"/>
                        <a:t>Depreciation expense</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1,000,000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(500,000)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500,000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66695817"/>
                  </a:ext>
                </a:extLst>
              </a:tr>
              <a:tr h="238729">
                <a:tc>
                  <a:txBody>
                    <a:bodyPr/>
                    <a:lstStyle/>
                    <a:p>
                      <a:pPr marL="360000"/>
                      <a:r>
                        <a:rPr lang="en-US" sz="1200" dirty="0"/>
                        <a:t>Increase in accounts receivable</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(300,000)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(60,000)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(360,000)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426509750"/>
                  </a:ext>
                </a:extLst>
              </a:tr>
              <a:tr h="238729">
                <a:tc>
                  <a:txBody>
                    <a:bodyPr/>
                    <a:lstStyle/>
                    <a:p>
                      <a:pPr marL="360000"/>
                      <a:r>
                        <a:rPr lang="en-US" sz="1200" dirty="0"/>
                        <a:t>Increase in inventory</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(1,100,000)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(200,000)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(1,300,000)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969976742"/>
                  </a:ext>
                </a:extLst>
              </a:tr>
              <a:tr h="238729">
                <a:tc>
                  <a:txBody>
                    <a:bodyPr/>
                    <a:lstStyle/>
                    <a:p>
                      <a:pPr marL="360000"/>
                      <a:r>
                        <a:rPr lang="en-US" sz="1200" dirty="0"/>
                        <a:t>Decrease in accounts payable</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(250,000)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(250,000)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321153396"/>
                  </a:ext>
                </a:extLst>
              </a:tr>
              <a:tr h="238729">
                <a:tc>
                  <a:txBody>
                    <a:bodyPr/>
                    <a:lstStyle/>
                    <a:p>
                      <a:pPr marL="360000"/>
                      <a:r>
                        <a:rPr lang="en-US" sz="1200" dirty="0"/>
                        <a:t>Increase in contingent liability</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1,500,000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(1,500,000)</a:t>
                      </a:r>
                      <a:endParaRPr lang="en-IN" sz="1200" u="sng" baseline="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688780109"/>
                  </a:ext>
                </a:extLst>
              </a:tr>
              <a:tr h="238729">
                <a:tc>
                  <a:txBody>
                    <a:bodyPr/>
                    <a:lstStyle/>
                    <a:p>
                      <a:pPr marL="468000"/>
                      <a:r>
                        <a:rPr lang="en-US" sz="1200" dirty="0"/>
                        <a:t>Net cash flows from operating activities</a:t>
                      </a: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1,700,000</a:t>
                      </a: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IN" sz="1200" dirty="0"/>
                        <a:t>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1,700,000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428382700"/>
                  </a:ext>
                </a:extLst>
              </a:tr>
              <a:tr h="238729">
                <a:tc>
                  <a:txBody>
                    <a:bodyPr/>
                    <a:lstStyle/>
                    <a:p>
                      <a:r>
                        <a:rPr lang="en-US" sz="1200" b="1" dirty="0"/>
                        <a:t>Investing Activities</a:t>
                      </a:r>
                      <a:endParaRPr lang="en-US"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IN" sz="1200" dirty="0"/>
                        <a:t>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0</a:t>
                      </a: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559216342"/>
                  </a:ext>
                </a:extLst>
              </a:tr>
              <a:tr h="238729">
                <a:tc>
                  <a:txBody>
                    <a:bodyPr/>
                    <a:lstStyle/>
                    <a:p>
                      <a:r>
                        <a:rPr lang="en-US" sz="1200" b="1" dirty="0"/>
                        <a:t>Financing Activities</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193440117"/>
                  </a:ext>
                </a:extLst>
              </a:tr>
              <a:tr h="238729">
                <a:tc>
                  <a:txBody>
                    <a:bodyPr/>
                    <a:lstStyle/>
                    <a:p>
                      <a:pPr marL="180000"/>
                      <a:r>
                        <a:rPr lang="en-US" sz="1200" dirty="0"/>
                        <a:t>Payment of cash dividends</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(200,000)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u="sng" baseline="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(200,000)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370762094"/>
                  </a:ext>
                </a:extLst>
              </a:tr>
              <a:tr h="238729">
                <a:tc>
                  <a:txBody>
                    <a:bodyPr/>
                    <a:lstStyle/>
                    <a:p>
                      <a:pPr marL="360000"/>
                      <a:r>
                        <a:rPr lang="en-US" sz="1200" dirty="0"/>
                        <a:t>Net cash flows from financing activities</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(200,000)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u="sng" baseline="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(200,000)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859550970"/>
                  </a:ext>
                </a:extLst>
              </a:tr>
              <a:tr h="238729">
                <a:tc>
                  <a:txBody>
                    <a:bodyPr/>
                    <a:lstStyle/>
                    <a:p>
                      <a:r>
                        <a:rPr lang="en-US" sz="1200" dirty="0"/>
                        <a:t>Net increase (decrease) in cash</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1,500,000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dirty="0"/>
                        <a:t> 1,500,000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7839417"/>
                  </a:ext>
                </a:extLst>
              </a:tr>
              <a:tr h="238729">
                <a:tc>
                  <a:txBody>
                    <a:bodyPr/>
                    <a:lstStyle/>
                    <a:p>
                      <a:r>
                        <a:rPr lang="en-US" sz="1200" dirty="0"/>
                        <a:t>Cash at the beginning of the period</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800,000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u="sng" baseline="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sng" baseline="0" dirty="0"/>
                        <a:t>      800,000</a:t>
                      </a:r>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73571683"/>
                  </a:ext>
                </a:extLst>
              </a:tr>
              <a:tr h="2387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Cash at the end of the period</a:t>
                      </a:r>
                      <a:endParaRPr lang="en-IN" sz="120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dbl" baseline="0" dirty="0"/>
                        <a:t> $2,300,000</a:t>
                      </a:r>
                      <a:endParaRPr lang="en-IN" sz="1200" u="dbl" baseline="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endParaRPr lang="en-IN" sz="1200" u="dbl" baseline="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a:r>
                        <a:rPr lang="en-US" sz="1200" u="dbl" baseline="0" dirty="0"/>
                        <a:t> $2,300,000</a:t>
                      </a:r>
                      <a:endParaRPr lang="en-IN" sz="1200" u="dbl" baseline="0" dirty="0"/>
                    </a:p>
                  </a:txBody>
                  <a:tcPr marL="121706" marR="121706" marT="25154" marB="2515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189651854"/>
                  </a:ext>
                </a:extLst>
              </a:tr>
            </a:tbl>
          </a:graphicData>
        </a:graphic>
      </p:graphicFrame>
      <p:sp>
        <p:nvSpPr>
          <p:cNvPr id="6" name="Slide Number Placeholder 5">
            <a:extLst>
              <a:ext uri="{FF2B5EF4-FFF2-40B4-BE49-F238E27FC236}">
                <a16:creationId xmlns:a16="http://schemas.microsoft.com/office/drawing/2014/main" id="{8AF72B41-3E5B-4C22-9CBE-365B113F307D}"/>
              </a:ext>
            </a:extLst>
          </p:cNvPr>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12794330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5DB01-AC85-459D-9169-57D1254AD10D}"/>
              </a:ext>
            </a:extLst>
          </p:cNvPr>
          <p:cNvSpPr>
            <a:spLocks noGrp="1"/>
          </p:cNvSpPr>
          <p:nvPr>
            <p:ph type="title"/>
          </p:nvPr>
        </p:nvSpPr>
        <p:spPr>
          <a:xfrm>
            <a:off x="342900" y="233546"/>
            <a:ext cx="8458200" cy="821119"/>
          </a:xfrm>
        </p:spPr>
        <p:txBody>
          <a:bodyPr>
            <a:normAutofit/>
          </a:bodyPr>
          <a:lstStyle/>
          <a:p>
            <a:r>
              <a:rPr lang="en-US" sz="3000" dirty="0"/>
              <a:t>Conservatism Versus Aggressive Accounting</a:t>
            </a:r>
          </a:p>
        </p:txBody>
      </p:sp>
      <p:sp>
        <p:nvSpPr>
          <p:cNvPr id="3" name="Content Placeholder 2">
            <a:extLst>
              <a:ext uri="{FF2B5EF4-FFF2-40B4-BE49-F238E27FC236}">
                <a16:creationId xmlns:a16="http://schemas.microsoft.com/office/drawing/2014/main" id="{D2A29EF1-EEF4-40B7-A34F-E14426F2E42D}"/>
              </a:ext>
            </a:extLst>
          </p:cNvPr>
          <p:cNvSpPr>
            <a:spLocks noGrp="1"/>
          </p:cNvSpPr>
          <p:nvPr>
            <p:ph sz="quarter" idx="11"/>
          </p:nvPr>
        </p:nvSpPr>
        <p:spPr>
          <a:xfrm>
            <a:off x="342900" y="1276710"/>
            <a:ext cx="8458200" cy="1166240"/>
          </a:xfrm>
        </p:spPr>
        <p:txBody>
          <a:bodyPr/>
          <a:lstStyle/>
          <a:p>
            <a:pPr marL="291600" indent="-291600">
              <a:buFont typeface="Arial" panose="020B0604020202020204" pitchFamily="34" charset="0"/>
              <a:buChar char="•"/>
            </a:pPr>
            <a:r>
              <a:rPr lang="en-US" dirty="0"/>
              <a:t>Mr. Nadal represents conservative accounting practices.</a:t>
            </a:r>
          </a:p>
          <a:p>
            <a:pPr marL="291600" indent="-291600">
              <a:buFont typeface="Arial" panose="020B0604020202020204" pitchFamily="34" charset="0"/>
              <a:buChar char="•"/>
            </a:pPr>
            <a:r>
              <a:rPr lang="en-US" dirty="0"/>
              <a:t>Mr. Djokovic represents aggressive accounting practices.</a:t>
            </a:r>
          </a:p>
        </p:txBody>
      </p:sp>
      <p:sp>
        <p:nvSpPr>
          <p:cNvPr id="6" name="Slide Number Placeholder 5">
            <a:extLst>
              <a:ext uri="{FF2B5EF4-FFF2-40B4-BE49-F238E27FC236}">
                <a16:creationId xmlns:a16="http://schemas.microsoft.com/office/drawing/2014/main" id="{8B2EF9D0-B9FF-499B-8621-B44030D3E406}"/>
              </a:ext>
            </a:extLst>
          </p:cNvPr>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363263122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27A71-6A88-44AD-842C-EC51D41B1A89}"/>
              </a:ext>
            </a:extLst>
          </p:cNvPr>
          <p:cNvSpPr>
            <a:spLocks noGrp="1"/>
          </p:cNvSpPr>
          <p:nvPr>
            <p:ph type="title"/>
          </p:nvPr>
        </p:nvSpPr>
        <p:spPr/>
        <p:txBody>
          <a:bodyPr/>
          <a:lstStyle/>
          <a:p>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Key Point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5</a:t>
            </a:r>
            <a:endParaRPr lang="en-US" dirty="0"/>
          </a:p>
        </p:txBody>
      </p:sp>
      <p:sp>
        <p:nvSpPr>
          <p:cNvPr id="3" name="Content Placeholder 2">
            <a:extLst>
              <a:ext uri="{FF2B5EF4-FFF2-40B4-BE49-F238E27FC236}">
                <a16:creationId xmlns:a16="http://schemas.microsoft.com/office/drawing/2014/main" id="{2DEDB844-E451-46AF-BDE9-23A43DC320D2}"/>
              </a:ext>
            </a:extLst>
          </p:cNvPr>
          <p:cNvSpPr>
            <a:spLocks noGrp="1"/>
          </p:cNvSpPr>
          <p:nvPr>
            <p:ph sz="quarter" idx="11"/>
          </p:nvPr>
        </p:nvSpPr>
        <p:spPr>
          <a:xfrm>
            <a:off x="342900" y="1276709"/>
            <a:ext cx="8458200" cy="2152291"/>
          </a:xfrm>
        </p:spPr>
        <p:txBody>
          <a:bodyPr/>
          <a:lstStyle/>
          <a:p>
            <a:pPr marL="0" indent="0">
              <a:buNone/>
            </a:pPr>
            <a:r>
              <a:rPr lang="en-US" dirty="0"/>
              <a:t>Changes in accounting estimates and practices alter the appearance of amounts reported in the income statement and the balance sheet.</a:t>
            </a:r>
          </a:p>
          <a:p>
            <a:pPr marL="0" indent="0">
              <a:buNone/>
            </a:pPr>
            <a:r>
              <a:rPr lang="en-US" dirty="0"/>
              <a:t>However, changes in accounting estimates and practices usually have no effect on a company’s underlying cash flows.</a:t>
            </a:r>
          </a:p>
        </p:txBody>
      </p:sp>
      <p:sp>
        <p:nvSpPr>
          <p:cNvPr id="6" name="Slide Number Placeholder 5">
            <a:extLst>
              <a:ext uri="{FF2B5EF4-FFF2-40B4-BE49-F238E27FC236}">
                <a16:creationId xmlns:a16="http://schemas.microsoft.com/office/drawing/2014/main" id="{3CF66643-C127-45D6-898F-186C22F864F6}"/>
              </a:ext>
            </a:extLst>
          </p:cNvPr>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6631608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12–10 </a:t>
            </a:r>
            <a:r>
              <a:rPr lang="en-US" sz="1000" b="0" dirty="0"/>
              <a:t>1</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3363529"/>
          </a:xfrm>
        </p:spPr>
        <p:txBody>
          <a:bodyPr>
            <a:normAutofit/>
          </a:bodyPr>
          <a:lstStyle/>
          <a:p>
            <a:pPr marL="0" indent="0">
              <a:buNone/>
            </a:pPr>
            <a:r>
              <a:rPr lang="en-US" sz="2200" dirty="0"/>
              <a:t>Which of the following would be considered an aggressive accounting practice? </a:t>
            </a:r>
          </a:p>
          <a:p>
            <a:r>
              <a:rPr lang="en-US" sz="2200" b="1" dirty="0"/>
              <a:t>a. </a:t>
            </a:r>
            <a:r>
              <a:rPr lang="en-US" sz="2200" dirty="0"/>
              <a:t>Writing down inventory due to a decline in inventory value</a:t>
            </a:r>
          </a:p>
          <a:p>
            <a:pPr marL="342000" indent="-342000"/>
            <a:r>
              <a:rPr lang="en-US" sz="2200" b="1" dirty="0"/>
              <a:t>b. </a:t>
            </a:r>
            <a:r>
              <a:rPr lang="en-US" sz="2200" dirty="0"/>
              <a:t>Changing from straight line to the double declining balance method of depreciation</a:t>
            </a:r>
          </a:p>
          <a:p>
            <a:pPr marL="342000" indent="-342000"/>
            <a:r>
              <a:rPr lang="en-US" sz="2200" b="1" dirty="0"/>
              <a:t>c. </a:t>
            </a:r>
            <a:r>
              <a:rPr lang="en-US" sz="2200" dirty="0"/>
              <a:t>Deciding to remove a loss contingency when the likelihood of an unfavorable decision is probable</a:t>
            </a:r>
          </a:p>
          <a:p>
            <a:r>
              <a:rPr lang="en-US" sz="2200" b="1" dirty="0"/>
              <a:t>d. </a:t>
            </a:r>
            <a:r>
              <a:rPr lang="en-US" sz="2200" dirty="0"/>
              <a:t>All the above</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75</a:t>
            </a:fld>
            <a:endParaRPr lang="en-US" dirty="0"/>
          </a:p>
        </p:txBody>
      </p:sp>
    </p:spTree>
    <p:extLst>
      <p:ext uri="{BB962C8B-B14F-4D97-AF65-F5344CB8AC3E}">
        <p14:creationId xmlns:p14="http://schemas.microsoft.com/office/powerpoint/2010/main" val="78645422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12–10 </a:t>
            </a:r>
            <a:r>
              <a:rPr lang="en-US" sz="1000" b="0" dirty="0"/>
              <a:t>2</a:t>
            </a:r>
            <a:endParaRPr lang="en-US" dirty="0"/>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a:xfrm>
            <a:off x="342900" y="1276710"/>
            <a:ext cx="8458200" cy="3363529"/>
          </a:xfrm>
        </p:spPr>
        <p:txBody>
          <a:bodyPr>
            <a:normAutofit/>
          </a:bodyPr>
          <a:lstStyle/>
          <a:p>
            <a:pPr marL="0" indent="0">
              <a:buNone/>
            </a:pPr>
            <a:r>
              <a:rPr lang="en-US" sz="2200" dirty="0"/>
              <a:t>Which of the following would be considered an aggressive accounting practice? </a:t>
            </a:r>
          </a:p>
          <a:p>
            <a:r>
              <a:rPr lang="en-US" sz="2200" b="1" dirty="0"/>
              <a:t>a. </a:t>
            </a:r>
            <a:r>
              <a:rPr lang="en-US" sz="2200" dirty="0"/>
              <a:t>Writing down inventory due to a decline in inventory value</a:t>
            </a:r>
          </a:p>
          <a:p>
            <a:pPr marL="342000" indent="-342000"/>
            <a:r>
              <a:rPr lang="en-US" sz="2200" b="1" dirty="0"/>
              <a:t>b. </a:t>
            </a:r>
            <a:r>
              <a:rPr lang="en-US" sz="2200" dirty="0"/>
              <a:t>Changing from straight line to the double declining balance method of depreciation</a:t>
            </a:r>
          </a:p>
          <a:p>
            <a:pPr marL="342000" indent="-342000"/>
            <a:r>
              <a:rPr lang="en-US" sz="2200" b="1" dirty="0"/>
              <a:t>Answer: c. </a:t>
            </a:r>
            <a:r>
              <a:rPr lang="en-US" sz="2200" dirty="0"/>
              <a:t>Deciding to remove a loss contingency when the likelihood of an unfavorable decision is probable</a:t>
            </a:r>
          </a:p>
          <a:p>
            <a:r>
              <a:rPr lang="en-US" sz="2200" b="1" dirty="0"/>
              <a:t>d. </a:t>
            </a:r>
            <a:r>
              <a:rPr lang="en-US" sz="2200" dirty="0"/>
              <a:t>All the above</a:t>
            </a:r>
          </a:p>
        </p:txBody>
      </p:sp>
      <p:sp>
        <p:nvSpPr>
          <p:cNvPr id="11" name="Content Placeholder 10">
            <a:extLst>
              <a:ext uri="{FF2B5EF4-FFF2-40B4-BE49-F238E27FC236}">
                <a16:creationId xmlns:a16="http://schemas.microsoft.com/office/drawing/2014/main" id="{1013D638-16E7-49EC-B011-9517FCFCC134}"/>
              </a:ext>
            </a:extLst>
          </p:cNvPr>
          <p:cNvSpPr>
            <a:spLocks noGrp="1"/>
          </p:cNvSpPr>
          <p:nvPr>
            <p:ph sz="quarter" idx="14"/>
          </p:nvPr>
        </p:nvSpPr>
        <p:spPr>
          <a:xfrm>
            <a:off x="342900" y="4766484"/>
            <a:ext cx="8458200" cy="1666897"/>
          </a:xfrm>
        </p:spPr>
        <p:txBody>
          <a:bodyPr>
            <a:noAutofit/>
          </a:bodyPr>
          <a:lstStyle/>
          <a:p>
            <a:r>
              <a:rPr lang="en-US" sz="2000" dirty="0"/>
              <a:t>Conservative accounting practices are those that result in reporting lower income, lower assets, and higher liabilities. Aggressive policies are the opposite. Deciding to remove a loss contingency is considered an aggressive practice, especially when the likelihood of an unfavorable decision is probable. (The other two items are conservative in nature.)</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76</a:t>
            </a:fld>
            <a:endParaRPr lang="en-US" dirty="0"/>
          </a:p>
        </p:txBody>
      </p:sp>
    </p:spTree>
    <p:extLst>
      <p:ext uri="{BB962C8B-B14F-4D97-AF65-F5344CB8AC3E}">
        <p14:creationId xmlns:p14="http://schemas.microsoft.com/office/powerpoint/2010/main" val="49304556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78</a:t>
            </a:fld>
            <a:endParaRPr lang="en-US" dirty="0"/>
          </a:p>
        </p:txBody>
      </p:sp>
    </p:spTree>
    <p:extLst>
      <p:ext uri="{BB962C8B-B14F-4D97-AF65-F5344CB8AC3E}">
        <p14:creationId xmlns:p14="http://schemas.microsoft.com/office/powerpoint/2010/main" val="424501654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t>Illustration 12–1 Three Types of Comparisons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dirty="0"/>
              <a:t>Type 1. Comparisons between companies - comparing sales growth between companies. Example: Compare sales growth for V F Corporation with sales growth for Nike. Type 2. Comparisons over time - comparing Earnings in Current Year with Earnings in previous Year. Example: Compare V F’s earnings in the current year versus previous year. Type 3. Comparisons to industry - compare company risk with industry risk. Example: Compare V F’s level of risk with the average degree of risk for the apparel industry.</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79</a:t>
            </a:fld>
            <a:endParaRPr lang="en-US" dirty="0"/>
          </a:p>
        </p:txBody>
      </p:sp>
    </p:spTree>
    <p:extLst>
      <p:ext uri="{BB962C8B-B14F-4D97-AF65-F5344CB8AC3E}">
        <p14:creationId xmlns:p14="http://schemas.microsoft.com/office/powerpoint/2010/main" val="57252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A6B89-1E8F-4B1E-B431-868749EA5203}"/>
              </a:ext>
            </a:extLst>
          </p:cNvPr>
          <p:cNvSpPr>
            <a:spLocks noGrp="1"/>
          </p:cNvSpPr>
          <p:nvPr>
            <p:ph type="title"/>
          </p:nvPr>
        </p:nvSpPr>
        <p:spPr/>
        <p:txBody>
          <a:bodyPr>
            <a:normAutofit/>
          </a:bodyPr>
          <a:lstStyle/>
          <a:p>
            <a:r>
              <a:rPr lang="en-US" dirty="0"/>
              <a:t>Key Point </a:t>
            </a:r>
            <a:r>
              <a:rPr lang="en-US" sz="1000" b="0" dirty="0"/>
              <a:t>1</a:t>
            </a:r>
          </a:p>
        </p:txBody>
      </p:sp>
      <p:sp>
        <p:nvSpPr>
          <p:cNvPr id="3" name="Content Placeholder 2">
            <a:extLst>
              <a:ext uri="{FF2B5EF4-FFF2-40B4-BE49-F238E27FC236}">
                <a16:creationId xmlns:a16="http://schemas.microsoft.com/office/drawing/2014/main" id="{251B18E4-C0C2-403F-84BC-3C2362658BE4}"/>
              </a:ext>
            </a:extLst>
          </p:cNvPr>
          <p:cNvSpPr>
            <a:spLocks noGrp="1"/>
          </p:cNvSpPr>
          <p:nvPr>
            <p:ph sz="quarter" idx="11"/>
          </p:nvPr>
        </p:nvSpPr>
        <p:spPr>
          <a:xfrm>
            <a:off x="342900" y="1276709"/>
            <a:ext cx="8458200" cy="2026049"/>
          </a:xfrm>
        </p:spPr>
        <p:txBody>
          <a:bodyPr/>
          <a:lstStyle/>
          <a:p>
            <a:pPr marL="0" indent="0">
              <a:buNone/>
            </a:pPr>
            <a:r>
              <a:rPr lang="en-US" dirty="0"/>
              <a:t>For vertical analysis, we express each item as </a:t>
            </a:r>
            <a:r>
              <a:rPr lang="en-US" b="1" dirty="0"/>
              <a:t>a percentage of the same base amount</a:t>
            </a:r>
            <a:r>
              <a:rPr lang="en-US" dirty="0"/>
              <a:t>, such as:</a:t>
            </a:r>
          </a:p>
          <a:p>
            <a:pPr marL="291600" indent="-291600">
              <a:buFont typeface="Arial" panose="020B0604020202020204" pitchFamily="34" charset="0"/>
              <a:buChar char="•"/>
            </a:pPr>
            <a:r>
              <a:rPr lang="en-US" dirty="0"/>
              <a:t>A percentage of </a:t>
            </a:r>
            <a:r>
              <a:rPr lang="en-US" b="1" dirty="0"/>
              <a:t>sales</a:t>
            </a:r>
            <a:r>
              <a:rPr lang="en-US" dirty="0"/>
              <a:t> in the income statement.</a:t>
            </a:r>
          </a:p>
          <a:p>
            <a:pPr marL="291600" indent="-291600">
              <a:buFont typeface="Arial" panose="020B0604020202020204" pitchFamily="34" charset="0"/>
              <a:buChar char="•"/>
            </a:pPr>
            <a:r>
              <a:rPr lang="en-US" dirty="0"/>
              <a:t>A percentage of </a:t>
            </a:r>
            <a:r>
              <a:rPr lang="en-US" b="1" dirty="0"/>
              <a:t>total</a:t>
            </a:r>
            <a:r>
              <a:rPr lang="en-US" dirty="0"/>
              <a:t> </a:t>
            </a:r>
            <a:r>
              <a:rPr lang="en-US" b="1" dirty="0"/>
              <a:t>assets</a:t>
            </a:r>
            <a:r>
              <a:rPr lang="en-US" dirty="0"/>
              <a:t> in the balance sheet.</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3402836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29048C7-E925-453E-B10F-2A78AA8D71EA}"/>
              </a:ext>
            </a:extLst>
          </p:cNvPr>
          <p:cNvSpPr>
            <a:spLocks noGrp="1"/>
          </p:cNvSpPr>
          <p:nvPr>
            <p:ph type="title"/>
          </p:nvPr>
        </p:nvSpPr>
        <p:spPr/>
        <p:txBody>
          <a:bodyPr/>
          <a:lstStyle/>
          <a:p>
            <a:r>
              <a:rPr lang="en-US" dirty="0"/>
              <a:t>Concept Check 12–1 </a:t>
            </a:r>
            <a:r>
              <a:rPr lang="en-US" sz="1000" b="0" dirty="0"/>
              <a:t>1</a:t>
            </a:r>
          </a:p>
        </p:txBody>
      </p:sp>
      <p:sp>
        <p:nvSpPr>
          <p:cNvPr id="8" name="Content Placeholder 7">
            <a:extLst>
              <a:ext uri="{FF2B5EF4-FFF2-40B4-BE49-F238E27FC236}">
                <a16:creationId xmlns:a16="http://schemas.microsoft.com/office/drawing/2014/main" id="{C37F8A71-E880-40B0-B203-3C60220C5E48}"/>
              </a:ext>
            </a:extLst>
          </p:cNvPr>
          <p:cNvSpPr>
            <a:spLocks noGrp="1"/>
          </p:cNvSpPr>
          <p:nvPr>
            <p:ph sz="quarter" idx="11"/>
          </p:nvPr>
        </p:nvSpPr>
        <p:spPr/>
        <p:txBody>
          <a:bodyPr/>
          <a:lstStyle/>
          <a:p>
            <a:pPr marL="0" indent="0">
              <a:buNone/>
            </a:pPr>
            <a:r>
              <a:rPr lang="en-US" dirty="0"/>
              <a:t>When using vertical analysis, we express income statement items as a percentage of:</a:t>
            </a:r>
          </a:p>
          <a:p>
            <a:r>
              <a:rPr lang="en-US" b="1" dirty="0"/>
              <a:t>a.</a:t>
            </a:r>
            <a:r>
              <a:rPr lang="en-US" dirty="0"/>
              <a:t> Net income</a:t>
            </a:r>
          </a:p>
          <a:p>
            <a:r>
              <a:rPr lang="en-US" b="1" dirty="0"/>
              <a:t>b.</a:t>
            </a:r>
            <a:r>
              <a:rPr lang="en-US" dirty="0"/>
              <a:t> Sales</a:t>
            </a:r>
          </a:p>
          <a:p>
            <a:r>
              <a:rPr lang="en-US" b="1" dirty="0"/>
              <a:t>c.</a:t>
            </a:r>
            <a:r>
              <a:rPr lang="en-US" dirty="0"/>
              <a:t> Gross profit</a:t>
            </a:r>
          </a:p>
          <a:p>
            <a:r>
              <a:rPr lang="en-US" b="1" dirty="0"/>
              <a:t>d.</a:t>
            </a:r>
            <a:r>
              <a:rPr lang="en-US" dirty="0"/>
              <a:t> Total assets</a:t>
            </a:r>
          </a:p>
        </p:txBody>
      </p:sp>
      <p:sp>
        <p:nvSpPr>
          <p:cNvPr id="6" name="Slide Number Placeholder 5">
            <a:extLst>
              <a:ext uri="{FF2B5EF4-FFF2-40B4-BE49-F238E27FC236}">
                <a16:creationId xmlns:a16="http://schemas.microsoft.com/office/drawing/2014/main" id="{76CB70C2-269A-4D3C-8A4F-5469074B362E}"/>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87314402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Custom 10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09">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2797</TotalTime>
  <Words>10829</Words>
  <Application>Microsoft Office PowerPoint</Application>
  <PresentationFormat>On-screen Show (4:3)</PresentationFormat>
  <Paragraphs>1241</Paragraphs>
  <Slides>79</Slides>
  <Notes>45</Notes>
  <HiddenSlides>2</HiddenSlides>
  <MMClips>0</MMClips>
  <ScaleCrop>false</ScaleCrop>
  <HeadingPairs>
    <vt:vector size="8" baseType="variant">
      <vt:variant>
        <vt:lpstr>Fonts Used</vt:lpstr>
      </vt:variant>
      <vt:variant>
        <vt:i4>2</vt:i4>
      </vt:variant>
      <vt:variant>
        <vt:lpstr>Theme</vt:lpstr>
      </vt:variant>
      <vt:variant>
        <vt:i4>5</vt:i4>
      </vt:variant>
      <vt:variant>
        <vt:lpstr>Embedded OLE Servers</vt:lpstr>
      </vt:variant>
      <vt:variant>
        <vt:i4>2</vt:i4>
      </vt:variant>
      <vt:variant>
        <vt:lpstr>Slide Titles</vt:lpstr>
      </vt:variant>
      <vt:variant>
        <vt:i4>79</vt:i4>
      </vt:variant>
    </vt:vector>
  </HeadingPairs>
  <TitlesOfParts>
    <vt:vector size="88" baseType="lpstr">
      <vt:lpstr>Arial</vt:lpstr>
      <vt:lpstr>Calibri</vt:lpstr>
      <vt:lpstr>Title Slides Master</vt:lpstr>
      <vt:lpstr>MainContentSlideMaster</vt:lpstr>
      <vt:lpstr>ClosingMaster</vt:lpstr>
      <vt:lpstr>DividerSlideMaster</vt:lpstr>
      <vt:lpstr>ImageDescriptionAppendixSlideMaster</vt:lpstr>
      <vt:lpstr>Equation</vt:lpstr>
      <vt:lpstr>MathType 7.0 Equation</vt:lpstr>
      <vt:lpstr>Financial Accounting, Sixth Edition</vt:lpstr>
      <vt:lpstr>PART A</vt:lpstr>
      <vt:lpstr>Illustration 12–1 Three Types of Comparisons</vt:lpstr>
      <vt:lpstr>Learning Objective 1</vt:lpstr>
      <vt:lpstr>Vertical Analysis</vt:lpstr>
      <vt:lpstr>Illustration 12–2 Common-Size Income Statements</vt:lpstr>
      <vt:lpstr>Illustration 12–3 Common-Size Balance Sheets</vt:lpstr>
      <vt:lpstr>Key Point 1</vt:lpstr>
      <vt:lpstr>Concept Check 12–1 1</vt:lpstr>
      <vt:lpstr>Concept Check 12–1 2</vt:lpstr>
      <vt:lpstr>Concept Check 12–2 1</vt:lpstr>
      <vt:lpstr>Concept Check 12–2 2</vt:lpstr>
      <vt:lpstr>Learning Objective 2</vt:lpstr>
      <vt:lpstr>Horizontal Analysis</vt:lpstr>
      <vt:lpstr>Illustration 12-4 Horizontal Analysis of VF’s Income Statements</vt:lpstr>
      <vt:lpstr>Illustration 12–5 Horizontal Analysis of VF’s Balance Sheets</vt:lpstr>
      <vt:lpstr>Key Point 2</vt:lpstr>
      <vt:lpstr>Concept Check 12–3 1</vt:lpstr>
      <vt:lpstr>Concept Check 12–3 2</vt:lpstr>
      <vt:lpstr>PART B</vt:lpstr>
      <vt:lpstr>Common Mistake</vt:lpstr>
      <vt:lpstr>Illustration 12–6 VF’s Financial Statements—Income Statement</vt:lpstr>
      <vt:lpstr>Illustration 12–6 VF’s Financial Statements—Balance Sheets</vt:lpstr>
      <vt:lpstr>Learning Objective 3</vt:lpstr>
      <vt:lpstr>Illustration 12–7 Risk Ratios 1</vt:lpstr>
      <vt:lpstr>Illustration 12–7 Risk Ratios 2</vt:lpstr>
      <vt:lpstr>Illustration 12–8 Receivables Turnover Ratio</vt:lpstr>
      <vt:lpstr>Illustration 12–9 Average Collection Period</vt:lpstr>
      <vt:lpstr>Illustration 12–10 Inventory Turnover Ratio</vt:lpstr>
      <vt:lpstr>Illustration 12–11 Average Days in Inventory</vt:lpstr>
      <vt:lpstr>Illustration 12–12 Current Ratio</vt:lpstr>
      <vt:lpstr>Illustration 12–13 Acid-Test Ratio</vt:lpstr>
      <vt:lpstr>Illustration 12–14 Debt to Equity Ratio</vt:lpstr>
      <vt:lpstr>Illustration 12–15 Times Interest Earned Ratio</vt:lpstr>
      <vt:lpstr>Key Point 3</vt:lpstr>
      <vt:lpstr>Concept Check 12–4 1</vt:lpstr>
      <vt:lpstr>Concept Check 12–4 2</vt:lpstr>
      <vt:lpstr>Concept Check 12–5 1</vt:lpstr>
      <vt:lpstr>Concept Check 12–5 2</vt:lpstr>
      <vt:lpstr>Learning Objective 4</vt:lpstr>
      <vt:lpstr>Illustration 12–16 Profitability Ratios</vt:lpstr>
      <vt:lpstr>Illustration 12–17 Gross Profit Ratio</vt:lpstr>
      <vt:lpstr>Illustration 12–18 Return on Assets</vt:lpstr>
      <vt:lpstr>Illustration 12–19 Components of Return on Assets</vt:lpstr>
      <vt:lpstr>Illustration 12–20 Profit Margin</vt:lpstr>
      <vt:lpstr>Illustration 12–21 Asset Turnover</vt:lpstr>
      <vt:lpstr>Illustration 12–22 Return on Equity</vt:lpstr>
      <vt:lpstr>Illustration 12–23 Price-Earnings Ratio</vt:lpstr>
      <vt:lpstr>Key Point 4</vt:lpstr>
      <vt:lpstr>Concept Check 12–6 1</vt:lpstr>
      <vt:lpstr>Concept Check 12–6 2</vt:lpstr>
      <vt:lpstr>Concept Check 12–7 1</vt:lpstr>
      <vt:lpstr>Concept Check 12–7 2</vt:lpstr>
      <vt:lpstr>Concept Check 12–8 1</vt:lpstr>
      <vt:lpstr>Concept Check 12–8 2</vt:lpstr>
      <vt:lpstr>PART C</vt:lpstr>
      <vt:lpstr>Learning Objective 5</vt:lpstr>
      <vt:lpstr>Earnings Persistence and One-Time Income Items</vt:lpstr>
      <vt:lpstr>Discontinued Operations</vt:lpstr>
      <vt:lpstr>Illustration 12–24 Presentation of a Discontinued Operation</vt:lpstr>
      <vt:lpstr>Illustration 12–25 Other Revenues and Expenses</vt:lpstr>
      <vt:lpstr>Concept Check 12–9 1</vt:lpstr>
      <vt:lpstr>Concept Check 12–9 2</vt:lpstr>
      <vt:lpstr>Learning Objective 6</vt:lpstr>
      <vt:lpstr>Quality of Earnings</vt:lpstr>
      <vt:lpstr>Illustration 12–26 Financial Statements Prepared by Mr. Nadal 1</vt:lpstr>
      <vt:lpstr>Illustration 12–26 Financial Statements Prepared by Mr. Nadal 2</vt:lpstr>
      <vt:lpstr>Illustration 12–27 Mr. Djokovic’s Proposed Changes 1</vt:lpstr>
      <vt:lpstr>Illustration 12–27 Mr. Djokovic’s Proposed Changes 2</vt:lpstr>
      <vt:lpstr>Illustration 12–28 Income Statement Revised by Mr. Djokovic</vt:lpstr>
      <vt:lpstr>Illustration 12–29 Balance Sheet Revised by Mr. Djokovic</vt:lpstr>
      <vt:lpstr>Illustration 12–30 Statement of Cash Flows Revised by Mr. Djokovic</vt:lpstr>
      <vt:lpstr>Conservatism Versus Aggressive Accounting</vt:lpstr>
      <vt:lpstr>Key Point 5</vt:lpstr>
      <vt:lpstr>Concept Check 12–10 1</vt:lpstr>
      <vt:lpstr>Concept Check 12–10 2</vt:lpstr>
      <vt:lpstr>End of Main Content</vt:lpstr>
      <vt:lpstr>Accessibility Content: Text Alternatives for Images</vt:lpstr>
      <vt:lpstr>Illustration 12–1 Three Types of Comparisons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12</dc:title>
  <dc:creator/>
  <cp:keywords/>
  <cp:lastModifiedBy>Joel B</cp:lastModifiedBy>
  <cp:revision>407</cp:revision>
  <dcterms:created xsi:type="dcterms:W3CDTF">2021-07-01T13:49:16Z</dcterms:created>
  <dcterms:modified xsi:type="dcterms:W3CDTF">2021-10-01T11:47:03Z</dcterms:modified>
</cp:coreProperties>
</file>