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91"/>
  </p:notesMasterIdLst>
  <p:sldIdLst>
    <p:sldId id="304" r:id="rId6"/>
    <p:sldId id="265" r:id="rId7"/>
    <p:sldId id="305" r:id="rId8"/>
    <p:sldId id="420" r:id="rId9"/>
    <p:sldId id="307" r:id="rId10"/>
    <p:sldId id="308" r:id="rId11"/>
    <p:sldId id="309" r:id="rId12"/>
    <p:sldId id="310" r:id="rId13"/>
    <p:sldId id="311" r:id="rId14"/>
    <p:sldId id="312" r:id="rId15"/>
    <p:sldId id="313" r:id="rId16"/>
    <p:sldId id="314" r:id="rId17"/>
    <p:sldId id="316" r:id="rId18"/>
    <p:sldId id="398" r:id="rId19"/>
    <p:sldId id="317" r:id="rId20"/>
    <p:sldId id="318" r:id="rId21"/>
    <p:sldId id="319" r:id="rId22"/>
    <p:sldId id="422" r:id="rId23"/>
    <p:sldId id="423" r:id="rId24"/>
    <p:sldId id="424" r:id="rId25"/>
    <p:sldId id="400" r:id="rId26"/>
    <p:sldId id="323" r:id="rId27"/>
    <p:sldId id="425" r:id="rId28"/>
    <p:sldId id="325" r:id="rId29"/>
    <p:sldId id="326" r:id="rId30"/>
    <p:sldId id="327" r:id="rId31"/>
    <p:sldId id="328" r:id="rId32"/>
    <p:sldId id="329" r:id="rId33"/>
    <p:sldId id="330" r:id="rId34"/>
    <p:sldId id="331" r:id="rId35"/>
    <p:sldId id="401" r:id="rId36"/>
    <p:sldId id="332" r:id="rId37"/>
    <p:sldId id="333" r:id="rId38"/>
    <p:sldId id="334" r:id="rId39"/>
    <p:sldId id="335" r:id="rId40"/>
    <p:sldId id="402" r:id="rId41"/>
    <p:sldId id="403" r:id="rId42"/>
    <p:sldId id="404" r:id="rId43"/>
    <p:sldId id="405" r:id="rId44"/>
    <p:sldId id="336" r:id="rId45"/>
    <p:sldId id="337" r:id="rId46"/>
    <p:sldId id="406" r:id="rId47"/>
    <p:sldId id="338" r:id="rId48"/>
    <p:sldId id="407" r:id="rId49"/>
    <p:sldId id="339" r:id="rId50"/>
    <p:sldId id="340" r:id="rId51"/>
    <p:sldId id="341" r:id="rId52"/>
    <p:sldId id="342" r:id="rId53"/>
    <p:sldId id="343" r:id="rId54"/>
    <p:sldId id="344" r:id="rId55"/>
    <p:sldId id="408" r:id="rId56"/>
    <p:sldId id="345" r:id="rId57"/>
    <p:sldId id="346" r:id="rId58"/>
    <p:sldId id="347" r:id="rId59"/>
    <p:sldId id="409" r:id="rId60"/>
    <p:sldId id="412" r:id="rId61"/>
    <p:sldId id="426" r:id="rId62"/>
    <p:sldId id="348" r:id="rId63"/>
    <p:sldId id="349" r:id="rId64"/>
    <p:sldId id="350" r:id="rId65"/>
    <p:sldId id="351" r:id="rId66"/>
    <p:sldId id="352" r:id="rId67"/>
    <p:sldId id="353" r:id="rId68"/>
    <p:sldId id="413" r:id="rId69"/>
    <p:sldId id="354" r:id="rId70"/>
    <p:sldId id="355" r:id="rId71"/>
    <p:sldId id="414" r:id="rId72"/>
    <p:sldId id="356" r:id="rId73"/>
    <p:sldId id="394" r:id="rId74"/>
    <p:sldId id="358" r:id="rId75"/>
    <p:sldId id="359" r:id="rId76"/>
    <p:sldId id="360" r:id="rId77"/>
    <p:sldId id="417" r:id="rId78"/>
    <p:sldId id="362" r:id="rId79"/>
    <p:sldId id="363" r:id="rId80"/>
    <p:sldId id="415" r:id="rId81"/>
    <p:sldId id="416" r:id="rId82"/>
    <p:sldId id="397" r:id="rId83"/>
    <p:sldId id="365" r:id="rId84"/>
    <p:sldId id="366" r:id="rId85"/>
    <p:sldId id="367" r:id="rId86"/>
    <p:sldId id="260" r:id="rId87"/>
    <p:sldId id="258" r:id="rId88"/>
    <p:sldId id="264" r:id="rId89"/>
    <p:sldId id="418"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304"/>
            <p14:sldId id="265"/>
            <p14:sldId id="305"/>
            <p14:sldId id="420"/>
            <p14:sldId id="307"/>
            <p14:sldId id="308"/>
            <p14:sldId id="309"/>
            <p14:sldId id="310"/>
            <p14:sldId id="311"/>
            <p14:sldId id="312"/>
            <p14:sldId id="313"/>
            <p14:sldId id="314"/>
            <p14:sldId id="316"/>
            <p14:sldId id="398"/>
            <p14:sldId id="317"/>
            <p14:sldId id="318"/>
            <p14:sldId id="319"/>
            <p14:sldId id="422"/>
            <p14:sldId id="423"/>
            <p14:sldId id="424"/>
            <p14:sldId id="400"/>
            <p14:sldId id="323"/>
            <p14:sldId id="425"/>
            <p14:sldId id="325"/>
            <p14:sldId id="326"/>
            <p14:sldId id="327"/>
            <p14:sldId id="328"/>
            <p14:sldId id="329"/>
            <p14:sldId id="330"/>
            <p14:sldId id="331"/>
            <p14:sldId id="401"/>
            <p14:sldId id="332"/>
            <p14:sldId id="333"/>
            <p14:sldId id="334"/>
            <p14:sldId id="335"/>
            <p14:sldId id="402"/>
            <p14:sldId id="403"/>
            <p14:sldId id="404"/>
            <p14:sldId id="405"/>
            <p14:sldId id="336"/>
            <p14:sldId id="337"/>
            <p14:sldId id="406"/>
            <p14:sldId id="338"/>
            <p14:sldId id="407"/>
            <p14:sldId id="339"/>
            <p14:sldId id="340"/>
            <p14:sldId id="341"/>
            <p14:sldId id="342"/>
            <p14:sldId id="343"/>
            <p14:sldId id="344"/>
            <p14:sldId id="408"/>
            <p14:sldId id="345"/>
            <p14:sldId id="346"/>
            <p14:sldId id="347"/>
            <p14:sldId id="409"/>
            <p14:sldId id="412"/>
            <p14:sldId id="426"/>
            <p14:sldId id="348"/>
            <p14:sldId id="349"/>
            <p14:sldId id="350"/>
            <p14:sldId id="351"/>
            <p14:sldId id="352"/>
            <p14:sldId id="353"/>
            <p14:sldId id="413"/>
            <p14:sldId id="354"/>
            <p14:sldId id="355"/>
            <p14:sldId id="414"/>
            <p14:sldId id="356"/>
            <p14:sldId id="394"/>
            <p14:sldId id="358"/>
            <p14:sldId id="359"/>
            <p14:sldId id="360"/>
            <p14:sldId id="417"/>
            <p14:sldId id="362"/>
            <p14:sldId id="363"/>
            <p14:sldId id="415"/>
            <p14:sldId id="416"/>
            <p14:sldId id="397"/>
            <p14:sldId id="365"/>
            <p14:sldId id="366"/>
            <p14:sldId id="367"/>
            <p14:sldId id="260"/>
          </p14:sldIdLst>
        </p14:section>
        <p14:section name="Appendix: Image Descriptions for Unsighted Students" id="{9E859B0B-078E-463E-89A6-21C20DD280C4}">
          <p14:sldIdLst>
            <p14:sldId id="258"/>
            <p14:sldId id="264"/>
            <p14:sldId id="41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2800"/>
    <a:srgbClr val="004821"/>
    <a:srgbClr val="757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4249" autoAdjust="0"/>
  </p:normalViewPr>
  <p:slideViewPr>
    <p:cSldViewPr snapToGrid="0" showGuides="1">
      <p:cViewPr varScale="1">
        <p:scale>
          <a:sx n="64" d="100"/>
          <a:sy n="64" d="100"/>
        </p:scale>
        <p:origin x="858" y="72"/>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C15294-8BCE-4B15-84C9-4E8D5074478D}" type="datetimeFigureOut">
              <a:rPr lang="en-US" smtClean="0"/>
              <a:t>9/17/2021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356329-1779-487C-B587-BBABA473AA7C}" type="slidenum">
              <a:rPr lang="en-US" smtClean="0"/>
              <a:t>‹#›</a:t>
            </a:fld>
            <a:endParaRPr lang="en-US"/>
          </a:p>
        </p:txBody>
      </p:sp>
    </p:spTree>
    <p:extLst>
      <p:ext uri="{BB962C8B-B14F-4D97-AF65-F5344CB8AC3E}">
        <p14:creationId xmlns:p14="http://schemas.microsoft.com/office/powerpoint/2010/main" val="1955805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a:t>
            </a:fld>
            <a:endParaRPr lang="en-US"/>
          </a:p>
        </p:txBody>
      </p:sp>
    </p:spTree>
    <p:extLst>
      <p:ext uri="{BB962C8B-B14F-4D97-AF65-F5344CB8AC3E}">
        <p14:creationId xmlns:p14="http://schemas.microsoft.com/office/powerpoint/2010/main" val="2980643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 company borrows $200,000 in cash from a bank, issuing a long-term note payable for that amount. The company reports this transaction in a statement of cash flows as a </a:t>
            </a:r>
            <a:r>
              <a:rPr lang="en-US" i="1" dirty="0"/>
              <a:t>financing activity.</a:t>
            </a:r>
            <a:r>
              <a:rPr lang="en-US" dirty="0"/>
              <a:t> Suppose the company then uses that cash to purchase new equipment. The company reports this second transaction as an </a:t>
            </a:r>
            <a:r>
              <a:rPr lang="en-US" i="1" dirty="0"/>
              <a:t>investing activity.</a:t>
            </a:r>
            <a:r>
              <a:rPr lang="en-US" dirty="0"/>
              <a:t> </a:t>
            </a:r>
          </a:p>
          <a:p>
            <a:endParaRPr lang="en-US" dirty="0"/>
          </a:p>
          <a:p>
            <a:r>
              <a:rPr lang="en-US" dirty="0"/>
              <a:t>But what if, instead of two separate transactions, the company had a </a:t>
            </a:r>
            <a:r>
              <a:rPr lang="en-US" i="1" dirty="0"/>
              <a:t>single transaction</a:t>
            </a:r>
            <a:r>
              <a:rPr lang="en-US" dirty="0"/>
              <a:t> that involved acquiring $200,000 of new equipment by issuing a $200,000 long-term note payable to the seller? </a:t>
            </a:r>
            <a:r>
              <a:rPr lang="en-US" b="1" dirty="0"/>
              <a:t>Since this single transaction does not affect cash, there are no investing or financing activities to report in the statement of cash flows.</a:t>
            </a:r>
          </a:p>
          <a:p>
            <a:endParaRPr lang="en-US" dirty="0"/>
          </a:p>
          <a:p>
            <a:r>
              <a:rPr lang="en-US" dirty="0"/>
              <a:t>However, transactions that do not increase or decrease cash, but that result in significant investing and financing activities, are reported as </a:t>
            </a:r>
            <a:r>
              <a:rPr lang="en-US" b="1" i="0" dirty="0"/>
              <a:t>noncash activities</a:t>
            </a:r>
            <a:r>
              <a:rPr lang="en-US" dirty="0"/>
              <a:t> either directly after the cash flow statement or in a note to the financial statements. </a:t>
            </a:r>
          </a:p>
        </p:txBody>
      </p:sp>
      <p:sp>
        <p:nvSpPr>
          <p:cNvPr id="4" name="Slide Number Placeholder 3"/>
          <p:cNvSpPr>
            <a:spLocks noGrp="1"/>
          </p:cNvSpPr>
          <p:nvPr>
            <p:ph type="sldNum" sz="quarter" idx="5"/>
          </p:nvPr>
        </p:nvSpPr>
        <p:spPr/>
        <p:txBody>
          <a:bodyPr/>
          <a:lstStyle/>
          <a:p>
            <a:fld id="{35356329-1779-487C-B587-BBABA473AA7C}" type="slidenum">
              <a:rPr lang="en-US" smtClean="0"/>
              <a:t>11</a:t>
            </a:fld>
            <a:endParaRPr lang="en-US"/>
          </a:p>
        </p:txBody>
      </p:sp>
    </p:spTree>
    <p:extLst>
      <p:ext uri="{BB962C8B-B14F-4D97-AF65-F5344CB8AC3E}">
        <p14:creationId xmlns:p14="http://schemas.microsoft.com/office/powerpoint/2010/main" val="730480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Examples of significant noncash investing and financing activities include:</a:t>
            </a:r>
          </a:p>
          <a:p>
            <a:r>
              <a:rPr lang="en-US" baseline="0" dirty="0"/>
              <a:t>1. Purchase of long-term assets by issuing debt.</a:t>
            </a:r>
          </a:p>
          <a:p>
            <a:r>
              <a:rPr lang="en-US" baseline="0" dirty="0"/>
              <a:t>2. Purchase of long-term assets by issuing stock.</a:t>
            </a:r>
          </a:p>
          <a:p>
            <a:r>
              <a:rPr lang="en-US" baseline="0" dirty="0"/>
              <a:t>3. Conversion of bonds payable into common stock.</a:t>
            </a:r>
          </a:p>
          <a:p>
            <a:r>
              <a:rPr lang="en-US" baseline="0" dirty="0"/>
              <a:t>4. Exchange of long-term assets.</a:t>
            </a:r>
          </a:p>
        </p:txBody>
      </p:sp>
      <p:sp>
        <p:nvSpPr>
          <p:cNvPr id="4" name="Slide Number Placeholder 3"/>
          <p:cNvSpPr>
            <a:spLocks noGrp="1"/>
          </p:cNvSpPr>
          <p:nvPr>
            <p:ph type="sldNum" sz="quarter" idx="5"/>
          </p:nvPr>
        </p:nvSpPr>
        <p:spPr/>
        <p:txBody>
          <a:bodyPr/>
          <a:lstStyle/>
          <a:p>
            <a:fld id="{35356329-1779-487C-B587-BBABA473AA7C}" type="slidenum">
              <a:rPr lang="en-US" smtClean="0"/>
              <a:t>12</a:t>
            </a:fld>
            <a:endParaRPr lang="en-US"/>
          </a:p>
        </p:txBody>
      </p:sp>
    </p:spTree>
    <p:extLst>
      <p:ext uri="{BB962C8B-B14F-4D97-AF65-F5344CB8AC3E}">
        <p14:creationId xmlns:p14="http://schemas.microsoft.com/office/powerpoint/2010/main" val="1408138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solidFill>
                <a:srgbClr val="1D5F76"/>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13</a:t>
            </a:fld>
            <a:endParaRPr lang="en-US"/>
          </a:p>
        </p:txBody>
      </p:sp>
    </p:spTree>
    <p:extLst>
      <p:ext uri="{BB962C8B-B14F-4D97-AF65-F5344CB8AC3E}">
        <p14:creationId xmlns:p14="http://schemas.microsoft.com/office/powerpoint/2010/main" val="4137351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spcBef>
                <a:spcPct val="0"/>
              </a:spcBef>
              <a:defRPr/>
            </a:pPr>
            <a:endParaRPr lang="en-US" dirty="0">
              <a:solidFill>
                <a:srgbClr val="1D5F76"/>
              </a:solidFill>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14</a:t>
            </a:fld>
            <a:endParaRPr lang="en-US"/>
          </a:p>
        </p:txBody>
      </p:sp>
    </p:spTree>
    <p:extLst>
      <p:ext uri="{BB962C8B-B14F-4D97-AF65-F5344CB8AC3E}">
        <p14:creationId xmlns:p14="http://schemas.microsoft.com/office/powerpoint/2010/main" val="1843554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we first look at the steps involved in preparing the statement of cash flows, and its basic format. Then we work through these steps in preparing the operating, investing, and financing sections of the statement of cash flows.</a:t>
            </a:r>
          </a:p>
        </p:txBody>
      </p:sp>
      <p:sp>
        <p:nvSpPr>
          <p:cNvPr id="4" name="Slide Number Placeholder 3"/>
          <p:cNvSpPr>
            <a:spLocks noGrp="1"/>
          </p:cNvSpPr>
          <p:nvPr>
            <p:ph type="sldNum" sz="quarter" idx="5"/>
          </p:nvPr>
        </p:nvSpPr>
        <p:spPr/>
        <p:txBody>
          <a:bodyPr/>
          <a:lstStyle/>
          <a:p>
            <a:fld id="{35356329-1779-487C-B587-BBABA473AA7C}" type="slidenum">
              <a:rPr lang="en-US" smtClean="0"/>
              <a:t>15</a:t>
            </a:fld>
            <a:endParaRPr lang="en-US"/>
          </a:p>
        </p:txBody>
      </p:sp>
    </p:spTree>
    <p:extLst>
      <p:ext uri="{BB962C8B-B14F-4D97-AF65-F5344CB8AC3E}">
        <p14:creationId xmlns:p14="http://schemas.microsoft.com/office/powerpoint/2010/main" val="3179756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shows the steps in preparing the statement of cash flows</a:t>
            </a:r>
            <a:r>
              <a:rPr lang="en-US" sz="1200" b="1" i="0" u="none" strike="noStrike" kern="1200" baseline="0" dirty="0">
                <a:solidFill>
                  <a:schemeClr val="tx1"/>
                </a:solidFill>
                <a:latin typeface="+mn-lt"/>
                <a:ea typeface="+mn-ea"/>
                <a:cs typeface="+mn-cs"/>
              </a:rPr>
              <a:t>:</a:t>
            </a:r>
          </a:p>
          <a:p>
            <a:endParaRPr lang="en-US" sz="1200" b="1"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1. </a:t>
            </a:r>
            <a:r>
              <a:rPr lang="en-US" sz="1200" b="0" i="0" u="none" strike="noStrike" kern="1200" baseline="0" dirty="0">
                <a:solidFill>
                  <a:schemeClr val="tx1"/>
                </a:solidFill>
                <a:latin typeface="+mn-lt"/>
                <a:ea typeface="+mn-ea"/>
                <a:cs typeface="+mn-cs"/>
              </a:rPr>
              <a:t>Calculate net cash flows from </a:t>
            </a:r>
            <a:r>
              <a:rPr lang="en-US" sz="1200" b="0" i="1" u="none" strike="noStrike" kern="1200" baseline="0" dirty="0">
                <a:solidFill>
                  <a:schemeClr val="tx1"/>
                </a:solidFill>
                <a:latin typeface="+mn-lt"/>
                <a:ea typeface="+mn-ea"/>
                <a:cs typeface="+mn-cs"/>
              </a:rPr>
              <a:t>operating activities</a:t>
            </a:r>
            <a:r>
              <a:rPr lang="en-US" sz="1200" b="0" i="0" u="none" strike="noStrike" kern="1200" baseline="0" dirty="0">
                <a:solidFill>
                  <a:schemeClr val="tx1"/>
                </a:solidFill>
                <a:latin typeface="+mn-lt"/>
                <a:ea typeface="+mn-ea"/>
                <a:cs typeface="+mn-cs"/>
              </a:rPr>
              <a:t>, using information from the income statement and changes in current assets (other than cash) and current liabilities from the balance sheet. </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2. </a:t>
            </a:r>
            <a:r>
              <a:rPr lang="en-US" sz="1200" b="0" i="0" u="none" strike="noStrike" kern="1200" baseline="0" dirty="0">
                <a:solidFill>
                  <a:schemeClr val="tx1"/>
                </a:solidFill>
                <a:latin typeface="+mn-lt"/>
                <a:ea typeface="+mn-ea"/>
                <a:cs typeface="+mn-cs"/>
              </a:rPr>
              <a:t>Determine the net cash flows from </a:t>
            </a:r>
            <a:r>
              <a:rPr lang="en-US" sz="1200" b="0" i="1" u="none" strike="noStrike" kern="1200" baseline="0" dirty="0">
                <a:solidFill>
                  <a:schemeClr val="tx1"/>
                </a:solidFill>
                <a:latin typeface="+mn-lt"/>
                <a:ea typeface="+mn-ea"/>
                <a:cs typeface="+mn-cs"/>
              </a:rPr>
              <a:t>investing activities, </a:t>
            </a:r>
            <a:r>
              <a:rPr lang="en-US" sz="1200" b="0" i="0" u="none" strike="noStrike" kern="1200" baseline="0" dirty="0">
                <a:solidFill>
                  <a:schemeClr val="tx1"/>
                </a:solidFill>
                <a:latin typeface="+mn-lt"/>
                <a:ea typeface="+mn-ea"/>
                <a:cs typeface="+mn-cs"/>
              </a:rPr>
              <a:t>by analyzing changes in long-term asset accounts from the balance sheet.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3. </a:t>
            </a:r>
            <a:r>
              <a:rPr lang="en-US" sz="1200" b="0" i="0" u="none" strike="noStrike" kern="1200" baseline="0" dirty="0">
                <a:solidFill>
                  <a:schemeClr val="tx1"/>
                </a:solidFill>
                <a:latin typeface="+mn-lt"/>
                <a:ea typeface="+mn-ea"/>
                <a:cs typeface="+mn-cs"/>
              </a:rPr>
              <a:t>Determine the net cash flows from </a:t>
            </a:r>
            <a:r>
              <a:rPr lang="en-US" sz="1200" b="0" i="1" u="none" strike="noStrike" kern="1200" baseline="0" dirty="0">
                <a:solidFill>
                  <a:schemeClr val="tx1"/>
                </a:solidFill>
                <a:latin typeface="+mn-lt"/>
                <a:ea typeface="+mn-ea"/>
                <a:cs typeface="+mn-cs"/>
              </a:rPr>
              <a:t>financing activities, </a:t>
            </a:r>
            <a:r>
              <a:rPr lang="en-US" sz="1200" b="0" i="0" u="none" strike="noStrike" kern="1200" baseline="0" dirty="0">
                <a:solidFill>
                  <a:schemeClr val="tx1"/>
                </a:solidFill>
                <a:latin typeface="+mn-lt"/>
                <a:ea typeface="+mn-ea"/>
                <a:cs typeface="+mn-cs"/>
              </a:rPr>
              <a:t>by analyzing changes in long-term liabilities and stockholders’ equity accounts from the balance sheet.</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Step 4. </a:t>
            </a:r>
            <a:r>
              <a:rPr lang="en-US" sz="1200" b="0" i="0" u="none" strike="noStrike" kern="1200" baseline="0" dirty="0">
                <a:solidFill>
                  <a:schemeClr val="tx1"/>
                </a:solidFill>
                <a:latin typeface="+mn-lt"/>
                <a:ea typeface="+mn-ea"/>
                <a:cs typeface="+mn-cs"/>
              </a:rPr>
              <a:t>Combine the operating, investing, and financing activities, and make sure the total change from these three activities </a:t>
            </a:r>
            <a:r>
              <a:rPr lang="en-US" dirty="0"/>
              <a:t>equals the amount of cash reported in the balance sheet this year versus last year (the change in cash). </a:t>
            </a:r>
          </a:p>
        </p:txBody>
      </p:sp>
      <p:sp>
        <p:nvSpPr>
          <p:cNvPr id="4" name="Slide Number Placeholder 3"/>
          <p:cNvSpPr>
            <a:spLocks noGrp="1"/>
          </p:cNvSpPr>
          <p:nvPr>
            <p:ph type="sldNum" sz="quarter" idx="5"/>
          </p:nvPr>
        </p:nvSpPr>
        <p:spPr/>
        <p:txBody>
          <a:bodyPr/>
          <a:lstStyle/>
          <a:p>
            <a:fld id="{35356329-1779-487C-B587-BBABA473AA7C}" type="slidenum">
              <a:rPr lang="en-US" smtClean="0"/>
              <a:t>17</a:t>
            </a:fld>
            <a:endParaRPr lang="en-US"/>
          </a:p>
        </p:txBody>
      </p:sp>
    </p:spTree>
    <p:extLst>
      <p:ext uri="{BB962C8B-B14F-4D97-AF65-F5344CB8AC3E}">
        <p14:creationId xmlns:p14="http://schemas.microsoft.com/office/powerpoint/2010/main" val="3860246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income statement, the balance sheets, and additional information for E-Games, Inc. are provided on the next slides. We will use this information to prepare the statement of cash flows following the four basic steps. This illustration shows the income statement.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18</a:t>
            </a:fld>
            <a:endParaRPr lang="en-US"/>
          </a:p>
        </p:txBody>
      </p:sp>
    </p:spTree>
    <p:extLst>
      <p:ext uri="{BB962C8B-B14F-4D97-AF65-F5344CB8AC3E}">
        <p14:creationId xmlns:p14="http://schemas.microsoft.com/office/powerpoint/2010/main" val="1069503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income statement, the balance sheets, and additional information for E-Games, Inc. are provided on the next slides. We will use this information to prepare the statement of cash flows following the four basic steps. This illustration shows the income statement.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19</a:t>
            </a:fld>
            <a:endParaRPr lang="en-US"/>
          </a:p>
        </p:txBody>
      </p:sp>
    </p:spTree>
    <p:extLst>
      <p:ext uri="{BB962C8B-B14F-4D97-AF65-F5344CB8AC3E}">
        <p14:creationId xmlns:p14="http://schemas.microsoft.com/office/powerpoint/2010/main" val="36187986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income statement, the balance sheets, and additional information for E-Games, Inc. are provided on the next slides. We will use this information to prepare the statement of cash flows following the four basic steps. This illustration shows the income statement.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20</a:t>
            </a:fld>
            <a:endParaRPr lang="en-US"/>
          </a:p>
        </p:txBody>
      </p:sp>
    </p:spTree>
    <p:extLst>
      <p:ext uri="{BB962C8B-B14F-4D97-AF65-F5344CB8AC3E}">
        <p14:creationId xmlns:p14="http://schemas.microsoft.com/office/powerpoint/2010/main" val="2672204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slide shows the additional information</a:t>
            </a:r>
            <a:r>
              <a:rPr lang="en-US" baseline="0" dirty="0"/>
              <a:t> for 2024 that is pertinent to our problem. We will be referring to these slides as we prepare our statement of cash flow. Students can reference this information in their textbook.</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21</a:t>
            </a:fld>
            <a:endParaRPr lang="en-US"/>
          </a:p>
        </p:txBody>
      </p:sp>
    </p:spTree>
    <p:extLst>
      <p:ext uri="{BB962C8B-B14F-4D97-AF65-F5344CB8AC3E}">
        <p14:creationId xmlns:p14="http://schemas.microsoft.com/office/powerpoint/2010/main" val="341228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by taking a closer look at the measurement process. All major companies use accrual-basis accounting to measure business transactions. Under </a:t>
            </a:r>
            <a:r>
              <a:rPr lang="en-US" b="1" i="1" dirty="0"/>
              <a:t>accrual-basis accounting</a:t>
            </a:r>
            <a:r>
              <a:rPr lang="en-US" b="0" i="1" dirty="0"/>
              <a:t>:</a:t>
            </a:r>
            <a:r>
              <a:rPr lang="en-US" dirty="0"/>
              <a:t> </a:t>
            </a:r>
          </a:p>
          <a:p>
            <a:endParaRPr lang="en-US" dirty="0"/>
          </a:p>
          <a:p>
            <a:pPr marL="227891" indent="-227891">
              <a:buFont typeface="+mj-lt"/>
              <a:buAutoNum type="arabicPeriod"/>
            </a:pPr>
            <a:r>
              <a:rPr lang="en-US" dirty="0"/>
              <a:t>We record revenues in the period that goods and services are provided to customers.</a:t>
            </a:r>
          </a:p>
          <a:p>
            <a:pPr marL="227891" indent="-227891">
              <a:buFont typeface="+mj-lt"/>
              <a:buAutoNum type="arabicPeriod"/>
            </a:pPr>
            <a:r>
              <a:rPr lang="en-US" dirty="0"/>
              <a:t>We record expenses in the period that costs are used to provide those goods and services to customers.</a:t>
            </a:r>
          </a:p>
          <a:p>
            <a:pPr marL="227891" indent="-227891">
              <a:buFont typeface="+mj-lt"/>
              <a:buAutoNum type="arabicPeriod"/>
            </a:pPr>
            <a:endParaRPr lang="en-US" dirty="0"/>
          </a:p>
          <a:p>
            <a:r>
              <a:rPr lang="en-US" dirty="0"/>
              <a:t>The calculation of revenues minus expenses provides a measure—net income—that represents the success of the company in generating profits for its owners during the period. The better you understand revenue and expense recognition under accrual-basis accounting, the more you’ll understand why adjusting entries are a necessary part of the measurement process.</a:t>
            </a:r>
          </a:p>
        </p:txBody>
      </p:sp>
      <p:sp>
        <p:nvSpPr>
          <p:cNvPr id="4" name="Slide Number Placeholder 3"/>
          <p:cNvSpPr>
            <a:spLocks noGrp="1"/>
          </p:cNvSpPr>
          <p:nvPr>
            <p:ph type="sldNum" sz="quarter" idx="5"/>
          </p:nvPr>
        </p:nvSpPr>
        <p:spPr/>
        <p:txBody>
          <a:bodyPr/>
          <a:lstStyle/>
          <a:p>
            <a:fld id="{35356329-1779-487C-B587-BBABA473AA7C}" type="slidenum">
              <a:rPr lang="en-US" smtClean="0"/>
              <a:t>2</a:t>
            </a:fld>
            <a:endParaRPr lang="en-US"/>
          </a:p>
        </p:txBody>
      </p:sp>
    </p:spTree>
    <p:extLst>
      <p:ext uri="{BB962C8B-B14F-4D97-AF65-F5344CB8AC3E}">
        <p14:creationId xmlns:p14="http://schemas.microsoft.com/office/powerpoint/2010/main" val="163782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5356329-1779-487C-B587-BBABA473AA7C}" type="slidenum">
              <a:rPr lang="en-US" smtClean="0"/>
              <a:t>22</a:t>
            </a:fld>
            <a:endParaRPr lang="en-US"/>
          </a:p>
        </p:txBody>
      </p:sp>
    </p:spTree>
    <p:extLst>
      <p:ext uri="{BB962C8B-B14F-4D97-AF65-F5344CB8AC3E}">
        <p14:creationId xmlns:p14="http://schemas.microsoft.com/office/powerpoint/2010/main" val="2163355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preparing the statement of cash flows, it’s helpful to first set up the basic format. As this illustration shows, the statement of cash flows will always contain three sections, each of which has a total dollar amount for the section items listed. Thus, there will be a total for net cash flows from operating activities, from investing activities, and from financing activities. The total of these three net cash flow amounts will equal the net increase or net decrease in cash for the period. For our E-Games example, the </a:t>
            </a:r>
            <a:r>
              <a:rPr lang="en-US" b="1" dirty="0"/>
              <a:t>$14,000</a:t>
            </a:r>
            <a:r>
              <a:rPr lang="en-US" dirty="0"/>
              <a:t> change in the cash balance will be our “check figure,” which means the cash inflows and cash outflows we identify must net to this amount.</a:t>
            </a:r>
          </a:p>
          <a:p>
            <a:endParaRPr lang="en-US" dirty="0"/>
          </a:p>
          <a:p>
            <a:r>
              <a:rPr lang="en-US" dirty="0"/>
              <a:t>After determining the net increase or decrease in cash for the period, we add cash at the beginning of the period to calculate cash at the end of the period. The amount of ending cash shown in the statement of cash flows will match the balance of cash shown in the balance sheet.</a:t>
            </a:r>
          </a:p>
        </p:txBody>
      </p:sp>
      <p:sp>
        <p:nvSpPr>
          <p:cNvPr id="4" name="Slide Number Placeholder 3"/>
          <p:cNvSpPr>
            <a:spLocks noGrp="1"/>
          </p:cNvSpPr>
          <p:nvPr>
            <p:ph type="sldNum" sz="quarter" idx="5"/>
          </p:nvPr>
        </p:nvSpPr>
        <p:spPr/>
        <p:txBody>
          <a:bodyPr/>
          <a:lstStyle/>
          <a:p>
            <a:fld id="{35356329-1779-487C-B587-BBABA473AA7C}" type="slidenum">
              <a:rPr lang="en-US" smtClean="0"/>
              <a:t>23</a:t>
            </a:fld>
            <a:endParaRPr lang="en-US"/>
          </a:p>
        </p:txBody>
      </p:sp>
    </p:spTree>
    <p:extLst>
      <p:ext uri="{BB962C8B-B14F-4D97-AF65-F5344CB8AC3E}">
        <p14:creationId xmlns:p14="http://schemas.microsoft.com/office/powerpoint/2010/main" val="2054494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have two ways to determine and report cash flows from operating activities in a statement of cash flows—the indirect method and the direct method. </a:t>
            </a:r>
            <a:r>
              <a:rPr lang="en-US" sz="1200" b="1" i="0" u="none" strike="noStrike" kern="1200" baseline="0" dirty="0">
                <a:solidFill>
                  <a:schemeClr val="tx1"/>
                </a:solidFill>
                <a:latin typeface="+mn-lt"/>
                <a:ea typeface="+mn-ea"/>
                <a:cs typeface="+mn-cs"/>
              </a:rPr>
              <a:t>The total net cash flows from operating activities are identical under both methods. </a:t>
            </a:r>
            <a:r>
              <a:rPr lang="en-US" sz="1200" b="0" i="0" u="none" strike="noStrike" kern="1200" baseline="0" dirty="0">
                <a:solidFill>
                  <a:schemeClr val="tx1"/>
                </a:solidFill>
                <a:latin typeface="+mn-lt"/>
                <a:ea typeface="+mn-ea"/>
                <a:cs typeface="+mn-cs"/>
              </a:rPr>
              <a:t>The methods differ only in the presentation format for operating activities. We report investing, financing, and noncash activities identically under both methods. </a:t>
            </a:r>
            <a:endParaRPr lang="en-US" dirty="0"/>
          </a:p>
          <a:p>
            <a:endParaRPr lang="en-US" dirty="0"/>
          </a:p>
          <a:p>
            <a:r>
              <a:rPr lang="en-US" dirty="0"/>
              <a:t>Using the </a:t>
            </a:r>
            <a:r>
              <a:rPr lang="en-US" b="1" dirty="0"/>
              <a:t>indirect method</a:t>
            </a:r>
            <a:r>
              <a:rPr lang="en-US" dirty="0"/>
              <a:t>, we begin with net income and then list adjustments to net income, in order to arrive at operating cash flows. The indirect</a:t>
            </a:r>
            <a:r>
              <a:rPr lang="en-US" baseline="0" dirty="0"/>
              <a:t> </a:t>
            </a:r>
            <a:r>
              <a:rPr lang="en-US" dirty="0"/>
              <a:t>method is more popular because it is generally easier and less costly to prepare. In fact, nearly all major companies in the United States (about 99%) prepare the statement of cash flows using the indirect method. For this reason, we emphasize the indirect method.</a:t>
            </a:r>
          </a:p>
          <a:p>
            <a:endParaRPr lang="en-US" dirty="0"/>
          </a:p>
          <a:p>
            <a:r>
              <a:rPr lang="en-US" sz="1200" b="0" i="0" u="none" strike="noStrike" kern="1200" baseline="0" dirty="0">
                <a:solidFill>
                  <a:schemeClr val="tx1"/>
                </a:solidFill>
                <a:latin typeface="+mn-lt"/>
                <a:ea typeface="+mn-ea"/>
                <a:cs typeface="+mn-cs"/>
              </a:rPr>
              <a:t>Using the </a:t>
            </a:r>
            <a:r>
              <a:rPr lang="en-US" sz="1200" b="1" i="0" u="none" strike="noStrike" kern="1200" baseline="0" dirty="0">
                <a:solidFill>
                  <a:schemeClr val="tx1"/>
                </a:solidFill>
                <a:latin typeface="+mn-lt"/>
                <a:ea typeface="+mn-ea"/>
                <a:cs typeface="+mn-cs"/>
              </a:rPr>
              <a:t>direct method,</a:t>
            </a:r>
            <a:r>
              <a:rPr lang="en-US" sz="1200" b="0" i="0" u="none" strike="noStrike" kern="1200" baseline="0" dirty="0">
                <a:solidFill>
                  <a:schemeClr val="tx1"/>
                </a:solidFill>
                <a:latin typeface="+mn-lt"/>
                <a:ea typeface="+mn-ea"/>
                <a:cs typeface="+mn-cs"/>
              </a:rPr>
              <a:t> we adjust the items on the income statement to directly show the cash inflows and outflows from operations such as cash received from customers and cash paid for inventory, salaries, rent, interest, and taxes. If a company decides to use the direct method to report operating activities, it must also report the indirect method either along with the statement of cash flows or in a separate note to the financial statements.</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The total net cash flows from operating activities are identical under both methods. </a:t>
            </a:r>
            <a:r>
              <a:rPr lang="en-US" sz="1200" b="0" i="0" u="none" strike="noStrike" kern="1200" baseline="0" dirty="0">
                <a:solidFill>
                  <a:schemeClr val="tx1"/>
                </a:solidFill>
                <a:latin typeface="+mn-lt"/>
                <a:ea typeface="+mn-ea"/>
                <a:cs typeface="+mn-cs"/>
              </a:rPr>
              <a:t>The methods differ only in the presentation format for operating activities. We discuss the indirect method in the next section. We present the direct method using the same example in an appendix to this chapter. Investing, financing, and noncash activities are reported identically under both methods.</a:t>
            </a:r>
          </a:p>
        </p:txBody>
      </p:sp>
      <p:sp>
        <p:nvSpPr>
          <p:cNvPr id="4" name="Slide Number Placeholder 3"/>
          <p:cNvSpPr>
            <a:spLocks noGrp="1"/>
          </p:cNvSpPr>
          <p:nvPr>
            <p:ph type="sldNum" sz="quarter" idx="5"/>
          </p:nvPr>
        </p:nvSpPr>
        <p:spPr/>
        <p:txBody>
          <a:bodyPr/>
          <a:lstStyle/>
          <a:p>
            <a:fld id="{35356329-1779-487C-B587-BBABA473AA7C}" type="slidenum">
              <a:rPr lang="en-US" smtClean="0"/>
              <a:t>24</a:t>
            </a:fld>
            <a:endParaRPr lang="en-US"/>
          </a:p>
        </p:txBody>
      </p:sp>
    </p:spTree>
    <p:extLst>
      <p:ext uri="{BB962C8B-B14F-4D97-AF65-F5344CB8AC3E}">
        <p14:creationId xmlns:p14="http://schemas.microsoft.com/office/powerpoint/2010/main" val="150633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5783">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25</a:t>
            </a:fld>
            <a:endParaRPr lang="en-US"/>
          </a:p>
        </p:txBody>
      </p:sp>
    </p:spTree>
    <p:extLst>
      <p:ext uri="{BB962C8B-B14F-4D97-AF65-F5344CB8AC3E}">
        <p14:creationId xmlns:p14="http://schemas.microsoft.com/office/powerpoint/2010/main" val="2811290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26</a:t>
            </a:fld>
            <a:endParaRPr lang="en-US"/>
          </a:p>
        </p:txBody>
      </p:sp>
    </p:spTree>
    <p:extLst>
      <p:ext uri="{BB962C8B-B14F-4D97-AF65-F5344CB8AC3E}">
        <p14:creationId xmlns:p14="http://schemas.microsoft.com/office/powerpoint/2010/main" val="3813408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 in preparing the statement of cash flows is to calculate net cash flows from </a:t>
            </a:r>
            <a:r>
              <a:rPr lang="en-US" i="0" dirty="0"/>
              <a:t>operating activities </a:t>
            </a:r>
            <a:r>
              <a:rPr lang="en-US" dirty="0"/>
              <a:t>using information from the income statement and changes in current assets (other than cash) and current liabilities from the balance sheet. </a:t>
            </a:r>
          </a:p>
          <a:p>
            <a:endParaRPr lang="en-US" dirty="0"/>
          </a:p>
          <a:p>
            <a:r>
              <a:rPr lang="en-US" dirty="0"/>
              <a:t>Under the indirect method, we calculate net cash flows from operating activities by starting with net income from the income statement. Net income includes all revenue and expense activities reported on an </a:t>
            </a:r>
            <a:r>
              <a:rPr lang="en-US" i="1" dirty="0"/>
              <a:t>accrual basis.</a:t>
            </a:r>
            <a:r>
              <a:rPr lang="en-US" dirty="0"/>
              <a:t> We need to remove the accruals from accrual-basis net income so that only the cash portion remains. </a:t>
            </a:r>
          </a:p>
          <a:p>
            <a:endParaRPr lang="en-US" dirty="0"/>
          </a:p>
          <a:p>
            <a:r>
              <a:rPr lang="en-US" dirty="0"/>
              <a:t>Adjustments to net income include the following:</a:t>
            </a:r>
          </a:p>
          <a:p>
            <a:pPr marL="228600" indent="-228600">
              <a:buFont typeface="+mj-lt"/>
              <a:buAutoNum type="arabicPeriod"/>
            </a:pPr>
            <a:r>
              <a:rPr lang="en-US" b="1" dirty="0"/>
              <a:t>Income statement items. </a:t>
            </a:r>
            <a:r>
              <a:rPr lang="en-US" dirty="0"/>
              <a:t>(a) Remove noncash revenues and noncash expenses, such as depreciation expense and amortization expense, and (b) remove nonoperating gains and nonoperating losses, such as gains and losses on the sale of land, buildings, and equipment.</a:t>
            </a:r>
          </a:p>
          <a:p>
            <a:pPr marL="228600" indent="-228600">
              <a:buFont typeface="+mj-lt"/>
              <a:buAutoNum type="arabicPeriod"/>
            </a:pPr>
            <a:r>
              <a:rPr lang="en-US" sz="1200" b="1" kern="1200" dirty="0">
                <a:solidFill>
                  <a:schemeClr val="tx1"/>
                </a:solidFill>
                <a:latin typeface="+mn-lt"/>
                <a:ea typeface="+mn-ea"/>
                <a:cs typeface="+mn-cs"/>
              </a:rPr>
              <a:t>Balance sheet items</a:t>
            </a:r>
            <a:r>
              <a:rPr lang="en-US" dirty="0"/>
              <a:t>. Adjust for changes in current assets and current liabilities. These changes represent differences between accrual-basis revenues/expenses and their corresponding operating cash flows. For example, an increase in accounts receivable represents sales to customers (accrual-basis revenue) that have not yet been collected (no operating cash inflow). We need to remove this amount of revenue from net income so that only the cash portion of sales revenue remains.</a:t>
            </a:r>
          </a:p>
        </p:txBody>
      </p:sp>
      <p:sp>
        <p:nvSpPr>
          <p:cNvPr id="4" name="Slide Number Placeholder 3"/>
          <p:cNvSpPr>
            <a:spLocks noGrp="1"/>
          </p:cNvSpPr>
          <p:nvPr>
            <p:ph type="sldNum" sz="quarter" idx="5"/>
          </p:nvPr>
        </p:nvSpPr>
        <p:spPr/>
        <p:txBody>
          <a:bodyPr/>
          <a:lstStyle/>
          <a:p>
            <a:fld id="{35356329-1779-487C-B587-BBABA473AA7C}" type="slidenum">
              <a:rPr lang="en-US" smtClean="0"/>
              <a:t>27</a:t>
            </a:fld>
            <a:endParaRPr lang="en-US"/>
          </a:p>
        </p:txBody>
      </p:sp>
    </p:spTree>
    <p:extLst>
      <p:ext uri="{BB962C8B-B14F-4D97-AF65-F5344CB8AC3E}">
        <p14:creationId xmlns:p14="http://schemas.microsoft.com/office/powerpoint/2010/main" val="12204464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slides that follow, we’ll cover many examples of both types of adjustments to net income. For now, understand the big picture—under the indirect method, the operating cash flows section provides a reconciliation from net income (accrual basis) to operating cash flows (cash basis). </a:t>
            </a:r>
          </a:p>
          <a:p>
            <a:endParaRPr lang="en-US" dirty="0"/>
          </a:p>
          <a:p>
            <a:r>
              <a:rPr lang="en-US" dirty="0"/>
              <a:t>The adjustments are summarized in this illustration.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This illustration is a helpful reference when completing the homework at the end of the chapter.</a:t>
            </a:r>
          </a:p>
        </p:txBody>
      </p:sp>
      <p:sp>
        <p:nvSpPr>
          <p:cNvPr id="4" name="Slide Number Placeholder 3"/>
          <p:cNvSpPr>
            <a:spLocks noGrp="1"/>
          </p:cNvSpPr>
          <p:nvPr>
            <p:ph type="sldNum" sz="quarter" idx="5"/>
          </p:nvPr>
        </p:nvSpPr>
        <p:spPr/>
        <p:txBody>
          <a:bodyPr/>
          <a:lstStyle/>
          <a:p>
            <a:fld id="{35356329-1779-487C-B587-BBABA473AA7C}" type="slidenum">
              <a:rPr lang="en-US" smtClean="0"/>
              <a:t>28</a:t>
            </a:fld>
            <a:endParaRPr lang="en-US"/>
          </a:p>
        </p:txBody>
      </p:sp>
    </p:spTree>
    <p:extLst>
      <p:ext uri="{BB962C8B-B14F-4D97-AF65-F5344CB8AC3E}">
        <p14:creationId xmlns:p14="http://schemas.microsoft.com/office/powerpoint/2010/main" val="2090553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operating cash flows using the indirect method, we first adjust net income for income statement items. Two of the most common adjustments relate to (1) noncash items, such as depreciation expense and amortization expense, and (2) nonoperating items, such as gains and losses on the sale of land, equipment, and buildings.</a:t>
            </a:r>
          </a:p>
          <a:p>
            <a:endParaRPr lang="en-US" dirty="0"/>
          </a:p>
          <a:p>
            <a:r>
              <a:rPr lang="en-US" dirty="0"/>
              <a:t>We’ll discuss both of these next.</a:t>
            </a:r>
          </a:p>
        </p:txBody>
      </p:sp>
      <p:sp>
        <p:nvSpPr>
          <p:cNvPr id="4" name="Slide Number Placeholder 3"/>
          <p:cNvSpPr>
            <a:spLocks noGrp="1"/>
          </p:cNvSpPr>
          <p:nvPr>
            <p:ph type="sldNum" sz="quarter" idx="5"/>
          </p:nvPr>
        </p:nvSpPr>
        <p:spPr/>
        <p:txBody>
          <a:bodyPr/>
          <a:lstStyle/>
          <a:p>
            <a:fld id="{35356329-1779-487C-B587-BBABA473AA7C}" type="slidenum">
              <a:rPr lang="en-US" smtClean="0"/>
              <a:t>29</a:t>
            </a:fld>
            <a:endParaRPr lang="en-US"/>
          </a:p>
        </p:txBody>
      </p:sp>
    </p:spTree>
    <p:extLst>
      <p:ext uri="{BB962C8B-B14F-4D97-AF65-F5344CB8AC3E}">
        <p14:creationId xmlns:p14="http://schemas.microsoft.com/office/powerpoint/2010/main" val="1366974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Depreciation expense reduces net income without any related cash outflows in the current period. Because we </a:t>
            </a:r>
            <a:r>
              <a:rPr lang="en-US" sz="1200" b="0" i="1" u="none" strike="noStrike" baseline="0" dirty="0">
                <a:solidFill>
                  <a:srgbClr val="000000"/>
                </a:solidFill>
                <a:latin typeface="+mn-lt"/>
              </a:rPr>
              <a:t>deducted</a:t>
            </a:r>
            <a:r>
              <a:rPr lang="en-US" sz="1200" b="0" i="0" u="none" strike="noStrike" baseline="0" dirty="0">
                <a:solidFill>
                  <a:srgbClr val="000000"/>
                </a:solidFill>
                <a:latin typeface="+mn-lt"/>
              </a:rPr>
              <a:t> this noncash item in the determination of net income, we need to </a:t>
            </a:r>
            <a:r>
              <a:rPr lang="en-US" sz="1200" b="0" i="1" u="none" strike="noStrike" baseline="0" dirty="0">
                <a:solidFill>
                  <a:srgbClr val="000000"/>
                </a:solidFill>
                <a:latin typeface="+mn-lt"/>
              </a:rPr>
              <a:t>add back </a:t>
            </a:r>
            <a:r>
              <a:rPr lang="en-US" sz="1200" b="0" i="0" u="none" strike="noStrike" baseline="0" dirty="0">
                <a:solidFill>
                  <a:srgbClr val="000000"/>
                </a:solidFill>
                <a:latin typeface="+mn-lt"/>
              </a:rPr>
              <a:t>that amount in calculating operating cash flows. Adding back the amount of depreciation eliminates the deduction of this noncash expense in net income.</a:t>
            </a:r>
          </a:p>
          <a:p>
            <a:pPr algn="just"/>
            <a:r>
              <a:rPr lang="en-US" sz="1200" b="0" i="0" u="none" strike="noStrike" baseline="0" dirty="0">
                <a:solidFill>
                  <a:srgbClr val="000000"/>
                </a:solidFill>
                <a:latin typeface="+mn-lt"/>
              </a:rPr>
              <a:t> </a:t>
            </a:r>
          </a:p>
          <a:p>
            <a:pPr algn="just"/>
            <a:r>
              <a:rPr lang="en-US" sz="1200" b="0" i="0" u="none" strike="noStrike" baseline="0" dirty="0">
                <a:solidFill>
                  <a:srgbClr val="000000"/>
                </a:solidFill>
                <a:latin typeface="+mn-lt"/>
              </a:rPr>
              <a:t>E-Games, Inc., reports net income of $42,000 in its income statement. Included in this amount is depreciation expense of $9,000. Because depreciation expense reduces net income by $9,000 but has no affect on cash, E-Games will add back the $9,000 to net income in arriving at net cash flows from operations.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This illustration shows how E-Games reports depreciation expense in the statement of cash flows under the indirect method. </a:t>
            </a:r>
            <a:endParaRPr lang="en-US" sz="1200" dirty="0">
              <a:latin typeface="+mn-lt"/>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30</a:t>
            </a:fld>
            <a:endParaRPr lang="en-US"/>
          </a:p>
        </p:txBody>
      </p:sp>
    </p:spTree>
    <p:extLst>
      <p:ext uri="{BB962C8B-B14F-4D97-AF65-F5344CB8AC3E}">
        <p14:creationId xmlns:p14="http://schemas.microsoft.com/office/powerpoint/2010/main" val="13366643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adjust for gains and losses that do not affect operating cash flows (adjustments for nonoperating effects, such as a loss on sale of land).</a:t>
            </a:r>
          </a:p>
          <a:p>
            <a:endParaRPr lang="en-US" dirty="0"/>
          </a:p>
          <a:p>
            <a:r>
              <a:rPr lang="en-US" dirty="0"/>
              <a:t>Losses on the sale of long-term assets decrease net income, while gains on the sale of those assets increase net income. Included in E-Games’ net income is a $4,000 loss on the sale of land. The loss is not an </a:t>
            </a:r>
            <a:r>
              <a:rPr lang="en-US" i="1" dirty="0"/>
              <a:t>operating</a:t>
            </a:r>
            <a:r>
              <a:rPr lang="en-US" dirty="0"/>
              <a:t> cash inflow or cash outflow. (The actual sale of land is an </a:t>
            </a:r>
            <a:r>
              <a:rPr lang="en-US" i="1" dirty="0"/>
              <a:t>investing</a:t>
            </a:r>
            <a:r>
              <a:rPr lang="en-US" dirty="0"/>
              <a:t> activity discussed later in the chapter.) This means we need to remove the loss in the calculation of operating cash flows. We remove the loss by adding back that amount to net income. </a:t>
            </a:r>
          </a:p>
          <a:p>
            <a:endParaRPr lang="en-US" dirty="0"/>
          </a:p>
          <a:p>
            <a:r>
              <a:rPr lang="en-US" dirty="0"/>
              <a:t>This illustration shows how E-Games adds back the loss on sale of land to net income in arriving at net cash flows from operating activities.</a:t>
            </a:r>
          </a:p>
          <a:p>
            <a:endParaRPr lang="en-US" dirty="0"/>
          </a:p>
          <a:p>
            <a:r>
              <a:rPr lang="en-US" dirty="0"/>
              <a:t>What if E-Games, Inc., had a gain of $4,000, rather than a loss, on the sale of land? Because we would have </a:t>
            </a:r>
            <a:r>
              <a:rPr lang="en-US" i="1" dirty="0"/>
              <a:t>added</a:t>
            </a:r>
            <a:r>
              <a:rPr lang="en-US" dirty="0"/>
              <a:t> the $4,000 gain in the determination of net income, we would need to </a:t>
            </a:r>
            <a:r>
              <a:rPr lang="en-US" i="1" dirty="0"/>
              <a:t>subtract </a:t>
            </a:r>
            <a:r>
              <a:rPr lang="en-US" dirty="0"/>
              <a:t>that amount from net income to calculate operating cash flows.</a:t>
            </a:r>
          </a:p>
        </p:txBody>
      </p:sp>
      <p:sp>
        <p:nvSpPr>
          <p:cNvPr id="4" name="Slide Number Placeholder 3"/>
          <p:cNvSpPr>
            <a:spLocks noGrp="1"/>
          </p:cNvSpPr>
          <p:nvPr>
            <p:ph type="sldNum" sz="quarter" idx="5"/>
          </p:nvPr>
        </p:nvSpPr>
        <p:spPr/>
        <p:txBody>
          <a:bodyPr/>
          <a:lstStyle/>
          <a:p>
            <a:fld id="{35356329-1779-487C-B587-BBABA473AA7C}" type="slidenum">
              <a:rPr lang="en-US" smtClean="0"/>
              <a:t>31</a:t>
            </a:fld>
            <a:endParaRPr lang="en-US"/>
          </a:p>
        </p:txBody>
      </p:sp>
    </p:spTree>
    <p:extLst>
      <p:ext uri="{BB962C8B-B14F-4D97-AF65-F5344CB8AC3E}">
        <p14:creationId xmlns:p14="http://schemas.microsoft.com/office/powerpoint/2010/main" val="3688790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statement of cash flows </a:t>
            </a:r>
            <a:r>
              <a:rPr lang="en-US" dirty="0"/>
              <a:t>provides a summary of cash inflows and cash outflows during the reporting period. A cash </a:t>
            </a:r>
            <a:r>
              <a:rPr lang="en-US" sz="1200" b="1" i="0" kern="1200" dirty="0">
                <a:solidFill>
                  <a:schemeClr val="tx1"/>
                </a:solidFill>
                <a:latin typeface="+mn-lt"/>
                <a:ea typeface="+mn-ea"/>
                <a:cs typeface="+mn-cs"/>
              </a:rPr>
              <a:t>inflow</a:t>
            </a:r>
            <a:r>
              <a:rPr lang="en-US" i="1" dirty="0"/>
              <a:t> </a:t>
            </a:r>
            <a:r>
              <a:rPr lang="en-US" dirty="0"/>
              <a:t>simply means cash received by the company during the period. Similarly, a cash </a:t>
            </a:r>
            <a:r>
              <a:rPr lang="en-US" sz="1200" b="1" i="0" kern="1200" dirty="0">
                <a:solidFill>
                  <a:schemeClr val="tx1"/>
                </a:solidFill>
                <a:latin typeface="+mn-lt"/>
                <a:ea typeface="+mn-ea"/>
                <a:cs typeface="+mn-cs"/>
              </a:rPr>
              <a:t>outflow</a:t>
            </a:r>
            <a:r>
              <a:rPr lang="en-US" dirty="0"/>
              <a:t> is cash paid by the company during the period. The difference between cash inflows and cash outflows is called </a:t>
            </a:r>
            <a:r>
              <a:rPr lang="en-US" sz="1200" b="1" i="0" kern="1200" dirty="0">
                <a:solidFill>
                  <a:schemeClr val="tx1"/>
                </a:solidFill>
                <a:latin typeface="+mn-lt"/>
                <a:ea typeface="+mn-ea"/>
                <a:cs typeface="+mn-cs"/>
              </a:rPr>
              <a:t>net cash flows</a:t>
            </a:r>
            <a:r>
              <a:rPr lang="en-US" dirty="0"/>
              <a:t>. </a:t>
            </a:r>
          </a:p>
          <a:p>
            <a:endParaRPr lang="en-US" dirty="0"/>
          </a:p>
          <a:p>
            <a:r>
              <a:rPr lang="en-US" dirty="0"/>
              <a:t>The statement of cash flows reports separately the net cash flows from operating, investing, and financing activities. The sum of the net cash flows from those three activities equals the change in total cash for the period.  This illustration presents the statement of cash flows for E-Games, Inc.</a:t>
            </a:r>
          </a:p>
        </p:txBody>
      </p:sp>
      <p:sp>
        <p:nvSpPr>
          <p:cNvPr id="4" name="Slide Number Placeholder 3"/>
          <p:cNvSpPr>
            <a:spLocks noGrp="1"/>
          </p:cNvSpPr>
          <p:nvPr>
            <p:ph type="sldNum" sz="quarter" idx="5"/>
          </p:nvPr>
        </p:nvSpPr>
        <p:spPr/>
        <p:txBody>
          <a:bodyPr/>
          <a:lstStyle/>
          <a:p>
            <a:fld id="{35356329-1779-487C-B587-BBABA473AA7C}" type="slidenum">
              <a:rPr lang="en-US" smtClean="0"/>
              <a:t>3</a:t>
            </a:fld>
            <a:endParaRPr lang="en-US"/>
          </a:p>
        </p:txBody>
      </p:sp>
    </p:spTree>
    <p:extLst>
      <p:ext uri="{BB962C8B-B14F-4D97-AF65-F5344CB8AC3E}">
        <p14:creationId xmlns:p14="http://schemas.microsoft.com/office/powerpoint/2010/main" val="83964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32</a:t>
            </a:fld>
            <a:endParaRPr lang="en-US"/>
          </a:p>
        </p:txBody>
      </p:sp>
    </p:spTree>
    <p:extLst>
      <p:ext uri="{BB962C8B-B14F-4D97-AF65-F5344CB8AC3E}">
        <p14:creationId xmlns:p14="http://schemas.microsoft.com/office/powerpoint/2010/main" val="3278213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reconcile net income to operating cash flows, we also adjust for changes in the balances of related balance sheet accounts. These accounts predominantly include current assets other than investments and notes receivable, and current liabilities other than various forms of borrowing. </a:t>
            </a:r>
          </a:p>
          <a:p>
            <a:endParaRPr lang="en-US" dirty="0"/>
          </a:p>
          <a:p>
            <a:r>
              <a:rPr lang="en-US" dirty="0"/>
              <a:t>Adjusting for these changes in current assets and current liabilities helps to adjust accrual-basis revenues and expenses (within net income) to their related cash flow amounts. </a:t>
            </a:r>
          </a:p>
          <a:p>
            <a:endParaRPr lang="en-US" dirty="0"/>
          </a:p>
          <a:p>
            <a:r>
              <a:rPr lang="en-US" dirty="0"/>
              <a:t>Let’s look at the changes in current assets and current liabilities for E-Games to see how this works.</a:t>
            </a:r>
          </a:p>
        </p:txBody>
      </p:sp>
      <p:sp>
        <p:nvSpPr>
          <p:cNvPr id="4" name="Slide Number Placeholder 3"/>
          <p:cNvSpPr>
            <a:spLocks noGrp="1"/>
          </p:cNvSpPr>
          <p:nvPr>
            <p:ph type="sldNum" sz="quarter" idx="5"/>
          </p:nvPr>
        </p:nvSpPr>
        <p:spPr/>
        <p:txBody>
          <a:bodyPr/>
          <a:lstStyle/>
          <a:p>
            <a:fld id="{35356329-1779-487C-B587-BBABA473AA7C}" type="slidenum">
              <a:rPr lang="en-US" smtClean="0"/>
              <a:t>33</a:t>
            </a:fld>
            <a:endParaRPr lang="en-US"/>
          </a:p>
        </p:txBody>
      </p:sp>
    </p:spTree>
    <p:extLst>
      <p:ext uri="{BB962C8B-B14F-4D97-AF65-F5344CB8AC3E}">
        <p14:creationId xmlns:p14="http://schemas.microsoft.com/office/powerpoint/2010/main" val="1035019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the changes in current assets and current liabilities for E-Games to see how this works.</a:t>
            </a:r>
          </a:p>
          <a:p>
            <a:endParaRPr lang="en-US" dirty="0"/>
          </a:p>
          <a:p>
            <a:r>
              <a:rPr lang="en-US" b="1" dirty="0"/>
              <a:t>Increase in Accounts Receivable.</a:t>
            </a:r>
            <a:r>
              <a:rPr lang="en-US" dirty="0"/>
              <a:t> E-Games reports sales revenue of $1,012,000 in its income statement. This does not mean, however, that E-Games collected $1,012,000 cash from its customers during the reporting period. We know this because E-Games’ accounts receivable increased $7,000 during the year (from $20,000 in 2023 to $27,000 in 2024). This tells us that the company must have collected less cash than its $1,012,000 in sales revenue. Why? Because customers owe the company $7,000 more than before. Here’s a summary.</a:t>
            </a:r>
          </a:p>
          <a:p>
            <a:endParaRPr lang="en-US" dirty="0"/>
          </a:p>
          <a:p>
            <a:r>
              <a:rPr lang="en-US" dirty="0"/>
              <a:t>Sales Revenue of $1,012,000 – Increase in Accounts Receivable of </a:t>
            </a:r>
            <a:r>
              <a:rPr lang="en-US" u="none" dirty="0"/>
              <a:t>7,000 = </a:t>
            </a:r>
            <a:r>
              <a:rPr lang="en-US" dirty="0"/>
              <a:t>Cash inflow from customers of $1,005,000.</a:t>
            </a:r>
          </a:p>
          <a:p>
            <a:endParaRPr lang="en-US" dirty="0"/>
          </a:p>
          <a:p>
            <a:r>
              <a:rPr lang="en-US" dirty="0"/>
              <a:t>The $7,000 increase in accounts receivable represents $7,000 of sales revenue that E-Games reported as part of net income but that did not result in operating cash inflows. Therefore, to adjust the sales revenue portion of net income (accrual basis = $1,012,000) to operating cash inflows from customers (cash basis = $1,005,000), we need to subtract the $7,000 increase in accounts receivable from net income, as shown in in this slide.</a:t>
            </a:r>
          </a:p>
        </p:txBody>
      </p:sp>
      <p:sp>
        <p:nvSpPr>
          <p:cNvPr id="4" name="Slide Number Placeholder 3"/>
          <p:cNvSpPr>
            <a:spLocks noGrp="1"/>
          </p:cNvSpPr>
          <p:nvPr>
            <p:ph type="sldNum" sz="quarter" idx="5"/>
          </p:nvPr>
        </p:nvSpPr>
        <p:spPr/>
        <p:txBody>
          <a:bodyPr/>
          <a:lstStyle/>
          <a:p>
            <a:fld id="{35356329-1779-487C-B587-BBABA473AA7C}" type="slidenum">
              <a:rPr lang="en-US" smtClean="0"/>
              <a:t>34</a:t>
            </a:fld>
            <a:endParaRPr lang="en-US"/>
          </a:p>
        </p:txBody>
      </p:sp>
    </p:spTree>
    <p:extLst>
      <p:ext uri="{BB962C8B-B14F-4D97-AF65-F5344CB8AC3E}">
        <p14:creationId xmlns:p14="http://schemas.microsoft.com/office/powerpoint/2010/main" val="20320302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inventory balance decreased by $10,000 during the year. This tells us that the company sold $10,000 of inventory that was not replaced. This $10,000 is reported as cost of goods sold (an expense) in the income statement, reducing net income, but that amount had no effect on cash. To adjust for cash being greater by $10,000, we add the decrease in inventory to net income. Stated another way, we remove the $10,000 noncash portion of cost of goods sold by adding back that amount to net income. This illustration shows the adjustment.</a:t>
            </a:r>
          </a:p>
          <a:p>
            <a:endParaRPr lang="en-US" dirty="0"/>
          </a:p>
          <a:p>
            <a:r>
              <a:rPr lang="en-US" dirty="0"/>
              <a:t>If inventory had instead increased from year to year, the change in the balance would have been subtracted from net income to convert cost of goods sold from an accrual basis to a cash basis.</a:t>
            </a:r>
          </a:p>
        </p:txBody>
      </p:sp>
      <p:sp>
        <p:nvSpPr>
          <p:cNvPr id="4" name="Slide Number Placeholder 3"/>
          <p:cNvSpPr>
            <a:spLocks noGrp="1"/>
          </p:cNvSpPr>
          <p:nvPr>
            <p:ph type="sldNum" sz="quarter" idx="5"/>
          </p:nvPr>
        </p:nvSpPr>
        <p:spPr/>
        <p:txBody>
          <a:bodyPr/>
          <a:lstStyle/>
          <a:p>
            <a:fld id="{35356329-1779-487C-B587-BBABA473AA7C}" type="slidenum">
              <a:rPr lang="en-US" smtClean="0"/>
              <a:t>35</a:t>
            </a:fld>
            <a:endParaRPr lang="en-US"/>
          </a:p>
        </p:txBody>
      </p:sp>
    </p:spTree>
    <p:extLst>
      <p:ext uri="{BB962C8B-B14F-4D97-AF65-F5344CB8AC3E}">
        <p14:creationId xmlns:p14="http://schemas.microsoft.com/office/powerpoint/2010/main" val="31916662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prepaid rent increased $2,000 during the year. This means the company paid $2,000 cash for an asset (prepaid rent) for which there is no corresponding expense (rent expense). In other words, the cash outflow to increase prepaid rent caused cash to decrease by $2,000, but net income remained unaffected. To adjust for cash being lower by $2,000, we subtract the increase in prepaid rent from net income. This illustration shows this adjustment.</a:t>
            </a:r>
          </a:p>
          <a:p>
            <a:endParaRPr lang="en-US" dirty="0"/>
          </a:p>
          <a:p>
            <a:r>
              <a:rPr lang="en-US" dirty="0"/>
              <a:t>If prepaid rent had instead decreased from year to year, the change in the balance would have been added to net income to convert rent expense from an accrual basis to a cash basis.</a:t>
            </a:r>
          </a:p>
        </p:txBody>
      </p:sp>
      <p:sp>
        <p:nvSpPr>
          <p:cNvPr id="4" name="Slide Number Placeholder 3"/>
          <p:cNvSpPr>
            <a:spLocks noGrp="1"/>
          </p:cNvSpPr>
          <p:nvPr>
            <p:ph type="sldNum" sz="quarter" idx="5"/>
          </p:nvPr>
        </p:nvSpPr>
        <p:spPr/>
        <p:txBody>
          <a:bodyPr/>
          <a:lstStyle/>
          <a:p>
            <a:fld id="{35356329-1779-487C-B587-BBABA473AA7C}" type="slidenum">
              <a:rPr lang="en-US" smtClean="0"/>
              <a:t>36</a:t>
            </a:fld>
            <a:endParaRPr lang="en-US"/>
          </a:p>
        </p:txBody>
      </p:sp>
    </p:spTree>
    <p:extLst>
      <p:ext uri="{BB962C8B-B14F-4D97-AF65-F5344CB8AC3E}">
        <p14:creationId xmlns:p14="http://schemas.microsoft.com/office/powerpoint/2010/main" val="34390869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accounts payable decreased $5,000 during the year. The decrease in accounts payable indicates that the company paid $5,000 cash to reduce its liability (accounts payable) for which there was no corresponding expense (cost of goods sold) during the period. In other words, the cash outflow to reduce accounts payable caused cash to decrease by $5,000, but net income remained unaffected. To adjust for cash being lower by $5,000, we subtract the decrease in accounts payable from net income, as shown in this illustration.</a:t>
            </a:r>
          </a:p>
          <a:p>
            <a:endParaRPr lang="en-US" dirty="0"/>
          </a:p>
          <a:p>
            <a:r>
              <a:rPr lang="en-US" dirty="0"/>
              <a:t>If accounts payable had instead increased from year to year, the change in the balance would have been added to net income to convert associated expenses from an accrual basis to a cash basis. The expense most often associated with accounts payable is cost of goods sold. </a:t>
            </a:r>
          </a:p>
        </p:txBody>
      </p:sp>
      <p:sp>
        <p:nvSpPr>
          <p:cNvPr id="4" name="Slide Number Placeholder 3"/>
          <p:cNvSpPr>
            <a:spLocks noGrp="1"/>
          </p:cNvSpPr>
          <p:nvPr>
            <p:ph type="sldNum" sz="quarter" idx="5"/>
          </p:nvPr>
        </p:nvSpPr>
        <p:spPr/>
        <p:txBody>
          <a:bodyPr/>
          <a:lstStyle/>
          <a:p>
            <a:fld id="{35356329-1779-487C-B587-BBABA473AA7C}" type="slidenum">
              <a:rPr lang="en-US" smtClean="0"/>
              <a:t>37</a:t>
            </a:fld>
            <a:endParaRPr lang="en-US"/>
          </a:p>
        </p:txBody>
      </p:sp>
    </p:spTree>
    <p:extLst>
      <p:ext uri="{BB962C8B-B14F-4D97-AF65-F5344CB8AC3E}">
        <p14:creationId xmlns:p14="http://schemas.microsoft.com/office/powerpoint/2010/main" val="41861875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interest payable increased $1,000 during the year. An increase in interest payable indicates that the company recorded interest expense of $1,000 for which it did not pay cash. In other words, the $1,000 increase in interest payable reduces net income (because of interest expense) but has no effect on cash. To adjust for cash being greater by $1,000, we add the increase in interest payable to net income. This is shown in this illustration.</a:t>
            </a:r>
          </a:p>
          <a:p>
            <a:endParaRPr lang="en-US" dirty="0"/>
          </a:p>
          <a:p>
            <a:r>
              <a:rPr lang="en-US" dirty="0"/>
              <a:t>If interest payable had instead decreased from year to year, the change in the balance would have been subtracted from net income to convert interest expense from an accrual basis to a cash basis.</a:t>
            </a:r>
          </a:p>
        </p:txBody>
      </p:sp>
      <p:sp>
        <p:nvSpPr>
          <p:cNvPr id="4" name="Slide Number Placeholder 3"/>
          <p:cNvSpPr>
            <a:spLocks noGrp="1"/>
          </p:cNvSpPr>
          <p:nvPr>
            <p:ph type="sldNum" sz="quarter" idx="5"/>
          </p:nvPr>
        </p:nvSpPr>
        <p:spPr/>
        <p:txBody>
          <a:bodyPr/>
          <a:lstStyle/>
          <a:p>
            <a:fld id="{35356329-1779-487C-B587-BBABA473AA7C}" type="slidenum">
              <a:rPr lang="en-US" smtClean="0"/>
              <a:t>38</a:t>
            </a:fld>
            <a:endParaRPr lang="en-US"/>
          </a:p>
        </p:txBody>
      </p:sp>
    </p:spTree>
    <p:extLst>
      <p:ext uri="{BB962C8B-B14F-4D97-AF65-F5344CB8AC3E}">
        <p14:creationId xmlns:p14="http://schemas.microsoft.com/office/powerpoint/2010/main" val="2821376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E-Games’ income tax payable decreased $2,000 during the year. The decrease in income tax payable indicates that the company paid $2,000 cash to reduce its liability (income tax payable) but reported no corresponding expense (income tax expense) during the period. In other words, the cash outflow to reduce income tax payable caused cash to decrease by $2,000, but net income remained unaffected. To adjust for cash being lower by $2,000, we subtract the decrease in income tax payable from net income. </a:t>
            </a:r>
          </a:p>
          <a:p>
            <a:endParaRPr lang="en-US" dirty="0"/>
          </a:p>
          <a:p>
            <a:r>
              <a:rPr lang="en-US" dirty="0"/>
              <a:t>This illustration shows this adjustment and calculates total net cash flows from operating activities of $50,000.</a:t>
            </a:r>
          </a:p>
          <a:p>
            <a:endParaRPr lang="en-US" dirty="0"/>
          </a:p>
          <a:p>
            <a:r>
              <a:rPr lang="en-US" dirty="0"/>
              <a:t>If income tax payable had instead increased from year to year, the change in the balance would have been added to net income to convert operating activities from an accrual basis to a cash basis.</a:t>
            </a:r>
          </a:p>
        </p:txBody>
      </p:sp>
      <p:sp>
        <p:nvSpPr>
          <p:cNvPr id="4" name="Slide Number Placeholder 3"/>
          <p:cNvSpPr>
            <a:spLocks noGrp="1"/>
          </p:cNvSpPr>
          <p:nvPr>
            <p:ph type="sldNum" sz="quarter" idx="5"/>
          </p:nvPr>
        </p:nvSpPr>
        <p:spPr/>
        <p:txBody>
          <a:bodyPr/>
          <a:lstStyle/>
          <a:p>
            <a:fld id="{35356329-1779-487C-B587-BBABA473AA7C}" type="slidenum">
              <a:rPr lang="en-US" smtClean="0"/>
              <a:t>39</a:t>
            </a:fld>
            <a:endParaRPr lang="en-US"/>
          </a:p>
        </p:txBody>
      </p:sp>
    </p:spTree>
    <p:extLst>
      <p:ext uri="{BB962C8B-B14F-4D97-AF65-F5344CB8AC3E}">
        <p14:creationId xmlns:p14="http://schemas.microsoft.com/office/powerpoint/2010/main" val="967817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43</a:t>
            </a:fld>
            <a:endParaRPr lang="en-US"/>
          </a:p>
        </p:txBody>
      </p:sp>
    </p:spTree>
    <p:extLst>
      <p:ext uri="{BB962C8B-B14F-4D97-AF65-F5344CB8AC3E}">
        <p14:creationId xmlns:p14="http://schemas.microsoft.com/office/powerpoint/2010/main" val="28990004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44</a:t>
            </a:fld>
            <a:endParaRPr lang="en-US"/>
          </a:p>
        </p:txBody>
      </p:sp>
    </p:spTree>
    <p:extLst>
      <p:ext uri="{BB962C8B-B14F-4D97-AF65-F5344CB8AC3E}">
        <p14:creationId xmlns:p14="http://schemas.microsoft.com/office/powerpoint/2010/main" val="598515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presents the statement of cash flows for E-Games, Inc. We will use this statement</a:t>
            </a:r>
            <a:r>
              <a:rPr lang="en-US" baseline="0" dirty="0"/>
              <a:t> as an example throughout the chapter. Don’t be concerned about the details yet. That’s what the rest of the chapter is all about.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a:t>
            </a:fld>
            <a:endParaRPr lang="en-US"/>
          </a:p>
        </p:txBody>
      </p:sp>
    </p:spTree>
    <p:extLst>
      <p:ext uri="{BB962C8B-B14F-4D97-AF65-F5344CB8AC3E}">
        <p14:creationId xmlns:p14="http://schemas.microsoft.com/office/powerpoint/2010/main" val="4119833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9684">
              <a:defRPr/>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45</a:t>
            </a:fld>
            <a:endParaRPr lang="en-US"/>
          </a:p>
        </p:txBody>
      </p:sp>
    </p:spTree>
    <p:extLst>
      <p:ext uri="{BB962C8B-B14F-4D97-AF65-F5344CB8AC3E}">
        <p14:creationId xmlns:p14="http://schemas.microsoft.com/office/powerpoint/2010/main" val="28384089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step in preparing the statement of cash flows is to determine the net cash flows from </a:t>
            </a:r>
            <a:r>
              <a:rPr lang="en-US" i="1" dirty="0"/>
              <a:t>investing</a:t>
            </a:r>
            <a:r>
              <a:rPr lang="en-US" dirty="0"/>
              <a:t> activities. Companies periodically invest cash to replace or expand productive facilities such as property, plant, and equipment. Information concerning these investing activities can provide valuable insight to decision makers regarding the nature and amount of assets being acquired for future use, as well as provide clues concerning the company’s ambitions for the future. </a:t>
            </a:r>
          </a:p>
          <a:p>
            <a:endParaRPr lang="en-US" dirty="0"/>
          </a:p>
          <a:p>
            <a:r>
              <a:rPr lang="en-US" dirty="0"/>
              <a:t>In the investing activities section of the statement of cash flows, companies list separately cash inflows and cash outflows from transactions such as buying and selling property, plant, and equipment, making and collecting loans, and buying and selling investments in other companies.</a:t>
            </a:r>
          </a:p>
          <a:p>
            <a:endParaRPr lang="en-US" dirty="0"/>
          </a:p>
          <a:p>
            <a:r>
              <a:rPr lang="en-US" b="1" dirty="0"/>
              <a:t>We can find a firm’s investing activities by analyzing changes in long-term asset accounts from the balance sheet.</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46</a:t>
            </a:fld>
            <a:endParaRPr lang="en-US"/>
          </a:p>
        </p:txBody>
      </p:sp>
    </p:spTree>
    <p:extLst>
      <p:ext uri="{BB962C8B-B14F-4D97-AF65-F5344CB8AC3E}">
        <p14:creationId xmlns:p14="http://schemas.microsoft.com/office/powerpoint/2010/main" val="107886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Looking at the long-term asset section of the E-Games balance</a:t>
            </a:r>
            <a:r>
              <a:rPr lang="en-US" baseline="0" dirty="0"/>
              <a:t> sheet, we determine the following cash flows from investing activities:</a:t>
            </a:r>
          </a:p>
          <a:p>
            <a:endParaRPr lang="en-US" b="1" baseline="0" dirty="0"/>
          </a:p>
          <a:p>
            <a:r>
              <a:rPr lang="en-US" dirty="0"/>
              <a:t>Investments increased $35,000 during the year (from $0 in 2023 to $35,000 in 2024). In the absence of contrary evidence, it’s logical to assume the increase is due to the purchase of investments during the year.</a:t>
            </a:r>
          </a:p>
          <a:p>
            <a:endParaRPr lang="en-US" baseline="0" dirty="0"/>
          </a:p>
          <a:p>
            <a:r>
              <a:rPr lang="en-US" dirty="0"/>
              <a:t>The Land account decreased $10,000 during the year, indicating that E-Games sold land costing $10,000. </a:t>
            </a:r>
          </a:p>
          <a:p>
            <a:endParaRPr lang="en-US" dirty="0"/>
          </a:p>
          <a:p>
            <a:r>
              <a:rPr lang="en-US" dirty="0"/>
              <a:t>Additional-information item (2) in this illustration indicates that we originally recorded the land at a cost of $10,000 but sold it for only $6,000 (resulting in a loss on the sale of land of $4,000, as recorded in the operating activities section). We report the actual cash proceeds of $6,000 from the sale as a cash inflow from investing activities.</a:t>
            </a:r>
          </a:p>
          <a:p>
            <a:endParaRPr lang="en-US" baseline="0" dirty="0"/>
          </a:p>
          <a:p>
            <a:r>
              <a:rPr lang="en-US" dirty="0"/>
              <a:t>E-Games’ Equipment account increased by $20,000 during the year. If E-Games purchased the equipment with cash, we would record a cash outflow from investing activities of $20,000. However, additional-information item (3) in this illustration indicates that the firm paid for the equipment by issuing a $20,000 note payable to the seller. No cash was exchanged in the transaction. The increase in equipment therefore represents a noncash activity, which is disclosed either directly after the cash flow statement or in a note to the financial statements. </a:t>
            </a:r>
          </a:p>
        </p:txBody>
      </p:sp>
      <p:sp>
        <p:nvSpPr>
          <p:cNvPr id="4" name="Slide Number Placeholder 3"/>
          <p:cNvSpPr>
            <a:spLocks noGrp="1"/>
          </p:cNvSpPr>
          <p:nvPr>
            <p:ph type="sldNum" sz="quarter" idx="5"/>
          </p:nvPr>
        </p:nvSpPr>
        <p:spPr/>
        <p:txBody>
          <a:bodyPr/>
          <a:lstStyle/>
          <a:p>
            <a:fld id="{35356329-1779-487C-B587-BBABA473AA7C}" type="slidenum">
              <a:rPr lang="en-US" smtClean="0"/>
              <a:t>47</a:t>
            </a:fld>
            <a:endParaRPr lang="en-US"/>
          </a:p>
        </p:txBody>
      </p:sp>
    </p:spTree>
    <p:extLst>
      <p:ext uri="{BB962C8B-B14F-4D97-AF65-F5344CB8AC3E}">
        <p14:creationId xmlns:p14="http://schemas.microsoft.com/office/powerpoint/2010/main" val="4056927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48</a:t>
            </a:fld>
            <a:endParaRPr lang="en-US"/>
          </a:p>
        </p:txBody>
      </p:sp>
    </p:spTree>
    <p:extLst>
      <p:ext uri="{BB962C8B-B14F-4D97-AF65-F5344CB8AC3E}">
        <p14:creationId xmlns:p14="http://schemas.microsoft.com/office/powerpoint/2010/main" val="35324631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52</a:t>
            </a:fld>
            <a:endParaRPr lang="en-US"/>
          </a:p>
        </p:txBody>
      </p:sp>
    </p:spTree>
    <p:extLst>
      <p:ext uri="{BB962C8B-B14F-4D97-AF65-F5344CB8AC3E}">
        <p14:creationId xmlns:p14="http://schemas.microsoft.com/office/powerpoint/2010/main" val="1163978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third step in preparing the statement of cash flows is to determine the net cash flows from </a:t>
            </a:r>
            <a:r>
              <a:rPr lang="en-US" i="1" dirty="0"/>
              <a:t>financing</a:t>
            </a:r>
            <a:r>
              <a:rPr lang="en-US" dirty="0"/>
              <a:t> activities.</a:t>
            </a:r>
          </a:p>
          <a:p>
            <a:endParaRPr lang="en-US" dirty="0"/>
          </a:p>
          <a:p>
            <a:r>
              <a:rPr lang="en-US" dirty="0"/>
              <a:t>To fund its operating and investing activities, a company must often rely on external financing from two sources—creditors and shareholders. In the financing activities section of the statement of cash flows, companies list separately cash inflows, such as borrowing money and issuing stock, and cash outflows, such as repaying amounts borrowed and paying dividends to shareholders. And like investing activities, the presentation of financing activities is the same whether we use the indirect or the direct method for operating cash flows.</a:t>
            </a:r>
          </a:p>
          <a:p>
            <a:endParaRPr lang="en-US" dirty="0"/>
          </a:p>
          <a:p>
            <a:r>
              <a:rPr lang="en-US" dirty="0"/>
              <a:t>We can find a firm’s financing activities by examining changes in long-term liabilities and stockholders’ equity accounts from the balance sheet.</a:t>
            </a:r>
          </a:p>
        </p:txBody>
      </p:sp>
      <p:sp>
        <p:nvSpPr>
          <p:cNvPr id="4" name="Slide Number Placeholder 3"/>
          <p:cNvSpPr>
            <a:spLocks noGrp="1"/>
          </p:cNvSpPr>
          <p:nvPr>
            <p:ph type="sldNum" sz="quarter" idx="5"/>
          </p:nvPr>
        </p:nvSpPr>
        <p:spPr/>
        <p:txBody>
          <a:bodyPr/>
          <a:lstStyle/>
          <a:p>
            <a:fld id="{35356329-1779-487C-B587-BBABA473AA7C}" type="slidenum">
              <a:rPr lang="en-US" smtClean="0"/>
              <a:t>53</a:t>
            </a:fld>
            <a:endParaRPr lang="en-US"/>
          </a:p>
        </p:txBody>
      </p:sp>
    </p:spTree>
    <p:extLst>
      <p:ext uri="{BB962C8B-B14F-4D97-AF65-F5344CB8AC3E}">
        <p14:creationId xmlns:p14="http://schemas.microsoft.com/office/powerpoint/2010/main" val="7726057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can find a firm’s financing activities by examining changes in long-term liabilities and stockholders’ equity accounts from the balance sheet.</a:t>
            </a:r>
            <a:r>
              <a:rPr lang="en-US" dirty="0"/>
              <a:t> Referring back to E-Games’ balance sheet, we find the following cash flows from financing activities.</a:t>
            </a:r>
          </a:p>
          <a:p>
            <a:endParaRPr lang="en-US" dirty="0"/>
          </a:p>
          <a:p>
            <a:r>
              <a:rPr lang="en-US" dirty="0"/>
              <a:t>E-Games has only one long-term liability. The company reports an increase in notes payable of $20,000. As we saw earlier, this was in payment for equipment and represents a noncash activity disclosed in a note to the financial statements.</a:t>
            </a:r>
          </a:p>
          <a:p>
            <a:endParaRPr lang="en-US" dirty="0"/>
          </a:p>
          <a:p>
            <a:r>
              <a:rPr lang="en-US" dirty="0"/>
              <a:t>Common stock increased by $5,000 during the year. Item (4) of the additional information in Illustration 11-6 confirms that this was the result of issuing $5,000 of common stock.</a:t>
            </a:r>
          </a:p>
          <a:p>
            <a:endParaRPr lang="en-US" dirty="0"/>
          </a:p>
          <a:p>
            <a:r>
              <a:rPr lang="en-US" dirty="0"/>
              <a:t>E-Games’ Retained Earnings balance increased by $30,000 during the year (from $41,000 to $71,000). Recall from earlier chapters that the balance of Retained Earnings increases with net income and decreases with dividends declared. Because net income is $42,000 and retained earnings increased by only $30,000, the company must have declared dividends of $12,000 during the year.</a:t>
            </a:r>
          </a:p>
          <a:p>
            <a:endParaRPr lang="en-US" dirty="0"/>
          </a:p>
          <a:p>
            <a:r>
              <a:rPr lang="en-US" dirty="0"/>
              <a:t>Only the dividends actually paid in cash during the year are reported in the statement of cash flows. If the company declares dividends in 2024 but does not pay them until 2025, it will report the dividends paid as a cash outflow in 2025, not in 2024.</a:t>
            </a:r>
          </a:p>
        </p:txBody>
      </p:sp>
      <p:sp>
        <p:nvSpPr>
          <p:cNvPr id="4" name="Slide Number Placeholder 3"/>
          <p:cNvSpPr>
            <a:spLocks noGrp="1"/>
          </p:cNvSpPr>
          <p:nvPr>
            <p:ph type="sldNum" sz="quarter" idx="5"/>
          </p:nvPr>
        </p:nvSpPr>
        <p:spPr/>
        <p:txBody>
          <a:bodyPr/>
          <a:lstStyle/>
          <a:p>
            <a:fld id="{35356329-1779-487C-B587-BBABA473AA7C}" type="slidenum">
              <a:rPr lang="en-US" smtClean="0"/>
              <a:t>54</a:t>
            </a:fld>
            <a:endParaRPr lang="en-US"/>
          </a:p>
        </p:txBody>
      </p:sp>
    </p:spTree>
    <p:extLst>
      <p:ext uri="{BB962C8B-B14F-4D97-AF65-F5344CB8AC3E}">
        <p14:creationId xmlns:p14="http://schemas.microsoft.com/office/powerpoint/2010/main" val="18688235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fourth and final step in preparing the statement of cash flows is to combine the operating, investing, and financing activities and </a:t>
            </a:r>
            <a:r>
              <a:rPr lang="en-US" sz="1200" b="1" i="0" u="none" strike="noStrike" kern="1200" baseline="0" dirty="0">
                <a:solidFill>
                  <a:schemeClr val="tx1"/>
                </a:solidFill>
                <a:latin typeface="+mn-lt"/>
                <a:ea typeface="+mn-ea"/>
                <a:cs typeface="+mn-cs"/>
              </a:rPr>
              <a:t>make sure the total of these three activities equals the net increase (decrease) in cash in the balance sheet.</a:t>
            </a:r>
          </a:p>
          <a:p>
            <a:endParaRPr lang="en-US" sz="1200" b="0" i="0" u="none" strike="noStrike" kern="1200" baseline="0" dirty="0">
              <a:solidFill>
                <a:schemeClr val="tx1"/>
              </a:solidFill>
              <a:latin typeface="+mn-lt"/>
              <a:ea typeface="+mn-ea"/>
              <a:cs typeface="+mn-cs"/>
            </a:endParaRPr>
          </a:p>
          <a:p>
            <a:r>
              <a:rPr lang="en-US" b="0" dirty="0"/>
              <a:t>This illustration shows the complete statement of cash flows for E-Games, with all three sections—operating, investing,</a:t>
            </a:r>
          </a:p>
          <a:p>
            <a:r>
              <a:rPr lang="en-US" b="0" dirty="0"/>
              <a:t>and financing—included along with the note for noncash activities.</a:t>
            </a:r>
          </a:p>
          <a:p>
            <a:endParaRPr lang="en-US" dirty="0"/>
          </a:p>
          <a:p>
            <a:r>
              <a:rPr lang="en-US" dirty="0"/>
              <a:t>This is the moment of truth. The sum of the net cash flows from operating, investing, and financing activities should equal the net increase (decrease) in cash for the period. </a:t>
            </a:r>
          </a:p>
          <a:p>
            <a:endParaRPr lang="en-US" dirty="0"/>
          </a:p>
          <a:p>
            <a:r>
              <a:rPr lang="en-US" dirty="0"/>
              <a:t>In this illustration, we see that the total of the cash flows from operating (+$50,000), investing (−$29,000), and financing (−$7,000) activities equals the net increase in cash of </a:t>
            </a:r>
            <a:r>
              <a:rPr lang="en-US" b="1" dirty="0"/>
              <a:t>$14,000</a:t>
            </a:r>
            <a:r>
              <a:rPr lang="en-US" dirty="0"/>
              <a:t>, reconciling cash from the two consecutive balance sheets originally reported in Illustration 11-6 (which is shown on a previous slide).</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57</a:t>
            </a:fld>
            <a:endParaRPr lang="en-US"/>
          </a:p>
        </p:txBody>
      </p:sp>
    </p:spTree>
    <p:extLst>
      <p:ext uri="{BB962C8B-B14F-4D97-AF65-F5344CB8AC3E}">
        <p14:creationId xmlns:p14="http://schemas.microsoft.com/office/powerpoint/2010/main" val="22790883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reexamine the financial ratios introduced in Chapter 7—return on assets, profit margin, and asset turnover—substituting net cash flows from operating activities, also called </a:t>
            </a:r>
            <a:r>
              <a:rPr lang="en-US" b="1" dirty="0"/>
              <a:t>operating cash flows,</a:t>
            </a:r>
            <a:r>
              <a:rPr lang="en-US" dirty="0"/>
              <a:t> in place of net income.  </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60</a:t>
            </a:fld>
            <a:endParaRPr lang="en-US"/>
          </a:p>
        </p:txBody>
      </p:sp>
    </p:spTree>
    <p:extLst>
      <p:ext uri="{BB962C8B-B14F-4D97-AF65-F5344CB8AC3E}">
        <p14:creationId xmlns:p14="http://schemas.microsoft.com/office/powerpoint/2010/main" val="30709981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illustration provides selected financial data from Apple and Alphabet for our use in calculating ratios on the following slides.</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61</a:t>
            </a:fld>
            <a:endParaRPr lang="en-US"/>
          </a:p>
        </p:txBody>
      </p:sp>
    </p:spTree>
    <p:extLst>
      <p:ext uri="{BB962C8B-B14F-4D97-AF65-F5344CB8AC3E}">
        <p14:creationId xmlns:p14="http://schemas.microsoft.com/office/powerpoint/2010/main" val="2368494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5356329-1779-487C-B587-BBABA473AA7C}" type="slidenum">
              <a:rPr lang="en-US" smtClean="0"/>
              <a:t>5</a:t>
            </a:fld>
            <a:endParaRPr lang="en-US"/>
          </a:p>
        </p:txBody>
      </p:sp>
    </p:spTree>
    <p:extLst>
      <p:ext uri="{BB962C8B-B14F-4D97-AF65-F5344CB8AC3E}">
        <p14:creationId xmlns:p14="http://schemas.microsoft.com/office/powerpoint/2010/main" val="3619019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Apple generated slightly more income for each dollar invested in assets. </a:t>
            </a:r>
          </a:p>
          <a:p>
            <a:endParaRPr lang="en-US" dirty="0"/>
          </a:p>
          <a:p>
            <a:r>
              <a:rPr lang="en-US" dirty="0"/>
              <a:t>We can gain additional insights by examining a similar measure called the </a:t>
            </a:r>
            <a:r>
              <a:rPr lang="en-US" i="1" dirty="0"/>
              <a:t>cash return on assets</a:t>
            </a:r>
            <a:r>
              <a:rPr lang="en-US" dirty="0"/>
              <a:t> by substituting operating cash flows for net income.  We calculate it as: </a:t>
            </a:r>
            <a:r>
              <a:rPr lang="en-US" b="1" dirty="0"/>
              <a:t>Cash return on assets = Operating cash flows ÷ Average total assets.</a:t>
            </a:r>
          </a:p>
          <a:p>
            <a:endParaRPr lang="en-US" b="1" dirty="0"/>
          </a:p>
          <a:p>
            <a:r>
              <a:rPr lang="en-US" dirty="0"/>
              <a:t> Now we see that it’s Alphabet that shows a higher return on assets, in terms of operating cash flows.</a:t>
            </a:r>
          </a:p>
        </p:txBody>
      </p:sp>
      <p:sp>
        <p:nvSpPr>
          <p:cNvPr id="4" name="Slide Number Placeholder 3"/>
          <p:cNvSpPr>
            <a:spLocks noGrp="1"/>
          </p:cNvSpPr>
          <p:nvPr>
            <p:ph type="sldNum" sz="quarter" idx="5"/>
          </p:nvPr>
        </p:nvSpPr>
        <p:spPr/>
        <p:txBody>
          <a:bodyPr/>
          <a:lstStyle/>
          <a:p>
            <a:fld id="{35356329-1779-487C-B587-BBABA473AA7C}" type="slidenum">
              <a:rPr lang="en-US" smtClean="0"/>
              <a:t>62</a:t>
            </a:fld>
            <a:endParaRPr lang="en-US"/>
          </a:p>
        </p:txBody>
      </p:sp>
    </p:spTree>
    <p:extLst>
      <p:ext uri="{BB962C8B-B14F-4D97-AF65-F5344CB8AC3E}">
        <p14:creationId xmlns:p14="http://schemas.microsoft.com/office/powerpoint/2010/main" val="135852886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Cash return on assets can be separated into cash flow to sales and asset turnover. </a:t>
            </a:r>
            <a:r>
              <a:rPr lang="en-US" i="1" dirty="0"/>
              <a:t>Cash flow to sales</a:t>
            </a:r>
            <a:r>
              <a:rPr lang="en-US" dirty="0"/>
              <a:t> measures the operating cash flows generated for each dollar of sales. (It is the cash flow equivalent to profit margin, introduced in Chapter 7.) </a:t>
            </a:r>
          </a:p>
          <a:p>
            <a:endParaRPr lang="en-US" i="1" dirty="0"/>
          </a:p>
          <a:p>
            <a:r>
              <a:rPr lang="en-US" i="1" dirty="0"/>
              <a:t>Asset turnover</a:t>
            </a:r>
            <a:r>
              <a:rPr lang="en-US" dirty="0"/>
              <a:t>, also covered in Chapter 7, measures the sales revenue generated per dollar of assets. Cash flow to sales and asset turnover represent two primary strategies that companies have for increasing their cash return on assets. One strategy, pursued by both Apple and Alphabet, is to sell highly innovative products that yield very high cash inflows from customers in relationship to the cash outflows to produce their products.</a:t>
            </a:r>
          </a:p>
          <a:p>
            <a:endParaRPr lang="en-US" dirty="0"/>
          </a:p>
          <a:p>
            <a:r>
              <a:rPr lang="en-US" dirty="0"/>
              <a:t>Another strategy is to pursue high asset turnover by selling at lower prices than the competition. In Illustrations 11-24 and 11-25, we calculate cash flow to sales and asset turnover for both companies. </a:t>
            </a:r>
          </a:p>
        </p:txBody>
      </p:sp>
      <p:sp>
        <p:nvSpPr>
          <p:cNvPr id="4" name="Slide Number Placeholder 3"/>
          <p:cNvSpPr>
            <a:spLocks noGrp="1"/>
          </p:cNvSpPr>
          <p:nvPr>
            <p:ph type="sldNum" sz="quarter" idx="5"/>
          </p:nvPr>
        </p:nvSpPr>
        <p:spPr/>
        <p:txBody>
          <a:bodyPr/>
          <a:lstStyle/>
          <a:p>
            <a:fld id="{35356329-1779-487C-B587-BBABA473AA7C}" type="slidenum">
              <a:rPr lang="en-US" smtClean="0"/>
              <a:t>63</a:t>
            </a:fld>
            <a:endParaRPr lang="en-US"/>
          </a:p>
        </p:txBody>
      </p:sp>
    </p:spTree>
    <p:extLst>
      <p:ext uri="{BB962C8B-B14F-4D97-AF65-F5344CB8AC3E}">
        <p14:creationId xmlns:p14="http://schemas.microsoft.com/office/powerpoint/2010/main" val="12756392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companies have high cash flow to sales ratios, but Apple’s is easily lower. This difference explains why Apple generates lower cash return on assets. However, this lower return is partially offset by Apple’s higher asset turnover ratio. Apple uses its assets more efficiently to generate sales. </a:t>
            </a:r>
          </a:p>
          <a:p>
            <a:endParaRPr lang="en-US" dirty="0"/>
          </a:p>
          <a:p>
            <a:r>
              <a:rPr lang="en-US" dirty="0"/>
              <a:t>To maximize cash flow from operations, a company strives to increase both cash flow per dollar of sales (cash flow to sales) and sales per dollar of assets invested (asset turnover).</a:t>
            </a:r>
          </a:p>
        </p:txBody>
      </p:sp>
      <p:sp>
        <p:nvSpPr>
          <p:cNvPr id="4" name="Slide Number Placeholder 3"/>
          <p:cNvSpPr>
            <a:spLocks noGrp="1"/>
          </p:cNvSpPr>
          <p:nvPr>
            <p:ph type="sldNum" sz="quarter" idx="5"/>
          </p:nvPr>
        </p:nvSpPr>
        <p:spPr/>
        <p:txBody>
          <a:bodyPr/>
          <a:lstStyle/>
          <a:p>
            <a:fld id="{35356329-1779-487C-B587-BBABA473AA7C}" type="slidenum">
              <a:rPr lang="en-US" smtClean="0"/>
              <a:t>64</a:t>
            </a:fld>
            <a:endParaRPr lang="en-US"/>
          </a:p>
        </p:txBody>
      </p:sp>
    </p:spTree>
    <p:extLst>
      <p:ext uri="{BB962C8B-B14F-4D97-AF65-F5344CB8AC3E}">
        <p14:creationId xmlns:p14="http://schemas.microsoft.com/office/powerpoint/2010/main" val="4893244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acceptable alternatives in reporting operating activities—the indirect method and the direct method. The presentation of operating activities in the main body of the chapter is referred to as the indirect method. By this method, we begin with reported net income and work backward to convert to a cash basis.</a:t>
            </a:r>
          </a:p>
          <a:p>
            <a:endParaRPr lang="en-US" dirty="0"/>
          </a:p>
          <a:p>
            <a:r>
              <a:rPr lang="en-US" dirty="0"/>
              <a:t>An alternative is the </a:t>
            </a:r>
            <a:r>
              <a:rPr lang="en-US" b="1" i="0" dirty="0"/>
              <a:t>direct method</a:t>
            </a:r>
            <a:r>
              <a:rPr lang="en-US" dirty="0"/>
              <a:t>, by which we report the cash inflows and cash outflows from operating activities directly in the statement of cash flows. For instance, we report </a:t>
            </a:r>
            <a:r>
              <a:rPr lang="en-US" i="1" dirty="0"/>
              <a:t>cash received from customers</a:t>
            </a:r>
            <a:r>
              <a:rPr lang="en-US" dirty="0"/>
              <a:t> as the cash effect of sales, and </a:t>
            </a:r>
            <a:r>
              <a:rPr lang="en-US" i="1" dirty="0"/>
              <a:t>cash paid to suppliers</a:t>
            </a:r>
            <a:r>
              <a:rPr lang="en-US" dirty="0"/>
              <a:t> as the cash effect of cost of goods sold. Income statement items that have </a:t>
            </a:r>
            <a:r>
              <a:rPr lang="en-US" i="1" dirty="0"/>
              <a:t>no</a:t>
            </a:r>
            <a:r>
              <a:rPr lang="en-US" dirty="0"/>
              <a:t> cash effect—such as depreciation expense or gains and losses on the sale of assets—are simply not reported under the direct method.</a:t>
            </a:r>
          </a:p>
          <a:p>
            <a:endParaRPr lang="en-US" dirty="0"/>
          </a:p>
          <a:p>
            <a:r>
              <a:rPr lang="en-US" dirty="0"/>
              <a:t>Here, we repeat the example for E-Games, Inc., this time presenting cash flows from operating activities using the direct method.</a:t>
            </a:r>
          </a:p>
        </p:txBody>
      </p:sp>
      <p:sp>
        <p:nvSpPr>
          <p:cNvPr id="4" name="Slide Number Placeholder 3"/>
          <p:cNvSpPr>
            <a:spLocks noGrp="1"/>
          </p:cNvSpPr>
          <p:nvPr>
            <p:ph type="sldNum" sz="quarter" idx="5"/>
          </p:nvPr>
        </p:nvSpPr>
        <p:spPr/>
        <p:txBody>
          <a:bodyPr/>
          <a:lstStyle/>
          <a:p>
            <a:fld id="{35356329-1779-487C-B587-BBABA473AA7C}" type="slidenum">
              <a:rPr lang="en-US" smtClean="0"/>
              <a:t>69</a:t>
            </a:fld>
            <a:endParaRPr lang="en-US"/>
          </a:p>
        </p:txBody>
      </p:sp>
    </p:spTree>
    <p:extLst>
      <p:ext uri="{BB962C8B-B14F-4D97-AF65-F5344CB8AC3E}">
        <p14:creationId xmlns:p14="http://schemas.microsoft.com/office/powerpoint/2010/main" val="845774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best way to apply the direct method is to convert each revenue and expense item to its cash-basis amount.</a:t>
            </a:r>
            <a:r>
              <a:rPr lang="en-US" dirty="0"/>
              <a:t> We'll do this next using our E-Games example.</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35356329-1779-487C-B587-BBABA473AA7C}" type="slidenum">
              <a:rPr lang="en-US" smtClean="0"/>
              <a:t>70</a:t>
            </a:fld>
            <a:endParaRPr lang="en-US"/>
          </a:p>
        </p:txBody>
      </p:sp>
    </p:spTree>
    <p:extLst>
      <p:ext uri="{BB962C8B-B14F-4D97-AF65-F5344CB8AC3E}">
        <p14:creationId xmlns:p14="http://schemas.microsoft.com/office/powerpoint/2010/main" val="30547369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general guidelines in this illustration for converting each income statement item to its operating cash flows.  The following slides demonstrate the application of these guidelines to actual accounts.</a:t>
            </a:r>
          </a:p>
        </p:txBody>
      </p:sp>
      <p:sp>
        <p:nvSpPr>
          <p:cNvPr id="4" name="Slide Number Placeholder 3"/>
          <p:cNvSpPr>
            <a:spLocks noGrp="1"/>
          </p:cNvSpPr>
          <p:nvPr>
            <p:ph type="sldNum" sz="quarter" idx="5"/>
          </p:nvPr>
        </p:nvSpPr>
        <p:spPr/>
        <p:txBody>
          <a:bodyPr/>
          <a:lstStyle/>
          <a:p>
            <a:fld id="{35356329-1779-487C-B587-BBABA473AA7C}" type="slidenum">
              <a:rPr lang="en-US" smtClean="0"/>
              <a:t>71</a:t>
            </a:fld>
            <a:endParaRPr lang="en-US"/>
          </a:p>
        </p:txBody>
      </p:sp>
    </p:spTree>
    <p:extLst>
      <p:ext uri="{BB962C8B-B14F-4D97-AF65-F5344CB8AC3E}">
        <p14:creationId xmlns:p14="http://schemas.microsoft.com/office/powerpoint/2010/main" val="19307732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convert each revenue and expense item to its cash-basis amount by using our E-Games example. Use the general guidelines in Illustration 27-A (which is on the previous slide) for converting each income statement item to its operating cash flows.</a:t>
            </a:r>
          </a:p>
          <a:p>
            <a:endParaRPr lang="en-US" dirty="0"/>
          </a:p>
          <a:p>
            <a:r>
              <a:rPr lang="en-US" dirty="0"/>
              <a:t>E-Games reports net sales of $1,012,000 as the first item in its income statement. Did E-Games receive $1,012,000 in cash from those sales? </a:t>
            </a:r>
          </a:p>
          <a:p>
            <a:endParaRPr lang="en-US" dirty="0"/>
          </a:p>
          <a:p>
            <a:r>
              <a:rPr lang="en-US" dirty="0"/>
              <a:t>We can answer this by looking at the change in accounts receivable. If accounts receivable increases, this indicates that net sales exceed cash receipts from customers. </a:t>
            </a:r>
          </a:p>
          <a:p>
            <a:endParaRPr lang="en-US" dirty="0"/>
          </a:p>
          <a:p>
            <a:r>
              <a:rPr lang="en-US" dirty="0"/>
              <a:t>That’s why customers owe more than they did before. If accounts receivable decreases, the opposite will be true. </a:t>
            </a:r>
          </a:p>
          <a:p>
            <a:endParaRPr lang="en-US" dirty="0"/>
          </a:p>
          <a:p>
            <a:r>
              <a:rPr lang="en-US" dirty="0"/>
              <a:t>Recall that accounts receivable increased $7,000. Therefore, we deduct the $7,000 increase in accounts receivable from net sales to obtain cash received from customers of $1,005,000, as shown in this illustration.</a:t>
            </a:r>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72</a:t>
            </a:fld>
            <a:endParaRPr lang="en-US"/>
          </a:p>
        </p:txBody>
      </p:sp>
    </p:spTree>
    <p:extLst>
      <p:ext uri="{BB962C8B-B14F-4D97-AF65-F5344CB8AC3E}">
        <p14:creationId xmlns:p14="http://schemas.microsoft.com/office/powerpoint/2010/main" val="30295806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Moving down the income statement, we see that E-Games reports cost of goods sold of $650,000. Did E-Games pay cash of $650,000 to suppliers of those goods during the year? To answer this, we look to the two current balance sheet accounts affected by merchandise purchases—Inventory and Accounts Payable.</a:t>
            </a:r>
          </a:p>
          <a:p>
            <a:endParaRPr lang="en-US" dirty="0"/>
          </a:p>
          <a:p>
            <a:r>
              <a:rPr lang="en-US" dirty="0"/>
              <a:t>First, compare cost of goods sold with the change in inventory to determine the cost of goods purchased (not necessarily cash paid) during the year. Inventory decreased by $10,000. We can visualize the relationship in T-account format as shown here (Inventory T-account).</a:t>
            </a:r>
          </a:p>
          <a:p>
            <a:endParaRPr lang="en-US" dirty="0"/>
          </a:p>
          <a:p>
            <a:r>
              <a:rPr lang="en-US" dirty="0"/>
              <a:t>The number needed to explain the change is $640,000. That’s the cost of goods </a:t>
            </a:r>
            <a:r>
              <a:rPr lang="en-US" i="1" dirty="0"/>
              <a:t>purchased</a:t>
            </a:r>
            <a:r>
              <a:rPr lang="en-US" dirty="0"/>
              <a:t> during the year. It’s not necessarily true, though, that E-Games paid $640,000 cash to suppliers of these goods. We need to look at the change in accounts payable to determine the cash paid to suppliers.</a:t>
            </a:r>
          </a:p>
          <a:p>
            <a:endParaRPr lang="en-US" dirty="0"/>
          </a:p>
          <a:p>
            <a:r>
              <a:rPr lang="en-US" dirty="0"/>
              <a:t>We record an increase in Cost of Goods Sold with a debit, a decrease in Inventory with a credit, and a decrease in Accounts Payable with a debit. Cash paid to suppliers is the “plug” figure we need in the Accounts Payable account for debits to equal credits.  The “plug” is $645,000 for cash paid.</a:t>
            </a:r>
          </a:p>
          <a:p>
            <a:endParaRPr lang="en-US" dirty="0"/>
          </a:p>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73</a:t>
            </a:fld>
            <a:endParaRPr lang="en-US"/>
          </a:p>
        </p:txBody>
      </p:sp>
    </p:spTree>
    <p:extLst>
      <p:ext uri="{BB962C8B-B14F-4D97-AF65-F5344CB8AC3E}">
        <p14:creationId xmlns:p14="http://schemas.microsoft.com/office/powerpoint/2010/main" val="3137206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Alternatively, we can analyze the situation this way: Inventory decreased $10,000 for the year, so E-Games needed to purchase only $640,000 of goods in order to sell $650,000 of goods; $10,000 came from existing inventory. Because accounts payable decreased by $5,000, cash paid to suppliers must have been $5,000 more than purchases, so we add the decrease in accounts payable to purchases of $640,000 to arrive at cash paid to suppliers of $645,000, as shown in this illustration.</a:t>
            </a:r>
          </a:p>
        </p:txBody>
      </p:sp>
      <p:sp>
        <p:nvSpPr>
          <p:cNvPr id="4" name="Slide Number Placeholder 3"/>
          <p:cNvSpPr>
            <a:spLocks noGrp="1"/>
          </p:cNvSpPr>
          <p:nvPr>
            <p:ph type="sldNum" sz="quarter" idx="5"/>
          </p:nvPr>
        </p:nvSpPr>
        <p:spPr/>
        <p:txBody>
          <a:bodyPr/>
          <a:lstStyle/>
          <a:p>
            <a:fld id="{35356329-1779-487C-B587-BBABA473AA7C}" type="slidenum">
              <a:rPr lang="en-US" smtClean="0"/>
              <a:t>74</a:t>
            </a:fld>
            <a:endParaRPr lang="en-US"/>
          </a:p>
        </p:txBody>
      </p:sp>
    </p:spTree>
    <p:extLst>
      <p:ext uri="{BB962C8B-B14F-4D97-AF65-F5344CB8AC3E}">
        <p14:creationId xmlns:p14="http://schemas.microsoft.com/office/powerpoint/2010/main" val="42770896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Operating Expenses</a:t>
            </a:r>
          </a:p>
          <a:p>
            <a:r>
              <a:rPr lang="en-US" dirty="0"/>
              <a:t>Operating expenses of $286,000 appear next in the income statement. We examine the changes in current assets and current liabilities for any accounts related to operating expenses. Rent expense is included in operating expenses, so we must consider the change in prepaid rent. Increasing prepaid rent takes additional cash. Prepaid rent increased by $2,000, so we need to add this change to operating expenses to determine the cash paid for operating expenses.</a:t>
            </a:r>
          </a:p>
          <a:p>
            <a:endParaRPr lang="en-US" dirty="0"/>
          </a:p>
          <a:p>
            <a:r>
              <a:rPr lang="en-US" dirty="0"/>
              <a:t>We see no current assets or current liabilities associated with other operating expenses such as salaries expense or utilities expense, so we make no adjustments to these operating expenses. Therefore, the amounts we report for these operating expenses in the income statement must equal the amount of cash we paid for these items.</a:t>
            </a:r>
          </a:p>
          <a:p>
            <a:endParaRPr lang="en-US" dirty="0"/>
          </a:p>
          <a:p>
            <a:r>
              <a:rPr lang="en-US" b="1" dirty="0"/>
              <a:t>Depreciation Expense and Loss on Sale of Land</a:t>
            </a:r>
          </a:p>
          <a:p>
            <a:r>
              <a:rPr lang="en-US" dirty="0"/>
              <a:t>The next expense listed in the income statement is depreciation expense of $9,000. Depreciation expense has no effect on cash flows. It is merely an allocation in the current period of a prior cash expenditure (to acquire the depreciable asset). Therefore, unlike the other expenses to this point, depreciation is </a:t>
            </a:r>
            <a:r>
              <a:rPr lang="en-US" i="1" dirty="0"/>
              <a:t>not</a:t>
            </a:r>
            <a:r>
              <a:rPr lang="en-US" dirty="0"/>
              <a:t> reported on the statement of cash flows under the direct method.</a:t>
            </a:r>
          </a:p>
          <a:p>
            <a:endParaRPr lang="en-US" dirty="0"/>
          </a:p>
          <a:p>
            <a:r>
              <a:rPr lang="en-US" dirty="0"/>
              <a:t>Similar to depreciation expense, the loss on sale of land is </a:t>
            </a:r>
            <a:r>
              <a:rPr lang="en-US" i="1" dirty="0"/>
              <a:t>not</a:t>
            </a:r>
            <a:r>
              <a:rPr lang="en-US" dirty="0"/>
              <a:t> reported because it, too, has no effect on </a:t>
            </a:r>
            <a:r>
              <a:rPr lang="en-US" i="1" dirty="0"/>
              <a:t>operating</a:t>
            </a:r>
            <a:r>
              <a:rPr lang="en-US" dirty="0"/>
              <a:t> cash flows. Additional-information item (2) in Illustration 11-26 (included on a previous slide) indicates that land we originally purchased at a cost of $10,000 was sold for $6,000, resulting in a loss on the sale of land of $4,000. </a:t>
            </a:r>
          </a:p>
          <a:p>
            <a:endParaRPr lang="en-US" dirty="0"/>
          </a:p>
          <a:p>
            <a:r>
              <a:rPr lang="en-US" dirty="0"/>
              <a:t>As we discussed previously, we report the $6,000 cash inflow as an </a:t>
            </a:r>
            <a:r>
              <a:rPr lang="en-US" b="0" dirty="0"/>
              <a:t>investing</a:t>
            </a:r>
            <a:r>
              <a:rPr lang="en-US" dirty="0"/>
              <a:t> activity, because both investing in land and later selling the land are considered investing activities. The original cost of the land, and thus the loss, has no effect on operating cash flows.</a:t>
            </a:r>
          </a:p>
        </p:txBody>
      </p:sp>
      <p:sp>
        <p:nvSpPr>
          <p:cNvPr id="4" name="Slide Number Placeholder 3"/>
          <p:cNvSpPr>
            <a:spLocks noGrp="1"/>
          </p:cNvSpPr>
          <p:nvPr>
            <p:ph type="sldNum" sz="quarter" idx="5"/>
          </p:nvPr>
        </p:nvSpPr>
        <p:spPr/>
        <p:txBody>
          <a:bodyPr/>
          <a:lstStyle/>
          <a:p>
            <a:fld id="{35356329-1779-487C-B587-BBABA473AA7C}" type="slidenum">
              <a:rPr lang="en-US" smtClean="0"/>
              <a:t>75</a:t>
            </a:fld>
            <a:endParaRPr lang="en-US"/>
          </a:p>
        </p:txBody>
      </p:sp>
    </p:spTree>
    <p:extLst>
      <p:ext uri="{BB962C8B-B14F-4D97-AF65-F5344CB8AC3E}">
        <p14:creationId xmlns:p14="http://schemas.microsoft.com/office/powerpoint/2010/main" val="216050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1" i="0" u="none" strike="noStrike" baseline="0" dirty="0">
                <a:solidFill>
                  <a:srgbClr val="000000"/>
                </a:solidFill>
                <a:latin typeface="+mn-lt"/>
              </a:rPr>
              <a:t>Operating activities </a:t>
            </a:r>
            <a:r>
              <a:rPr lang="en-US" sz="1800" b="0" i="0" u="none" strike="noStrike" baseline="0" dirty="0">
                <a:solidFill>
                  <a:srgbClr val="000000"/>
                </a:solidFill>
                <a:latin typeface="+mn-lt"/>
              </a:rPr>
              <a:t>include cash receipts and cash payments for transactions involving revenue and expense activities during the period. In other words, operating activities include the cash effects of the same activities that are reported in the income statement to calculate net income. Common examples of operating activities include the collection of cash from customers or the payment of cash for inventory, salaries, and rent. </a:t>
            </a:r>
          </a:p>
          <a:p>
            <a:pPr algn="just"/>
            <a:endParaRPr lang="en-US" sz="1800" b="1" i="0" u="none" strike="noStrike" baseline="0" dirty="0">
              <a:solidFill>
                <a:srgbClr val="000000"/>
              </a:solidFill>
              <a:latin typeface="+mn-lt"/>
            </a:endParaRPr>
          </a:p>
          <a:p>
            <a:pPr algn="just"/>
            <a:r>
              <a:rPr lang="en-US" sz="1800" b="1" i="0" u="none" strike="noStrike" baseline="0" dirty="0">
                <a:solidFill>
                  <a:srgbClr val="000000"/>
                </a:solidFill>
                <a:latin typeface="+mn-lt"/>
              </a:rPr>
              <a:t>Investing activities </a:t>
            </a:r>
            <a:r>
              <a:rPr lang="en-US" sz="1800" b="0" i="0" u="none" strike="noStrike" baseline="0" dirty="0">
                <a:solidFill>
                  <a:srgbClr val="000000"/>
                </a:solidFill>
                <a:latin typeface="+mn-lt"/>
              </a:rPr>
              <a:t>include transactions involving the purchase and sale of long-term assets and current investments. Companies periodically invest cash to replace or expand productive facilities such as buildings, land, and equipment. These are included in investing activities because they represent investments in capital assets, often referred to as </a:t>
            </a:r>
            <a:r>
              <a:rPr lang="en-US" sz="1800" b="1" i="0" u="none" strike="noStrike" baseline="0" dirty="0">
                <a:solidFill>
                  <a:srgbClr val="000000"/>
                </a:solidFill>
                <a:latin typeface="+mn-lt"/>
              </a:rPr>
              <a:t>capital expenditures </a:t>
            </a:r>
            <a:r>
              <a:rPr lang="en-US" sz="1800" b="0" i="0" u="none" strike="noStrike" baseline="0" dirty="0">
                <a:solidFill>
                  <a:srgbClr val="000000"/>
                </a:solidFill>
                <a:latin typeface="+mn-lt"/>
              </a:rPr>
              <a:t>or </a:t>
            </a:r>
            <a:r>
              <a:rPr lang="en-US" sz="1800" b="1" i="0" u="none" strike="noStrike" baseline="0" dirty="0">
                <a:solidFill>
                  <a:srgbClr val="000000"/>
                </a:solidFill>
                <a:latin typeface="+mn-lt"/>
              </a:rPr>
              <a:t>CAPEX</a:t>
            </a:r>
            <a:r>
              <a:rPr lang="en-US" sz="1800" b="0" i="0" u="none" strike="noStrike" baseline="0" dirty="0">
                <a:solidFill>
                  <a:srgbClr val="000000"/>
                </a:solidFill>
                <a:latin typeface="+mn-lt"/>
              </a:rPr>
              <a:t>. Companies also might invest cash in other assets, such as stocks or bonds of other companies, with the expectation of a return on those investments. Eventually, many of these assets are sold. The purchase and sale of long-term assets and investments are common examples of investing activities. </a:t>
            </a:r>
          </a:p>
          <a:p>
            <a:pPr algn="just"/>
            <a:endParaRPr lang="en-US" sz="1800" b="1" i="0" u="none" strike="noStrike" baseline="0" dirty="0">
              <a:solidFill>
                <a:srgbClr val="000000"/>
              </a:solidFill>
              <a:latin typeface="+mn-lt"/>
            </a:endParaRPr>
          </a:p>
          <a:p>
            <a:pPr algn="just"/>
            <a:r>
              <a:rPr lang="en-US" sz="1800" b="1" i="0" u="none" strike="noStrike" baseline="0" dirty="0">
                <a:solidFill>
                  <a:srgbClr val="000000"/>
                </a:solidFill>
                <a:latin typeface="+mn-lt"/>
              </a:rPr>
              <a:t>Financing activities </a:t>
            </a:r>
            <a:r>
              <a:rPr lang="en-US" sz="1800" b="0" i="0" u="none" strike="noStrike" baseline="0" dirty="0">
                <a:solidFill>
                  <a:srgbClr val="000000"/>
                </a:solidFill>
                <a:latin typeface="+mn-lt"/>
              </a:rPr>
              <a:t>include transactions with lenders, such as borrowing money and repaying debt, and with stockholders, such as issuing stock, paying dividends, and purchasing treasury stock. It’s the lenders and stockholders who provide external financing to the company. The total net cash flows from operating, investing, and financing activities equal the increase or decrease in total cash for the year. That is, the balance of cash at the beginning of the year, plus or minus net cash flows as reported in the statement of cash flows, equals the ending balance of cash reported in the balance sheet. </a:t>
            </a:r>
          </a:p>
          <a:p>
            <a:pPr algn="just"/>
            <a:endParaRPr lang="en-US" sz="2800" b="0" i="0" u="none" strike="noStrike" baseline="0" dirty="0">
              <a:solidFill>
                <a:srgbClr val="000000"/>
              </a:solidFill>
              <a:latin typeface="URWPalladioTOT"/>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latin typeface="+mn-lt"/>
                <a:ea typeface="+mn-ea"/>
                <a:cs typeface="+mn-cs"/>
              </a:rPr>
              <a:t>This</a:t>
            </a:r>
            <a:r>
              <a:rPr lang="en-US" sz="1800" dirty="0"/>
              <a:t> illustration lists common cash receipts and cash payments for operating, investing, and financing activities. </a:t>
            </a:r>
            <a:r>
              <a:rPr lang="en-US" sz="1800" b="1" dirty="0"/>
              <a:t>Review this illustration carefully</a:t>
            </a:r>
            <a:r>
              <a:rPr lang="en-US" sz="1800" dirty="0"/>
              <a:t> (you may even want to bookmark it); it will come in handy in solving many of the homework problems at the end of the chapter.</a:t>
            </a:r>
          </a:p>
        </p:txBody>
      </p:sp>
      <p:sp>
        <p:nvSpPr>
          <p:cNvPr id="4" name="Slide Number Placeholder 3"/>
          <p:cNvSpPr>
            <a:spLocks noGrp="1"/>
          </p:cNvSpPr>
          <p:nvPr>
            <p:ph type="sldNum" sz="quarter" idx="5"/>
          </p:nvPr>
        </p:nvSpPr>
        <p:spPr/>
        <p:txBody>
          <a:bodyPr/>
          <a:lstStyle/>
          <a:p>
            <a:fld id="{35356329-1779-487C-B587-BBABA473AA7C}" type="slidenum">
              <a:rPr lang="en-US" smtClean="0"/>
              <a:t>6</a:t>
            </a:fld>
            <a:endParaRPr lang="en-US"/>
          </a:p>
        </p:txBody>
      </p:sp>
    </p:spTree>
    <p:extLst>
      <p:ext uri="{BB962C8B-B14F-4D97-AF65-F5344CB8AC3E}">
        <p14:creationId xmlns:p14="http://schemas.microsoft.com/office/powerpoint/2010/main" val="38293402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Interest</a:t>
            </a:r>
          </a:p>
          <a:p>
            <a:r>
              <a:rPr lang="en-US" dirty="0"/>
              <a:t>E-Games next reports interest expense of $5,000 in the income statement. The related current asset or current liability in the balance sheet is interest payable. If interest payable increases, interest expense exceeds cash paid for interest. Interest payable increases $1,000. </a:t>
            </a:r>
          </a:p>
          <a:p>
            <a:endParaRPr lang="en-US" dirty="0"/>
          </a:p>
          <a:p>
            <a:r>
              <a:rPr lang="en-US" dirty="0"/>
              <a:t>As shown in this illustration, we deduct the increase in interest payable from interest expense to arrive at cash paid for interest.</a:t>
            </a:r>
          </a:p>
        </p:txBody>
      </p:sp>
      <p:sp>
        <p:nvSpPr>
          <p:cNvPr id="4" name="Slide Number Placeholder 3"/>
          <p:cNvSpPr>
            <a:spLocks noGrp="1"/>
          </p:cNvSpPr>
          <p:nvPr>
            <p:ph type="sldNum" sz="quarter" idx="5"/>
          </p:nvPr>
        </p:nvSpPr>
        <p:spPr/>
        <p:txBody>
          <a:bodyPr/>
          <a:lstStyle/>
          <a:p>
            <a:fld id="{35356329-1779-487C-B587-BBABA473AA7C}" type="slidenum">
              <a:rPr lang="en-US" smtClean="0"/>
              <a:t>76</a:t>
            </a:fld>
            <a:endParaRPr lang="en-US"/>
          </a:p>
        </p:txBody>
      </p:sp>
    </p:spTree>
    <p:extLst>
      <p:ext uri="{BB962C8B-B14F-4D97-AF65-F5344CB8AC3E}">
        <p14:creationId xmlns:p14="http://schemas.microsoft.com/office/powerpoint/2010/main" val="33193110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Cash Paid for Income Taxes</a:t>
            </a:r>
          </a:p>
          <a:p>
            <a:r>
              <a:rPr lang="en-US" dirty="0"/>
              <a:t>The final item reported in the income statement is income tax expense of $16,000. The related current asset or current liability in the balance sheet is income tax payable. Income tax payable decreased $2,000. This means that E-Games paid $2,000 more than the income tax expense recorded. </a:t>
            </a:r>
          </a:p>
          <a:p>
            <a:endParaRPr lang="en-US" dirty="0"/>
          </a:p>
          <a:p>
            <a:r>
              <a:rPr lang="en-US" dirty="0"/>
              <a:t>As shown in this illustration, we add the decrease in income tax payable to income tax expense to calculate cash paid for income taxes.</a:t>
            </a:r>
          </a:p>
        </p:txBody>
      </p:sp>
      <p:sp>
        <p:nvSpPr>
          <p:cNvPr id="4" name="Slide Number Placeholder 3"/>
          <p:cNvSpPr>
            <a:spLocks noGrp="1"/>
          </p:cNvSpPr>
          <p:nvPr>
            <p:ph type="sldNum" sz="quarter" idx="5"/>
          </p:nvPr>
        </p:nvSpPr>
        <p:spPr/>
        <p:txBody>
          <a:bodyPr/>
          <a:lstStyle/>
          <a:p>
            <a:fld id="{35356329-1779-487C-B587-BBABA473AA7C}" type="slidenum">
              <a:rPr lang="en-US" smtClean="0"/>
              <a:t>77</a:t>
            </a:fld>
            <a:endParaRPr lang="en-US"/>
          </a:p>
        </p:txBody>
      </p:sp>
    </p:spTree>
    <p:extLst>
      <p:ext uri="{BB962C8B-B14F-4D97-AF65-F5344CB8AC3E}">
        <p14:creationId xmlns:p14="http://schemas.microsoft.com/office/powerpoint/2010/main" val="16199028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the net cash flows from operating activities is $50,000—</a:t>
            </a:r>
            <a:r>
              <a:rPr lang="en-US" b="1" dirty="0"/>
              <a:t>the same amount we calculated earlier in</a:t>
            </a:r>
            <a:r>
              <a:rPr lang="en-US" dirty="0"/>
              <a:t> </a:t>
            </a:r>
            <a:r>
              <a:rPr lang="en-US" b="1" dirty="0"/>
              <a:t>Illustration 11-16</a:t>
            </a:r>
            <a:r>
              <a:rPr lang="en-US" dirty="0"/>
              <a:t> </a:t>
            </a:r>
            <a:r>
              <a:rPr lang="en-US" b="0" i="0" dirty="0"/>
              <a:t>(which is included on a previous slide) </a:t>
            </a:r>
            <a:r>
              <a:rPr lang="en-US" b="1" dirty="0"/>
              <a:t>using the indirect method.</a:t>
            </a:r>
            <a:r>
              <a:rPr lang="en-US" dirty="0"/>
              <a:t> This will always be the case. </a:t>
            </a:r>
          </a:p>
          <a:p>
            <a:endParaRPr lang="en-US" dirty="0"/>
          </a:p>
          <a:p>
            <a:r>
              <a:rPr lang="en-US" dirty="0"/>
              <a:t>The indirect method begins with net income, whereas the direct method considers each of the individual accounts that make up net income. </a:t>
            </a:r>
          </a:p>
          <a:p>
            <a:endParaRPr lang="en-US" dirty="0"/>
          </a:p>
          <a:p>
            <a:r>
              <a:rPr lang="en-US" dirty="0"/>
              <a:t>Both methods take into consideration the </a:t>
            </a:r>
            <a:r>
              <a:rPr lang="en-US" i="1" dirty="0"/>
              <a:t>same changes</a:t>
            </a:r>
            <a:r>
              <a:rPr lang="en-US" dirty="0"/>
              <a:t> in current asset and current liability accounts.</a:t>
            </a:r>
          </a:p>
        </p:txBody>
      </p:sp>
      <p:sp>
        <p:nvSpPr>
          <p:cNvPr id="4" name="Slide Number Placeholder 3"/>
          <p:cNvSpPr>
            <a:spLocks noGrp="1"/>
          </p:cNvSpPr>
          <p:nvPr>
            <p:ph type="sldNum" sz="quarter" idx="5"/>
          </p:nvPr>
        </p:nvSpPr>
        <p:spPr/>
        <p:txBody>
          <a:bodyPr/>
          <a:lstStyle/>
          <a:p>
            <a:fld id="{35356329-1779-487C-B587-BBABA473AA7C}" type="slidenum">
              <a:rPr lang="en-US" smtClean="0"/>
              <a:t>78</a:t>
            </a:fld>
            <a:endParaRPr lang="en-US"/>
          </a:p>
        </p:txBody>
      </p:sp>
    </p:spTree>
    <p:extLst>
      <p:ext uri="{BB962C8B-B14F-4D97-AF65-F5344CB8AC3E}">
        <p14:creationId xmlns:p14="http://schemas.microsoft.com/office/powerpoint/2010/main" val="1353008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endParaRPr lang="en-US" strike="sngStrike" dirty="0"/>
          </a:p>
        </p:txBody>
      </p:sp>
      <p:sp>
        <p:nvSpPr>
          <p:cNvPr id="4" name="Slide Number Placeholder 3"/>
          <p:cNvSpPr>
            <a:spLocks noGrp="1"/>
          </p:cNvSpPr>
          <p:nvPr>
            <p:ph type="sldNum" sz="quarter" idx="5"/>
          </p:nvPr>
        </p:nvSpPr>
        <p:spPr/>
        <p:txBody>
          <a:bodyPr/>
          <a:lstStyle/>
          <a:p>
            <a:fld id="{35356329-1779-487C-B587-BBABA473AA7C}" type="slidenum">
              <a:rPr lang="en-US" smtClean="0"/>
              <a:t>79</a:t>
            </a:fld>
            <a:endParaRPr lang="en-US"/>
          </a:p>
        </p:txBody>
      </p:sp>
    </p:spTree>
    <p:extLst>
      <p:ext uri="{BB962C8B-B14F-4D97-AF65-F5344CB8AC3E}">
        <p14:creationId xmlns:p14="http://schemas.microsoft.com/office/powerpoint/2010/main" val="97716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7</a:t>
            </a:fld>
            <a:endParaRPr lang="en-US"/>
          </a:p>
        </p:txBody>
      </p:sp>
    </p:spTree>
    <p:extLst>
      <p:ext uri="{BB962C8B-B14F-4D97-AF65-F5344CB8AC3E}">
        <p14:creationId xmlns:p14="http://schemas.microsoft.com/office/powerpoint/2010/main" val="1461382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As we saw in Chapter 3 we prepare the income statement, the statement of stockholders’ equity, and the balance sheet directly from the adjusted trial balance. However, the accounts listed on the adjusted trial balance do not directly provide the cash inflows and cash outflows we report in the statement of cash flows. We need to rely on other information sources to determine the amounts necessary to prepare the statement of cash flows.</a:t>
            </a:r>
          </a:p>
          <a:p>
            <a:pPr marL="0" indent="0">
              <a:buNone/>
            </a:pPr>
            <a:endParaRPr lang="en-US" dirty="0"/>
          </a:p>
          <a:p>
            <a:pPr marL="0" indent="0">
              <a:buNone/>
            </a:pPr>
            <a:r>
              <a:rPr lang="en-US" dirty="0"/>
              <a:t>This illustration outlines the three primary sources.</a:t>
            </a:r>
            <a:endParaRPr lang="en-US" sz="1200" b="1"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Income statement</a:t>
            </a:r>
            <a:r>
              <a:rPr lang="en-US" sz="1200" b="0" i="0" u="none" strike="noStrike" kern="1200" baseline="0" dirty="0">
                <a:solidFill>
                  <a:schemeClr val="tx1"/>
                </a:solidFill>
                <a:latin typeface="+mn-lt"/>
                <a:ea typeface="+mn-ea"/>
                <a:cs typeface="+mn-cs"/>
              </a:rPr>
              <a:t>: </a:t>
            </a:r>
            <a:r>
              <a:rPr lang="en-US" dirty="0"/>
              <a:t>Revenues and expenses provide information in determining cash flows from operating activities. </a:t>
            </a:r>
            <a:endParaRPr lang="en-US" sz="1200" b="0" i="0" u="none" strike="noStrike" kern="1200" baseline="0" dirty="0">
              <a:solidFill>
                <a:schemeClr val="tx1"/>
              </a:solidFill>
              <a:latin typeface="+mn-lt"/>
              <a:ea typeface="+mn-ea"/>
              <a:cs typeface="+mn-cs"/>
            </a:endParaRPr>
          </a:p>
          <a:p>
            <a:pPr marL="228600" indent="-228600">
              <a:buAutoNum type="arabicPeriod"/>
            </a:pPr>
            <a:r>
              <a:rPr lang="en-US" sz="1200" b="1" i="0" u="none" strike="noStrike" kern="1200" baseline="0" dirty="0">
                <a:solidFill>
                  <a:schemeClr val="tx1"/>
                </a:solidFill>
                <a:latin typeface="+mn-lt"/>
                <a:ea typeface="+mn-ea"/>
                <a:cs typeface="+mn-cs"/>
              </a:rPr>
              <a:t>Balance sheet</a:t>
            </a:r>
            <a:r>
              <a:rPr lang="en-US" sz="1200" b="0" i="0" u="none" strike="noStrike" kern="1200" baseline="0" dirty="0">
                <a:solidFill>
                  <a:schemeClr val="tx1"/>
                </a:solidFill>
                <a:latin typeface="+mn-lt"/>
                <a:ea typeface="+mn-ea"/>
                <a:cs typeface="+mn-cs"/>
              </a:rPr>
              <a:t>: We look at the change in asset, liability, and stockholders’ equity accounts from the end of the last period to the end of this period to find cash flows from operating, investing, and financing activities.</a:t>
            </a:r>
          </a:p>
          <a:p>
            <a:pPr marL="228600" indent="-228600">
              <a:buAutoNum type="arabicPeriod"/>
            </a:pPr>
            <a:r>
              <a:rPr lang="en-US" sz="1200" b="1" i="0" u="none" strike="noStrike" kern="1200" baseline="0" dirty="0">
                <a:solidFill>
                  <a:schemeClr val="tx1"/>
                </a:solidFill>
                <a:latin typeface="+mn-lt"/>
                <a:ea typeface="+mn-ea"/>
                <a:cs typeface="+mn-cs"/>
              </a:rPr>
              <a:t>Detailed accounting records</a:t>
            </a:r>
            <a:r>
              <a:rPr lang="en-US" sz="1200" b="0" i="0" u="none" strike="noStrike" kern="1200" baseline="0" dirty="0">
                <a:solidFill>
                  <a:schemeClr val="tx1"/>
                </a:solidFill>
                <a:latin typeface="+mn-lt"/>
                <a:ea typeface="+mn-ea"/>
                <a:cs typeface="+mn-cs"/>
              </a:rPr>
              <a:t>: Sometimes we need additional information from the accounting records to determine specific cash inflows or cash outflows for the period.</a:t>
            </a:r>
            <a:endParaRPr lang="en-US" dirty="0"/>
          </a:p>
        </p:txBody>
      </p:sp>
      <p:sp>
        <p:nvSpPr>
          <p:cNvPr id="4" name="Slide Number Placeholder 3"/>
          <p:cNvSpPr>
            <a:spLocks noGrp="1"/>
          </p:cNvSpPr>
          <p:nvPr>
            <p:ph type="sldNum" sz="quarter" idx="5"/>
          </p:nvPr>
        </p:nvSpPr>
        <p:spPr/>
        <p:txBody>
          <a:bodyPr/>
          <a:lstStyle/>
          <a:p>
            <a:fld id="{35356329-1779-487C-B587-BBABA473AA7C}" type="slidenum">
              <a:rPr lang="en-US" smtClean="0"/>
              <a:t>8</a:t>
            </a:fld>
            <a:endParaRPr lang="en-US"/>
          </a:p>
        </p:txBody>
      </p:sp>
    </p:spTree>
    <p:extLst>
      <p:ext uri="{BB962C8B-B14F-4D97-AF65-F5344CB8AC3E}">
        <p14:creationId xmlns:p14="http://schemas.microsoft.com/office/powerpoint/2010/main" val="2162444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illustration summarizes the relationship of the income statement and balance sheet to the operating, investing, and financing sections in the statement of cash flows.</a:t>
            </a:r>
          </a:p>
        </p:txBody>
      </p:sp>
      <p:sp>
        <p:nvSpPr>
          <p:cNvPr id="4" name="Slide Number Placeholder 3"/>
          <p:cNvSpPr>
            <a:spLocks noGrp="1"/>
          </p:cNvSpPr>
          <p:nvPr>
            <p:ph type="sldNum" sz="quarter" idx="5"/>
          </p:nvPr>
        </p:nvSpPr>
        <p:spPr/>
        <p:txBody>
          <a:bodyPr/>
          <a:lstStyle/>
          <a:p>
            <a:fld id="{35356329-1779-487C-B587-BBABA473AA7C}" type="slidenum">
              <a:rPr lang="en-US" smtClean="0"/>
              <a:t>9</a:t>
            </a:fld>
            <a:endParaRPr lang="en-US"/>
          </a:p>
        </p:txBody>
      </p:sp>
    </p:spTree>
    <p:extLst>
      <p:ext uri="{BB962C8B-B14F-4D97-AF65-F5344CB8AC3E}">
        <p14:creationId xmlns:p14="http://schemas.microsoft.com/office/powerpoint/2010/main" val="739370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0" name="Content Placeholder 3">
            <a:extLst>
              <a:ext uri="{FF2B5EF4-FFF2-40B4-BE49-F238E27FC236}">
                <a16:creationId xmlns:a16="http://schemas.microsoft.com/office/drawing/2014/main" id="{F80CE987-EA5B-42E3-B81F-E6322FEF83FA}"/>
              </a:ext>
            </a:extLst>
          </p:cNvPr>
          <p:cNvSpPr>
            <a:spLocks noGrp="1"/>
          </p:cNvSpPr>
          <p:nvPr>
            <p:ph sz="quarter" idx="16" hasCustomPrompt="1"/>
          </p:nvPr>
        </p:nvSpPr>
        <p:spPr>
          <a:xfrm>
            <a:off x="6553200" y="44958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3684449"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3684449"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3684449"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3684449"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
        <p:nvSpPr>
          <p:cNvPr id="12" name="Content Placeholder 1">
            <a:extLst>
              <a:ext uri="{FF2B5EF4-FFF2-40B4-BE49-F238E27FC236}">
                <a16:creationId xmlns:a16="http://schemas.microsoft.com/office/drawing/2014/main" id="{E82A2C12-74B3-4630-A3E7-060F92B7363C}"/>
              </a:ext>
            </a:extLst>
          </p:cNvPr>
          <p:cNvSpPr>
            <a:spLocks noGrp="1"/>
          </p:cNvSpPr>
          <p:nvPr>
            <p:ph sz="quarter" idx="19" hasCustomPrompt="1"/>
          </p:nvPr>
        </p:nvSpPr>
        <p:spPr>
          <a:xfrm>
            <a:off x="5116652" y="1304415"/>
            <a:ext cx="3261004"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4" name="Content Placeholder 2">
            <a:extLst>
              <a:ext uri="{FF2B5EF4-FFF2-40B4-BE49-F238E27FC236}">
                <a16:creationId xmlns:a16="http://schemas.microsoft.com/office/drawing/2014/main" id="{A6BB17F2-DFF4-4AF6-B66A-AAD61C1D77E7}"/>
              </a:ext>
            </a:extLst>
          </p:cNvPr>
          <p:cNvSpPr>
            <a:spLocks noGrp="1"/>
          </p:cNvSpPr>
          <p:nvPr>
            <p:ph sz="quarter" idx="20" hasCustomPrompt="1"/>
          </p:nvPr>
        </p:nvSpPr>
        <p:spPr>
          <a:xfrm>
            <a:off x="5116652" y="2098201"/>
            <a:ext cx="3261004"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16" name="Content Placeholder 3">
            <a:extLst>
              <a:ext uri="{FF2B5EF4-FFF2-40B4-BE49-F238E27FC236}">
                <a16:creationId xmlns:a16="http://schemas.microsoft.com/office/drawing/2014/main" id="{9E6CA717-8D77-4746-B5D7-A7706E4E5515}"/>
              </a:ext>
            </a:extLst>
          </p:cNvPr>
          <p:cNvSpPr>
            <a:spLocks noGrp="1"/>
          </p:cNvSpPr>
          <p:nvPr>
            <p:ph sz="quarter" idx="21" hasCustomPrompt="1"/>
          </p:nvPr>
        </p:nvSpPr>
        <p:spPr>
          <a:xfrm>
            <a:off x="5116652" y="2928649"/>
            <a:ext cx="3261004"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7" name="Content Placeholder 4">
            <a:extLst>
              <a:ext uri="{FF2B5EF4-FFF2-40B4-BE49-F238E27FC236}">
                <a16:creationId xmlns:a16="http://schemas.microsoft.com/office/drawing/2014/main" id="{82094846-3E41-4446-B5BC-DB8F8539A91A}"/>
              </a:ext>
            </a:extLst>
          </p:cNvPr>
          <p:cNvSpPr>
            <a:spLocks noGrp="1"/>
          </p:cNvSpPr>
          <p:nvPr>
            <p:ph sz="quarter" idx="22" hasCustomPrompt="1"/>
          </p:nvPr>
        </p:nvSpPr>
        <p:spPr>
          <a:xfrm>
            <a:off x="5116652" y="3783059"/>
            <a:ext cx="3261004"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Tree>
    <p:extLst>
      <p:ext uri="{BB962C8B-B14F-4D97-AF65-F5344CB8AC3E}">
        <p14:creationId xmlns:p14="http://schemas.microsoft.com/office/powerpoint/2010/main" val="41621986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5" name="Content Placeholder 4">
            <a:extLst>
              <a:ext uri="{FF2B5EF4-FFF2-40B4-BE49-F238E27FC236}">
                <a16:creationId xmlns:a16="http://schemas.microsoft.com/office/drawing/2014/main" id="{BF25DC59-5AB2-417D-B46A-F09F380F8F67}"/>
              </a:ext>
            </a:extLst>
          </p:cNvPr>
          <p:cNvSpPr>
            <a:spLocks noGrp="1"/>
          </p:cNvSpPr>
          <p:nvPr>
            <p:ph sz="quarter" idx="10"/>
          </p:nvPr>
        </p:nvSpPr>
        <p:spPr>
          <a:xfrm>
            <a:off x="277813" y="6526213"/>
            <a:ext cx="8699500" cy="2047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3395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6" name="Content Placeholder 5">
            <a:extLst>
              <a:ext uri="{FF2B5EF4-FFF2-40B4-BE49-F238E27FC236}">
                <a16:creationId xmlns:a16="http://schemas.microsoft.com/office/drawing/2014/main" id="{95FB06C8-11A0-4E73-A5CE-7801EB091162}"/>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515965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14" name="Content Placeholder 5">
            <a:extLst>
              <a:ext uri="{FF2B5EF4-FFF2-40B4-BE49-F238E27FC236}">
                <a16:creationId xmlns:a16="http://schemas.microsoft.com/office/drawing/2014/main" id="{693BA5A3-DAB5-45C2-AE6D-5271B0A7976C}"/>
              </a:ext>
            </a:extLst>
          </p:cNvPr>
          <p:cNvSpPr>
            <a:spLocks noGrp="1"/>
          </p:cNvSpPr>
          <p:nvPr>
            <p:ph sz="quarter" idx="12"/>
          </p:nvPr>
        </p:nvSpPr>
        <p:spPr>
          <a:xfrm>
            <a:off x="166688" y="6426200"/>
            <a:ext cx="8505825" cy="3111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233546"/>
            <a:ext cx="8458200" cy="821119"/>
          </a:xfrm>
          <a:prstGeom prst="rect">
            <a:avLst/>
          </a:prstGeom>
        </p:spPr>
        <p:txBody>
          <a:bodyPr anchor="ctr">
            <a:normAutofit/>
          </a:bodyPr>
          <a:lstStyle>
            <a:lvl1pPr>
              <a:defRPr sz="36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704" r:id="rId3"/>
    <p:sldLayoutId id="2147483682" r:id="rId4"/>
    <p:sldLayoutId id="2147483683" r:id="rId5"/>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
        <p:nvSpPr>
          <p:cNvPr id="7" name="Short Copyright">
            <a:extLst>
              <a:ext uri="{FF2B5EF4-FFF2-40B4-BE49-F238E27FC236}">
                <a16:creationId xmlns:a16="http://schemas.microsoft.com/office/drawing/2014/main" id="{F7BFBE01-8512-49BF-81D6-10C5E13594C9}"/>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0" r:id="rId7"/>
  </p:sldLayoutIdLst>
  <p:hf hdr="0" dt="0"/>
  <p:txStyles>
    <p:title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1.xml"/><Relationship Id="rId1" Type="http://schemas.openxmlformats.org/officeDocument/2006/relationships/slideLayout" Target="../slideLayouts/slideLayout10.x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12.xml"/><Relationship Id="rId5" Type="http://schemas.openxmlformats.org/officeDocument/2006/relationships/slide" Target="slide85.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9.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7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slide" Target="slide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F084F0-007F-4AB4-AE51-D099B444BF64}"/>
              </a:ext>
            </a:extLst>
          </p:cNvPr>
          <p:cNvSpPr>
            <a:spLocks noGrp="1"/>
          </p:cNvSpPr>
          <p:nvPr>
            <p:ph type="ctrTitle"/>
          </p:nvPr>
        </p:nvSpPr>
        <p:spPr/>
        <p:txBody>
          <a:bodyPr/>
          <a:lstStyle/>
          <a:p>
            <a:r>
              <a:rPr lang="en-US" sz="2800" dirty="0">
                <a:cs typeface="Myriad Pro"/>
              </a:rPr>
              <a:t>Financial Accounting, </a:t>
            </a:r>
            <a:r>
              <a:rPr lang="en-US" sz="1400" dirty="0">
                <a:cs typeface="Avenir LT Std 35 Light"/>
              </a:rPr>
              <a:t>Sixth Edition</a:t>
            </a:r>
            <a:endParaRPr lang="en-US" dirty="0"/>
          </a:p>
        </p:txBody>
      </p:sp>
      <p:sp>
        <p:nvSpPr>
          <p:cNvPr id="7" name="Subtitle 6">
            <a:extLst>
              <a:ext uri="{FF2B5EF4-FFF2-40B4-BE49-F238E27FC236}">
                <a16:creationId xmlns:a16="http://schemas.microsoft.com/office/drawing/2014/main" id="{3260BC05-B6F2-40EA-A31C-4F7F747CA546}"/>
              </a:ext>
            </a:extLst>
          </p:cNvPr>
          <p:cNvSpPr>
            <a:spLocks noGrp="1"/>
          </p:cNvSpPr>
          <p:nvPr>
            <p:ph type="subTitle" idx="1"/>
          </p:nvPr>
        </p:nvSpPr>
        <p:spPr>
          <a:xfrm>
            <a:off x="782057" y="3647781"/>
            <a:ext cx="5419237" cy="873214"/>
          </a:xfrm>
        </p:spPr>
        <p:txBody>
          <a:bodyPr/>
          <a:lstStyle/>
          <a:p>
            <a:r>
              <a:rPr lang="en-US" sz="2000" b="1" dirty="0"/>
              <a:t>Chapter 11</a:t>
            </a:r>
          </a:p>
          <a:p>
            <a:r>
              <a:rPr lang="en-US" dirty="0"/>
              <a:t>Statement of Cash Flows</a:t>
            </a:r>
          </a:p>
        </p:txBody>
      </p:sp>
      <p:sp>
        <p:nvSpPr>
          <p:cNvPr id="8" name="Text Placeholder 7">
            <a:extLst>
              <a:ext uri="{FF2B5EF4-FFF2-40B4-BE49-F238E27FC236}">
                <a16:creationId xmlns:a16="http://schemas.microsoft.com/office/drawing/2014/main" id="{4A546A7B-DC8B-49C3-910D-F4B1078BC95F}"/>
              </a:ext>
            </a:extLst>
          </p:cNvPr>
          <p:cNvSpPr>
            <a:spLocks noGrp="1"/>
          </p:cNvSpPr>
          <p:nvPr>
            <p:ph type="body" sz="quarter" idx="10"/>
          </p:nvPr>
        </p:nvSpPr>
        <p:spPr/>
        <p:txBody>
          <a:bodyPr/>
          <a:lstStyle/>
          <a:p>
            <a:r>
              <a:rPr lang="en-US" dirty="0"/>
              <a:t>Spiceland  •  Thomas  •  Herrmann</a:t>
            </a:r>
          </a:p>
        </p:txBody>
      </p:sp>
      <p:sp>
        <p:nvSpPr>
          <p:cNvPr id="9" name="Content Placeholder 8">
            <a:extLst>
              <a:ext uri="{FF2B5EF4-FFF2-40B4-BE49-F238E27FC236}">
                <a16:creationId xmlns:a16="http://schemas.microsoft.com/office/drawing/2014/main" id="{FD11D79F-1234-44E4-B602-E73B16FA42BA}"/>
              </a:ext>
            </a:extLst>
          </p:cNvPr>
          <p:cNvSpPr>
            <a:spLocks noGrp="1"/>
          </p:cNvSpPr>
          <p:nvPr>
            <p:ph sz="quarter" idx="12"/>
          </p:nvPr>
        </p:nvSpPr>
        <p:spPr>
          <a:xfrm>
            <a:off x="-33249" y="6547511"/>
            <a:ext cx="9260378" cy="230735"/>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44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078B8-DFC6-4716-A9F4-EB42D49890AA}"/>
              </a:ext>
            </a:extLst>
          </p:cNvPr>
          <p:cNvSpPr>
            <a:spLocks noGrp="1"/>
          </p:cNvSpPr>
          <p:nvPr>
            <p:ph type="title"/>
          </p:nvPr>
        </p:nvSpPr>
        <p:spPr/>
        <p:txBody>
          <a:bodyPr/>
          <a:lstStyle/>
          <a:p>
            <a:r>
              <a:rPr lang="en-US" dirty="0"/>
              <a:t>Key Point </a:t>
            </a:r>
            <a:r>
              <a:rPr lang="en-US" sz="1000" b="0" dirty="0"/>
              <a:t>1</a:t>
            </a:r>
          </a:p>
        </p:txBody>
      </p:sp>
      <p:sp>
        <p:nvSpPr>
          <p:cNvPr id="3" name="Content Placeholder 2">
            <a:extLst>
              <a:ext uri="{FF2B5EF4-FFF2-40B4-BE49-F238E27FC236}">
                <a16:creationId xmlns:a16="http://schemas.microsoft.com/office/drawing/2014/main" id="{3C1BD20A-BDC2-4D92-BA88-A26F17B78063}"/>
              </a:ext>
            </a:extLst>
          </p:cNvPr>
          <p:cNvSpPr>
            <a:spLocks noGrp="1"/>
          </p:cNvSpPr>
          <p:nvPr>
            <p:ph sz="quarter" idx="11"/>
          </p:nvPr>
        </p:nvSpPr>
        <p:spPr/>
        <p:txBody>
          <a:bodyPr>
            <a:normAutofit/>
          </a:bodyPr>
          <a:lstStyle/>
          <a:p>
            <a:pPr marL="0" indent="0">
              <a:spcBef>
                <a:spcPts val="1000"/>
              </a:spcBef>
              <a:spcAft>
                <a:spcPts val="0"/>
              </a:spcAft>
              <a:buNone/>
            </a:pPr>
            <a:r>
              <a:rPr lang="en-US" sz="2400" dirty="0"/>
              <a:t>Operating activities generally relate to income statement items and changes in current assets and current liabilities. </a:t>
            </a:r>
          </a:p>
          <a:p>
            <a:pPr marL="0" indent="0">
              <a:spcBef>
                <a:spcPts val="1000"/>
              </a:spcBef>
              <a:spcAft>
                <a:spcPts val="0"/>
              </a:spcAft>
              <a:buNone/>
            </a:pPr>
            <a:r>
              <a:rPr lang="en-US" sz="2400" dirty="0"/>
              <a:t>Investing activities primarily involve changes in long-term assets. </a:t>
            </a:r>
          </a:p>
          <a:p>
            <a:pPr marL="0" indent="0">
              <a:spcBef>
                <a:spcPts val="1000"/>
              </a:spcBef>
              <a:spcAft>
                <a:spcPts val="0"/>
              </a:spcAft>
              <a:buNone/>
            </a:pPr>
            <a:r>
              <a:rPr lang="en-US" sz="2400" dirty="0"/>
              <a:t>Financing activities primarily involve changes in long-term liabilities and stockholders’ equity.</a:t>
            </a:r>
          </a:p>
        </p:txBody>
      </p:sp>
      <p:sp>
        <p:nvSpPr>
          <p:cNvPr id="6" name="Slide Number Placeholder 5">
            <a:extLst>
              <a:ext uri="{FF2B5EF4-FFF2-40B4-BE49-F238E27FC236}">
                <a16:creationId xmlns:a16="http://schemas.microsoft.com/office/drawing/2014/main" id="{0AF21F20-7AA2-474D-BDF0-0702D7B8F711}"/>
              </a:ext>
            </a:extLst>
          </p:cNvPr>
          <p:cNvSpPr>
            <a:spLocks noGrp="1"/>
          </p:cNvSpPr>
          <p:nvPr>
            <p:ph type="sldNum" sz="quarter" idx="10"/>
          </p:nvPr>
        </p:nvSpPr>
        <p:spPr/>
        <p:txBody>
          <a:bodyPr/>
          <a:lstStyle/>
          <a:p>
            <a:fld id="{68151E55-6873-49E2-B8D5-2F265E6F1973}" type="slidenum">
              <a:rPr lang="en-US" smtClean="0"/>
              <a:t>10</a:t>
            </a:fld>
            <a:endParaRPr lang="en-US" dirty="0"/>
          </a:p>
        </p:txBody>
      </p:sp>
    </p:spTree>
    <p:extLst>
      <p:ext uri="{BB962C8B-B14F-4D97-AF65-F5344CB8AC3E}">
        <p14:creationId xmlns:p14="http://schemas.microsoft.com/office/powerpoint/2010/main" val="3546592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3CC33-8BFB-4958-917E-AA047ABC5072}"/>
              </a:ext>
            </a:extLst>
          </p:cNvPr>
          <p:cNvSpPr>
            <a:spLocks noGrp="1"/>
          </p:cNvSpPr>
          <p:nvPr>
            <p:ph type="title"/>
          </p:nvPr>
        </p:nvSpPr>
        <p:spPr/>
        <p:txBody>
          <a:bodyPr>
            <a:normAutofit/>
          </a:bodyPr>
          <a:lstStyle/>
          <a:p>
            <a:r>
              <a:rPr lang="en-US" sz="3600" dirty="0"/>
              <a:t>Noncash Activities</a:t>
            </a:r>
            <a:endParaRPr lang="en-US" dirty="0">
              <a:solidFill>
                <a:schemeClr val="tx1"/>
              </a:solidFill>
            </a:endParaRPr>
          </a:p>
        </p:txBody>
      </p:sp>
      <p:sp>
        <p:nvSpPr>
          <p:cNvPr id="3" name="Content Placeholder 2">
            <a:extLst>
              <a:ext uri="{FF2B5EF4-FFF2-40B4-BE49-F238E27FC236}">
                <a16:creationId xmlns:a16="http://schemas.microsoft.com/office/drawing/2014/main" id="{C40FB56C-697C-421D-A3D5-3EB3A922B939}"/>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400" dirty="0"/>
              <a:t>Significant investing and financing activities that do not affect cash.</a:t>
            </a:r>
          </a:p>
          <a:p>
            <a:pPr marL="291600" indent="-291600">
              <a:spcBef>
                <a:spcPts val="1000"/>
              </a:spcBef>
              <a:spcAft>
                <a:spcPts val="0"/>
              </a:spcAft>
              <a:buFont typeface="Arial" panose="020B0604020202020204" pitchFamily="34" charset="0"/>
              <a:buChar char="•"/>
            </a:pPr>
            <a:r>
              <a:rPr lang="en-IN" sz="2400" dirty="0"/>
              <a:t>Reported after the cash flow statement or in a note to the financial statements.</a:t>
            </a:r>
            <a:endParaRPr lang="en-US" sz="2400" dirty="0"/>
          </a:p>
        </p:txBody>
      </p:sp>
      <p:sp>
        <p:nvSpPr>
          <p:cNvPr id="6" name="Slide Number Placeholder 5">
            <a:extLst>
              <a:ext uri="{FF2B5EF4-FFF2-40B4-BE49-F238E27FC236}">
                <a16:creationId xmlns:a16="http://schemas.microsoft.com/office/drawing/2014/main" id="{4E62D29B-28F3-4B1F-88DB-6EE64036400E}"/>
              </a:ext>
            </a:extLst>
          </p:cNvPr>
          <p:cNvSpPr>
            <a:spLocks noGrp="1"/>
          </p:cNvSpPr>
          <p:nvPr>
            <p:ph type="sldNum" sz="quarter" idx="10"/>
          </p:nvPr>
        </p:nvSpPr>
        <p:spPr/>
        <p:txBody>
          <a:bodyPr/>
          <a:lstStyle/>
          <a:p>
            <a:fld id="{68151E55-6873-49E2-B8D5-2F265E6F1973}" type="slidenum">
              <a:rPr lang="en-US" smtClean="0"/>
              <a:t>11</a:t>
            </a:fld>
            <a:endParaRPr lang="en-US" dirty="0"/>
          </a:p>
        </p:txBody>
      </p:sp>
    </p:spTree>
    <p:extLst>
      <p:ext uri="{BB962C8B-B14F-4D97-AF65-F5344CB8AC3E}">
        <p14:creationId xmlns:p14="http://schemas.microsoft.com/office/powerpoint/2010/main" val="1824687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B969-AC40-460B-978F-6E6574D1CE9F}"/>
              </a:ext>
            </a:extLst>
          </p:cNvPr>
          <p:cNvSpPr>
            <a:spLocks noGrp="1"/>
          </p:cNvSpPr>
          <p:nvPr>
            <p:ph type="title"/>
          </p:nvPr>
        </p:nvSpPr>
        <p:spPr/>
        <p:txBody>
          <a:bodyPr>
            <a:normAutofit fontScale="90000"/>
          </a:bodyPr>
          <a:lstStyle/>
          <a:p>
            <a:r>
              <a:rPr lang="en-US" sz="3600" dirty="0"/>
              <a:t>Examples of Significant Noncash Investing and Financing Activities</a:t>
            </a:r>
            <a:endParaRPr lang="en-US" dirty="0">
              <a:solidFill>
                <a:schemeClr val="tx1"/>
              </a:solidFill>
            </a:endParaRPr>
          </a:p>
        </p:txBody>
      </p:sp>
      <p:sp>
        <p:nvSpPr>
          <p:cNvPr id="3" name="Content Placeholder 2">
            <a:extLst>
              <a:ext uri="{FF2B5EF4-FFF2-40B4-BE49-F238E27FC236}">
                <a16:creationId xmlns:a16="http://schemas.microsoft.com/office/drawing/2014/main" id="{3FC05208-CE80-41C4-95A7-3AA057F6B902}"/>
              </a:ext>
            </a:extLst>
          </p:cNvPr>
          <p:cNvSpPr>
            <a:spLocks noGrp="1"/>
          </p:cNvSpPr>
          <p:nvPr>
            <p:ph sz="quarter" idx="11"/>
          </p:nvPr>
        </p:nvSpPr>
        <p:spPr/>
        <p:txBody>
          <a:bodyPr>
            <a:normAutofit/>
          </a:bodyPr>
          <a:lstStyle/>
          <a:p>
            <a:pPr marL="291600" indent="-291600">
              <a:spcBef>
                <a:spcPts val="1000"/>
              </a:spcBef>
              <a:spcAft>
                <a:spcPts val="0"/>
              </a:spcAft>
              <a:buFont typeface="Arial" panose="020B0604020202020204" pitchFamily="34" charset="0"/>
              <a:buChar char="•"/>
            </a:pPr>
            <a:r>
              <a:rPr lang="en-US" sz="2200" dirty="0"/>
              <a:t>Purchase of long-term assets by issuing debt.</a:t>
            </a:r>
          </a:p>
          <a:p>
            <a:pPr marL="291600" indent="-291600">
              <a:spcBef>
                <a:spcPts val="1000"/>
              </a:spcBef>
              <a:spcAft>
                <a:spcPts val="0"/>
              </a:spcAft>
              <a:buFont typeface="Arial" panose="020B0604020202020204" pitchFamily="34" charset="0"/>
              <a:buChar char="•"/>
            </a:pPr>
            <a:r>
              <a:rPr lang="en-US" sz="2200" dirty="0"/>
              <a:t>Purchase of long-term assets by issuing stock.</a:t>
            </a:r>
          </a:p>
          <a:p>
            <a:pPr marL="291600" indent="-291600">
              <a:spcBef>
                <a:spcPts val="1000"/>
              </a:spcBef>
              <a:spcAft>
                <a:spcPts val="0"/>
              </a:spcAft>
              <a:buFont typeface="Arial" panose="020B0604020202020204" pitchFamily="34" charset="0"/>
              <a:buChar char="•"/>
            </a:pPr>
            <a:r>
              <a:rPr lang="en-US" sz="2200" dirty="0"/>
              <a:t>Conversion of bonds payable into common stock.</a:t>
            </a:r>
          </a:p>
          <a:p>
            <a:pPr marL="291600" indent="-291600">
              <a:spcBef>
                <a:spcPts val="1000"/>
              </a:spcBef>
              <a:spcAft>
                <a:spcPts val="0"/>
              </a:spcAft>
              <a:buFont typeface="Arial" panose="020B0604020202020204" pitchFamily="34" charset="0"/>
              <a:buChar char="•"/>
            </a:pPr>
            <a:r>
              <a:rPr lang="en-US" sz="2200" dirty="0"/>
              <a:t>Exchange of long-term assets.</a:t>
            </a:r>
          </a:p>
        </p:txBody>
      </p:sp>
      <p:sp>
        <p:nvSpPr>
          <p:cNvPr id="6" name="Slide Number Placeholder 5">
            <a:extLst>
              <a:ext uri="{FF2B5EF4-FFF2-40B4-BE49-F238E27FC236}">
                <a16:creationId xmlns:a16="http://schemas.microsoft.com/office/drawing/2014/main" id="{2D99042E-B113-4DB2-9C13-3483F81147EE}"/>
              </a:ext>
            </a:extLst>
          </p:cNvPr>
          <p:cNvSpPr>
            <a:spLocks noGrp="1"/>
          </p:cNvSpPr>
          <p:nvPr>
            <p:ph type="sldNum" sz="quarter" idx="10"/>
          </p:nvPr>
        </p:nvSpPr>
        <p:spPr/>
        <p:txBody>
          <a:bodyPr/>
          <a:lstStyle/>
          <a:p>
            <a:fld id="{68151E55-6873-49E2-B8D5-2F265E6F1973}" type="slidenum">
              <a:rPr lang="en-US" smtClean="0"/>
              <a:t>12</a:t>
            </a:fld>
            <a:endParaRPr lang="en-US" dirty="0"/>
          </a:p>
        </p:txBody>
      </p:sp>
    </p:spTree>
    <p:extLst>
      <p:ext uri="{BB962C8B-B14F-4D97-AF65-F5344CB8AC3E}">
        <p14:creationId xmlns:p14="http://schemas.microsoft.com/office/powerpoint/2010/main" val="2601574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dirty="0"/>
              <a:t>Concept Check 11–1 </a:t>
            </a:r>
            <a:r>
              <a:rPr lang="en-US" sz="1000" b="0" dirty="0"/>
              <a:t>1</a:t>
            </a:r>
            <a:endParaRPr lang="en-US" sz="1000" b="0" dirty="0">
              <a:solidFill>
                <a:schemeClr val="tx1"/>
              </a:solidFill>
            </a:endParaRPr>
          </a:p>
        </p:txBody>
      </p:sp>
      <p:sp>
        <p:nvSpPr>
          <p:cNvPr id="7" name="Content Placeholder 6">
            <a:extLst>
              <a:ext uri="{FF2B5EF4-FFF2-40B4-BE49-F238E27FC236}">
                <a16:creationId xmlns:a16="http://schemas.microsoft.com/office/drawing/2014/main" id="{973FACCF-8B13-4A9B-86E4-6F838511BBC0}"/>
              </a:ext>
            </a:extLst>
          </p:cNvPr>
          <p:cNvSpPr>
            <a:spLocks noGrp="1"/>
          </p:cNvSpPr>
          <p:nvPr>
            <p:ph sz="quarter" idx="11"/>
          </p:nvPr>
        </p:nvSpPr>
        <p:spPr/>
        <p:txBody>
          <a:bodyPr/>
          <a:lstStyle/>
          <a:p>
            <a:pPr marL="0" indent="0">
              <a:buNone/>
            </a:pPr>
            <a:r>
              <a:rPr lang="en-US" sz="2000" dirty="0"/>
              <a:t>Which of the following cash transactions would affect the amount of investing cash flows reported in the statement of cash flows?</a:t>
            </a:r>
          </a:p>
          <a:p>
            <a:r>
              <a:rPr lang="en-US" sz="2000" dirty="0"/>
              <a:t>a. Sale of equipment</a:t>
            </a:r>
          </a:p>
          <a:p>
            <a:r>
              <a:rPr lang="en-US" sz="2000" dirty="0"/>
              <a:t>b. Payment of dividends</a:t>
            </a:r>
          </a:p>
          <a:p>
            <a:r>
              <a:rPr lang="en-US" sz="2000" dirty="0"/>
              <a:t>c. Purchase of inventory</a:t>
            </a:r>
          </a:p>
          <a:p>
            <a:r>
              <a:rPr lang="en-US" sz="2000" dirty="0"/>
              <a:t>d. Issuance of common stock</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13</a:t>
            </a:fld>
            <a:endParaRPr lang="en-US" dirty="0"/>
          </a:p>
        </p:txBody>
      </p:sp>
    </p:spTree>
    <p:extLst>
      <p:ext uri="{BB962C8B-B14F-4D97-AF65-F5344CB8AC3E}">
        <p14:creationId xmlns:p14="http://schemas.microsoft.com/office/powerpoint/2010/main" val="1540162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3A7D8-A14B-4064-93BE-96E5AF9BD350}"/>
              </a:ext>
            </a:extLst>
          </p:cNvPr>
          <p:cNvSpPr>
            <a:spLocks noGrp="1"/>
          </p:cNvSpPr>
          <p:nvPr>
            <p:ph type="title"/>
          </p:nvPr>
        </p:nvSpPr>
        <p:spPr/>
        <p:txBody>
          <a:bodyPr>
            <a:normAutofit/>
          </a:bodyPr>
          <a:lstStyle/>
          <a:p>
            <a:r>
              <a:rPr lang="en-US" dirty="0"/>
              <a:t>Concept Check 11–1 </a:t>
            </a:r>
            <a:r>
              <a:rPr lang="en-US" sz="1000" b="0" dirty="0"/>
              <a:t>2</a:t>
            </a:r>
            <a:endParaRPr lang="en-US" sz="1000" b="0" dirty="0">
              <a:solidFill>
                <a:schemeClr val="tx1"/>
              </a:solidFill>
            </a:endParaRPr>
          </a:p>
        </p:txBody>
      </p:sp>
      <p:sp>
        <p:nvSpPr>
          <p:cNvPr id="7" name="Content Placeholder 6">
            <a:extLst>
              <a:ext uri="{FF2B5EF4-FFF2-40B4-BE49-F238E27FC236}">
                <a16:creationId xmlns:a16="http://schemas.microsoft.com/office/drawing/2014/main" id="{973FACCF-8B13-4A9B-86E4-6F838511BBC0}"/>
              </a:ext>
            </a:extLst>
          </p:cNvPr>
          <p:cNvSpPr>
            <a:spLocks noGrp="1"/>
          </p:cNvSpPr>
          <p:nvPr>
            <p:ph sz="quarter" idx="11"/>
          </p:nvPr>
        </p:nvSpPr>
        <p:spPr>
          <a:xfrm>
            <a:off x="342900" y="1276710"/>
            <a:ext cx="8458200" cy="2695684"/>
          </a:xfrm>
        </p:spPr>
        <p:txBody>
          <a:bodyPr/>
          <a:lstStyle/>
          <a:p>
            <a:pPr marL="0" indent="0">
              <a:buNone/>
            </a:pPr>
            <a:r>
              <a:rPr lang="en-US" sz="2000" dirty="0"/>
              <a:t>Which of the following cash transactions would affect the amount of investing cash flows reported in the statement of cash flows?</a:t>
            </a:r>
          </a:p>
          <a:p>
            <a:r>
              <a:rPr lang="en-US" sz="2000" dirty="0"/>
              <a:t>Answer a. Sale of equipment</a:t>
            </a:r>
          </a:p>
          <a:p>
            <a:r>
              <a:rPr lang="en-US" sz="2000" dirty="0"/>
              <a:t>b. Payment of dividends</a:t>
            </a:r>
          </a:p>
          <a:p>
            <a:r>
              <a:rPr lang="en-US" sz="2000" dirty="0"/>
              <a:t>c. Purchase of inventory</a:t>
            </a:r>
          </a:p>
          <a:p>
            <a:r>
              <a:rPr lang="en-US" sz="2000" dirty="0"/>
              <a:t>d. Issuance of common stock</a:t>
            </a:r>
          </a:p>
        </p:txBody>
      </p:sp>
      <p:sp>
        <p:nvSpPr>
          <p:cNvPr id="10" name="Content Placeholder 9">
            <a:extLst>
              <a:ext uri="{FF2B5EF4-FFF2-40B4-BE49-F238E27FC236}">
                <a16:creationId xmlns:a16="http://schemas.microsoft.com/office/drawing/2014/main" id="{EB909B65-9051-4A18-A2E3-22CC523763E9}"/>
              </a:ext>
            </a:extLst>
          </p:cNvPr>
          <p:cNvSpPr>
            <a:spLocks noGrp="1"/>
          </p:cNvSpPr>
          <p:nvPr>
            <p:ph sz="quarter" idx="14"/>
          </p:nvPr>
        </p:nvSpPr>
        <p:spPr>
          <a:xfrm>
            <a:off x="342900" y="4343400"/>
            <a:ext cx="8458200" cy="1424354"/>
          </a:xfrm>
        </p:spPr>
        <p:txBody>
          <a:bodyPr/>
          <a:lstStyle/>
          <a:p>
            <a:r>
              <a:rPr lang="en-US" sz="2000" dirty="0"/>
              <a:t>The sale of equipment would increase investing cash flows. The payment of dividends would decrease financing cash flows, the issuance of stock would increase financing cash flows. The purchase of inventory would decrease operating cash flows.</a:t>
            </a:r>
          </a:p>
        </p:txBody>
      </p:sp>
      <p:sp>
        <p:nvSpPr>
          <p:cNvPr id="6" name="Slide Number Placeholder 5">
            <a:extLst>
              <a:ext uri="{FF2B5EF4-FFF2-40B4-BE49-F238E27FC236}">
                <a16:creationId xmlns:a16="http://schemas.microsoft.com/office/drawing/2014/main" id="{01E63979-2E0F-4E5F-AC8C-3E1EF242D22F}"/>
              </a:ext>
            </a:extLst>
          </p:cNvPr>
          <p:cNvSpPr>
            <a:spLocks noGrp="1"/>
          </p:cNvSpPr>
          <p:nvPr>
            <p:ph type="sldNum" sz="quarter" idx="10"/>
          </p:nvPr>
        </p:nvSpPr>
        <p:spPr/>
        <p:txBody>
          <a:bodyPr/>
          <a:lstStyle/>
          <a:p>
            <a:fld id="{68151E55-6873-49E2-B8D5-2F265E6F1973}" type="slidenum">
              <a:rPr lang="en-US" smtClean="0"/>
              <a:t>14</a:t>
            </a:fld>
            <a:endParaRPr lang="en-US" dirty="0"/>
          </a:p>
        </p:txBody>
      </p:sp>
    </p:spTree>
    <p:extLst>
      <p:ext uri="{BB962C8B-B14F-4D97-AF65-F5344CB8AC3E}">
        <p14:creationId xmlns:p14="http://schemas.microsoft.com/office/powerpoint/2010/main" val="2741042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5E9D1-BBEF-4B51-8E35-9589651178FE}"/>
              </a:ext>
            </a:extLst>
          </p:cNvPr>
          <p:cNvSpPr>
            <a:spLocks noGrp="1"/>
          </p:cNvSpPr>
          <p:nvPr>
            <p:ph type="title"/>
          </p:nvPr>
        </p:nvSpPr>
        <p:spPr/>
        <p:txBody>
          <a:bodyPr>
            <a:normAutofit/>
          </a:bodyPr>
          <a:lstStyle/>
          <a:p>
            <a:r>
              <a:rPr lang="en-US" dirty="0"/>
              <a:t>PART B</a:t>
            </a:r>
          </a:p>
        </p:txBody>
      </p:sp>
      <p:sp>
        <p:nvSpPr>
          <p:cNvPr id="3" name="Content Placeholder 2">
            <a:extLst>
              <a:ext uri="{FF2B5EF4-FFF2-40B4-BE49-F238E27FC236}">
                <a16:creationId xmlns:a16="http://schemas.microsoft.com/office/drawing/2014/main" id="{A3A5B2FB-CADF-4E9F-AA52-25E2FC85B62C}"/>
              </a:ext>
            </a:extLst>
          </p:cNvPr>
          <p:cNvSpPr>
            <a:spLocks noGrp="1"/>
          </p:cNvSpPr>
          <p:nvPr>
            <p:ph sz="quarter" idx="11"/>
          </p:nvPr>
        </p:nvSpPr>
        <p:spPr/>
        <p:txBody>
          <a:bodyPr>
            <a:normAutofit/>
          </a:bodyPr>
          <a:lstStyle/>
          <a:p>
            <a:r>
              <a:rPr lang="en-US" sz="2200" dirty="0"/>
              <a:t>PREPARING THE STATEMENT OF CASH FLOWS</a:t>
            </a:r>
          </a:p>
        </p:txBody>
      </p:sp>
      <p:sp>
        <p:nvSpPr>
          <p:cNvPr id="6" name="Slide Number Placeholder 5">
            <a:extLst>
              <a:ext uri="{FF2B5EF4-FFF2-40B4-BE49-F238E27FC236}">
                <a16:creationId xmlns:a16="http://schemas.microsoft.com/office/drawing/2014/main" id="{D9D6BF6D-1B7B-411E-A287-FA54A43B4E65}"/>
              </a:ext>
            </a:extLst>
          </p:cNvPr>
          <p:cNvSpPr>
            <a:spLocks noGrp="1"/>
          </p:cNvSpPr>
          <p:nvPr>
            <p:ph type="sldNum" sz="quarter" idx="10"/>
          </p:nvPr>
        </p:nvSpPr>
        <p:spPr/>
        <p:txBody>
          <a:bodyPr/>
          <a:lstStyle/>
          <a:p>
            <a:fld id="{68151E55-6873-49E2-B8D5-2F265E6F1973}" type="slidenum">
              <a:rPr lang="en-US" smtClean="0"/>
              <a:t>15</a:t>
            </a:fld>
            <a:endParaRPr lang="en-US" dirty="0"/>
          </a:p>
        </p:txBody>
      </p:sp>
    </p:spTree>
    <p:extLst>
      <p:ext uri="{BB962C8B-B14F-4D97-AF65-F5344CB8AC3E}">
        <p14:creationId xmlns:p14="http://schemas.microsoft.com/office/powerpoint/2010/main" val="165890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FA97-BAA3-4701-B4A4-DAA205A450CD}"/>
              </a:ext>
            </a:extLst>
          </p:cNvPr>
          <p:cNvSpPr>
            <a:spLocks noGrp="1"/>
          </p:cNvSpPr>
          <p:nvPr>
            <p:ph type="title"/>
          </p:nvPr>
        </p:nvSpPr>
        <p:spPr/>
        <p:txBody>
          <a:bodyPr/>
          <a:lstStyle/>
          <a:p>
            <a:r>
              <a:rPr lang="en-US" dirty="0"/>
              <a:t>Learning Objective 2</a:t>
            </a:r>
            <a:endParaRPr lang="en-US" sz="1000" b="0" dirty="0"/>
          </a:p>
        </p:txBody>
      </p:sp>
      <p:sp>
        <p:nvSpPr>
          <p:cNvPr id="3" name="Content Placeholder 2">
            <a:extLst>
              <a:ext uri="{FF2B5EF4-FFF2-40B4-BE49-F238E27FC236}">
                <a16:creationId xmlns:a16="http://schemas.microsoft.com/office/drawing/2014/main" id="{30E71DD5-9400-47CE-A1E2-36AB15A3A1E0}"/>
              </a:ext>
            </a:extLst>
          </p:cNvPr>
          <p:cNvSpPr>
            <a:spLocks noGrp="1"/>
          </p:cNvSpPr>
          <p:nvPr>
            <p:ph sz="quarter" idx="11"/>
          </p:nvPr>
        </p:nvSpPr>
        <p:spPr/>
        <p:txBody>
          <a:bodyPr>
            <a:normAutofit/>
          </a:bodyPr>
          <a:lstStyle/>
          <a:p>
            <a:pPr marL="1255713" indent="-1201738"/>
            <a:r>
              <a:rPr lang="en-US" sz="2200" b="1" dirty="0">
                <a:solidFill>
                  <a:srgbClr val="A5062D"/>
                </a:solidFill>
              </a:rPr>
              <a:t>L</a:t>
            </a:r>
            <a:r>
              <a:rPr lang="en-US" sz="100" b="1" dirty="0">
                <a:solidFill>
                  <a:srgbClr val="A5062D"/>
                </a:solidFill>
              </a:rPr>
              <a:t> </a:t>
            </a:r>
            <a:r>
              <a:rPr lang="en-US" sz="2200" b="1" dirty="0">
                <a:solidFill>
                  <a:srgbClr val="A5062D"/>
                </a:solidFill>
              </a:rPr>
              <a:t>O 11–2 </a:t>
            </a:r>
            <a:r>
              <a:rPr lang="en-US" sz="2200" dirty="0"/>
              <a:t>Understand the steps and basic format in preparing the statement of cash flows.</a:t>
            </a:r>
          </a:p>
        </p:txBody>
      </p:sp>
      <p:sp>
        <p:nvSpPr>
          <p:cNvPr id="6" name="Slide Number Placeholder 5">
            <a:extLst>
              <a:ext uri="{FF2B5EF4-FFF2-40B4-BE49-F238E27FC236}">
                <a16:creationId xmlns:a16="http://schemas.microsoft.com/office/drawing/2014/main" id="{F0DC0F55-0D3A-44C2-9A89-4DE19EBA7693}"/>
              </a:ext>
            </a:extLst>
          </p:cNvPr>
          <p:cNvSpPr>
            <a:spLocks noGrp="1"/>
          </p:cNvSpPr>
          <p:nvPr>
            <p:ph type="sldNum" sz="quarter" idx="10"/>
          </p:nvPr>
        </p:nvSpPr>
        <p:spPr/>
        <p:txBody>
          <a:bodyPr/>
          <a:lstStyle/>
          <a:p>
            <a:fld id="{68151E55-6873-49E2-B8D5-2F265E6F1973}" type="slidenum">
              <a:rPr lang="en-US" smtClean="0"/>
              <a:t>16</a:t>
            </a:fld>
            <a:endParaRPr lang="en-US" dirty="0"/>
          </a:p>
        </p:txBody>
      </p:sp>
    </p:spTree>
    <p:extLst>
      <p:ext uri="{BB962C8B-B14F-4D97-AF65-F5344CB8AC3E}">
        <p14:creationId xmlns:p14="http://schemas.microsoft.com/office/powerpoint/2010/main" val="1366824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rmAutofit fontScale="90000"/>
          </a:bodyPr>
          <a:lstStyle/>
          <a:p>
            <a:pPr marL="0" indent="0">
              <a:buNone/>
            </a:pPr>
            <a:r>
              <a:rPr lang="en-US" dirty="0"/>
              <a:t>Illustration 11–5 </a:t>
            </a:r>
            <a:r>
              <a:rPr lang="en-US" sz="3600" dirty="0"/>
              <a:t>Steps in Preparing the Statement of Cash Flows</a:t>
            </a:r>
            <a:endParaRPr lang="en-US" dirty="0"/>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342900" y="1306854"/>
            <a:ext cx="8458200" cy="4842737"/>
          </a:xfrm>
        </p:spPr>
        <p:txBody>
          <a:bodyPr/>
          <a:lstStyle/>
          <a:p>
            <a:pPr marL="914400" indent="-914400">
              <a:spcBef>
                <a:spcPts val="1000"/>
              </a:spcBef>
              <a:spcAft>
                <a:spcPts val="0"/>
              </a:spcAft>
            </a:pPr>
            <a:r>
              <a:rPr lang="en-US" b="1" dirty="0">
                <a:solidFill>
                  <a:srgbClr val="C00000"/>
                </a:solidFill>
              </a:rPr>
              <a:t>Step 1.</a:t>
            </a:r>
            <a:r>
              <a:rPr lang="en-US" b="1" dirty="0">
                <a:solidFill>
                  <a:srgbClr val="FF0000"/>
                </a:solidFill>
              </a:rPr>
              <a:t> </a:t>
            </a:r>
            <a:r>
              <a:rPr lang="en-US" b="1" dirty="0"/>
              <a:t>	</a:t>
            </a:r>
            <a:r>
              <a:rPr lang="en-US" dirty="0"/>
              <a:t>Calculate net cash flows from </a:t>
            </a:r>
            <a:r>
              <a:rPr lang="en-US" i="1" dirty="0"/>
              <a:t>operating activities</a:t>
            </a:r>
            <a:r>
              <a:rPr lang="en-US" dirty="0"/>
              <a:t>,</a:t>
            </a:r>
            <a:r>
              <a:rPr lang="en-US" i="1" dirty="0"/>
              <a:t> </a:t>
            </a:r>
            <a:r>
              <a:rPr lang="en-US" dirty="0"/>
              <a:t>using information from the income statement and changes in current assets (other than cash) and current liabilities from the balance sheet.</a:t>
            </a:r>
          </a:p>
          <a:p>
            <a:pPr marL="914400" indent="-914400">
              <a:spcBef>
                <a:spcPts val="1000"/>
              </a:spcBef>
              <a:spcAft>
                <a:spcPts val="0"/>
              </a:spcAft>
            </a:pPr>
            <a:r>
              <a:rPr lang="en-US" b="1" dirty="0">
                <a:solidFill>
                  <a:srgbClr val="C00000"/>
                </a:solidFill>
              </a:rPr>
              <a:t>Step 2.</a:t>
            </a:r>
            <a:r>
              <a:rPr lang="en-US" b="1" dirty="0">
                <a:solidFill>
                  <a:srgbClr val="FF0000"/>
                </a:solidFill>
              </a:rPr>
              <a:t> </a:t>
            </a:r>
            <a:r>
              <a:rPr lang="en-US" b="1" dirty="0"/>
              <a:t>	</a:t>
            </a:r>
            <a:r>
              <a:rPr lang="en-US" dirty="0"/>
              <a:t>Determine the net cash flows from </a:t>
            </a:r>
            <a:r>
              <a:rPr lang="en-US" i="1" dirty="0"/>
              <a:t>investing activities</a:t>
            </a:r>
            <a:r>
              <a:rPr lang="en-US" dirty="0"/>
              <a:t>,</a:t>
            </a:r>
            <a:r>
              <a:rPr lang="en-US" i="1" dirty="0"/>
              <a:t> </a:t>
            </a:r>
            <a:r>
              <a:rPr lang="en-US" dirty="0"/>
              <a:t>by analyzing changes in long-term asset accounts from the  balance sheet.</a:t>
            </a:r>
          </a:p>
          <a:p>
            <a:pPr marL="914400" indent="-914400">
              <a:spcBef>
                <a:spcPts val="1000"/>
              </a:spcBef>
              <a:spcAft>
                <a:spcPts val="0"/>
              </a:spcAft>
            </a:pPr>
            <a:r>
              <a:rPr lang="en-US" b="1" dirty="0">
                <a:solidFill>
                  <a:srgbClr val="C00000"/>
                </a:solidFill>
              </a:rPr>
              <a:t>Step 3.</a:t>
            </a:r>
            <a:r>
              <a:rPr lang="en-US" b="1" dirty="0">
                <a:solidFill>
                  <a:srgbClr val="FF0000"/>
                </a:solidFill>
              </a:rPr>
              <a:t> </a:t>
            </a:r>
            <a:r>
              <a:rPr lang="en-US" b="1" dirty="0"/>
              <a:t>	</a:t>
            </a:r>
            <a:r>
              <a:rPr lang="en-US" dirty="0"/>
              <a:t>Determine the net cash flows from </a:t>
            </a:r>
            <a:r>
              <a:rPr lang="en-US" i="1" dirty="0"/>
              <a:t>financing activities</a:t>
            </a:r>
            <a:r>
              <a:rPr lang="en-US" dirty="0"/>
              <a:t>,</a:t>
            </a:r>
            <a:r>
              <a:rPr lang="en-US" i="1" dirty="0"/>
              <a:t> </a:t>
            </a:r>
            <a:r>
              <a:rPr lang="en-US" dirty="0"/>
              <a:t>by analyzing changes in long-term liabilities and stockholders’ equity accounts from the balance sheet.</a:t>
            </a:r>
          </a:p>
          <a:p>
            <a:pPr marL="914400" indent="-914400">
              <a:spcBef>
                <a:spcPts val="1000"/>
              </a:spcBef>
              <a:spcAft>
                <a:spcPts val="0"/>
              </a:spcAft>
            </a:pPr>
            <a:r>
              <a:rPr lang="en-US" b="1" dirty="0">
                <a:solidFill>
                  <a:srgbClr val="C00000"/>
                </a:solidFill>
              </a:rPr>
              <a:t>Step 4.</a:t>
            </a:r>
            <a:r>
              <a:rPr lang="en-US" b="1" dirty="0">
                <a:solidFill>
                  <a:srgbClr val="FF0000"/>
                </a:solidFill>
              </a:rPr>
              <a:t> </a:t>
            </a:r>
            <a:r>
              <a:rPr lang="en-US" b="1" dirty="0"/>
              <a:t>	</a:t>
            </a:r>
            <a:r>
              <a:rPr lang="en-US" dirty="0"/>
              <a:t>Combine the operating, investing, and financing activities, and make sure the total from these three activities equals the amount of cash reported in the balance sheet this year versus last year (the change in cash).</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17</a:t>
            </a:fld>
            <a:endParaRPr lang="en-US" dirty="0"/>
          </a:p>
        </p:txBody>
      </p:sp>
    </p:spTree>
    <p:extLst>
      <p:ext uri="{BB962C8B-B14F-4D97-AF65-F5344CB8AC3E}">
        <p14:creationId xmlns:p14="http://schemas.microsoft.com/office/powerpoint/2010/main" val="379992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Autofit/>
          </a:bodyPr>
          <a:lstStyle/>
          <a:p>
            <a:pPr marL="0" indent="0">
              <a:buNone/>
            </a:pPr>
            <a:r>
              <a:rPr lang="en-US" sz="2600" dirty="0"/>
              <a:t>Illustration 11–6 (1 of 4) Income Statement, Balance Sheets, and Additional Information for E-Games, Inc.</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2134433" y="1193539"/>
            <a:ext cx="4875134" cy="1248775"/>
          </a:xfrm>
        </p:spPr>
        <p:txBody>
          <a:bodyPr>
            <a:normAutofit/>
          </a:bodyPr>
          <a:lstStyle/>
          <a:p>
            <a:pPr algn="ctr">
              <a:spcBef>
                <a:spcPts val="1000"/>
              </a:spcBef>
              <a:spcAft>
                <a:spcPts val="0"/>
              </a:spcAft>
            </a:pPr>
            <a:r>
              <a:rPr lang="en-US" sz="1800" b="1" dirty="0">
                <a:solidFill>
                  <a:schemeClr val="tx1"/>
                </a:solidFill>
              </a:rPr>
              <a:t>E-GAMES, INC.</a:t>
            </a:r>
          </a:p>
          <a:p>
            <a:pPr algn="ctr">
              <a:spcBef>
                <a:spcPts val="1000"/>
              </a:spcBef>
              <a:spcAft>
                <a:spcPts val="0"/>
              </a:spcAft>
            </a:pPr>
            <a:r>
              <a:rPr lang="en-US" sz="1800" b="1" dirty="0">
                <a:solidFill>
                  <a:schemeClr val="tx1"/>
                </a:solidFill>
              </a:rPr>
              <a:t>Income Statement  </a:t>
            </a:r>
          </a:p>
          <a:p>
            <a:pPr algn="ctr">
              <a:spcBef>
                <a:spcPts val="1000"/>
              </a:spcBef>
              <a:spcAft>
                <a:spcPts val="0"/>
              </a:spcAft>
            </a:pPr>
            <a:r>
              <a:rPr lang="en-US" sz="1800" b="1" dirty="0">
                <a:solidFill>
                  <a:schemeClr val="tx1"/>
                </a:solidFill>
              </a:rPr>
              <a:t>For the year ended December 31, 2024 </a:t>
            </a:r>
          </a:p>
        </p:txBody>
      </p:sp>
      <p:graphicFrame>
        <p:nvGraphicFramePr>
          <p:cNvPr id="4" name="Table 4">
            <a:extLst>
              <a:ext uri="{FF2B5EF4-FFF2-40B4-BE49-F238E27FC236}">
                <a16:creationId xmlns:a16="http://schemas.microsoft.com/office/drawing/2014/main" id="{5D6001EF-D92F-49E4-8F3F-57C16698EF41}"/>
              </a:ext>
            </a:extLst>
          </p:cNvPr>
          <p:cNvGraphicFramePr>
            <a:graphicFrameLocks noGrp="1"/>
          </p:cNvGraphicFramePr>
          <p:nvPr>
            <p:extLst>
              <p:ext uri="{D42A27DB-BD31-4B8C-83A1-F6EECF244321}">
                <p14:modId xmlns:p14="http://schemas.microsoft.com/office/powerpoint/2010/main" val="4083619256"/>
              </p:ext>
            </p:extLst>
          </p:nvPr>
        </p:nvGraphicFramePr>
        <p:xfrm>
          <a:off x="703942" y="2505349"/>
          <a:ext cx="7496629" cy="3657600"/>
        </p:xfrm>
        <a:graphic>
          <a:graphicData uri="http://schemas.openxmlformats.org/drawingml/2006/table">
            <a:tbl>
              <a:tblPr firstRow="1" bandRow="1">
                <a:tableStyleId>{2D5ABB26-0587-4C30-8999-92F81FD0307C}</a:tableStyleId>
              </a:tblPr>
              <a:tblGrid>
                <a:gridCol w="4902835">
                  <a:extLst>
                    <a:ext uri="{9D8B030D-6E8A-4147-A177-3AD203B41FA5}">
                      <a16:colId xmlns:a16="http://schemas.microsoft.com/office/drawing/2014/main" val="3908569062"/>
                    </a:ext>
                  </a:extLst>
                </a:gridCol>
                <a:gridCol w="1243966">
                  <a:extLst>
                    <a:ext uri="{9D8B030D-6E8A-4147-A177-3AD203B41FA5}">
                      <a16:colId xmlns:a16="http://schemas.microsoft.com/office/drawing/2014/main" val="1120226848"/>
                    </a:ext>
                  </a:extLst>
                </a:gridCol>
                <a:gridCol w="1349828">
                  <a:extLst>
                    <a:ext uri="{9D8B030D-6E8A-4147-A177-3AD203B41FA5}">
                      <a16:colId xmlns:a16="http://schemas.microsoft.com/office/drawing/2014/main" val="2493051402"/>
                    </a:ext>
                  </a:extLst>
                </a:gridCol>
              </a:tblGrid>
              <a:tr h="0">
                <a:tc>
                  <a:txBody>
                    <a:bodyPr/>
                    <a:lstStyle/>
                    <a:p>
                      <a:r>
                        <a:rPr lang="en-US" dirty="0"/>
                        <a:t>Net Sales</a:t>
                      </a:r>
                    </a:p>
                  </a:txBody>
                  <a:tcPr/>
                </a:tc>
                <a:tc>
                  <a:txBody>
                    <a:bodyPr/>
                    <a:lstStyle/>
                    <a:p>
                      <a:pPr algn="r"/>
                      <a:endParaRPr lang="en-US" dirty="0"/>
                    </a:p>
                  </a:txBody>
                  <a:tcPr/>
                </a:tc>
                <a:tc>
                  <a:txBody>
                    <a:bodyPr/>
                    <a:lstStyle/>
                    <a:p>
                      <a:pPr algn="r"/>
                      <a:r>
                        <a:rPr lang="en-US" dirty="0"/>
                        <a:t>$1,012,000</a:t>
                      </a:r>
                    </a:p>
                  </a:txBody>
                  <a:tcPr/>
                </a:tc>
                <a:extLst>
                  <a:ext uri="{0D108BD9-81ED-4DB2-BD59-A6C34878D82A}">
                    <a16:rowId xmlns:a16="http://schemas.microsoft.com/office/drawing/2014/main" val="2356607477"/>
                  </a:ext>
                </a:extLst>
              </a:tr>
              <a:tr h="0">
                <a:tc>
                  <a:txBody>
                    <a:bodyPr/>
                    <a:lstStyle/>
                    <a:p>
                      <a:r>
                        <a:rPr lang="en-US" dirty="0"/>
                        <a:t>Expenses:</a:t>
                      </a:r>
                    </a:p>
                  </a:txBody>
                  <a:tcPr/>
                </a:tc>
                <a:tc>
                  <a:txBody>
                    <a:bodyPr/>
                    <a:lstStyle/>
                    <a:p>
                      <a:pPr algn="r"/>
                      <a:endParaRPr lang="en-US"/>
                    </a:p>
                  </a:txBody>
                  <a:tcPr/>
                </a:tc>
                <a:tc>
                  <a:txBody>
                    <a:bodyPr/>
                    <a:lstStyle/>
                    <a:p>
                      <a:pPr algn="r"/>
                      <a:endParaRPr lang="en-US"/>
                    </a:p>
                  </a:txBody>
                  <a:tcPr/>
                </a:tc>
                <a:extLst>
                  <a:ext uri="{0D108BD9-81ED-4DB2-BD59-A6C34878D82A}">
                    <a16:rowId xmlns:a16="http://schemas.microsoft.com/office/drawing/2014/main" val="770911871"/>
                  </a:ext>
                </a:extLst>
              </a:tr>
              <a:tr h="0">
                <a:tc>
                  <a:txBody>
                    <a:bodyPr/>
                    <a:lstStyle/>
                    <a:p>
                      <a:pPr marL="0" indent="261938"/>
                      <a:r>
                        <a:rPr lang="en-US" dirty="0"/>
                        <a:t>Cost of goods sold</a:t>
                      </a:r>
                    </a:p>
                  </a:txBody>
                  <a:tcPr/>
                </a:tc>
                <a:tc>
                  <a:txBody>
                    <a:bodyPr/>
                    <a:lstStyle/>
                    <a:p>
                      <a:pPr algn="r"/>
                      <a:r>
                        <a:rPr lang="en-US" dirty="0"/>
                        <a:t>$650,000</a:t>
                      </a:r>
                    </a:p>
                  </a:txBody>
                  <a:tcPr/>
                </a:tc>
                <a:tc>
                  <a:txBody>
                    <a:bodyPr/>
                    <a:lstStyle/>
                    <a:p>
                      <a:pPr algn="r"/>
                      <a:endParaRPr lang="en-US"/>
                    </a:p>
                  </a:txBody>
                  <a:tcPr/>
                </a:tc>
                <a:extLst>
                  <a:ext uri="{0D108BD9-81ED-4DB2-BD59-A6C34878D82A}">
                    <a16:rowId xmlns:a16="http://schemas.microsoft.com/office/drawing/2014/main" val="1926184483"/>
                  </a:ext>
                </a:extLst>
              </a:tr>
              <a:tr h="0">
                <a:tc>
                  <a:txBody>
                    <a:bodyPr/>
                    <a:lstStyle/>
                    <a:p>
                      <a:pPr marL="0" indent="261938"/>
                      <a:r>
                        <a:rPr lang="en-US" dirty="0"/>
                        <a:t>Operating expenses (salaries, rent, utilities)</a:t>
                      </a:r>
                    </a:p>
                  </a:txBody>
                  <a:tcPr/>
                </a:tc>
                <a:tc>
                  <a:txBody>
                    <a:bodyPr/>
                    <a:lstStyle/>
                    <a:p>
                      <a:pPr algn="r"/>
                      <a:r>
                        <a:rPr lang="en-US" dirty="0"/>
                        <a:t>286,000</a:t>
                      </a:r>
                    </a:p>
                  </a:txBody>
                  <a:tcPr/>
                </a:tc>
                <a:tc>
                  <a:txBody>
                    <a:bodyPr/>
                    <a:lstStyle/>
                    <a:p>
                      <a:pPr algn="r"/>
                      <a:endParaRPr lang="en-US"/>
                    </a:p>
                  </a:txBody>
                  <a:tcPr/>
                </a:tc>
                <a:extLst>
                  <a:ext uri="{0D108BD9-81ED-4DB2-BD59-A6C34878D82A}">
                    <a16:rowId xmlns:a16="http://schemas.microsoft.com/office/drawing/2014/main" val="4136389784"/>
                  </a:ext>
                </a:extLst>
              </a:tr>
              <a:tr h="0">
                <a:tc>
                  <a:txBody>
                    <a:bodyPr/>
                    <a:lstStyle/>
                    <a:p>
                      <a:pPr marL="0" indent="261938"/>
                      <a:r>
                        <a:rPr lang="en-US" dirty="0"/>
                        <a:t>Depreciation expense</a:t>
                      </a:r>
                    </a:p>
                  </a:txBody>
                  <a:tcPr/>
                </a:tc>
                <a:tc>
                  <a:txBody>
                    <a:bodyPr/>
                    <a:lstStyle/>
                    <a:p>
                      <a:pPr algn="r"/>
                      <a:r>
                        <a:rPr lang="en-US" dirty="0"/>
                        <a:t>9,000</a:t>
                      </a:r>
                    </a:p>
                  </a:txBody>
                  <a:tcPr/>
                </a:tc>
                <a:tc>
                  <a:txBody>
                    <a:bodyPr/>
                    <a:lstStyle/>
                    <a:p>
                      <a:pPr algn="r"/>
                      <a:endParaRPr lang="en-US"/>
                    </a:p>
                  </a:txBody>
                  <a:tcPr/>
                </a:tc>
                <a:extLst>
                  <a:ext uri="{0D108BD9-81ED-4DB2-BD59-A6C34878D82A}">
                    <a16:rowId xmlns:a16="http://schemas.microsoft.com/office/drawing/2014/main" val="254300552"/>
                  </a:ext>
                </a:extLst>
              </a:tr>
              <a:tr h="0">
                <a:tc>
                  <a:txBody>
                    <a:bodyPr/>
                    <a:lstStyle/>
                    <a:p>
                      <a:pPr marL="0" indent="261938"/>
                      <a:r>
                        <a:rPr lang="en-US" dirty="0"/>
                        <a:t>Loss on sale of land</a:t>
                      </a:r>
                    </a:p>
                  </a:txBody>
                  <a:tcPr/>
                </a:tc>
                <a:tc>
                  <a:txBody>
                    <a:bodyPr/>
                    <a:lstStyle/>
                    <a:p>
                      <a:pPr algn="r"/>
                      <a:r>
                        <a:rPr lang="en-US" dirty="0"/>
                        <a:t>4,000</a:t>
                      </a:r>
                    </a:p>
                  </a:txBody>
                  <a:tcPr/>
                </a:tc>
                <a:tc>
                  <a:txBody>
                    <a:bodyPr/>
                    <a:lstStyle/>
                    <a:p>
                      <a:pPr algn="r"/>
                      <a:endParaRPr lang="en-US"/>
                    </a:p>
                  </a:txBody>
                  <a:tcPr/>
                </a:tc>
                <a:extLst>
                  <a:ext uri="{0D108BD9-81ED-4DB2-BD59-A6C34878D82A}">
                    <a16:rowId xmlns:a16="http://schemas.microsoft.com/office/drawing/2014/main" val="1386064506"/>
                  </a:ext>
                </a:extLst>
              </a:tr>
              <a:tr h="0">
                <a:tc>
                  <a:txBody>
                    <a:bodyPr/>
                    <a:lstStyle/>
                    <a:p>
                      <a:pPr marL="0" indent="261938"/>
                      <a:r>
                        <a:rPr lang="en-US" dirty="0"/>
                        <a:t>Interest expense </a:t>
                      </a:r>
                    </a:p>
                  </a:txBody>
                  <a:tcPr/>
                </a:tc>
                <a:tc>
                  <a:txBody>
                    <a:bodyPr/>
                    <a:lstStyle/>
                    <a:p>
                      <a:pPr algn="r"/>
                      <a:r>
                        <a:rPr lang="en-US" dirty="0"/>
                        <a:t>5,000</a:t>
                      </a:r>
                    </a:p>
                  </a:txBody>
                  <a:tcPr/>
                </a:tc>
                <a:tc>
                  <a:txBody>
                    <a:bodyPr/>
                    <a:lstStyle/>
                    <a:p>
                      <a:pPr algn="r"/>
                      <a:endParaRPr lang="en-US"/>
                    </a:p>
                  </a:txBody>
                  <a:tcPr/>
                </a:tc>
                <a:extLst>
                  <a:ext uri="{0D108BD9-81ED-4DB2-BD59-A6C34878D82A}">
                    <a16:rowId xmlns:a16="http://schemas.microsoft.com/office/drawing/2014/main" val="2331018941"/>
                  </a:ext>
                </a:extLst>
              </a:tr>
              <a:tr h="0">
                <a:tc>
                  <a:txBody>
                    <a:bodyPr/>
                    <a:lstStyle/>
                    <a:p>
                      <a:pPr marL="0" indent="261938"/>
                      <a:r>
                        <a:rPr lang="en-US" dirty="0"/>
                        <a:t>Income tax expense</a:t>
                      </a:r>
                    </a:p>
                  </a:txBody>
                  <a:tcPr/>
                </a:tc>
                <a:tc>
                  <a:txBody>
                    <a:bodyPr/>
                    <a:lstStyle/>
                    <a:p>
                      <a:pPr algn="r"/>
                      <a:r>
                        <a:rPr lang="en-US" u="sng" baseline="0" dirty="0"/>
                        <a:t>    16,000</a:t>
                      </a:r>
                    </a:p>
                  </a:txBody>
                  <a:tcPr/>
                </a:tc>
                <a:tc>
                  <a:txBody>
                    <a:bodyPr/>
                    <a:lstStyle/>
                    <a:p>
                      <a:pPr algn="r"/>
                      <a:endParaRPr lang="en-US"/>
                    </a:p>
                  </a:txBody>
                  <a:tcPr/>
                </a:tc>
                <a:extLst>
                  <a:ext uri="{0D108BD9-81ED-4DB2-BD59-A6C34878D82A}">
                    <a16:rowId xmlns:a16="http://schemas.microsoft.com/office/drawing/2014/main" val="3374834053"/>
                  </a:ext>
                </a:extLst>
              </a:tr>
              <a:tr h="0">
                <a:tc>
                  <a:txBody>
                    <a:bodyPr/>
                    <a:lstStyle/>
                    <a:p>
                      <a:pPr marL="0" indent="536575"/>
                      <a:r>
                        <a:rPr lang="en-US" dirty="0"/>
                        <a:t>Total expenses</a:t>
                      </a:r>
                    </a:p>
                  </a:txBody>
                  <a:tcPr/>
                </a:tc>
                <a:tc>
                  <a:txBody>
                    <a:bodyPr/>
                    <a:lstStyle/>
                    <a:p>
                      <a:pPr algn="r"/>
                      <a:endParaRPr lang="en-US"/>
                    </a:p>
                  </a:txBody>
                  <a:tcPr/>
                </a:tc>
                <a:tc>
                  <a:txBody>
                    <a:bodyPr/>
                    <a:lstStyle/>
                    <a:p>
                      <a:pPr algn="r"/>
                      <a:r>
                        <a:rPr lang="en-US" u="sng" baseline="0" dirty="0"/>
                        <a:t>     970,000</a:t>
                      </a:r>
                    </a:p>
                  </a:txBody>
                  <a:tcPr/>
                </a:tc>
                <a:extLst>
                  <a:ext uri="{0D108BD9-81ED-4DB2-BD59-A6C34878D82A}">
                    <a16:rowId xmlns:a16="http://schemas.microsoft.com/office/drawing/2014/main" val="41228042"/>
                  </a:ext>
                </a:extLst>
              </a:tr>
              <a:tr h="0">
                <a:tc>
                  <a:txBody>
                    <a:bodyPr/>
                    <a:lstStyle/>
                    <a:p>
                      <a:r>
                        <a:rPr lang="en-US" dirty="0"/>
                        <a:t>Net income</a:t>
                      </a:r>
                    </a:p>
                  </a:txBody>
                  <a:tcPr/>
                </a:tc>
                <a:tc>
                  <a:txBody>
                    <a:bodyPr/>
                    <a:lstStyle/>
                    <a:p>
                      <a:pPr algn="r"/>
                      <a:endParaRPr lang="en-US" dirty="0"/>
                    </a:p>
                  </a:txBody>
                  <a:tcPr/>
                </a:tc>
                <a:tc>
                  <a:txBody>
                    <a:bodyPr/>
                    <a:lstStyle/>
                    <a:p>
                      <a:pPr algn="r"/>
                      <a:r>
                        <a:rPr lang="en-US" u="dbl" baseline="0" dirty="0"/>
                        <a:t>$     42,000</a:t>
                      </a:r>
                    </a:p>
                  </a:txBody>
                  <a:tcPr/>
                </a:tc>
                <a:extLst>
                  <a:ext uri="{0D108BD9-81ED-4DB2-BD59-A6C34878D82A}">
                    <a16:rowId xmlns:a16="http://schemas.microsoft.com/office/drawing/2014/main" val="3462813977"/>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18</a:t>
            </a:fld>
            <a:endParaRPr lang="en-US" dirty="0"/>
          </a:p>
        </p:txBody>
      </p:sp>
    </p:spTree>
    <p:extLst>
      <p:ext uri="{BB962C8B-B14F-4D97-AF65-F5344CB8AC3E}">
        <p14:creationId xmlns:p14="http://schemas.microsoft.com/office/powerpoint/2010/main" val="4153944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Autofit/>
          </a:bodyPr>
          <a:lstStyle/>
          <a:p>
            <a:pPr marL="0" indent="0">
              <a:buNone/>
            </a:pPr>
            <a:r>
              <a:rPr lang="en-US" sz="2600" dirty="0"/>
              <a:t>Illustration 11–6 (2 of 4) Income Statement, Balance Sheets, and Additional Information for E-Games, Inc.</a:t>
            </a:r>
          </a:p>
        </p:txBody>
      </p:sp>
      <p:sp>
        <p:nvSpPr>
          <p:cNvPr id="3" name="Content Placeholder 2">
            <a:extLst>
              <a:ext uri="{FF2B5EF4-FFF2-40B4-BE49-F238E27FC236}">
                <a16:creationId xmlns:a16="http://schemas.microsoft.com/office/drawing/2014/main" id="{4FFBC044-F005-4F8E-807E-AF844CE3876F}"/>
              </a:ext>
            </a:extLst>
          </p:cNvPr>
          <p:cNvSpPr>
            <a:spLocks noGrp="1"/>
          </p:cNvSpPr>
          <p:nvPr>
            <p:ph sz="quarter" idx="11"/>
          </p:nvPr>
        </p:nvSpPr>
        <p:spPr>
          <a:xfrm>
            <a:off x="2134433" y="1184732"/>
            <a:ext cx="4875134" cy="1248775"/>
          </a:xfrm>
        </p:spPr>
        <p:txBody>
          <a:bodyPr>
            <a:normAutofit/>
          </a:bodyPr>
          <a:lstStyle/>
          <a:p>
            <a:pPr algn="ctr">
              <a:spcBef>
                <a:spcPts val="1000"/>
              </a:spcBef>
              <a:spcAft>
                <a:spcPts val="0"/>
              </a:spcAft>
            </a:pPr>
            <a:r>
              <a:rPr lang="en-US" sz="1800" b="1" dirty="0">
                <a:solidFill>
                  <a:schemeClr val="tx1"/>
                </a:solidFill>
              </a:rPr>
              <a:t>E-GAMES, INC.</a:t>
            </a:r>
          </a:p>
          <a:p>
            <a:pPr algn="ctr">
              <a:spcBef>
                <a:spcPts val="1000"/>
              </a:spcBef>
              <a:spcAft>
                <a:spcPts val="0"/>
              </a:spcAft>
            </a:pPr>
            <a:r>
              <a:rPr lang="en-US" sz="1800" b="1" dirty="0">
                <a:solidFill>
                  <a:schemeClr val="tx1"/>
                </a:solidFill>
              </a:rPr>
              <a:t>Balance Sheets</a:t>
            </a:r>
          </a:p>
          <a:p>
            <a:pPr algn="ctr">
              <a:spcBef>
                <a:spcPts val="1000"/>
              </a:spcBef>
              <a:spcAft>
                <a:spcPts val="0"/>
              </a:spcAft>
            </a:pPr>
            <a:r>
              <a:rPr lang="en-US" sz="1800" b="1" dirty="0">
                <a:solidFill>
                  <a:schemeClr val="tx1"/>
                </a:solidFill>
              </a:rPr>
              <a:t>December 31, 2024 and 2023</a:t>
            </a:r>
          </a:p>
        </p:txBody>
      </p:sp>
      <p:graphicFrame>
        <p:nvGraphicFramePr>
          <p:cNvPr id="5" name="Table 5">
            <a:extLst>
              <a:ext uri="{FF2B5EF4-FFF2-40B4-BE49-F238E27FC236}">
                <a16:creationId xmlns:a16="http://schemas.microsoft.com/office/drawing/2014/main" id="{01964066-3E3B-4D4E-B845-EAC790B622D7}"/>
              </a:ext>
            </a:extLst>
          </p:cNvPr>
          <p:cNvGraphicFramePr>
            <a:graphicFrameLocks noGrp="1"/>
          </p:cNvGraphicFramePr>
          <p:nvPr>
            <p:extLst>
              <p:ext uri="{D42A27DB-BD31-4B8C-83A1-F6EECF244321}">
                <p14:modId xmlns:p14="http://schemas.microsoft.com/office/powerpoint/2010/main" val="432204470"/>
              </p:ext>
            </p:extLst>
          </p:nvPr>
        </p:nvGraphicFramePr>
        <p:xfrm>
          <a:off x="600368" y="2563574"/>
          <a:ext cx="7943263" cy="4023360"/>
        </p:xfrm>
        <a:graphic>
          <a:graphicData uri="http://schemas.openxmlformats.org/drawingml/2006/table">
            <a:tbl>
              <a:tblPr firstRow="1" bandRow="1">
                <a:tableStyleId>{2D5ABB26-0587-4C30-8999-92F81FD0307C}</a:tableStyleId>
              </a:tblPr>
              <a:tblGrid>
                <a:gridCol w="2837498">
                  <a:extLst>
                    <a:ext uri="{9D8B030D-6E8A-4147-A177-3AD203B41FA5}">
                      <a16:colId xmlns:a16="http://schemas.microsoft.com/office/drawing/2014/main" val="1819617837"/>
                    </a:ext>
                  </a:extLst>
                </a:gridCol>
                <a:gridCol w="1087755">
                  <a:extLst>
                    <a:ext uri="{9D8B030D-6E8A-4147-A177-3AD203B41FA5}">
                      <a16:colId xmlns:a16="http://schemas.microsoft.com/office/drawing/2014/main" val="3904135604"/>
                    </a:ext>
                  </a:extLst>
                </a:gridCol>
                <a:gridCol w="1144317">
                  <a:extLst>
                    <a:ext uri="{9D8B030D-6E8A-4147-A177-3AD203B41FA5}">
                      <a16:colId xmlns:a16="http://schemas.microsoft.com/office/drawing/2014/main" val="2497338227"/>
                    </a:ext>
                  </a:extLst>
                </a:gridCol>
                <a:gridCol w="2873693">
                  <a:extLst>
                    <a:ext uri="{9D8B030D-6E8A-4147-A177-3AD203B41FA5}">
                      <a16:colId xmlns:a16="http://schemas.microsoft.com/office/drawing/2014/main" val="3334405152"/>
                    </a:ext>
                  </a:extLst>
                </a:gridCol>
              </a:tblGrid>
              <a:tr h="0">
                <a:tc>
                  <a:txBody>
                    <a:bodyPr/>
                    <a:lstStyle/>
                    <a:p>
                      <a:r>
                        <a:rPr lang="en-US" sz="1600" b="1" dirty="0"/>
                        <a:t>Assets</a:t>
                      </a:r>
                    </a:p>
                  </a:txBody>
                  <a:tcPr>
                    <a:lnB w="12700" cap="flat" cmpd="sng" algn="ctr">
                      <a:solidFill>
                        <a:schemeClr val="tx1"/>
                      </a:solidFill>
                      <a:prstDash val="solid"/>
                      <a:round/>
                      <a:headEnd type="none" w="med" len="med"/>
                      <a:tailEnd type="none" w="med" len="med"/>
                    </a:lnB>
                  </a:tcPr>
                </a:tc>
                <a:tc>
                  <a:txBody>
                    <a:bodyPr/>
                    <a:lstStyle/>
                    <a:p>
                      <a:r>
                        <a:rPr lang="en-US" sz="1600" b="1" dirty="0"/>
                        <a:t>2024</a:t>
                      </a:r>
                    </a:p>
                  </a:txBody>
                  <a:tcPr>
                    <a:lnB w="12700" cap="flat" cmpd="sng" algn="ctr">
                      <a:solidFill>
                        <a:schemeClr val="tx1"/>
                      </a:solidFill>
                      <a:prstDash val="solid"/>
                      <a:round/>
                      <a:headEnd type="none" w="med" len="med"/>
                      <a:tailEnd type="none" w="med" len="med"/>
                    </a:lnB>
                  </a:tcPr>
                </a:tc>
                <a:tc>
                  <a:txBody>
                    <a:bodyPr/>
                    <a:lstStyle/>
                    <a:p>
                      <a:r>
                        <a:rPr lang="en-US" sz="1600" b="1" dirty="0"/>
                        <a:t>2023</a:t>
                      </a:r>
                    </a:p>
                  </a:txBody>
                  <a:tcPr>
                    <a:lnB w="12700" cap="flat" cmpd="sng" algn="ctr">
                      <a:solidFill>
                        <a:schemeClr val="tx1"/>
                      </a:solidFill>
                      <a:prstDash val="solid"/>
                      <a:round/>
                      <a:headEnd type="none" w="med" len="med"/>
                      <a:tailEnd type="none" w="med" len="med"/>
                    </a:lnB>
                  </a:tcPr>
                </a:tc>
                <a:tc>
                  <a:txBody>
                    <a:bodyPr/>
                    <a:lstStyle/>
                    <a:p>
                      <a:r>
                        <a:rPr lang="en-US" sz="1600" b="1" dirty="0"/>
                        <a:t>Increase (I) or Decrease (D)</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0536691"/>
                  </a:ext>
                </a:extLst>
              </a:tr>
              <a:tr h="0">
                <a:tc>
                  <a:txBody>
                    <a:bodyPr/>
                    <a:lstStyle/>
                    <a:p>
                      <a:r>
                        <a:rPr lang="en-US" sz="1600" dirty="0"/>
                        <a:t>Current assets:</a:t>
                      </a:r>
                    </a:p>
                  </a:txBody>
                  <a:tcPr>
                    <a:lnT w="12700" cap="flat" cmpd="sng" algn="ctr">
                      <a:solidFill>
                        <a:schemeClr val="tx1"/>
                      </a:solidFill>
                      <a:prstDash val="solid"/>
                      <a:round/>
                      <a:headEnd type="none" w="med" len="med"/>
                      <a:tailEnd type="none" w="med" len="med"/>
                    </a:lnT>
                  </a:tcPr>
                </a:tc>
                <a:tc>
                  <a:txBody>
                    <a:bodyPr/>
                    <a:lstStyle/>
                    <a:p>
                      <a:pPr algn="r"/>
                      <a:endParaRPr lang="en-US" sz="1600" dirty="0"/>
                    </a:p>
                  </a:txBody>
                  <a:tcPr>
                    <a:lnT w="12700" cap="flat" cmpd="sng" algn="ctr">
                      <a:solidFill>
                        <a:schemeClr val="tx1"/>
                      </a:solidFill>
                      <a:prstDash val="solid"/>
                      <a:round/>
                      <a:headEnd type="none" w="med" len="med"/>
                      <a:tailEnd type="none" w="med" len="med"/>
                    </a:lnT>
                  </a:tcPr>
                </a:tc>
                <a:tc>
                  <a:txBody>
                    <a:bodyPr/>
                    <a:lstStyle/>
                    <a:p>
                      <a:pPr algn="r"/>
                      <a:endParaRPr lang="en-US" sz="1600"/>
                    </a:p>
                  </a:txBody>
                  <a:tcPr>
                    <a:lnT w="12700" cap="flat" cmpd="sng" algn="ctr">
                      <a:solidFill>
                        <a:schemeClr val="tx1"/>
                      </a:solidFill>
                      <a:prstDash val="solid"/>
                      <a:round/>
                      <a:headEnd type="none" w="med" len="med"/>
                      <a:tailEnd type="none" w="med" len="med"/>
                    </a:lnT>
                  </a:tcPr>
                </a:tc>
                <a:tc>
                  <a:txBody>
                    <a:bodyPr/>
                    <a:lstStyle/>
                    <a:p>
                      <a:endParaRPr lang="en-US" sz="160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68183711"/>
                  </a:ext>
                </a:extLst>
              </a:tr>
              <a:tr h="0">
                <a:tc>
                  <a:txBody>
                    <a:bodyPr/>
                    <a:lstStyle/>
                    <a:p>
                      <a:pPr marL="0" indent="261938"/>
                      <a:r>
                        <a:rPr lang="en-US" sz="1600" b="1" dirty="0">
                          <a:solidFill>
                            <a:srgbClr val="C00000"/>
                          </a:solidFill>
                        </a:rPr>
                        <a:t>Cash</a:t>
                      </a:r>
                    </a:p>
                  </a:txBody>
                  <a:tcPr/>
                </a:tc>
                <a:tc>
                  <a:txBody>
                    <a:bodyPr/>
                    <a:lstStyle/>
                    <a:p>
                      <a:pPr algn="r"/>
                      <a:r>
                        <a:rPr lang="en-US" sz="1600" dirty="0"/>
                        <a:t>$  62,000</a:t>
                      </a:r>
                    </a:p>
                  </a:txBody>
                  <a:tcPr/>
                </a:tc>
                <a:tc>
                  <a:txBody>
                    <a:bodyPr/>
                    <a:lstStyle/>
                    <a:p>
                      <a:pPr algn="r"/>
                      <a:r>
                        <a:rPr lang="en-US" sz="1600" dirty="0"/>
                        <a:t>$  48,000</a:t>
                      </a:r>
                    </a:p>
                  </a:txBody>
                  <a:tcPr/>
                </a:tc>
                <a:tc>
                  <a:txBody>
                    <a:bodyPr/>
                    <a:lstStyle/>
                    <a:p>
                      <a:r>
                        <a:rPr lang="en-US" sz="1600" b="1" dirty="0">
                          <a:solidFill>
                            <a:srgbClr val="C00000"/>
                          </a:solidFill>
                        </a:rPr>
                        <a:t>$14,000</a:t>
                      </a:r>
                      <a:r>
                        <a:rPr lang="en-US" sz="1600" dirty="0"/>
                        <a:t> (I)</a:t>
                      </a:r>
                    </a:p>
                  </a:txBody>
                  <a:tcPr/>
                </a:tc>
                <a:extLst>
                  <a:ext uri="{0D108BD9-81ED-4DB2-BD59-A6C34878D82A}">
                    <a16:rowId xmlns:a16="http://schemas.microsoft.com/office/drawing/2014/main" val="3406974859"/>
                  </a:ext>
                </a:extLst>
              </a:tr>
              <a:tr h="0">
                <a:tc>
                  <a:txBody>
                    <a:bodyPr/>
                    <a:lstStyle/>
                    <a:p>
                      <a:pPr marL="0" indent="261938"/>
                      <a:r>
                        <a:rPr lang="en-US" sz="1600" dirty="0"/>
                        <a:t>Accounts receivable</a:t>
                      </a:r>
                    </a:p>
                  </a:txBody>
                  <a:tcPr/>
                </a:tc>
                <a:tc>
                  <a:txBody>
                    <a:bodyPr/>
                    <a:lstStyle/>
                    <a:p>
                      <a:pPr algn="r"/>
                      <a:r>
                        <a:rPr lang="en-US" sz="1600" dirty="0"/>
                        <a:t>27,000</a:t>
                      </a:r>
                    </a:p>
                  </a:txBody>
                  <a:tcPr/>
                </a:tc>
                <a:tc>
                  <a:txBody>
                    <a:bodyPr/>
                    <a:lstStyle/>
                    <a:p>
                      <a:pPr algn="r"/>
                      <a:r>
                        <a:rPr lang="en-US" sz="1600" dirty="0"/>
                        <a:t>20,000</a:t>
                      </a:r>
                    </a:p>
                  </a:txBody>
                  <a:tcPr/>
                </a:tc>
                <a:tc>
                  <a:txBody>
                    <a:bodyPr/>
                    <a:lstStyle/>
                    <a:p>
                      <a:r>
                        <a:rPr lang="en-US" sz="1600" dirty="0"/>
                        <a:t>7,000 (I)</a:t>
                      </a:r>
                    </a:p>
                  </a:txBody>
                  <a:tcPr/>
                </a:tc>
                <a:extLst>
                  <a:ext uri="{0D108BD9-81ED-4DB2-BD59-A6C34878D82A}">
                    <a16:rowId xmlns:a16="http://schemas.microsoft.com/office/drawing/2014/main" val="3449758147"/>
                  </a:ext>
                </a:extLst>
              </a:tr>
              <a:tr h="0">
                <a:tc>
                  <a:txBody>
                    <a:bodyPr/>
                    <a:lstStyle/>
                    <a:p>
                      <a:pPr marL="0" indent="261938"/>
                      <a:r>
                        <a:rPr lang="en-US" sz="1600" dirty="0"/>
                        <a:t>Inventory</a:t>
                      </a:r>
                    </a:p>
                  </a:txBody>
                  <a:tcPr/>
                </a:tc>
                <a:tc>
                  <a:txBody>
                    <a:bodyPr/>
                    <a:lstStyle/>
                    <a:p>
                      <a:pPr algn="r"/>
                      <a:r>
                        <a:rPr lang="en-US" sz="1600" dirty="0"/>
                        <a:t>35,000</a:t>
                      </a:r>
                    </a:p>
                  </a:txBody>
                  <a:tcPr/>
                </a:tc>
                <a:tc>
                  <a:txBody>
                    <a:bodyPr/>
                    <a:lstStyle/>
                    <a:p>
                      <a:pPr algn="r"/>
                      <a:r>
                        <a:rPr lang="en-US" sz="1600" dirty="0"/>
                        <a:t>45,000</a:t>
                      </a:r>
                    </a:p>
                  </a:txBody>
                  <a:tcPr/>
                </a:tc>
                <a:tc>
                  <a:txBody>
                    <a:bodyPr/>
                    <a:lstStyle/>
                    <a:p>
                      <a:r>
                        <a:rPr lang="en-US" sz="1600" dirty="0"/>
                        <a:t>10,000 (D)</a:t>
                      </a:r>
                    </a:p>
                  </a:txBody>
                  <a:tcPr/>
                </a:tc>
                <a:extLst>
                  <a:ext uri="{0D108BD9-81ED-4DB2-BD59-A6C34878D82A}">
                    <a16:rowId xmlns:a16="http://schemas.microsoft.com/office/drawing/2014/main" val="4054565702"/>
                  </a:ext>
                </a:extLst>
              </a:tr>
              <a:tr h="0">
                <a:tc>
                  <a:txBody>
                    <a:bodyPr/>
                    <a:lstStyle/>
                    <a:p>
                      <a:pPr marL="0" indent="261938"/>
                      <a:r>
                        <a:rPr lang="en-US" sz="1600" dirty="0"/>
                        <a:t>Prepaid rent</a:t>
                      </a:r>
                    </a:p>
                  </a:txBody>
                  <a:tcPr/>
                </a:tc>
                <a:tc>
                  <a:txBody>
                    <a:bodyPr/>
                    <a:lstStyle/>
                    <a:p>
                      <a:pPr algn="r"/>
                      <a:r>
                        <a:rPr lang="en-US" sz="1600" dirty="0"/>
                        <a:t>4,000</a:t>
                      </a:r>
                    </a:p>
                  </a:txBody>
                  <a:tcPr/>
                </a:tc>
                <a:tc>
                  <a:txBody>
                    <a:bodyPr/>
                    <a:lstStyle/>
                    <a:p>
                      <a:pPr algn="r"/>
                      <a:r>
                        <a:rPr lang="en-US" sz="1600" dirty="0"/>
                        <a:t>2,000</a:t>
                      </a:r>
                    </a:p>
                  </a:txBody>
                  <a:tcPr/>
                </a:tc>
                <a:tc>
                  <a:txBody>
                    <a:bodyPr/>
                    <a:lstStyle/>
                    <a:p>
                      <a:r>
                        <a:rPr lang="en-US" sz="1600" dirty="0"/>
                        <a:t>2,000 (I)</a:t>
                      </a:r>
                    </a:p>
                  </a:txBody>
                  <a:tcPr/>
                </a:tc>
                <a:extLst>
                  <a:ext uri="{0D108BD9-81ED-4DB2-BD59-A6C34878D82A}">
                    <a16:rowId xmlns:a16="http://schemas.microsoft.com/office/drawing/2014/main" val="248153861"/>
                  </a:ext>
                </a:extLst>
              </a:tr>
              <a:tr h="0">
                <a:tc>
                  <a:txBody>
                    <a:bodyPr/>
                    <a:lstStyle/>
                    <a:p>
                      <a:r>
                        <a:rPr lang="en-US" sz="1600" dirty="0"/>
                        <a:t>Long-term assets:</a:t>
                      </a:r>
                    </a:p>
                  </a:txBody>
                  <a:tcPr/>
                </a:tc>
                <a:tc>
                  <a:txBody>
                    <a:bodyPr/>
                    <a:lstStyle/>
                    <a:p>
                      <a:pPr algn="r"/>
                      <a:endParaRPr lang="en-US" sz="1600"/>
                    </a:p>
                  </a:txBody>
                  <a:tcPr/>
                </a:tc>
                <a:tc>
                  <a:txBody>
                    <a:bodyPr/>
                    <a:lstStyle/>
                    <a:p>
                      <a:pPr algn="r"/>
                      <a:endParaRPr lang="en-US" sz="1600"/>
                    </a:p>
                  </a:txBody>
                  <a:tcPr/>
                </a:tc>
                <a:tc>
                  <a:txBody>
                    <a:bodyPr/>
                    <a:lstStyle/>
                    <a:p>
                      <a:endParaRPr lang="en-US" sz="1600"/>
                    </a:p>
                  </a:txBody>
                  <a:tcPr/>
                </a:tc>
                <a:extLst>
                  <a:ext uri="{0D108BD9-81ED-4DB2-BD59-A6C34878D82A}">
                    <a16:rowId xmlns:a16="http://schemas.microsoft.com/office/drawing/2014/main" val="1669284512"/>
                  </a:ext>
                </a:extLst>
              </a:tr>
              <a:tr h="0">
                <a:tc>
                  <a:txBody>
                    <a:bodyPr/>
                    <a:lstStyle/>
                    <a:p>
                      <a:pPr marL="0" indent="261938"/>
                      <a:r>
                        <a:rPr lang="en-US" sz="1600" dirty="0"/>
                        <a:t>Investments</a:t>
                      </a:r>
                    </a:p>
                  </a:txBody>
                  <a:tcPr/>
                </a:tc>
                <a:tc>
                  <a:txBody>
                    <a:bodyPr/>
                    <a:lstStyle/>
                    <a:p>
                      <a:pPr algn="r"/>
                      <a:r>
                        <a:rPr lang="en-US" sz="1600" dirty="0"/>
                        <a:t>35,000</a:t>
                      </a:r>
                    </a:p>
                  </a:txBody>
                  <a:tcPr/>
                </a:tc>
                <a:tc>
                  <a:txBody>
                    <a:bodyPr/>
                    <a:lstStyle/>
                    <a:p>
                      <a:pPr algn="r"/>
                      <a:r>
                        <a:rPr lang="en-US" sz="1600" dirty="0"/>
                        <a:t>0</a:t>
                      </a:r>
                    </a:p>
                  </a:txBody>
                  <a:tcPr/>
                </a:tc>
                <a:tc>
                  <a:txBody>
                    <a:bodyPr/>
                    <a:lstStyle/>
                    <a:p>
                      <a:r>
                        <a:rPr lang="en-US" sz="1600" dirty="0"/>
                        <a:t>35,000 (I)</a:t>
                      </a:r>
                    </a:p>
                  </a:txBody>
                  <a:tcPr/>
                </a:tc>
                <a:extLst>
                  <a:ext uri="{0D108BD9-81ED-4DB2-BD59-A6C34878D82A}">
                    <a16:rowId xmlns:a16="http://schemas.microsoft.com/office/drawing/2014/main" val="2841495907"/>
                  </a:ext>
                </a:extLst>
              </a:tr>
              <a:tr h="0">
                <a:tc>
                  <a:txBody>
                    <a:bodyPr/>
                    <a:lstStyle/>
                    <a:p>
                      <a:pPr marL="0" indent="261938"/>
                      <a:r>
                        <a:rPr lang="en-US" sz="1600" dirty="0"/>
                        <a:t>Land</a:t>
                      </a:r>
                    </a:p>
                  </a:txBody>
                  <a:tcPr/>
                </a:tc>
                <a:tc>
                  <a:txBody>
                    <a:bodyPr/>
                    <a:lstStyle/>
                    <a:p>
                      <a:pPr algn="r"/>
                      <a:r>
                        <a:rPr lang="en-US" sz="1600" dirty="0"/>
                        <a:t>70,000</a:t>
                      </a:r>
                    </a:p>
                  </a:txBody>
                  <a:tcPr/>
                </a:tc>
                <a:tc>
                  <a:txBody>
                    <a:bodyPr/>
                    <a:lstStyle/>
                    <a:p>
                      <a:pPr algn="r"/>
                      <a:r>
                        <a:rPr lang="en-US" sz="1600" dirty="0"/>
                        <a:t>80,000</a:t>
                      </a:r>
                    </a:p>
                  </a:txBody>
                  <a:tcPr/>
                </a:tc>
                <a:tc>
                  <a:txBody>
                    <a:bodyPr/>
                    <a:lstStyle/>
                    <a:p>
                      <a:r>
                        <a:rPr lang="en-US" sz="1600" dirty="0"/>
                        <a:t>10,000 (D)</a:t>
                      </a:r>
                    </a:p>
                  </a:txBody>
                  <a:tcPr/>
                </a:tc>
                <a:extLst>
                  <a:ext uri="{0D108BD9-81ED-4DB2-BD59-A6C34878D82A}">
                    <a16:rowId xmlns:a16="http://schemas.microsoft.com/office/drawing/2014/main" val="3408590792"/>
                  </a:ext>
                </a:extLst>
              </a:tr>
              <a:tr h="0">
                <a:tc>
                  <a:txBody>
                    <a:bodyPr/>
                    <a:lstStyle/>
                    <a:p>
                      <a:pPr marL="0" indent="261938"/>
                      <a:r>
                        <a:rPr lang="en-US" sz="1600" dirty="0"/>
                        <a:t>Equipment</a:t>
                      </a:r>
                    </a:p>
                  </a:txBody>
                  <a:tcPr/>
                </a:tc>
                <a:tc>
                  <a:txBody>
                    <a:bodyPr/>
                    <a:lstStyle/>
                    <a:p>
                      <a:pPr algn="r"/>
                      <a:r>
                        <a:rPr lang="en-US" sz="1600" dirty="0"/>
                        <a:t>90,000</a:t>
                      </a:r>
                    </a:p>
                  </a:txBody>
                  <a:tcPr/>
                </a:tc>
                <a:tc>
                  <a:txBody>
                    <a:bodyPr/>
                    <a:lstStyle/>
                    <a:p>
                      <a:pPr algn="r"/>
                      <a:r>
                        <a:rPr lang="en-US" sz="1600" dirty="0"/>
                        <a:t>70,000</a:t>
                      </a:r>
                    </a:p>
                  </a:txBody>
                  <a:tcPr/>
                </a:tc>
                <a:tc>
                  <a:txBody>
                    <a:bodyPr/>
                    <a:lstStyle/>
                    <a:p>
                      <a:r>
                        <a:rPr lang="en-US" sz="1600" dirty="0"/>
                        <a:t>20,000 (I)</a:t>
                      </a:r>
                    </a:p>
                  </a:txBody>
                  <a:tcPr/>
                </a:tc>
                <a:extLst>
                  <a:ext uri="{0D108BD9-81ED-4DB2-BD59-A6C34878D82A}">
                    <a16:rowId xmlns:a16="http://schemas.microsoft.com/office/drawing/2014/main" val="1504292205"/>
                  </a:ext>
                </a:extLst>
              </a:tr>
              <a:tr h="0">
                <a:tc>
                  <a:txBody>
                    <a:bodyPr/>
                    <a:lstStyle/>
                    <a:p>
                      <a:pPr marL="0" indent="261938"/>
                      <a:r>
                        <a:rPr lang="en-US" sz="1600" dirty="0"/>
                        <a:t>Accumulated depreciation</a:t>
                      </a:r>
                    </a:p>
                  </a:txBody>
                  <a:tcPr/>
                </a:tc>
                <a:tc>
                  <a:txBody>
                    <a:bodyPr/>
                    <a:lstStyle/>
                    <a:p>
                      <a:pPr algn="r"/>
                      <a:r>
                        <a:rPr lang="en-US" sz="1600" u="sng" baseline="0" dirty="0"/>
                        <a:t>  (23,000)</a:t>
                      </a:r>
                    </a:p>
                  </a:txBody>
                  <a:tcPr/>
                </a:tc>
                <a:tc>
                  <a:txBody>
                    <a:bodyPr/>
                    <a:lstStyle/>
                    <a:p>
                      <a:pPr algn="r"/>
                      <a:r>
                        <a:rPr lang="en-US" sz="1600" u="sng" baseline="0" dirty="0"/>
                        <a:t>   (14,000)</a:t>
                      </a:r>
                    </a:p>
                  </a:txBody>
                  <a:tcPr/>
                </a:tc>
                <a:tc>
                  <a:txBody>
                    <a:bodyPr/>
                    <a:lstStyle/>
                    <a:p>
                      <a:r>
                        <a:rPr lang="en-US" sz="1600" dirty="0"/>
                        <a:t>9,000 (I)</a:t>
                      </a:r>
                    </a:p>
                  </a:txBody>
                  <a:tcPr/>
                </a:tc>
                <a:extLst>
                  <a:ext uri="{0D108BD9-81ED-4DB2-BD59-A6C34878D82A}">
                    <a16:rowId xmlns:a16="http://schemas.microsoft.com/office/drawing/2014/main" val="800135387"/>
                  </a:ext>
                </a:extLst>
              </a:tr>
              <a:tr h="0">
                <a:tc>
                  <a:txBody>
                    <a:bodyPr/>
                    <a:lstStyle/>
                    <a:p>
                      <a:pPr marL="0" indent="536575"/>
                      <a:r>
                        <a:rPr lang="en-US" sz="1600" dirty="0"/>
                        <a:t>Total assets</a:t>
                      </a:r>
                    </a:p>
                  </a:txBody>
                  <a:tcPr/>
                </a:tc>
                <a:tc>
                  <a:txBody>
                    <a:bodyPr/>
                    <a:lstStyle/>
                    <a:p>
                      <a:pPr algn="r"/>
                      <a:r>
                        <a:rPr lang="en-US" sz="1600" u="dbl" baseline="0" dirty="0"/>
                        <a:t>$ 300,000</a:t>
                      </a:r>
                    </a:p>
                  </a:txBody>
                  <a:tcPr/>
                </a:tc>
                <a:tc>
                  <a:txBody>
                    <a:bodyPr/>
                    <a:lstStyle/>
                    <a:p>
                      <a:pPr algn="r"/>
                      <a:r>
                        <a:rPr lang="en-US" sz="1600" u="dbl" baseline="0" dirty="0"/>
                        <a:t>$ 251,000</a:t>
                      </a:r>
                    </a:p>
                  </a:txBody>
                  <a:tcPr/>
                </a:tc>
                <a:tc>
                  <a:txBody>
                    <a:bodyPr/>
                    <a:lstStyle/>
                    <a:p>
                      <a:endParaRPr lang="en-US" sz="1600" dirty="0"/>
                    </a:p>
                  </a:txBody>
                  <a:tcPr/>
                </a:tc>
                <a:extLst>
                  <a:ext uri="{0D108BD9-81ED-4DB2-BD59-A6C34878D82A}">
                    <a16:rowId xmlns:a16="http://schemas.microsoft.com/office/drawing/2014/main" val="977145164"/>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19</a:t>
            </a:fld>
            <a:endParaRPr lang="en-US" dirty="0"/>
          </a:p>
        </p:txBody>
      </p:sp>
    </p:spTree>
    <p:extLst>
      <p:ext uri="{BB962C8B-B14F-4D97-AF65-F5344CB8AC3E}">
        <p14:creationId xmlns:p14="http://schemas.microsoft.com/office/powerpoint/2010/main" val="3181068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E4D0-905C-4FC1-A306-6A28960B0AB7}"/>
              </a:ext>
            </a:extLst>
          </p:cNvPr>
          <p:cNvSpPr>
            <a:spLocks noGrp="1"/>
          </p:cNvSpPr>
          <p:nvPr>
            <p:ph type="title"/>
          </p:nvPr>
        </p:nvSpPr>
        <p:spPr/>
        <p:txBody>
          <a:bodyPr>
            <a:normAutofit/>
          </a:bodyPr>
          <a:lstStyle/>
          <a:p>
            <a:r>
              <a:rPr lang="en-US" dirty="0"/>
              <a:t>PART A</a:t>
            </a:r>
            <a:endParaRPr lang="en-US" sz="3600" dirty="0"/>
          </a:p>
        </p:txBody>
      </p:sp>
      <p:sp>
        <p:nvSpPr>
          <p:cNvPr id="3" name="Content Placeholder 2">
            <a:extLst>
              <a:ext uri="{FF2B5EF4-FFF2-40B4-BE49-F238E27FC236}">
                <a16:creationId xmlns:a16="http://schemas.microsoft.com/office/drawing/2014/main" id="{CA860985-612F-4F8F-B3C7-FAB1B8518C44}"/>
              </a:ext>
            </a:extLst>
          </p:cNvPr>
          <p:cNvSpPr>
            <a:spLocks noGrp="1"/>
          </p:cNvSpPr>
          <p:nvPr>
            <p:ph sz="quarter" idx="11"/>
          </p:nvPr>
        </p:nvSpPr>
        <p:spPr>
          <a:xfrm>
            <a:off x="342900" y="1276710"/>
            <a:ext cx="8458200" cy="659723"/>
          </a:xfrm>
        </p:spPr>
        <p:txBody>
          <a:bodyPr>
            <a:normAutofit/>
          </a:bodyPr>
          <a:lstStyle/>
          <a:p>
            <a:r>
              <a:rPr lang="en-US" sz="2600" dirty="0"/>
              <a:t>CLASSIFICATION OF CASH FLOW ACTIVITIES</a:t>
            </a:r>
          </a:p>
        </p:txBody>
      </p:sp>
      <p:sp>
        <p:nvSpPr>
          <p:cNvPr id="11" name="Slide Number Placeholder 10">
            <a:extLst>
              <a:ext uri="{FF2B5EF4-FFF2-40B4-BE49-F238E27FC236}">
                <a16:creationId xmlns:a16="http://schemas.microsoft.com/office/drawing/2014/main" id="{5DAA2DDB-33E2-4AA3-AF18-2D1109C27BDD}"/>
              </a:ext>
            </a:extLst>
          </p:cNvPr>
          <p:cNvSpPr>
            <a:spLocks noGrp="1"/>
          </p:cNvSpPr>
          <p:nvPr>
            <p:ph type="sldNum" sz="quarter" idx="10"/>
          </p:nvPr>
        </p:nvSpPr>
        <p:spPr/>
        <p:txBody>
          <a:bodyPr/>
          <a:lstStyle/>
          <a:p>
            <a:fld id="{68151E55-6873-49E2-B8D5-2F265E6F1973}" type="slidenum">
              <a:rPr lang="en-US" smtClean="0"/>
              <a:t>2</a:t>
            </a:fld>
            <a:endParaRPr lang="en-US" dirty="0"/>
          </a:p>
        </p:txBody>
      </p:sp>
    </p:spTree>
    <p:extLst>
      <p:ext uri="{BB962C8B-B14F-4D97-AF65-F5344CB8AC3E}">
        <p14:creationId xmlns:p14="http://schemas.microsoft.com/office/powerpoint/2010/main" val="28699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Autofit/>
          </a:bodyPr>
          <a:lstStyle/>
          <a:p>
            <a:pPr marL="0" indent="0">
              <a:buNone/>
            </a:pPr>
            <a:r>
              <a:rPr lang="en-US" sz="2600" dirty="0"/>
              <a:t>Illustration 11–6 (3 of 4) Income Statement, Balance Sheets, and Additional Information for E-Games, Inc.</a:t>
            </a:r>
          </a:p>
        </p:txBody>
      </p:sp>
      <p:graphicFrame>
        <p:nvGraphicFramePr>
          <p:cNvPr id="5" name="Table 5">
            <a:extLst>
              <a:ext uri="{FF2B5EF4-FFF2-40B4-BE49-F238E27FC236}">
                <a16:creationId xmlns:a16="http://schemas.microsoft.com/office/drawing/2014/main" id="{01964066-3E3B-4D4E-B845-EAC790B622D7}"/>
              </a:ext>
            </a:extLst>
          </p:cNvPr>
          <p:cNvGraphicFramePr>
            <a:graphicFrameLocks noGrp="1"/>
          </p:cNvGraphicFramePr>
          <p:nvPr>
            <p:extLst>
              <p:ext uri="{D42A27DB-BD31-4B8C-83A1-F6EECF244321}">
                <p14:modId xmlns:p14="http://schemas.microsoft.com/office/powerpoint/2010/main" val="3173476013"/>
              </p:ext>
            </p:extLst>
          </p:nvPr>
        </p:nvGraphicFramePr>
        <p:xfrm>
          <a:off x="488869" y="1605631"/>
          <a:ext cx="8045531" cy="3931920"/>
        </p:xfrm>
        <a:graphic>
          <a:graphicData uri="http://schemas.openxmlformats.org/drawingml/2006/table">
            <a:tbl>
              <a:tblPr firstRow="1" bandRow="1">
                <a:tableStyleId>{2D5ABB26-0587-4C30-8999-92F81FD0307C}</a:tableStyleId>
              </a:tblPr>
              <a:tblGrid>
                <a:gridCol w="4253294">
                  <a:extLst>
                    <a:ext uri="{9D8B030D-6E8A-4147-A177-3AD203B41FA5}">
                      <a16:colId xmlns:a16="http://schemas.microsoft.com/office/drawing/2014/main" val="1819617837"/>
                    </a:ext>
                  </a:extLst>
                </a:gridCol>
                <a:gridCol w="1087755">
                  <a:extLst>
                    <a:ext uri="{9D8B030D-6E8A-4147-A177-3AD203B41FA5}">
                      <a16:colId xmlns:a16="http://schemas.microsoft.com/office/drawing/2014/main" val="3904135604"/>
                    </a:ext>
                  </a:extLst>
                </a:gridCol>
                <a:gridCol w="1144317">
                  <a:extLst>
                    <a:ext uri="{9D8B030D-6E8A-4147-A177-3AD203B41FA5}">
                      <a16:colId xmlns:a16="http://schemas.microsoft.com/office/drawing/2014/main" val="2497338227"/>
                    </a:ext>
                  </a:extLst>
                </a:gridCol>
                <a:gridCol w="1560165">
                  <a:extLst>
                    <a:ext uri="{9D8B030D-6E8A-4147-A177-3AD203B41FA5}">
                      <a16:colId xmlns:a16="http://schemas.microsoft.com/office/drawing/2014/main" val="3334405152"/>
                    </a:ext>
                  </a:extLst>
                </a:gridCol>
              </a:tblGrid>
              <a:tr h="0">
                <a:tc>
                  <a:txBody>
                    <a:bodyPr/>
                    <a:lstStyle/>
                    <a:p>
                      <a:r>
                        <a:rPr lang="en-US" sz="1600" b="1" dirty="0"/>
                        <a:t>Liabilities and Stockholders’ Equity</a:t>
                      </a:r>
                    </a:p>
                  </a:txBody>
                  <a:tcPr anchor="b">
                    <a:lnB w="12700" cap="flat" cmpd="sng" algn="ctr">
                      <a:solidFill>
                        <a:schemeClr val="tx1"/>
                      </a:solidFill>
                      <a:prstDash val="solid"/>
                      <a:round/>
                      <a:headEnd type="none" w="med" len="med"/>
                      <a:tailEnd type="none" w="med" len="med"/>
                    </a:lnB>
                  </a:tcPr>
                </a:tc>
                <a:tc>
                  <a:txBody>
                    <a:bodyPr/>
                    <a:lstStyle/>
                    <a:p>
                      <a:r>
                        <a:rPr lang="en-US" sz="1600" b="1" dirty="0"/>
                        <a:t>2024</a:t>
                      </a:r>
                    </a:p>
                  </a:txBody>
                  <a:tcPr anchor="b">
                    <a:lnB w="12700" cap="flat" cmpd="sng" algn="ctr">
                      <a:solidFill>
                        <a:schemeClr val="tx1"/>
                      </a:solidFill>
                      <a:prstDash val="solid"/>
                      <a:round/>
                      <a:headEnd type="none" w="med" len="med"/>
                      <a:tailEnd type="none" w="med" len="med"/>
                    </a:lnB>
                  </a:tcPr>
                </a:tc>
                <a:tc>
                  <a:txBody>
                    <a:bodyPr/>
                    <a:lstStyle/>
                    <a:p>
                      <a:r>
                        <a:rPr lang="en-US" sz="1600" b="1" dirty="0"/>
                        <a:t>2023</a:t>
                      </a:r>
                    </a:p>
                  </a:txBody>
                  <a:tcPr anchor="b">
                    <a:lnB w="12700" cap="flat" cmpd="sng" algn="ctr">
                      <a:solidFill>
                        <a:schemeClr val="tx1"/>
                      </a:solidFill>
                      <a:prstDash val="solid"/>
                      <a:round/>
                      <a:headEnd type="none" w="med" len="med"/>
                      <a:tailEnd type="none" w="med" len="med"/>
                    </a:lnB>
                  </a:tcPr>
                </a:tc>
                <a:tc>
                  <a:txBody>
                    <a:bodyPr/>
                    <a:lstStyle/>
                    <a:p>
                      <a:r>
                        <a:rPr lang="en-US" sz="1600" b="1" dirty="0"/>
                        <a:t>Increase (I) or Decrease (D)</a:t>
                      </a:r>
                    </a:p>
                  </a:txBody>
                  <a:tcPr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0536691"/>
                  </a:ext>
                </a:extLst>
              </a:tr>
              <a:tr h="0">
                <a:tc>
                  <a:txBody>
                    <a:bodyPr/>
                    <a:lstStyle/>
                    <a:p>
                      <a:r>
                        <a:rPr lang="en-US" sz="1600" dirty="0"/>
                        <a:t>Current liabilities:</a:t>
                      </a:r>
                    </a:p>
                  </a:txBody>
                  <a:tcPr>
                    <a:lnT w="12700" cap="flat" cmpd="sng" algn="ctr">
                      <a:solidFill>
                        <a:schemeClr val="tx1"/>
                      </a:solidFill>
                      <a:prstDash val="solid"/>
                      <a:round/>
                      <a:headEnd type="none" w="med" len="med"/>
                      <a:tailEnd type="none" w="med" len="med"/>
                    </a:lnT>
                  </a:tcPr>
                </a:tc>
                <a:tc>
                  <a:txBody>
                    <a:bodyPr/>
                    <a:lstStyle/>
                    <a:p>
                      <a:pPr algn="r"/>
                      <a:endParaRPr lang="en-US" sz="1600" dirty="0"/>
                    </a:p>
                  </a:txBody>
                  <a:tcPr>
                    <a:lnT w="12700" cap="flat" cmpd="sng" algn="ctr">
                      <a:solidFill>
                        <a:schemeClr val="tx1"/>
                      </a:solidFill>
                      <a:prstDash val="solid"/>
                      <a:round/>
                      <a:headEnd type="none" w="med" len="med"/>
                      <a:tailEnd type="none" w="med" len="med"/>
                    </a:lnT>
                  </a:tcPr>
                </a:tc>
                <a:tc>
                  <a:txBody>
                    <a:bodyPr/>
                    <a:lstStyle/>
                    <a:p>
                      <a:pPr algn="r"/>
                      <a:endParaRPr lang="en-US" sz="1600" dirty="0"/>
                    </a:p>
                  </a:txBody>
                  <a:tcPr>
                    <a:lnT w="12700" cap="flat" cmpd="sng" algn="ctr">
                      <a:solidFill>
                        <a:schemeClr val="tx1"/>
                      </a:solidFill>
                      <a:prstDash val="solid"/>
                      <a:round/>
                      <a:headEnd type="none" w="med" len="med"/>
                      <a:tailEnd type="none" w="med" len="med"/>
                    </a:lnT>
                  </a:tcPr>
                </a:tc>
                <a:tc>
                  <a:txBody>
                    <a:bodyPr/>
                    <a:lstStyle/>
                    <a:p>
                      <a:pPr algn="r"/>
                      <a:endParaRPr lang="en-US" sz="1600"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68183711"/>
                  </a:ext>
                </a:extLst>
              </a:tr>
              <a:tr h="0">
                <a:tc>
                  <a:txBody>
                    <a:bodyPr/>
                    <a:lstStyle/>
                    <a:p>
                      <a:pPr marL="0" indent="261938"/>
                      <a:r>
                        <a:rPr lang="en-US" sz="1600" dirty="0"/>
                        <a:t>Accounts payable</a:t>
                      </a:r>
                    </a:p>
                  </a:txBody>
                  <a:tcPr/>
                </a:tc>
                <a:tc>
                  <a:txBody>
                    <a:bodyPr/>
                    <a:lstStyle/>
                    <a:p>
                      <a:pPr algn="r"/>
                      <a:r>
                        <a:rPr lang="en-US" sz="1600" dirty="0"/>
                        <a:t>$  22,000</a:t>
                      </a:r>
                    </a:p>
                  </a:txBody>
                  <a:tcPr/>
                </a:tc>
                <a:tc>
                  <a:txBody>
                    <a:bodyPr/>
                    <a:lstStyle/>
                    <a:p>
                      <a:pPr algn="r"/>
                      <a:r>
                        <a:rPr lang="en-US" sz="1600" dirty="0"/>
                        <a:t>$  27,000</a:t>
                      </a:r>
                    </a:p>
                  </a:txBody>
                  <a:tcPr/>
                </a:tc>
                <a:tc>
                  <a:txBody>
                    <a:bodyPr/>
                    <a:lstStyle/>
                    <a:p>
                      <a:pPr algn="r"/>
                      <a:r>
                        <a:rPr lang="en-US" sz="1600" dirty="0"/>
                        <a:t>$ 5,000 (I)</a:t>
                      </a:r>
                    </a:p>
                  </a:txBody>
                  <a:tcPr/>
                </a:tc>
                <a:extLst>
                  <a:ext uri="{0D108BD9-81ED-4DB2-BD59-A6C34878D82A}">
                    <a16:rowId xmlns:a16="http://schemas.microsoft.com/office/drawing/2014/main" val="3406974859"/>
                  </a:ext>
                </a:extLst>
              </a:tr>
              <a:tr h="0">
                <a:tc>
                  <a:txBody>
                    <a:bodyPr/>
                    <a:lstStyle/>
                    <a:p>
                      <a:pPr marL="0" indent="261938"/>
                      <a:r>
                        <a:rPr lang="en-US" sz="1600" dirty="0"/>
                        <a:t>Interest payable</a:t>
                      </a:r>
                    </a:p>
                  </a:txBody>
                  <a:tcPr/>
                </a:tc>
                <a:tc>
                  <a:txBody>
                    <a:bodyPr/>
                    <a:lstStyle/>
                    <a:p>
                      <a:pPr algn="r"/>
                      <a:r>
                        <a:rPr lang="en-US" sz="1600" dirty="0"/>
                        <a:t>2,000</a:t>
                      </a:r>
                    </a:p>
                  </a:txBody>
                  <a:tcPr/>
                </a:tc>
                <a:tc>
                  <a:txBody>
                    <a:bodyPr/>
                    <a:lstStyle/>
                    <a:p>
                      <a:pPr algn="r"/>
                      <a:r>
                        <a:rPr lang="en-US" sz="1600" dirty="0"/>
                        <a:t>20,000</a:t>
                      </a:r>
                    </a:p>
                  </a:txBody>
                  <a:tcPr/>
                </a:tc>
                <a:tc>
                  <a:txBody>
                    <a:bodyPr/>
                    <a:lstStyle/>
                    <a:p>
                      <a:pPr algn="r"/>
                      <a:r>
                        <a:rPr lang="en-US" sz="1600" dirty="0"/>
                        <a:t>7,000 (I)</a:t>
                      </a:r>
                    </a:p>
                  </a:txBody>
                  <a:tcPr/>
                </a:tc>
                <a:extLst>
                  <a:ext uri="{0D108BD9-81ED-4DB2-BD59-A6C34878D82A}">
                    <a16:rowId xmlns:a16="http://schemas.microsoft.com/office/drawing/2014/main" val="3449758147"/>
                  </a:ext>
                </a:extLst>
              </a:tr>
              <a:tr h="0">
                <a:tc>
                  <a:txBody>
                    <a:bodyPr/>
                    <a:lstStyle/>
                    <a:p>
                      <a:pPr marL="0" indent="261938"/>
                      <a:r>
                        <a:rPr lang="en-US" sz="1600" dirty="0"/>
                        <a:t>Income tax payable</a:t>
                      </a:r>
                    </a:p>
                  </a:txBody>
                  <a:tcPr/>
                </a:tc>
                <a:tc>
                  <a:txBody>
                    <a:bodyPr/>
                    <a:lstStyle/>
                    <a:p>
                      <a:pPr algn="r"/>
                      <a:r>
                        <a:rPr lang="en-US" sz="1600" dirty="0"/>
                        <a:t>5,000</a:t>
                      </a:r>
                    </a:p>
                  </a:txBody>
                  <a:tcPr/>
                </a:tc>
                <a:tc>
                  <a:txBody>
                    <a:bodyPr/>
                    <a:lstStyle/>
                    <a:p>
                      <a:pPr algn="r"/>
                      <a:r>
                        <a:rPr lang="en-US" sz="1600" dirty="0"/>
                        <a:t>45,000</a:t>
                      </a:r>
                    </a:p>
                  </a:txBody>
                  <a:tcPr/>
                </a:tc>
                <a:tc>
                  <a:txBody>
                    <a:bodyPr/>
                    <a:lstStyle/>
                    <a:p>
                      <a:pPr algn="r"/>
                      <a:r>
                        <a:rPr lang="en-US" sz="1600" dirty="0"/>
                        <a:t>10,000 (D)</a:t>
                      </a:r>
                    </a:p>
                  </a:txBody>
                  <a:tcPr/>
                </a:tc>
                <a:extLst>
                  <a:ext uri="{0D108BD9-81ED-4DB2-BD59-A6C34878D82A}">
                    <a16:rowId xmlns:a16="http://schemas.microsoft.com/office/drawing/2014/main" val="4054565702"/>
                  </a:ext>
                </a:extLst>
              </a:tr>
              <a:tr h="0">
                <a:tc>
                  <a:txBody>
                    <a:bodyPr/>
                    <a:lstStyle/>
                    <a:p>
                      <a:r>
                        <a:rPr lang="en-US" sz="1600" dirty="0"/>
                        <a:t>Long-term liabilities:</a:t>
                      </a:r>
                    </a:p>
                  </a:txBody>
                  <a:tcPr/>
                </a:tc>
                <a:tc>
                  <a:txBody>
                    <a:bodyPr/>
                    <a:lstStyle/>
                    <a:p>
                      <a:pPr algn="r"/>
                      <a:endParaRPr lang="en-US" sz="1600" dirty="0"/>
                    </a:p>
                  </a:txBody>
                  <a:tcPr/>
                </a:tc>
                <a:tc>
                  <a:txBody>
                    <a:bodyPr/>
                    <a:lstStyle/>
                    <a:p>
                      <a:pPr algn="r"/>
                      <a:endParaRPr lang="en-US" sz="1600"/>
                    </a:p>
                  </a:txBody>
                  <a:tcPr/>
                </a:tc>
                <a:tc>
                  <a:txBody>
                    <a:bodyPr/>
                    <a:lstStyle/>
                    <a:p>
                      <a:pPr algn="r"/>
                      <a:endParaRPr lang="en-US" sz="1600" dirty="0"/>
                    </a:p>
                  </a:txBody>
                  <a:tcPr/>
                </a:tc>
                <a:extLst>
                  <a:ext uri="{0D108BD9-81ED-4DB2-BD59-A6C34878D82A}">
                    <a16:rowId xmlns:a16="http://schemas.microsoft.com/office/drawing/2014/main" val="1669284512"/>
                  </a:ext>
                </a:extLst>
              </a:tr>
              <a:tr h="0">
                <a:tc>
                  <a:txBody>
                    <a:bodyPr/>
                    <a:lstStyle/>
                    <a:p>
                      <a:pPr marL="0" indent="261938"/>
                      <a:r>
                        <a:rPr lang="en-US" sz="1600" dirty="0"/>
                        <a:t>Notes payable</a:t>
                      </a:r>
                    </a:p>
                  </a:txBody>
                  <a:tcPr/>
                </a:tc>
                <a:tc>
                  <a:txBody>
                    <a:bodyPr/>
                    <a:lstStyle/>
                    <a:p>
                      <a:pPr algn="r"/>
                      <a:r>
                        <a:rPr lang="en-US" sz="1600" dirty="0"/>
                        <a:t>95,000</a:t>
                      </a:r>
                    </a:p>
                  </a:txBody>
                  <a:tcPr/>
                </a:tc>
                <a:tc>
                  <a:txBody>
                    <a:bodyPr/>
                    <a:lstStyle/>
                    <a:p>
                      <a:pPr algn="r"/>
                      <a:r>
                        <a:rPr lang="en-US" sz="1600" dirty="0"/>
                        <a:t>75,000</a:t>
                      </a:r>
                    </a:p>
                  </a:txBody>
                  <a:tcPr/>
                </a:tc>
                <a:tc>
                  <a:txBody>
                    <a:bodyPr/>
                    <a:lstStyle/>
                    <a:p>
                      <a:pPr algn="r"/>
                      <a:r>
                        <a:rPr lang="en-US" sz="1600" dirty="0"/>
                        <a:t>20,000 (I)</a:t>
                      </a:r>
                    </a:p>
                  </a:txBody>
                  <a:tcPr/>
                </a:tc>
                <a:extLst>
                  <a:ext uri="{0D108BD9-81ED-4DB2-BD59-A6C34878D82A}">
                    <a16:rowId xmlns:a16="http://schemas.microsoft.com/office/drawing/2014/main" val="2841495907"/>
                  </a:ext>
                </a:extLst>
              </a:tr>
              <a:tr h="0">
                <a:tc>
                  <a:txBody>
                    <a:bodyPr/>
                    <a:lstStyle/>
                    <a:p>
                      <a:pPr marL="0" indent="0"/>
                      <a:r>
                        <a:rPr lang="en-US" sz="1600" dirty="0"/>
                        <a:t>Stockholders’ equity</a:t>
                      </a:r>
                    </a:p>
                  </a:txBody>
                  <a:tcPr/>
                </a:tc>
                <a:tc>
                  <a:txBody>
                    <a:bodyPr/>
                    <a:lstStyle/>
                    <a:p>
                      <a:pPr algn="r"/>
                      <a:endParaRPr lang="en-US" sz="1600" dirty="0"/>
                    </a:p>
                  </a:txBody>
                  <a:tcPr/>
                </a:tc>
                <a:tc>
                  <a:txBody>
                    <a:bodyPr/>
                    <a:lstStyle/>
                    <a:p>
                      <a:pPr algn="r"/>
                      <a:endParaRPr lang="en-US" sz="1600" dirty="0"/>
                    </a:p>
                  </a:txBody>
                  <a:tcPr/>
                </a:tc>
                <a:tc>
                  <a:txBody>
                    <a:bodyPr/>
                    <a:lstStyle/>
                    <a:p>
                      <a:pPr algn="r"/>
                      <a:endParaRPr lang="en-US" sz="1600" dirty="0"/>
                    </a:p>
                  </a:txBody>
                  <a:tcPr/>
                </a:tc>
                <a:extLst>
                  <a:ext uri="{0D108BD9-81ED-4DB2-BD59-A6C34878D82A}">
                    <a16:rowId xmlns:a16="http://schemas.microsoft.com/office/drawing/2014/main" val="3408590792"/>
                  </a:ext>
                </a:extLst>
              </a:tr>
              <a:tr h="0">
                <a:tc>
                  <a:txBody>
                    <a:bodyPr/>
                    <a:lstStyle/>
                    <a:p>
                      <a:pPr marL="0" indent="261938"/>
                      <a:r>
                        <a:rPr lang="en-US" sz="1600" dirty="0"/>
                        <a:t>Common stock</a:t>
                      </a:r>
                    </a:p>
                  </a:txBody>
                  <a:tcPr/>
                </a:tc>
                <a:tc>
                  <a:txBody>
                    <a:bodyPr/>
                    <a:lstStyle/>
                    <a:p>
                      <a:pPr algn="r"/>
                      <a:r>
                        <a:rPr lang="en-US" sz="1600" dirty="0"/>
                        <a:t>105,000</a:t>
                      </a:r>
                    </a:p>
                  </a:txBody>
                  <a:tcPr/>
                </a:tc>
                <a:tc>
                  <a:txBody>
                    <a:bodyPr/>
                    <a:lstStyle/>
                    <a:p>
                      <a:pPr algn="r"/>
                      <a:r>
                        <a:rPr lang="en-US" sz="1600" dirty="0"/>
                        <a:t>100,000</a:t>
                      </a:r>
                    </a:p>
                  </a:txBody>
                  <a:tcPr/>
                </a:tc>
                <a:tc>
                  <a:txBody>
                    <a:bodyPr/>
                    <a:lstStyle/>
                    <a:p>
                      <a:pPr algn="r"/>
                      <a:r>
                        <a:rPr lang="en-US" sz="1600" dirty="0"/>
                        <a:t>5,000 (I)</a:t>
                      </a:r>
                    </a:p>
                  </a:txBody>
                  <a:tcPr/>
                </a:tc>
                <a:extLst>
                  <a:ext uri="{0D108BD9-81ED-4DB2-BD59-A6C34878D82A}">
                    <a16:rowId xmlns:a16="http://schemas.microsoft.com/office/drawing/2014/main" val="1504292205"/>
                  </a:ext>
                </a:extLst>
              </a:tr>
              <a:tr h="0">
                <a:tc>
                  <a:txBody>
                    <a:bodyPr/>
                    <a:lstStyle/>
                    <a:p>
                      <a:pPr marL="0" indent="261938"/>
                      <a:r>
                        <a:rPr lang="en-US" sz="1600" dirty="0"/>
                        <a:t>Retained earnings</a:t>
                      </a:r>
                    </a:p>
                  </a:txBody>
                  <a:tcPr/>
                </a:tc>
                <a:tc>
                  <a:txBody>
                    <a:bodyPr/>
                    <a:lstStyle/>
                    <a:p>
                      <a:pPr algn="r"/>
                      <a:r>
                        <a:rPr lang="en-US" sz="1600" u="sng" baseline="0" dirty="0"/>
                        <a:t>    71,000</a:t>
                      </a:r>
                    </a:p>
                  </a:txBody>
                  <a:tcPr/>
                </a:tc>
                <a:tc>
                  <a:txBody>
                    <a:bodyPr/>
                    <a:lstStyle/>
                    <a:p>
                      <a:pPr algn="r"/>
                      <a:r>
                        <a:rPr lang="en-US" sz="1600" u="sng" baseline="0" dirty="0"/>
                        <a:t>     41,000</a:t>
                      </a:r>
                    </a:p>
                  </a:txBody>
                  <a:tcPr/>
                </a:tc>
                <a:tc>
                  <a:txBody>
                    <a:bodyPr/>
                    <a:lstStyle/>
                    <a:p>
                      <a:pPr algn="r"/>
                      <a:r>
                        <a:rPr lang="en-US" sz="1600" dirty="0"/>
                        <a:t>30,000 (I)</a:t>
                      </a:r>
                    </a:p>
                  </a:txBody>
                  <a:tcPr/>
                </a:tc>
                <a:extLst>
                  <a:ext uri="{0D108BD9-81ED-4DB2-BD59-A6C34878D82A}">
                    <a16:rowId xmlns:a16="http://schemas.microsoft.com/office/drawing/2014/main" val="800135387"/>
                  </a:ext>
                </a:extLst>
              </a:tr>
              <a:tr h="0">
                <a:tc>
                  <a:txBody>
                    <a:bodyPr/>
                    <a:lstStyle/>
                    <a:p>
                      <a:pPr marL="0" indent="536575"/>
                      <a:r>
                        <a:rPr lang="en-US" sz="1600" dirty="0"/>
                        <a:t>Total liabilities and stockholders’ equity</a:t>
                      </a:r>
                    </a:p>
                  </a:txBody>
                  <a:tcPr/>
                </a:tc>
                <a:tc>
                  <a:txBody>
                    <a:bodyPr/>
                    <a:lstStyle/>
                    <a:p>
                      <a:pPr algn="r"/>
                      <a:r>
                        <a:rPr lang="en-US" sz="1600" u="dbl" baseline="0" dirty="0"/>
                        <a:t>$ 300,000</a:t>
                      </a:r>
                    </a:p>
                  </a:txBody>
                  <a:tcPr/>
                </a:tc>
                <a:tc>
                  <a:txBody>
                    <a:bodyPr/>
                    <a:lstStyle/>
                    <a:p>
                      <a:pPr algn="r"/>
                      <a:r>
                        <a:rPr lang="en-US" sz="1600" u="dbl" baseline="0" dirty="0"/>
                        <a:t>$ 251,000</a:t>
                      </a:r>
                    </a:p>
                  </a:txBody>
                  <a:tcPr/>
                </a:tc>
                <a:tc>
                  <a:txBody>
                    <a:bodyPr/>
                    <a:lstStyle/>
                    <a:p>
                      <a:pPr algn="r"/>
                      <a:endParaRPr lang="en-US" sz="1600" dirty="0"/>
                    </a:p>
                  </a:txBody>
                  <a:tcPr/>
                </a:tc>
                <a:extLst>
                  <a:ext uri="{0D108BD9-81ED-4DB2-BD59-A6C34878D82A}">
                    <a16:rowId xmlns:a16="http://schemas.microsoft.com/office/drawing/2014/main" val="977145164"/>
                  </a:ext>
                </a:extLst>
              </a:tr>
            </a:tbl>
          </a:graphicData>
        </a:graphic>
      </p:graphicFrame>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20</a:t>
            </a:fld>
            <a:endParaRPr lang="en-US" dirty="0"/>
          </a:p>
        </p:txBody>
      </p:sp>
    </p:spTree>
    <p:extLst>
      <p:ext uri="{BB962C8B-B14F-4D97-AF65-F5344CB8AC3E}">
        <p14:creationId xmlns:p14="http://schemas.microsoft.com/office/powerpoint/2010/main" val="2476404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noAutofit/>
          </a:bodyPr>
          <a:lstStyle/>
          <a:p>
            <a:r>
              <a:rPr lang="en-US" sz="2600" dirty="0"/>
              <a:t>Illustration 11–6 (4 of 4) Income Statement, Balance Sheets, and Additional Information for E-Games, Inc.</a:t>
            </a:r>
          </a:p>
        </p:txBody>
      </p:sp>
      <p:sp>
        <p:nvSpPr>
          <p:cNvPr id="6" name="Content Placeholder 5">
            <a:extLst>
              <a:ext uri="{FF2B5EF4-FFF2-40B4-BE49-F238E27FC236}">
                <a16:creationId xmlns:a16="http://schemas.microsoft.com/office/drawing/2014/main" id="{207FF513-636D-4AB6-9266-CB78B7852094}"/>
              </a:ext>
            </a:extLst>
          </p:cNvPr>
          <p:cNvSpPr>
            <a:spLocks noGrp="1"/>
          </p:cNvSpPr>
          <p:nvPr>
            <p:ph sz="quarter" idx="11"/>
          </p:nvPr>
        </p:nvSpPr>
        <p:spPr>
          <a:xfrm>
            <a:off x="342900" y="1467627"/>
            <a:ext cx="8458200" cy="4239836"/>
          </a:xfrm>
        </p:spPr>
        <p:txBody>
          <a:bodyPr/>
          <a:lstStyle/>
          <a:p>
            <a:pPr>
              <a:spcBef>
                <a:spcPts val="1000"/>
              </a:spcBef>
              <a:spcAft>
                <a:spcPts val="0"/>
              </a:spcAft>
            </a:pPr>
            <a:r>
              <a:rPr lang="en-US" sz="2000" b="1" dirty="0"/>
              <a:t>Additional Information for 2024:</a:t>
            </a:r>
            <a:endParaRPr lang="en-US" sz="2000" dirty="0"/>
          </a:p>
          <a:p>
            <a:pPr marL="457200" indent="-457200">
              <a:spcBef>
                <a:spcPts val="1000"/>
              </a:spcBef>
              <a:spcAft>
                <a:spcPts val="0"/>
              </a:spcAft>
              <a:buFont typeface="+mj-lt"/>
              <a:buAutoNum type="arabicPeriod"/>
            </a:pPr>
            <a:r>
              <a:rPr lang="en-US" sz="2000" dirty="0"/>
              <a:t>Purchased stock in Intend Corporation for $35,000.</a:t>
            </a:r>
          </a:p>
          <a:p>
            <a:pPr marL="457200" indent="-457200">
              <a:spcBef>
                <a:spcPts val="1000"/>
              </a:spcBef>
              <a:spcAft>
                <a:spcPts val="0"/>
              </a:spcAft>
              <a:buFont typeface="+mj-lt"/>
              <a:buAutoNum type="arabicPeriod"/>
            </a:pPr>
            <a:r>
              <a:rPr lang="en-US" sz="2000" dirty="0"/>
              <a:t>Sold land originally costing $10,000 for only $6,000, resulting in a $4,000 loss on sale of land.</a:t>
            </a:r>
          </a:p>
          <a:p>
            <a:pPr marL="457200" indent="-457200">
              <a:spcBef>
                <a:spcPts val="1000"/>
              </a:spcBef>
              <a:spcAft>
                <a:spcPts val="0"/>
              </a:spcAft>
              <a:buFont typeface="+mj-lt"/>
              <a:buAutoNum type="arabicPeriod"/>
            </a:pPr>
            <a:r>
              <a:rPr lang="en-US" sz="2000" dirty="0"/>
              <a:t>Purchased $20,000 in equipment by issuing a $20,000 note payable due in three years. No cash was exchanged in the transaction.</a:t>
            </a:r>
          </a:p>
          <a:p>
            <a:pPr marL="457200" indent="-457200">
              <a:spcBef>
                <a:spcPts val="1000"/>
              </a:spcBef>
              <a:spcAft>
                <a:spcPts val="0"/>
              </a:spcAft>
              <a:buFont typeface="+mj-lt"/>
              <a:buAutoNum type="arabicPeriod"/>
            </a:pPr>
            <a:r>
              <a:rPr lang="en-US" sz="2000" dirty="0"/>
              <a:t>Issued common stock for $5,000 cash.</a:t>
            </a:r>
          </a:p>
          <a:p>
            <a:pPr marL="457200" indent="-457200">
              <a:spcBef>
                <a:spcPts val="1000"/>
              </a:spcBef>
              <a:spcAft>
                <a:spcPts val="0"/>
              </a:spcAft>
              <a:buFont typeface="+mj-lt"/>
              <a:buAutoNum type="arabicPeriod"/>
            </a:pPr>
            <a:r>
              <a:rPr lang="en-US" sz="2000" dirty="0"/>
              <a:t>Declared and paid a cash dividend of $12,000.</a:t>
            </a:r>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21</a:t>
            </a:fld>
            <a:endParaRPr lang="en-US" dirty="0"/>
          </a:p>
        </p:txBody>
      </p:sp>
    </p:spTree>
    <p:extLst>
      <p:ext uri="{BB962C8B-B14F-4D97-AF65-F5344CB8AC3E}">
        <p14:creationId xmlns:p14="http://schemas.microsoft.com/office/powerpoint/2010/main" val="574316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AD0E5-386A-4464-A7E5-02D8B79894CA}"/>
              </a:ext>
            </a:extLst>
          </p:cNvPr>
          <p:cNvSpPr>
            <a:spLocks noGrp="1"/>
          </p:cNvSpPr>
          <p:nvPr>
            <p:ph type="title"/>
          </p:nvPr>
        </p:nvSpPr>
        <p:spPr/>
        <p:txBody>
          <a:bodyPr/>
          <a:lstStyle/>
          <a:p>
            <a:r>
              <a:rPr lang="en-US" dirty="0"/>
              <a:t>Key Point </a:t>
            </a:r>
            <a:r>
              <a:rPr lang="en-US" sz="1000" b="0" dirty="0"/>
              <a:t>2</a:t>
            </a:r>
          </a:p>
        </p:txBody>
      </p:sp>
      <p:sp>
        <p:nvSpPr>
          <p:cNvPr id="9" name="Content Placeholder 8">
            <a:extLst>
              <a:ext uri="{FF2B5EF4-FFF2-40B4-BE49-F238E27FC236}">
                <a16:creationId xmlns:a16="http://schemas.microsoft.com/office/drawing/2014/main" id="{F6CD2EB2-69C8-420D-A450-7791C5D87102}"/>
              </a:ext>
            </a:extLst>
          </p:cNvPr>
          <p:cNvSpPr>
            <a:spLocks noGrp="1"/>
          </p:cNvSpPr>
          <p:nvPr>
            <p:ph sz="quarter" idx="11"/>
          </p:nvPr>
        </p:nvSpPr>
        <p:spPr>
          <a:xfrm>
            <a:off x="342900" y="1276709"/>
            <a:ext cx="8458200" cy="4933172"/>
          </a:xfrm>
        </p:spPr>
        <p:txBody>
          <a:bodyPr/>
          <a:lstStyle/>
          <a:p>
            <a:pPr marL="0" indent="0">
              <a:spcBef>
                <a:spcPts val="1000"/>
              </a:spcBef>
              <a:spcAft>
                <a:spcPts val="0"/>
              </a:spcAft>
              <a:buNone/>
            </a:pPr>
            <a:r>
              <a:rPr lang="en-US" dirty="0"/>
              <a:t>The steps in preparing the statement of cash flows involve calculating: </a:t>
            </a:r>
          </a:p>
          <a:p>
            <a:pPr marL="514350" indent="-514350">
              <a:spcBef>
                <a:spcPts val="1000"/>
              </a:spcBef>
              <a:spcAft>
                <a:spcPts val="0"/>
              </a:spcAft>
              <a:buAutoNum type="arabicParenBoth"/>
            </a:pPr>
            <a:r>
              <a:rPr lang="en-US" sz="2000" dirty="0"/>
              <a:t>Net cash flows from operating activities;</a:t>
            </a:r>
          </a:p>
          <a:p>
            <a:pPr marL="514350" indent="-514350">
              <a:spcBef>
                <a:spcPts val="1000"/>
              </a:spcBef>
              <a:spcAft>
                <a:spcPts val="0"/>
              </a:spcAft>
              <a:buAutoNum type="arabicParenBoth"/>
            </a:pPr>
            <a:r>
              <a:rPr lang="en-US" sz="2000" dirty="0"/>
              <a:t>Net cash flows from investing activities; </a:t>
            </a:r>
          </a:p>
          <a:p>
            <a:pPr marL="514350" indent="-514350">
              <a:spcBef>
                <a:spcPts val="1000"/>
              </a:spcBef>
              <a:spcAft>
                <a:spcPts val="0"/>
              </a:spcAft>
              <a:buAutoNum type="arabicParenBoth"/>
            </a:pPr>
            <a:r>
              <a:rPr lang="en-US" sz="2000" dirty="0"/>
              <a:t>Net cash flows from financing activities; and</a:t>
            </a:r>
          </a:p>
          <a:p>
            <a:pPr marL="514350" indent="-514350">
              <a:spcBef>
                <a:spcPts val="1000"/>
              </a:spcBef>
              <a:spcAft>
                <a:spcPts val="0"/>
              </a:spcAft>
              <a:buAutoNum type="arabicParenBoth"/>
            </a:pPr>
            <a:r>
              <a:rPr lang="en-US" sz="2000" dirty="0"/>
              <a:t>The sum of these three activities to verify it equals the amount of cash reported in the balance sheet this year versus last year (the change in cash).</a:t>
            </a:r>
            <a:endParaRPr lang="en-US" dirty="0"/>
          </a:p>
        </p:txBody>
      </p:sp>
      <p:sp>
        <p:nvSpPr>
          <p:cNvPr id="8" name="Slide Number Placeholder 7">
            <a:extLst>
              <a:ext uri="{FF2B5EF4-FFF2-40B4-BE49-F238E27FC236}">
                <a16:creationId xmlns:a16="http://schemas.microsoft.com/office/drawing/2014/main" id="{82D473B7-77F6-4893-BED2-E1C79A448E39}"/>
              </a:ext>
            </a:extLst>
          </p:cNvPr>
          <p:cNvSpPr>
            <a:spLocks noGrp="1"/>
          </p:cNvSpPr>
          <p:nvPr>
            <p:ph type="sldNum" sz="quarter" idx="10"/>
          </p:nvPr>
        </p:nvSpPr>
        <p:spPr/>
        <p:txBody>
          <a:bodyPr/>
          <a:lstStyle/>
          <a:p>
            <a:fld id="{68151E55-6873-49E2-B8D5-2F265E6F1973}" type="slidenum">
              <a:rPr lang="en-US" smtClean="0"/>
              <a:t>22</a:t>
            </a:fld>
            <a:endParaRPr lang="en-US" dirty="0"/>
          </a:p>
        </p:txBody>
      </p:sp>
    </p:spTree>
    <p:extLst>
      <p:ext uri="{BB962C8B-B14F-4D97-AF65-F5344CB8AC3E}">
        <p14:creationId xmlns:p14="http://schemas.microsoft.com/office/powerpoint/2010/main" val="3042193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F4F7A-F98B-48CB-B816-CDCDA4AF7819}"/>
              </a:ext>
            </a:extLst>
          </p:cNvPr>
          <p:cNvSpPr>
            <a:spLocks noGrp="1"/>
          </p:cNvSpPr>
          <p:nvPr>
            <p:ph type="title"/>
          </p:nvPr>
        </p:nvSpPr>
        <p:spPr/>
        <p:txBody>
          <a:bodyPr>
            <a:noAutofit/>
          </a:bodyPr>
          <a:lstStyle/>
          <a:p>
            <a:r>
              <a:rPr lang="en-US" sz="3000" dirty="0">
                <a:cs typeface="+mn-cs"/>
              </a:rPr>
              <a:t>Illustration 11–7 </a:t>
            </a:r>
            <a:r>
              <a:rPr lang="en-US" sz="3000" dirty="0"/>
              <a:t>Basic Format for the Statement of Cash Flows—Indirect Method</a:t>
            </a:r>
            <a:endParaRPr lang="en-US" sz="3000" dirty="0">
              <a:cs typeface="+mn-cs"/>
            </a:endParaRPr>
          </a:p>
        </p:txBody>
      </p:sp>
      <p:sp>
        <p:nvSpPr>
          <p:cNvPr id="3" name="Content Placeholder 2">
            <a:extLst>
              <a:ext uri="{FF2B5EF4-FFF2-40B4-BE49-F238E27FC236}">
                <a16:creationId xmlns:a16="http://schemas.microsoft.com/office/drawing/2014/main" id="{6C043B07-2B24-46AB-8CD0-F9A0173EAFB0}"/>
              </a:ext>
            </a:extLst>
          </p:cNvPr>
          <p:cNvSpPr>
            <a:spLocks noGrp="1"/>
          </p:cNvSpPr>
          <p:nvPr>
            <p:ph sz="quarter" idx="11"/>
          </p:nvPr>
        </p:nvSpPr>
        <p:spPr>
          <a:xfrm>
            <a:off x="342900" y="1276710"/>
            <a:ext cx="8458200" cy="821119"/>
          </a:xfrm>
        </p:spPr>
        <p:txBody>
          <a:bodyPr>
            <a:normAutofit/>
          </a:bodyPr>
          <a:lstStyle/>
          <a:p>
            <a:pPr algn="ctr">
              <a:spcBef>
                <a:spcPts val="1000"/>
              </a:spcBef>
              <a:spcAft>
                <a:spcPts val="0"/>
              </a:spcAft>
            </a:pPr>
            <a:r>
              <a:rPr lang="en-US" sz="1800" b="1" dirty="0">
                <a:solidFill>
                  <a:schemeClr val="tx1"/>
                </a:solidFill>
              </a:rPr>
              <a:t>E-GAMES, INC.</a:t>
            </a:r>
          </a:p>
          <a:p>
            <a:pPr algn="ctr">
              <a:spcBef>
                <a:spcPts val="1000"/>
              </a:spcBef>
              <a:spcAft>
                <a:spcPts val="0"/>
              </a:spcAft>
            </a:pPr>
            <a:r>
              <a:rPr lang="en-US" sz="1800" b="1" dirty="0">
                <a:solidFill>
                  <a:schemeClr val="tx1"/>
                </a:solidFill>
              </a:rPr>
              <a:t>Statement of Cash Flows, For the year ended December 31, 2024</a:t>
            </a:r>
          </a:p>
        </p:txBody>
      </p:sp>
      <p:graphicFrame>
        <p:nvGraphicFramePr>
          <p:cNvPr id="5" name="Table 6">
            <a:extLst>
              <a:ext uri="{FF2B5EF4-FFF2-40B4-BE49-F238E27FC236}">
                <a16:creationId xmlns:a16="http://schemas.microsoft.com/office/drawing/2014/main" id="{8CBC3818-51C0-4C80-902D-B729CE9A6F82}"/>
              </a:ext>
            </a:extLst>
          </p:cNvPr>
          <p:cNvGraphicFramePr>
            <a:graphicFrameLocks noGrp="1"/>
          </p:cNvGraphicFramePr>
          <p:nvPr>
            <p:extLst>
              <p:ext uri="{D42A27DB-BD31-4B8C-83A1-F6EECF244321}">
                <p14:modId xmlns:p14="http://schemas.microsoft.com/office/powerpoint/2010/main" val="3539301174"/>
              </p:ext>
            </p:extLst>
          </p:nvPr>
        </p:nvGraphicFramePr>
        <p:xfrm>
          <a:off x="1166041" y="2190184"/>
          <a:ext cx="6811917" cy="4384787"/>
        </p:xfrm>
        <a:graphic>
          <a:graphicData uri="http://schemas.openxmlformats.org/drawingml/2006/table">
            <a:tbl>
              <a:tblPr firstRow="1" bandRow="1">
                <a:tableStyleId>{2D5ABB26-0587-4C30-8999-92F81FD0307C}</a:tableStyleId>
              </a:tblPr>
              <a:tblGrid>
                <a:gridCol w="4492172">
                  <a:extLst>
                    <a:ext uri="{9D8B030D-6E8A-4147-A177-3AD203B41FA5}">
                      <a16:colId xmlns:a16="http://schemas.microsoft.com/office/drawing/2014/main" val="456044976"/>
                    </a:ext>
                  </a:extLst>
                </a:gridCol>
                <a:gridCol w="1057365">
                  <a:extLst>
                    <a:ext uri="{9D8B030D-6E8A-4147-A177-3AD203B41FA5}">
                      <a16:colId xmlns:a16="http://schemas.microsoft.com/office/drawing/2014/main" val="1433848075"/>
                    </a:ext>
                  </a:extLst>
                </a:gridCol>
                <a:gridCol w="1262380">
                  <a:extLst>
                    <a:ext uri="{9D8B030D-6E8A-4147-A177-3AD203B41FA5}">
                      <a16:colId xmlns:a16="http://schemas.microsoft.com/office/drawing/2014/main" val="2759964568"/>
                    </a:ext>
                  </a:extLst>
                </a:gridCol>
              </a:tblGrid>
              <a:tr h="0">
                <a:tc>
                  <a:txBody>
                    <a:bodyPr/>
                    <a:lstStyle/>
                    <a:p>
                      <a:r>
                        <a:rPr lang="en-US" sz="1400" b="1" dirty="0"/>
                        <a:t>Cash Flows from Operating Activities</a:t>
                      </a:r>
                    </a:p>
                  </a:txBody>
                  <a:tcPr/>
                </a:tc>
                <a:tc>
                  <a:txBody>
                    <a:bodyPr/>
                    <a:lstStyle/>
                    <a:p>
                      <a:endParaRPr lang="en-US" sz="1400" b="1" dirty="0"/>
                    </a:p>
                  </a:txBody>
                  <a:tcPr/>
                </a:tc>
                <a:tc>
                  <a:txBody>
                    <a:bodyPr/>
                    <a:lstStyle/>
                    <a:p>
                      <a:pPr algn="r"/>
                      <a:endParaRPr lang="en-US" sz="1400" b="1" dirty="0"/>
                    </a:p>
                  </a:txBody>
                  <a:tcPr/>
                </a:tc>
                <a:extLst>
                  <a:ext uri="{0D108BD9-81ED-4DB2-BD59-A6C34878D82A}">
                    <a16:rowId xmlns:a16="http://schemas.microsoft.com/office/drawing/2014/main" val="1564243476"/>
                  </a:ext>
                </a:extLst>
              </a:tr>
              <a:tr h="0">
                <a:tc>
                  <a:txBody>
                    <a:bodyPr/>
                    <a:lstStyle/>
                    <a:p>
                      <a:pPr marL="0" marR="0" lvl="0" indent="26193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Net income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$42,000</a:t>
                      </a:r>
                    </a:p>
                  </a:txBody>
                  <a:tcPr/>
                </a:tc>
                <a:tc>
                  <a:txBody>
                    <a:bodyPr/>
                    <a:lstStyle/>
                    <a:p>
                      <a:pPr algn="r"/>
                      <a:endParaRPr lang="en-US" sz="1400"/>
                    </a:p>
                  </a:txBody>
                  <a:tcPr/>
                </a:tc>
                <a:extLst>
                  <a:ext uri="{0D108BD9-81ED-4DB2-BD59-A6C34878D82A}">
                    <a16:rowId xmlns:a16="http://schemas.microsoft.com/office/drawing/2014/main" val="3673959315"/>
                  </a:ext>
                </a:extLst>
              </a:tr>
              <a:tr h="0">
                <a:tc>
                  <a:txBody>
                    <a:bodyPr/>
                    <a:lstStyle/>
                    <a:p>
                      <a:pPr marL="261938" indent="0"/>
                      <a:r>
                        <a:rPr lang="en-US" sz="1400" b="0" i="1" dirty="0">
                          <a:solidFill>
                            <a:schemeClr val="tx1"/>
                          </a:solidFill>
                        </a:rPr>
                        <a:t>Adjustments to reconcile net income to net cash flows from operating activities:</a:t>
                      </a:r>
                    </a:p>
                    <a:p>
                      <a:pPr marL="0" indent="261938"/>
                      <a:r>
                        <a:rPr lang="en-US" sz="1400" b="0" dirty="0">
                          <a:solidFill>
                            <a:schemeClr val="tx1"/>
                          </a:solidFill>
                        </a:rPr>
                        <a:t>(List individual reconciling items)</a:t>
                      </a:r>
                      <a:endParaRPr lang="en-US" sz="1400" dirty="0"/>
                    </a:p>
                  </a:txBody>
                  <a:tcPr/>
                </a:tc>
                <a:tc>
                  <a:txBody>
                    <a:bodyPr/>
                    <a:lstStyle/>
                    <a:p>
                      <a:endParaRPr lang="en-US" sz="1400" u="sng" dirty="0"/>
                    </a:p>
                  </a:txBody>
                  <a:tcPr/>
                </a:tc>
                <a:tc>
                  <a:txBody>
                    <a:bodyPr/>
                    <a:lstStyle/>
                    <a:p>
                      <a:pPr algn="r"/>
                      <a:endParaRPr lang="en-US" sz="1400"/>
                    </a:p>
                  </a:txBody>
                  <a:tcPr/>
                </a:tc>
                <a:extLst>
                  <a:ext uri="{0D108BD9-81ED-4DB2-BD59-A6C34878D82A}">
                    <a16:rowId xmlns:a16="http://schemas.microsoft.com/office/drawing/2014/main" val="3570032592"/>
                  </a:ext>
                </a:extLst>
              </a:tr>
              <a:tr h="0">
                <a:tc>
                  <a:txBody>
                    <a:bodyPr/>
                    <a:lstStyle/>
                    <a:p>
                      <a:pPr marL="0" indent="261938"/>
                      <a:r>
                        <a:rPr lang="en-US" sz="1400" dirty="0"/>
                        <a:t>Net cash flows from operating activities</a:t>
                      </a:r>
                    </a:p>
                  </a:txBody>
                  <a:tcPr/>
                </a:tc>
                <a:tc>
                  <a:txBody>
                    <a:bodyPr/>
                    <a:lstStyle/>
                    <a:p>
                      <a:endParaRPr lang="en-US" sz="1400" dirty="0"/>
                    </a:p>
                  </a:txBody>
                  <a:tcPr/>
                </a:tc>
                <a:tc>
                  <a:txBody>
                    <a:bodyPr/>
                    <a:lstStyle/>
                    <a:p>
                      <a:pPr algn="r"/>
                      <a:r>
                        <a:rPr lang="en-US" sz="1400" dirty="0"/>
                        <a:t>$      XXX</a:t>
                      </a:r>
                    </a:p>
                  </a:txBody>
                  <a:tcPr/>
                </a:tc>
                <a:extLst>
                  <a:ext uri="{0D108BD9-81ED-4DB2-BD59-A6C34878D82A}">
                    <a16:rowId xmlns:a16="http://schemas.microsoft.com/office/drawing/2014/main" val="3609571360"/>
                  </a:ext>
                </a:extLst>
              </a:tr>
              <a:tr h="0">
                <a:tc>
                  <a:txBody>
                    <a:bodyPr/>
                    <a:lstStyle/>
                    <a:p>
                      <a:r>
                        <a:rPr lang="en-US" sz="1400" b="1" dirty="0"/>
                        <a:t>Cash Flows from Investing Activities</a:t>
                      </a:r>
                    </a:p>
                    <a:p>
                      <a:pPr marL="0" indent="261938"/>
                      <a:r>
                        <a:rPr lang="en-US" sz="1400" dirty="0"/>
                        <a:t>(List individual inflows and outflows)</a:t>
                      </a:r>
                    </a:p>
                  </a:txBody>
                  <a:tcPr/>
                </a:tc>
                <a:tc>
                  <a:txBody>
                    <a:bodyPr/>
                    <a:lstStyle/>
                    <a:p>
                      <a:endParaRPr lang="en-US" sz="1400"/>
                    </a:p>
                  </a:txBody>
                  <a:tcPr/>
                </a:tc>
                <a:tc>
                  <a:txBody>
                    <a:bodyPr/>
                    <a:lstStyle/>
                    <a:p>
                      <a:pPr algn="r"/>
                      <a:endParaRPr lang="en-US" sz="1400"/>
                    </a:p>
                  </a:txBody>
                  <a:tcPr/>
                </a:tc>
                <a:extLst>
                  <a:ext uri="{0D108BD9-81ED-4DB2-BD59-A6C34878D82A}">
                    <a16:rowId xmlns:a16="http://schemas.microsoft.com/office/drawing/2014/main" val="805066785"/>
                  </a:ext>
                </a:extLst>
              </a:tr>
              <a:tr h="0">
                <a:tc>
                  <a:txBody>
                    <a:bodyPr/>
                    <a:lstStyle/>
                    <a:p>
                      <a:pPr marL="0" indent="261938"/>
                      <a:r>
                        <a:rPr lang="en-US" sz="1400" dirty="0"/>
                        <a:t>Net cash flows from investing activities</a:t>
                      </a:r>
                    </a:p>
                  </a:txBody>
                  <a:tcPr/>
                </a:tc>
                <a:tc>
                  <a:txBody>
                    <a:bodyPr/>
                    <a:lstStyle/>
                    <a:p>
                      <a:endParaRPr lang="en-US" sz="1400"/>
                    </a:p>
                  </a:txBody>
                  <a:tcPr/>
                </a:tc>
                <a:tc>
                  <a:txBody>
                    <a:bodyPr/>
                    <a:lstStyle/>
                    <a:p>
                      <a:pPr algn="r"/>
                      <a:r>
                        <a:rPr lang="en-US" sz="1400" dirty="0"/>
                        <a:t>XXX</a:t>
                      </a:r>
                    </a:p>
                  </a:txBody>
                  <a:tcPr/>
                </a:tc>
                <a:extLst>
                  <a:ext uri="{0D108BD9-81ED-4DB2-BD59-A6C34878D82A}">
                    <a16:rowId xmlns:a16="http://schemas.microsoft.com/office/drawing/2014/main" val="1345952456"/>
                  </a:ext>
                </a:extLst>
              </a:tr>
              <a:tr h="0">
                <a:tc>
                  <a:txBody>
                    <a:bodyPr/>
                    <a:lstStyle/>
                    <a:p>
                      <a:r>
                        <a:rPr lang="en-US" sz="1400" b="1" dirty="0"/>
                        <a:t>Cash Flows from Financing Activities</a:t>
                      </a:r>
                    </a:p>
                    <a:p>
                      <a:pPr marL="0" indent="261938"/>
                      <a:r>
                        <a:rPr lang="en-US" sz="1400" dirty="0"/>
                        <a:t>(List individual inflows and outflows)</a:t>
                      </a:r>
                    </a:p>
                  </a:txBody>
                  <a:tcPr/>
                </a:tc>
                <a:tc>
                  <a:txBody>
                    <a:bodyPr/>
                    <a:lstStyle/>
                    <a:p>
                      <a:endParaRPr lang="en-US" sz="1400" dirty="0"/>
                    </a:p>
                  </a:txBody>
                  <a:tcPr/>
                </a:tc>
                <a:tc>
                  <a:txBody>
                    <a:bodyPr/>
                    <a:lstStyle/>
                    <a:p>
                      <a:pPr algn="r"/>
                      <a:endParaRPr lang="en-US" sz="1400"/>
                    </a:p>
                  </a:txBody>
                  <a:tcPr/>
                </a:tc>
                <a:extLst>
                  <a:ext uri="{0D108BD9-81ED-4DB2-BD59-A6C34878D82A}">
                    <a16:rowId xmlns:a16="http://schemas.microsoft.com/office/drawing/2014/main" val="2953891926"/>
                  </a:ext>
                </a:extLst>
              </a:tr>
              <a:tr h="483347">
                <a:tc>
                  <a:txBody>
                    <a:bodyPr/>
                    <a:lstStyle/>
                    <a:p>
                      <a:pPr marL="0" indent="261938"/>
                      <a:r>
                        <a:rPr lang="en-US" sz="1400" dirty="0"/>
                        <a:t>Net cash flows from financing activities</a:t>
                      </a:r>
                    </a:p>
                  </a:txBody>
                  <a:tcPr/>
                </a:tc>
                <a:tc>
                  <a:txBody>
                    <a:bodyPr/>
                    <a:lstStyle/>
                    <a:p>
                      <a:endParaRPr lang="en-US" sz="1400"/>
                    </a:p>
                  </a:txBody>
                  <a:tcPr/>
                </a:tc>
                <a:tc>
                  <a:txBody>
                    <a:bodyPr/>
                    <a:lstStyle/>
                    <a:p>
                      <a:pPr algn="r"/>
                      <a:r>
                        <a:rPr lang="en-US" sz="1400" u="sng" baseline="0" dirty="0"/>
                        <a:t>         XXX</a:t>
                      </a:r>
                    </a:p>
                  </a:txBody>
                  <a:tcPr/>
                </a:tc>
                <a:extLst>
                  <a:ext uri="{0D108BD9-81ED-4DB2-BD59-A6C34878D82A}">
                    <a16:rowId xmlns:a16="http://schemas.microsoft.com/office/drawing/2014/main" val="2485881225"/>
                  </a:ext>
                </a:extLst>
              </a:tr>
              <a:tr h="0">
                <a:tc>
                  <a:txBody>
                    <a:bodyPr/>
                    <a:lstStyle/>
                    <a:p>
                      <a:r>
                        <a:rPr lang="en-US" sz="1400" b="1" dirty="0"/>
                        <a:t>Net increase (decrease) in cash</a:t>
                      </a:r>
                    </a:p>
                  </a:txBody>
                  <a:tcPr/>
                </a:tc>
                <a:tc>
                  <a:txBody>
                    <a:bodyPr/>
                    <a:lstStyle/>
                    <a:p>
                      <a:endParaRPr lang="en-US" sz="1400" dirty="0"/>
                    </a:p>
                  </a:txBody>
                  <a:tcPr/>
                </a:tc>
                <a:tc>
                  <a:txBody>
                    <a:bodyPr/>
                    <a:lstStyle/>
                    <a:p>
                      <a:pPr algn="r"/>
                      <a:r>
                        <a:rPr lang="en-US" sz="1400" b="1" dirty="0">
                          <a:solidFill>
                            <a:srgbClr val="C00000"/>
                          </a:solidFill>
                        </a:rPr>
                        <a:t>14,000</a:t>
                      </a:r>
                    </a:p>
                  </a:txBody>
                  <a:tcPr/>
                </a:tc>
                <a:extLst>
                  <a:ext uri="{0D108BD9-81ED-4DB2-BD59-A6C34878D82A}">
                    <a16:rowId xmlns:a16="http://schemas.microsoft.com/office/drawing/2014/main" val="3256775729"/>
                  </a:ext>
                </a:extLst>
              </a:tr>
              <a:tr h="0">
                <a:tc>
                  <a:txBody>
                    <a:bodyPr/>
                    <a:lstStyle/>
                    <a:p>
                      <a:r>
                        <a:rPr lang="en-US" sz="1400" dirty="0"/>
                        <a:t>Cash at the beginning of the period</a:t>
                      </a:r>
                    </a:p>
                  </a:txBody>
                  <a:tcPr/>
                </a:tc>
                <a:tc>
                  <a:txBody>
                    <a:bodyPr/>
                    <a:lstStyle/>
                    <a:p>
                      <a:endParaRPr lang="en-US" sz="1400"/>
                    </a:p>
                  </a:txBody>
                  <a:tcPr/>
                </a:tc>
                <a:tc>
                  <a:txBody>
                    <a:bodyPr/>
                    <a:lstStyle/>
                    <a:p>
                      <a:pPr algn="r"/>
                      <a:r>
                        <a:rPr lang="en-US" sz="1400" u="sng" baseline="0" dirty="0"/>
                        <a:t>     48,000</a:t>
                      </a:r>
                    </a:p>
                  </a:txBody>
                  <a:tcPr/>
                </a:tc>
                <a:extLst>
                  <a:ext uri="{0D108BD9-81ED-4DB2-BD59-A6C34878D82A}">
                    <a16:rowId xmlns:a16="http://schemas.microsoft.com/office/drawing/2014/main" val="3127933859"/>
                  </a:ext>
                </a:extLst>
              </a:tr>
              <a:tr h="0">
                <a:tc>
                  <a:txBody>
                    <a:bodyPr/>
                    <a:lstStyle/>
                    <a:p>
                      <a:r>
                        <a:rPr lang="en-US" sz="1400" dirty="0"/>
                        <a:t>Cash at the end of the period</a:t>
                      </a:r>
                    </a:p>
                  </a:txBody>
                  <a:tcPr/>
                </a:tc>
                <a:tc>
                  <a:txBody>
                    <a:bodyPr/>
                    <a:lstStyle/>
                    <a:p>
                      <a:endParaRPr lang="en-US" sz="1400"/>
                    </a:p>
                  </a:txBody>
                  <a:tcPr/>
                </a:tc>
                <a:tc>
                  <a:txBody>
                    <a:bodyPr/>
                    <a:lstStyle/>
                    <a:p>
                      <a:pPr algn="r"/>
                      <a:r>
                        <a:rPr lang="en-US" sz="1400" u="dbl" baseline="0" dirty="0"/>
                        <a:t>$   62,000</a:t>
                      </a:r>
                    </a:p>
                  </a:txBody>
                  <a:tcPr/>
                </a:tc>
                <a:extLst>
                  <a:ext uri="{0D108BD9-81ED-4DB2-BD59-A6C34878D82A}">
                    <a16:rowId xmlns:a16="http://schemas.microsoft.com/office/drawing/2014/main" val="1214592872"/>
                  </a:ext>
                </a:extLst>
              </a:tr>
            </a:tbl>
          </a:graphicData>
        </a:graphic>
      </p:graphicFrame>
      <p:sp>
        <p:nvSpPr>
          <p:cNvPr id="6" name="Slide Number Placeholder 5">
            <a:extLst>
              <a:ext uri="{FF2B5EF4-FFF2-40B4-BE49-F238E27FC236}">
                <a16:creationId xmlns:a16="http://schemas.microsoft.com/office/drawing/2014/main" id="{394D42B4-C387-44CD-B39B-F59415EFAFEB}"/>
              </a:ext>
            </a:extLst>
          </p:cNvPr>
          <p:cNvSpPr>
            <a:spLocks noGrp="1"/>
          </p:cNvSpPr>
          <p:nvPr>
            <p:ph type="sldNum" sz="quarter" idx="10"/>
          </p:nvPr>
        </p:nvSpPr>
        <p:spPr/>
        <p:txBody>
          <a:bodyPr/>
          <a:lstStyle/>
          <a:p>
            <a:fld id="{68151E55-6873-49E2-B8D5-2F265E6F1973}" type="slidenum">
              <a:rPr lang="en-US" smtClean="0"/>
              <a:t>23</a:t>
            </a:fld>
            <a:endParaRPr lang="en-US" dirty="0"/>
          </a:p>
        </p:txBody>
      </p:sp>
    </p:spTree>
    <p:extLst>
      <p:ext uri="{BB962C8B-B14F-4D97-AF65-F5344CB8AC3E}">
        <p14:creationId xmlns:p14="http://schemas.microsoft.com/office/powerpoint/2010/main" val="3543243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F309C-08F1-43EF-AE8F-E8E79090D99C}"/>
              </a:ext>
            </a:extLst>
          </p:cNvPr>
          <p:cNvSpPr>
            <a:spLocks noGrp="1"/>
          </p:cNvSpPr>
          <p:nvPr>
            <p:ph type="title"/>
          </p:nvPr>
        </p:nvSpPr>
        <p:spPr/>
        <p:txBody>
          <a:bodyPr>
            <a:normAutofit fontScale="90000"/>
          </a:bodyPr>
          <a:lstStyle/>
          <a:p>
            <a:r>
              <a:rPr lang="en-US" sz="3600" dirty="0"/>
              <a:t>Operating Activities—Indirect and Direct Methods</a:t>
            </a:r>
            <a:endParaRPr lang="en-US" dirty="0">
              <a:solidFill>
                <a:schemeClr val="tx1"/>
              </a:solidFill>
            </a:endParaRPr>
          </a:p>
        </p:txBody>
      </p:sp>
      <p:sp>
        <p:nvSpPr>
          <p:cNvPr id="3" name="Content Placeholder 2">
            <a:extLst>
              <a:ext uri="{FF2B5EF4-FFF2-40B4-BE49-F238E27FC236}">
                <a16:creationId xmlns:a16="http://schemas.microsoft.com/office/drawing/2014/main" id="{084F05DF-F235-46DB-AB01-DC051C3E2B4E}"/>
              </a:ext>
            </a:extLst>
          </p:cNvPr>
          <p:cNvSpPr>
            <a:spLocks noGrp="1"/>
          </p:cNvSpPr>
          <p:nvPr>
            <p:ph sz="quarter" idx="11"/>
          </p:nvPr>
        </p:nvSpPr>
        <p:spPr>
          <a:xfrm>
            <a:off x="342900" y="1276709"/>
            <a:ext cx="8458200" cy="1226289"/>
          </a:xfrm>
        </p:spPr>
        <p:txBody>
          <a:bodyPr>
            <a:normAutofit/>
          </a:bodyPr>
          <a:lstStyle/>
          <a:p>
            <a:pPr marL="292608" indent="-292608">
              <a:spcBef>
                <a:spcPts val="1000"/>
              </a:spcBef>
              <a:spcAft>
                <a:spcPts val="0"/>
              </a:spcAft>
              <a:buFont typeface="Arial" panose="020B0604020202020204" pitchFamily="34" charset="0"/>
              <a:buChar char="•"/>
            </a:pPr>
            <a:r>
              <a:rPr lang="en-US" sz="2200" dirty="0"/>
              <a:t>Differ in presentation format for operating activities.</a:t>
            </a:r>
          </a:p>
          <a:p>
            <a:pPr marL="292608" indent="-292608">
              <a:spcBef>
                <a:spcPts val="1000"/>
              </a:spcBef>
              <a:spcAft>
                <a:spcPts val="0"/>
              </a:spcAft>
              <a:buFont typeface="Arial" panose="020B0604020202020204" pitchFamily="34" charset="0"/>
              <a:buChar char="•"/>
            </a:pPr>
            <a:r>
              <a:rPr lang="en-US" sz="2200" dirty="0"/>
              <a:t>Both methods report investing, financing, and noncash activities identically.</a:t>
            </a:r>
          </a:p>
        </p:txBody>
      </p:sp>
      <p:sp>
        <p:nvSpPr>
          <p:cNvPr id="7" name="Content Placeholder 6">
            <a:extLst>
              <a:ext uri="{FF2B5EF4-FFF2-40B4-BE49-F238E27FC236}">
                <a16:creationId xmlns:a16="http://schemas.microsoft.com/office/drawing/2014/main" id="{B5C688B3-51C8-4355-AB92-2C6E3B4C0462}"/>
              </a:ext>
            </a:extLst>
          </p:cNvPr>
          <p:cNvSpPr>
            <a:spLocks noGrp="1"/>
          </p:cNvSpPr>
          <p:nvPr>
            <p:ph sz="quarter" idx="14"/>
          </p:nvPr>
        </p:nvSpPr>
        <p:spPr>
          <a:xfrm>
            <a:off x="342900" y="2838091"/>
            <a:ext cx="3264458" cy="2743200"/>
          </a:xfrm>
        </p:spPr>
        <p:txBody>
          <a:bodyPr>
            <a:normAutofit/>
          </a:bodyPr>
          <a:lstStyle/>
          <a:p>
            <a:pPr>
              <a:spcBef>
                <a:spcPts val="1000"/>
              </a:spcBef>
              <a:spcAft>
                <a:spcPts val="0"/>
              </a:spcAft>
            </a:pPr>
            <a:r>
              <a:rPr lang="en-US" sz="2000" b="1" dirty="0">
                <a:solidFill>
                  <a:schemeClr val="tx1"/>
                </a:solidFill>
              </a:rPr>
              <a:t>Indirect Method</a:t>
            </a:r>
          </a:p>
          <a:p>
            <a:pPr marL="292608" indent="-292608">
              <a:lnSpc>
                <a:spcPct val="90000"/>
              </a:lnSpc>
              <a:spcBef>
                <a:spcPts val="1000"/>
              </a:spcBef>
              <a:spcAft>
                <a:spcPts val="0"/>
              </a:spcAft>
              <a:buFont typeface="Arial" panose="020B0604020202020204" pitchFamily="34" charset="0"/>
              <a:buChar char="•"/>
            </a:pPr>
            <a:r>
              <a:rPr lang="en-US" sz="2000" dirty="0"/>
              <a:t>Begin with net income.</a:t>
            </a:r>
          </a:p>
          <a:p>
            <a:pPr marL="292608" indent="-292608">
              <a:lnSpc>
                <a:spcPct val="90000"/>
              </a:lnSpc>
              <a:spcBef>
                <a:spcPts val="1000"/>
              </a:spcBef>
              <a:spcAft>
                <a:spcPts val="0"/>
              </a:spcAft>
              <a:buFont typeface="Arial" panose="020B0604020202020204" pitchFamily="34" charset="0"/>
              <a:buChar char="•"/>
            </a:pPr>
            <a:r>
              <a:rPr lang="en-US" sz="2000" dirty="0"/>
              <a:t>List adjustments to net income to arrive at operating cash flows.</a:t>
            </a:r>
          </a:p>
          <a:p>
            <a:pPr marL="292608" indent="-292608">
              <a:lnSpc>
                <a:spcPct val="90000"/>
              </a:lnSpc>
              <a:spcBef>
                <a:spcPts val="1000"/>
              </a:spcBef>
              <a:spcAft>
                <a:spcPts val="0"/>
              </a:spcAft>
              <a:buFont typeface="Arial" panose="020B0604020202020204" pitchFamily="34" charset="0"/>
              <a:buChar char="•"/>
            </a:pPr>
            <a:r>
              <a:rPr lang="en-US" sz="2000" dirty="0"/>
              <a:t>Most popular method.</a:t>
            </a:r>
          </a:p>
          <a:p>
            <a:pPr marL="292608" indent="-292608">
              <a:lnSpc>
                <a:spcPct val="90000"/>
              </a:lnSpc>
              <a:spcBef>
                <a:spcPts val="1000"/>
              </a:spcBef>
              <a:spcAft>
                <a:spcPts val="0"/>
              </a:spcAft>
              <a:buFont typeface="Arial" panose="020B0604020202020204" pitchFamily="34" charset="0"/>
              <a:buChar char="•"/>
            </a:pPr>
            <a:r>
              <a:rPr lang="en-US" sz="2000" dirty="0"/>
              <a:t>Easier and less costly.</a:t>
            </a:r>
          </a:p>
        </p:txBody>
      </p:sp>
      <p:sp>
        <p:nvSpPr>
          <p:cNvPr id="8" name="Content Placeholder 7">
            <a:extLst>
              <a:ext uri="{FF2B5EF4-FFF2-40B4-BE49-F238E27FC236}">
                <a16:creationId xmlns:a16="http://schemas.microsoft.com/office/drawing/2014/main" id="{04B5A26E-6A49-4449-B300-E8DC9221A6D0}"/>
              </a:ext>
            </a:extLst>
          </p:cNvPr>
          <p:cNvSpPr>
            <a:spLocks noGrp="1"/>
          </p:cNvSpPr>
          <p:nvPr>
            <p:ph sz="quarter" idx="15"/>
          </p:nvPr>
        </p:nvSpPr>
        <p:spPr>
          <a:xfrm>
            <a:off x="4783016" y="2838091"/>
            <a:ext cx="3662526" cy="2939711"/>
          </a:xfrm>
        </p:spPr>
        <p:txBody>
          <a:bodyPr>
            <a:normAutofit/>
          </a:bodyPr>
          <a:lstStyle/>
          <a:p>
            <a:pPr>
              <a:spcBef>
                <a:spcPts val="1000"/>
              </a:spcBef>
              <a:spcAft>
                <a:spcPts val="0"/>
              </a:spcAft>
            </a:pPr>
            <a:r>
              <a:rPr lang="en-US" sz="2000" b="1" dirty="0">
                <a:solidFill>
                  <a:schemeClr val="tx1"/>
                </a:solidFill>
              </a:rPr>
              <a:t>Direct Method</a:t>
            </a:r>
          </a:p>
          <a:p>
            <a:pPr marL="292608" indent="-292608">
              <a:lnSpc>
                <a:spcPct val="90000"/>
              </a:lnSpc>
              <a:spcBef>
                <a:spcPts val="1000"/>
              </a:spcBef>
              <a:spcAft>
                <a:spcPts val="0"/>
              </a:spcAft>
              <a:buClr>
                <a:schemeClr val="tx2"/>
              </a:buClr>
              <a:buSzPct val="100000"/>
              <a:buFont typeface="Arial" pitchFamily="34" charset="0"/>
              <a:buChar char="•"/>
            </a:pPr>
            <a:r>
              <a:rPr lang="en-US" sz="2000" dirty="0">
                <a:latin typeface="+mj-lt"/>
              </a:rPr>
              <a:t>Adjust the items in the income statement to directly show the cash inflows and outflows from operations.</a:t>
            </a:r>
          </a:p>
          <a:p>
            <a:pPr marL="292608" indent="-292608">
              <a:lnSpc>
                <a:spcPct val="90000"/>
              </a:lnSpc>
              <a:spcBef>
                <a:spcPts val="1000"/>
              </a:spcBef>
              <a:spcAft>
                <a:spcPts val="0"/>
              </a:spcAft>
              <a:buClr>
                <a:schemeClr val="tx2"/>
              </a:buClr>
              <a:buSzPct val="100000"/>
              <a:buFont typeface="Arial" pitchFamily="34" charset="0"/>
              <a:buChar char="•"/>
            </a:pPr>
            <a:r>
              <a:rPr lang="en-US" sz="2000" dirty="0">
                <a:latin typeface="+mj-lt"/>
              </a:rPr>
              <a:t>If used, company must also report the indirect method either with the statement of cash flows or in the notes.</a:t>
            </a:r>
          </a:p>
        </p:txBody>
      </p:sp>
      <p:sp>
        <p:nvSpPr>
          <p:cNvPr id="6" name="Slide Number Placeholder 5">
            <a:extLst>
              <a:ext uri="{FF2B5EF4-FFF2-40B4-BE49-F238E27FC236}">
                <a16:creationId xmlns:a16="http://schemas.microsoft.com/office/drawing/2014/main" id="{E21CE1E8-E252-492B-AB82-17241A74E160}"/>
              </a:ext>
            </a:extLst>
          </p:cNvPr>
          <p:cNvSpPr>
            <a:spLocks noGrp="1"/>
          </p:cNvSpPr>
          <p:nvPr>
            <p:ph type="sldNum" sz="quarter" idx="10"/>
          </p:nvPr>
        </p:nvSpPr>
        <p:spPr/>
        <p:txBody>
          <a:bodyPr/>
          <a:lstStyle/>
          <a:p>
            <a:fld id="{68151E55-6873-49E2-B8D5-2F265E6F1973}" type="slidenum">
              <a:rPr lang="en-US" smtClean="0"/>
              <a:t>24</a:t>
            </a:fld>
            <a:endParaRPr lang="en-US" dirty="0"/>
          </a:p>
        </p:txBody>
      </p:sp>
    </p:spTree>
    <p:extLst>
      <p:ext uri="{BB962C8B-B14F-4D97-AF65-F5344CB8AC3E}">
        <p14:creationId xmlns:p14="http://schemas.microsoft.com/office/powerpoint/2010/main" val="2598777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E3E7D-9F9E-4ECB-8AC8-F1D84B7DB404}"/>
              </a:ext>
            </a:extLst>
          </p:cNvPr>
          <p:cNvSpPr>
            <a:spLocks noGrp="1"/>
          </p:cNvSpPr>
          <p:nvPr>
            <p:ph type="title"/>
          </p:nvPr>
        </p:nvSpPr>
        <p:spPr/>
        <p:txBody>
          <a:bodyPr>
            <a:noAutofit/>
          </a:bodyPr>
          <a:lstStyle/>
          <a:p>
            <a:r>
              <a:rPr lang="en-US" sz="3200" dirty="0"/>
              <a:t>Key Point </a:t>
            </a:r>
            <a:r>
              <a:rPr lang="en-US" sz="1000" b="0" dirty="0"/>
              <a:t>3</a:t>
            </a:r>
            <a:endParaRPr lang="en-US" sz="1000" b="0" dirty="0">
              <a:solidFill>
                <a:schemeClr val="tx1"/>
              </a:solidFill>
            </a:endParaRPr>
          </a:p>
        </p:txBody>
      </p:sp>
      <p:sp>
        <p:nvSpPr>
          <p:cNvPr id="8" name="Content Placeholder 7">
            <a:extLst>
              <a:ext uri="{FF2B5EF4-FFF2-40B4-BE49-F238E27FC236}">
                <a16:creationId xmlns:a16="http://schemas.microsoft.com/office/drawing/2014/main" id="{AC4FA8A9-D83B-41E5-8288-EFD5AA067C37}"/>
              </a:ext>
            </a:extLst>
          </p:cNvPr>
          <p:cNvSpPr>
            <a:spLocks noGrp="1"/>
          </p:cNvSpPr>
          <p:nvPr>
            <p:ph sz="quarter" idx="11"/>
          </p:nvPr>
        </p:nvSpPr>
        <p:spPr>
          <a:xfrm>
            <a:off x="342900" y="1276709"/>
            <a:ext cx="8458200" cy="2441181"/>
          </a:xfrm>
        </p:spPr>
        <p:txBody>
          <a:bodyPr/>
          <a:lstStyle/>
          <a:p>
            <a:pPr marL="0" indent="0">
              <a:spcBef>
                <a:spcPts val="1000"/>
              </a:spcBef>
              <a:spcAft>
                <a:spcPts val="0"/>
              </a:spcAft>
              <a:buNone/>
            </a:pPr>
            <a:r>
              <a:rPr lang="en-US" sz="2000" dirty="0"/>
              <a:t>Companies choose between the indirect method and the direct method in reporting operating activities in the statement of cash flows.</a:t>
            </a:r>
          </a:p>
          <a:p>
            <a:pPr marL="292608" indent="-292608">
              <a:spcBef>
                <a:spcPts val="1000"/>
              </a:spcBef>
              <a:buFont typeface="Arial" panose="020B0604020202020204" pitchFamily="34" charset="0"/>
              <a:buChar char="•"/>
            </a:pPr>
            <a:r>
              <a:rPr lang="en-US" sz="2000" dirty="0"/>
              <a:t>The indirect method begins with net income and then lists adjustments to net income, in order to arrive at operating cash flows. </a:t>
            </a:r>
          </a:p>
          <a:p>
            <a:pPr marL="292608" indent="-292608">
              <a:spcBef>
                <a:spcPts val="1000"/>
              </a:spcBef>
              <a:spcAft>
                <a:spcPts val="0"/>
              </a:spcAft>
              <a:buFont typeface="Arial" panose="020B0604020202020204" pitchFamily="34" charset="0"/>
              <a:buChar char="•"/>
            </a:pPr>
            <a:r>
              <a:rPr lang="en-US" sz="2000" dirty="0"/>
              <a:t>The direct method specifically lists the various cash inflows and outflows from operations.</a:t>
            </a:r>
          </a:p>
        </p:txBody>
      </p:sp>
      <p:sp>
        <p:nvSpPr>
          <p:cNvPr id="10" name="Content Placeholder 9">
            <a:extLst>
              <a:ext uri="{FF2B5EF4-FFF2-40B4-BE49-F238E27FC236}">
                <a16:creationId xmlns:a16="http://schemas.microsoft.com/office/drawing/2014/main" id="{915F7DE7-0F22-4ECC-9E7B-F3A09888B742}"/>
              </a:ext>
            </a:extLst>
          </p:cNvPr>
          <p:cNvSpPr>
            <a:spLocks noGrp="1"/>
          </p:cNvSpPr>
          <p:nvPr>
            <p:ph sz="quarter" idx="14"/>
          </p:nvPr>
        </p:nvSpPr>
        <p:spPr>
          <a:xfrm>
            <a:off x="342900" y="3939934"/>
            <a:ext cx="8458200" cy="821453"/>
          </a:xfrm>
        </p:spPr>
        <p:txBody>
          <a:bodyPr/>
          <a:lstStyle/>
          <a:p>
            <a:r>
              <a:rPr lang="en-US" sz="2000" dirty="0"/>
              <a:t>The investing and financing sections of the statement of cash flows are identical under both methods.</a:t>
            </a:r>
          </a:p>
        </p:txBody>
      </p:sp>
      <p:sp>
        <p:nvSpPr>
          <p:cNvPr id="6" name="Slide Number Placeholder 5">
            <a:extLst>
              <a:ext uri="{FF2B5EF4-FFF2-40B4-BE49-F238E27FC236}">
                <a16:creationId xmlns:a16="http://schemas.microsoft.com/office/drawing/2014/main" id="{BA6DFC01-50A1-4150-9274-12B8B494A34D}"/>
              </a:ext>
            </a:extLst>
          </p:cNvPr>
          <p:cNvSpPr>
            <a:spLocks noGrp="1"/>
          </p:cNvSpPr>
          <p:nvPr>
            <p:ph type="sldNum" sz="quarter" idx="10"/>
          </p:nvPr>
        </p:nvSpPr>
        <p:spPr/>
        <p:txBody>
          <a:bodyPr/>
          <a:lstStyle/>
          <a:p>
            <a:fld id="{68151E55-6873-49E2-B8D5-2F265E6F1973}" type="slidenum">
              <a:rPr lang="en-US" smtClean="0"/>
              <a:t>25</a:t>
            </a:fld>
            <a:endParaRPr lang="en-US" dirty="0"/>
          </a:p>
        </p:txBody>
      </p:sp>
    </p:spTree>
    <p:extLst>
      <p:ext uri="{BB962C8B-B14F-4D97-AF65-F5344CB8AC3E}">
        <p14:creationId xmlns:p14="http://schemas.microsoft.com/office/powerpoint/2010/main" val="28662701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4A6A2-A44C-4FBE-B925-881AA8383BEF}"/>
              </a:ext>
            </a:extLst>
          </p:cNvPr>
          <p:cNvSpPr>
            <a:spLocks noGrp="1"/>
          </p:cNvSpPr>
          <p:nvPr>
            <p:ph type="title"/>
          </p:nvPr>
        </p:nvSpPr>
        <p:spPr/>
        <p:txBody>
          <a:bodyPr>
            <a:normAutofit/>
          </a:bodyPr>
          <a:lstStyle/>
          <a:p>
            <a:r>
              <a:rPr lang="en-US" dirty="0"/>
              <a:t>Learning Objective 3</a:t>
            </a:r>
            <a:endParaRPr lang="en-US" dirty="0">
              <a:solidFill>
                <a:schemeClr val="tx1"/>
              </a:solidFill>
            </a:endParaRPr>
          </a:p>
        </p:txBody>
      </p:sp>
      <p:sp>
        <p:nvSpPr>
          <p:cNvPr id="8" name="Content Placeholder 7">
            <a:extLst>
              <a:ext uri="{FF2B5EF4-FFF2-40B4-BE49-F238E27FC236}">
                <a16:creationId xmlns:a16="http://schemas.microsoft.com/office/drawing/2014/main" id="{52EA015A-9637-45F1-BCBC-940D22BAC9A6}"/>
              </a:ext>
            </a:extLst>
          </p:cNvPr>
          <p:cNvSpPr>
            <a:spLocks noGrp="1"/>
          </p:cNvSpPr>
          <p:nvPr>
            <p:ph sz="quarter" idx="11"/>
          </p:nvPr>
        </p:nvSpPr>
        <p:spPr/>
        <p:txBody>
          <a:bodyPr/>
          <a:lstStyle/>
          <a:p>
            <a:pPr marL="1079500" indent="-1079500"/>
            <a:r>
              <a:rPr lang="en-US" b="1" dirty="0">
                <a:solidFill>
                  <a:srgbClr val="A5062D"/>
                </a:solidFill>
              </a:rPr>
              <a:t>L</a:t>
            </a:r>
            <a:r>
              <a:rPr lang="en-US" sz="100" b="1" dirty="0">
                <a:solidFill>
                  <a:srgbClr val="A5062D"/>
                </a:solidFill>
              </a:rPr>
              <a:t> </a:t>
            </a:r>
            <a:r>
              <a:rPr lang="en-US" b="1" dirty="0">
                <a:solidFill>
                  <a:srgbClr val="A5062D"/>
                </a:solidFill>
              </a:rPr>
              <a:t>O 11–3 </a:t>
            </a:r>
            <a:r>
              <a:rPr lang="en-US" dirty="0"/>
              <a:t>Prepare the operating activities section of the statement of cash flows using the indirect method.</a:t>
            </a:r>
          </a:p>
        </p:txBody>
      </p:sp>
      <p:sp>
        <p:nvSpPr>
          <p:cNvPr id="6" name="Slide Number Placeholder 5">
            <a:extLst>
              <a:ext uri="{FF2B5EF4-FFF2-40B4-BE49-F238E27FC236}">
                <a16:creationId xmlns:a16="http://schemas.microsoft.com/office/drawing/2014/main" id="{AB1B68C0-0598-49CA-9512-E22E59322BF3}"/>
              </a:ext>
            </a:extLst>
          </p:cNvPr>
          <p:cNvSpPr>
            <a:spLocks noGrp="1"/>
          </p:cNvSpPr>
          <p:nvPr>
            <p:ph type="sldNum" sz="quarter" idx="10"/>
          </p:nvPr>
        </p:nvSpPr>
        <p:spPr/>
        <p:txBody>
          <a:bodyPr/>
          <a:lstStyle/>
          <a:p>
            <a:fld id="{68151E55-6873-49E2-B8D5-2F265E6F1973}" type="slidenum">
              <a:rPr lang="en-US" smtClean="0"/>
              <a:t>26</a:t>
            </a:fld>
            <a:endParaRPr lang="en-US" dirty="0"/>
          </a:p>
        </p:txBody>
      </p:sp>
    </p:spTree>
    <p:extLst>
      <p:ext uri="{BB962C8B-B14F-4D97-AF65-F5344CB8AC3E}">
        <p14:creationId xmlns:p14="http://schemas.microsoft.com/office/powerpoint/2010/main" val="1298039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8FEA8-1F18-452D-9B94-F619F7AC488C}"/>
              </a:ext>
            </a:extLst>
          </p:cNvPr>
          <p:cNvSpPr>
            <a:spLocks noGrp="1"/>
          </p:cNvSpPr>
          <p:nvPr>
            <p:ph type="title"/>
          </p:nvPr>
        </p:nvSpPr>
        <p:spPr/>
        <p:txBody>
          <a:bodyPr>
            <a:normAutofit/>
          </a:bodyPr>
          <a:lstStyle/>
          <a:p>
            <a:r>
              <a:rPr lang="en-US" sz="3600" dirty="0"/>
              <a:t>Operating Activities—Indirect Method</a:t>
            </a:r>
            <a:endParaRPr lang="en-US" dirty="0">
              <a:solidFill>
                <a:schemeClr val="tx1"/>
              </a:solidFill>
            </a:endParaRPr>
          </a:p>
        </p:txBody>
      </p:sp>
      <p:sp>
        <p:nvSpPr>
          <p:cNvPr id="3" name="Content Placeholder 2">
            <a:extLst>
              <a:ext uri="{FF2B5EF4-FFF2-40B4-BE49-F238E27FC236}">
                <a16:creationId xmlns:a16="http://schemas.microsoft.com/office/drawing/2014/main" id="{28CAAB8C-B0B6-453B-8ED9-7DAE132EE7DF}"/>
              </a:ext>
            </a:extLst>
          </p:cNvPr>
          <p:cNvSpPr>
            <a:spLocks noGrp="1"/>
          </p:cNvSpPr>
          <p:nvPr>
            <p:ph sz="quarter" idx="11"/>
          </p:nvPr>
        </p:nvSpPr>
        <p:spPr>
          <a:xfrm>
            <a:off x="342900" y="1276709"/>
            <a:ext cx="8458200" cy="2152291"/>
          </a:xfrm>
        </p:spPr>
        <p:txBody>
          <a:bodyPr/>
          <a:lstStyle/>
          <a:p>
            <a:pPr marL="0" indent="0">
              <a:spcBef>
                <a:spcPts val="1000"/>
              </a:spcBef>
              <a:spcAft>
                <a:spcPts val="0"/>
              </a:spcAft>
              <a:buNone/>
            </a:pPr>
            <a:r>
              <a:rPr lang="en-US" dirty="0"/>
              <a:t>Adjustments to net income include the following:</a:t>
            </a:r>
          </a:p>
          <a:p>
            <a:pPr>
              <a:spcBef>
                <a:spcPts val="1000"/>
              </a:spcBef>
              <a:spcAft>
                <a:spcPts val="0"/>
              </a:spcAft>
            </a:pPr>
            <a:r>
              <a:rPr lang="en-US" dirty="0"/>
              <a:t>Income statement items</a:t>
            </a:r>
          </a:p>
          <a:p>
            <a:pPr marL="292608" lvl="1" indent="-292608">
              <a:spcBef>
                <a:spcPts val="1000"/>
              </a:spcBef>
              <a:spcAft>
                <a:spcPts val="0"/>
              </a:spcAft>
            </a:pPr>
            <a:r>
              <a:rPr lang="en-US" dirty="0"/>
              <a:t>Remove noncash revenues and noncash expenses, such as depreciation expense and amortization expense.</a:t>
            </a:r>
          </a:p>
          <a:p>
            <a:pPr marL="292608" lvl="1" indent="-292608">
              <a:spcBef>
                <a:spcPts val="1000"/>
              </a:spcBef>
              <a:spcAft>
                <a:spcPts val="0"/>
              </a:spcAft>
            </a:pPr>
            <a:r>
              <a:rPr lang="en-US" dirty="0"/>
              <a:t>Remove nonoperating gains and nonoperating losses.</a:t>
            </a:r>
          </a:p>
        </p:txBody>
      </p:sp>
      <p:sp>
        <p:nvSpPr>
          <p:cNvPr id="8" name="Content Placeholder 7">
            <a:extLst>
              <a:ext uri="{FF2B5EF4-FFF2-40B4-BE49-F238E27FC236}">
                <a16:creationId xmlns:a16="http://schemas.microsoft.com/office/drawing/2014/main" id="{ADD2ADBA-FAF0-406D-BF84-6BC144665C39}"/>
              </a:ext>
            </a:extLst>
          </p:cNvPr>
          <p:cNvSpPr>
            <a:spLocks noGrp="1"/>
          </p:cNvSpPr>
          <p:nvPr>
            <p:ph sz="quarter" idx="14"/>
          </p:nvPr>
        </p:nvSpPr>
        <p:spPr>
          <a:xfrm>
            <a:off x="342900" y="3660114"/>
            <a:ext cx="8458200" cy="1042516"/>
          </a:xfrm>
        </p:spPr>
        <p:txBody>
          <a:bodyPr/>
          <a:lstStyle/>
          <a:p>
            <a:pPr>
              <a:spcBef>
                <a:spcPts val="1000"/>
              </a:spcBef>
              <a:spcAft>
                <a:spcPts val="0"/>
              </a:spcAft>
            </a:pPr>
            <a:r>
              <a:rPr lang="en-US" dirty="0"/>
              <a:t>Balance sheet items. </a:t>
            </a:r>
          </a:p>
          <a:p>
            <a:pPr marL="292608" lvl="1" indent="-292608">
              <a:spcBef>
                <a:spcPts val="1000"/>
              </a:spcBef>
              <a:spcAft>
                <a:spcPts val="0"/>
              </a:spcAft>
            </a:pPr>
            <a:r>
              <a:rPr lang="en-US" dirty="0"/>
              <a:t>Adjust for changes in current assets and current liabilities.</a:t>
            </a:r>
          </a:p>
        </p:txBody>
      </p:sp>
      <p:sp>
        <p:nvSpPr>
          <p:cNvPr id="6" name="Slide Number Placeholder 5">
            <a:extLst>
              <a:ext uri="{FF2B5EF4-FFF2-40B4-BE49-F238E27FC236}">
                <a16:creationId xmlns:a16="http://schemas.microsoft.com/office/drawing/2014/main" id="{6933688B-0AAF-430C-B041-5D55D97D7E68}"/>
              </a:ext>
            </a:extLst>
          </p:cNvPr>
          <p:cNvSpPr>
            <a:spLocks noGrp="1"/>
          </p:cNvSpPr>
          <p:nvPr>
            <p:ph type="sldNum" sz="quarter" idx="10"/>
          </p:nvPr>
        </p:nvSpPr>
        <p:spPr/>
        <p:txBody>
          <a:bodyPr/>
          <a:lstStyle/>
          <a:p>
            <a:fld id="{68151E55-6873-49E2-B8D5-2F265E6F1973}" type="slidenum">
              <a:rPr lang="en-US" smtClean="0"/>
              <a:t>27</a:t>
            </a:fld>
            <a:endParaRPr lang="en-US" dirty="0"/>
          </a:p>
        </p:txBody>
      </p:sp>
    </p:spTree>
    <p:extLst>
      <p:ext uri="{BB962C8B-B14F-4D97-AF65-F5344CB8AC3E}">
        <p14:creationId xmlns:p14="http://schemas.microsoft.com/office/powerpoint/2010/main" val="1098860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5A3B8-6EEA-4FA8-ACAB-3A087698A9BE}"/>
              </a:ext>
            </a:extLst>
          </p:cNvPr>
          <p:cNvSpPr>
            <a:spLocks noGrp="1"/>
          </p:cNvSpPr>
          <p:nvPr>
            <p:ph type="title"/>
          </p:nvPr>
        </p:nvSpPr>
        <p:spPr/>
        <p:txBody>
          <a:bodyPr>
            <a:normAutofit fontScale="90000"/>
          </a:bodyPr>
          <a:lstStyle/>
          <a:p>
            <a:r>
              <a:rPr lang="en-US" sz="3600" dirty="0">
                <a:cs typeface="+mn-cs"/>
              </a:rPr>
              <a:t>Illustration 11–8 </a:t>
            </a:r>
            <a:r>
              <a:rPr lang="en-US" dirty="0"/>
              <a:t>Summary of Adjustments to Net Income</a:t>
            </a:r>
            <a:endParaRPr lang="en-US" sz="3600" dirty="0">
              <a:cs typeface="+mn-cs"/>
            </a:endParaRPr>
          </a:p>
        </p:txBody>
      </p:sp>
      <p:sp>
        <p:nvSpPr>
          <p:cNvPr id="3" name="Content Placeholder 2">
            <a:extLst>
              <a:ext uri="{FF2B5EF4-FFF2-40B4-BE49-F238E27FC236}">
                <a16:creationId xmlns:a16="http://schemas.microsoft.com/office/drawing/2014/main" id="{F59125C4-C9C7-4F8E-BFC7-B1D51A9F636F}"/>
              </a:ext>
            </a:extLst>
          </p:cNvPr>
          <p:cNvSpPr>
            <a:spLocks noGrp="1"/>
          </p:cNvSpPr>
          <p:nvPr>
            <p:ph sz="quarter" idx="11"/>
          </p:nvPr>
        </p:nvSpPr>
        <p:spPr>
          <a:xfrm>
            <a:off x="342900" y="1276709"/>
            <a:ext cx="8458200" cy="602333"/>
          </a:xfrm>
        </p:spPr>
        <p:txBody>
          <a:bodyPr>
            <a:normAutofit/>
          </a:bodyPr>
          <a:lstStyle/>
          <a:p>
            <a:pPr>
              <a:spcBef>
                <a:spcPts val="1000"/>
              </a:spcBef>
              <a:spcAft>
                <a:spcPts val="0"/>
              </a:spcAft>
            </a:pPr>
            <a:r>
              <a:rPr lang="en-US" sz="2000" dirty="0"/>
              <a:t>Cash Flows from Operating Activities</a:t>
            </a:r>
            <a:endParaRPr lang="en-US" sz="2400" dirty="0"/>
          </a:p>
        </p:txBody>
      </p:sp>
      <p:graphicFrame>
        <p:nvGraphicFramePr>
          <p:cNvPr id="4" name="Table 4">
            <a:extLst>
              <a:ext uri="{FF2B5EF4-FFF2-40B4-BE49-F238E27FC236}">
                <a16:creationId xmlns:a16="http://schemas.microsoft.com/office/drawing/2014/main" id="{8715FBCF-74AC-45ED-B180-932704817C6B}"/>
              </a:ext>
            </a:extLst>
          </p:cNvPr>
          <p:cNvGraphicFramePr>
            <a:graphicFrameLocks noGrp="1"/>
          </p:cNvGraphicFramePr>
          <p:nvPr>
            <p:extLst>
              <p:ext uri="{D42A27DB-BD31-4B8C-83A1-F6EECF244321}">
                <p14:modId xmlns:p14="http://schemas.microsoft.com/office/powerpoint/2010/main" val="2684511972"/>
              </p:ext>
            </p:extLst>
          </p:nvPr>
        </p:nvGraphicFramePr>
        <p:xfrm>
          <a:off x="589503" y="2066789"/>
          <a:ext cx="7549661" cy="2687320"/>
        </p:xfrm>
        <a:graphic>
          <a:graphicData uri="http://schemas.openxmlformats.org/drawingml/2006/table">
            <a:tbl>
              <a:tblPr firstRow="1" bandRow="1">
                <a:tableStyleId>{5C22544A-7EE6-4342-B048-85BDC9FD1C3A}</a:tableStyleId>
              </a:tblPr>
              <a:tblGrid>
                <a:gridCol w="2726453">
                  <a:extLst>
                    <a:ext uri="{9D8B030D-6E8A-4147-A177-3AD203B41FA5}">
                      <a16:colId xmlns:a16="http://schemas.microsoft.com/office/drawing/2014/main" val="1115329690"/>
                    </a:ext>
                  </a:extLst>
                </a:gridCol>
                <a:gridCol w="4823208">
                  <a:extLst>
                    <a:ext uri="{9D8B030D-6E8A-4147-A177-3AD203B41FA5}">
                      <a16:colId xmlns:a16="http://schemas.microsoft.com/office/drawing/2014/main" val="3878900405"/>
                    </a:ext>
                  </a:extLst>
                </a:gridCol>
              </a:tblGrid>
              <a:tr h="370840">
                <a:tc>
                  <a:txBody>
                    <a:bodyPr/>
                    <a:lstStyle/>
                    <a:p>
                      <a:endParaRPr lang="en-US" sz="1400" b="0" dirty="0">
                        <a:solidFill>
                          <a:schemeClr val="tx1"/>
                        </a:solidFill>
                      </a:endParaRPr>
                    </a:p>
                    <a:p>
                      <a:endParaRPr lang="en-US" sz="1400" b="0" dirty="0">
                        <a:solidFill>
                          <a:schemeClr val="tx1"/>
                        </a:solidFill>
                      </a:endParaRPr>
                    </a:p>
                    <a:p>
                      <a:endParaRPr lang="en-US" sz="14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Income Statement Adjustments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Net income (accrual basis)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dirty="0">
                          <a:solidFill>
                            <a:schemeClr val="tx1"/>
                          </a:solidFill>
                        </a:rPr>
                        <a:t>Adjustments: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 Depreciation expense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Amortization expense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Loss on sale of assets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Gain on sale of assets </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25896438"/>
                  </a:ext>
                </a:extLst>
              </a:tr>
              <a:tr h="370840">
                <a:tc>
                  <a:txBody>
                    <a:bodyPr/>
                    <a:lstStyle/>
                    <a:p>
                      <a:endParaRPr lang="en-US" sz="1400" b="0" dirty="0">
                        <a:solidFill>
                          <a:schemeClr val="tx1"/>
                        </a:solidFill>
                      </a:endParaRPr>
                    </a:p>
                    <a:p>
                      <a:endParaRPr lang="en-US" sz="1400" b="0" dirty="0">
                        <a:solidFill>
                          <a:schemeClr val="tx1"/>
                        </a:solidFill>
                      </a:endParaRPr>
                    </a:p>
                    <a:p>
                      <a:endParaRPr lang="en-US" sz="14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Balance Sheet Adjustments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0" dirty="0">
                          <a:solidFill>
                            <a:schemeClr val="tx1"/>
                          </a:solidFill>
                        </a:rPr>
                        <a:t>− Increase in a current asset </a:t>
                      </a:r>
                    </a:p>
                    <a:p>
                      <a:r>
                        <a:rPr lang="en-US" sz="1400" b="0" dirty="0">
                          <a:solidFill>
                            <a:schemeClr val="tx1"/>
                          </a:solidFill>
                        </a:rPr>
                        <a:t>+ Decrease in a current asset</a:t>
                      </a:r>
                    </a:p>
                    <a:p>
                      <a:r>
                        <a:rPr lang="en-US" sz="1400" b="0" dirty="0">
                          <a:solidFill>
                            <a:schemeClr val="tx1"/>
                          </a:solidFill>
                        </a:rPr>
                        <a:t>+ Increase in a current liability </a:t>
                      </a:r>
                    </a:p>
                    <a:p>
                      <a:r>
                        <a:rPr lang="en-US" sz="1400" b="0" dirty="0">
                          <a:solidFill>
                            <a:schemeClr val="tx1"/>
                          </a:solidFill>
                        </a:rPr>
                        <a:t>− Decrease in a current liability</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171716"/>
                  </a:ext>
                </a:extLst>
              </a:tr>
              <a:tr h="370840">
                <a:tc>
                  <a:txBody>
                    <a:bodyPr/>
                    <a:lstStyle/>
                    <a:p>
                      <a:endParaRPr lang="en-US" sz="1400" b="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400" b="1" dirty="0">
                          <a:solidFill>
                            <a:schemeClr val="tx1"/>
                          </a:solidFill>
                        </a:rPr>
                        <a:t>= Net cash flows from operating activities</a:t>
                      </a:r>
                      <a:r>
                        <a:rPr lang="en-US" sz="1400" dirty="0">
                          <a:solidFill>
                            <a:schemeClr val="tx1"/>
                          </a:solidFill>
                        </a:rPr>
                        <a:t> (cash basis)</a:t>
                      </a:r>
                      <a:endParaRPr lang="en-US" sz="14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46867693"/>
                  </a:ext>
                </a:extLst>
              </a:tr>
            </a:tbl>
          </a:graphicData>
        </a:graphic>
      </p:graphicFrame>
      <p:sp>
        <p:nvSpPr>
          <p:cNvPr id="6" name="Slide Number Placeholder 5">
            <a:extLst>
              <a:ext uri="{FF2B5EF4-FFF2-40B4-BE49-F238E27FC236}">
                <a16:creationId xmlns:a16="http://schemas.microsoft.com/office/drawing/2014/main" id="{CBE6267A-194D-407D-9CE5-4CAD96EAAD1B}"/>
              </a:ext>
            </a:extLst>
          </p:cNvPr>
          <p:cNvSpPr>
            <a:spLocks noGrp="1"/>
          </p:cNvSpPr>
          <p:nvPr>
            <p:ph type="sldNum" sz="quarter" idx="10"/>
          </p:nvPr>
        </p:nvSpPr>
        <p:spPr/>
        <p:txBody>
          <a:bodyPr/>
          <a:lstStyle/>
          <a:p>
            <a:fld id="{68151E55-6873-49E2-B8D5-2F265E6F1973}" type="slidenum">
              <a:rPr lang="en-US" smtClean="0"/>
              <a:t>28</a:t>
            </a:fld>
            <a:endParaRPr lang="en-US" dirty="0"/>
          </a:p>
        </p:txBody>
      </p:sp>
    </p:spTree>
    <p:extLst>
      <p:ext uri="{BB962C8B-B14F-4D97-AF65-F5344CB8AC3E}">
        <p14:creationId xmlns:p14="http://schemas.microsoft.com/office/powerpoint/2010/main" val="2575753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FFC21-7382-48E7-B0AC-419CC2B3186A}"/>
              </a:ext>
            </a:extLst>
          </p:cNvPr>
          <p:cNvSpPr>
            <a:spLocks noGrp="1"/>
          </p:cNvSpPr>
          <p:nvPr>
            <p:ph type="title"/>
          </p:nvPr>
        </p:nvSpPr>
        <p:spPr/>
        <p:txBody>
          <a:bodyPr>
            <a:normAutofit fontScale="90000"/>
          </a:bodyPr>
          <a:lstStyle/>
          <a:p>
            <a:r>
              <a:rPr lang="en-US" sz="3600" dirty="0"/>
              <a:t>Noncash Income Statement Adjustments</a:t>
            </a:r>
            <a:endParaRPr lang="en-US" dirty="0">
              <a:solidFill>
                <a:schemeClr val="tx1"/>
              </a:solidFill>
            </a:endParaRPr>
          </a:p>
        </p:txBody>
      </p:sp>
      <p:sp>
        <p:nvSpPr>
          <p:cNvPr id="10" name="Content Placeholder 9">
            <a:extLst>
              <a:ext uri="{FF2B5EF4-FFF2-40B4-BE49-F238E27FC236}">
                <a16:creationId xmlns:a16="http://schemas.microsoft.com/office/drawing/2014/main" id="{DBB2227F-756F-470C-BB1A-BDD220109651}"/>
              </a:ext>
            </a:extLst>
          </p:cNvPr>
          <p:cNvSpPr>
            <a:spLocks noGrp="1"/>
          </p:cNvSpPr>
          <p:nvPr>
            <p:ph sz="quarter" idx="11"/>
          </p:nvPr>
        </p:nvSpPr>
        <p:spPr>
          <a:xfrm>
            <a:off x="342900" y="1276709"/>
            <a:ext cx="8458200" cy="2006137"/>
          </a:xfrm>
        </p:spPr>
        <p:txBody>
          <a:bodyPr/>
          <a:lstStyle/>
          <a:p>
            <a:pPr marL="0" indent="0">
              <a:spcBef>
                <a:spcPts val="1000"/>
              </a:spcBef>
              <a:spcAft>
                <a:spcPts val="0"/>
              </a:spcAft>
              <a:buNone/>
            </a:pPr>
            <a:r>
              <a:rPr lang="en-US" dirty="0"/>
              <a:t>To calculate operating cash flows using the indirect method, we first adjust net income for income statement items. </a:t>
            </a:r>
          </a:p>
          <a:p>
            <a:pPr marL="0" indent="0">
              <a:spcBef>
                <a:spcPts val="1000"/>
              </a:spcBef>
              <a:spcAft>
                <a:spcPts val="0"/>
              </a:spcAft>
              <a:buNone/>
            </a:pPr>
            <a:r>
              <a:rPr lang="en-US" dirty="0"/>
              <a:t>Two of the most common adjustments relate to:</a:t>
            </a:r>
          </a:p>
          <a:p>
            <a:pPr>
              <a:spcBef>
                <a:spcPts val="1000"/>
              </a:spcBef>
              <a:spcAft>
                <a:spcPts val="0"/>
              </a:spcAft>
            </a:pPr>
            <a:r>
              <a:rPr lang="en-US" dirty="0"/>
              <a:t>Noncash items</a:t>
            </a:r>
          </a:p>
          <a:p>
            <a:pPr marL="292608" lvl="1" indent="-292608">
              <a:spcBef>
                <a:spcPts val="1000"/>
              </a:spcBef>
              <a:spcAft>
                <a:spcPts val="0"/>
              </a:spcAft>
            </a:pPr>
            <a:r>
              <a:rPr lang="en-US" dirty="0"/>
              <a:t>Depreciation expense and amortization expense.</a:t>
            </a:r>
          </a:p>
        </p:txBody>
      </p:sp>
      <p:sp>
        <p:nvSpPr>
          <p:cNvPr id="12" name="Content Placeholder 11">
            <a:extLst>
              <a:ext uri="{FF2B5EF4-FFF2-40B4-BE49-F238E27FC236}">
                <a16:creationId xmlns:a16="http://schemas.microsoft.com/office/drawing/2014/main" id="{CA11B9D6-E741-4EDA-B7B9-70C936B4CCC9}"/>
              </a:ext>
            </a:extLst>
          </p:cNvPr>
          <p:cNvSpPr>
            <a:spLocks noGrp="1"/>
          </p:cNvSpPr>
          <p:nvPr>
            <p:ph sz="quarter" idx="14"/>
          </p:nvPr>
        </p:nvSpPr>
        <p:spPr>
          <a:xfrm>
            <a:off x="342900" y="3461610"/>
            <a:ext cx="8458200" cy="1041536"/>
          </a:xfrm>
        </p:spPr>
        <p:txBody>
          <a:bodyPr/>
          <a:lstStyle/>
          <a:p>
            <a:pPr>
              <a:spcBef>
                <a:spcPts val="1000"/>
              </a:spcBef>
              <a:spcAft>
                <a:spcPts val="0"/>
              </a:spcAft>
            </a:pPr>
            <a:r>
              <a:rPr lang="en-US" dirty="0"/>
              <a:t>Non-operating items</a:t>
            </a:r>
          </a:p>
          <a:p>
            <a:pPr marL="292608" lvl="1" indent="-292608">
              <a:spcBef>
                <a:spcPts val="1000"/>
              </a:spcBef>
              <a:spcAft>
                <a:spcPts val="0"/>
              </a:spcAft>
            </a:pPr>
            <a:r>
              <a:rPr lang="en-US" dirty="0"/>
              <a:t>Gains and losses on sale of land, equipment, and buildings.</a:t>
            </a:r>
          </a:p>
        </p:txBody>
      </p:sp>
      <p:sp>
        <p:nvSpPr>
          <p:cNvPr id="6" name="Slide Number Placeholder 5">
            <a:extLst>
              <a:ext uri="{FF2B5EF4-FFF2-40B4-BE49-F238E27FC236}">
                <a16:creationId xmlns:a16="http://schemas.microsoft.com/office/drawing/2014/main" id="{B5AF06CD-F3A6-4224-B42F-F8DCA02D6259}"/>
              </a:ext>
            </a:extLst>
          </p:cNvPr>
          <p:cNvSpPr>
            <a:spLocks noGrp="1"/>
          </p:cNvSpPr>
          <p:nvPr>
            <p:ph type="sldNum" sz="quarter" idx="10"/>
          </p:nvPr>
        </p:nvSpPr>
        <p:spPr/>
        <p:txBody>
          <a:bodyPr/>
          <a:lstStyle/>
          <a:p>
            <a:fld id="{68151E55-6873-49E2-B8D5-2F265E6F1973}" type="slidenum">
              <a:rPr lang="en-US" smtClean="0"/>
              <a:t>29</a:t>
            </a:fld>
            <a:endParaRPr lang="en-US" dirty="0"/>
          </a:p>
        </p:txBody>
      </p:sp>
    </p:spTree>
    <p:extLst>
      <p:ext uri="{BB962C8B-B14F-4D97-AF65-F5344CB8AC3E}">
        <p14:creationId xmlns:p14="http://schemas.microsoft.com/office/powerpoint/2010/main" val="3895228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0611-73E7-4A2E-87A8-2930C4E8BBFB}"/>
              </a:ext>
            </a:extLst>
          </p:cNvPr>
          <p:cNvSpPr>
            <a:spLocks noGrp="1"/>
          </p:cNvSpPr>
          <p:nvPr>
            <p:ph type="title"/>
          </p:nvPr>
        </p:nvSpPr>
        <p:spPr/>
        <p:txBody>
          <a:bodyPr>
            <a:normAutofit/>
          </a:bodyPr>
          <a:lstStyle/>
          <a:p>
            <a:r>
              <a:rPr lang="en-US" sz="3600" dirty="0"/>
              <a:t>Cash Flow Activities</a:t>
            </a:r>
            <a:endParaRPr lang="en-US" dirty="0">
              <a:solidFill>
                <a:schemeClr val="tx1"/>
              </a:solidFill>
            </a:endParaRPr>
          </a:p>
        </p:txBody>
      </p:sp>
      <p:sp>
        <p:nvSpPr>
          <p:cNvPr id="3" name="Content Placeholder 2">
            <a:extLst>
              <a:ext uri="{FF2B5EF4-FFF2-40B4-BE49-F238E27FC236}">
                <a16:creationId xmlns:a16="http://schemas.microsoft.com/office/drawing/2014/main" id="{05A9227A-14BE-4271-8D9A-49BCBB436DBD}"/>
              </a:ext>
            </a:extLst>
          </p:cNvPr>
          <p:cNvSpPr>
            <a:spLocks noGrp="1"/>
          </p:cNvSpPr>
          <p:nvPr>
            <p:ph sz="quarter" idx="11"/>
          </p:nvPr>
        </p:nvSpPr>
        <p:spPr>
          <a:xfrm>
            <a:off x="342900" y="1276709"/>
            <a:ext cx="8639352" cy="4971691"/>
          </a:xfrm>
        </p:spPr>
        <p:txBody>
          <a:bodyPr>
            <a:normAutofit/>
          </a:bodyPr>
          <a:lstStyle/>
          <a:p>
            <a:pPr marL="291600" indent="-291600">
              <a:spcBef>
                <a:spcPts val="1000"/>
              </a:spcBef>
              <a:spcAft>
                <a:spcPts val="0"/>
              </a:spcAft>
              <a:buFont typeface="Arial" panose="020B0604020202020204" pitchFamily="34" charset="0"/>
              <a:buChar char="•"/>
            </a:pPr>
            <a:r>
              <a:rPr lang="en-US" sz="2400" b="1" dirty="0"/>
              <a:t>Operating activities</a:t>
            </a:r>
            <a:r>
              <a:rPr lang="en-US" sz="2400" dirty="0"/>
              <a:t>: cash receipts and cash payments for transactions relating to revenue and expense activities.</a:t>
            </a:r>
          </a:p>
          <a:p>
            <a:pPr marL="291600" indent="-291600">
              <a:spcBef>
                <a:spcPts val="1000"/>
              </a:spcBef>
              <a:spcAft>
                <a:spcPts val="0"/>
              </a:spcAft>
              <a:buFont typeface="Arial" panose="020B0604020202020204" pitchFamily="34" charset="0"/>
              <a:buChar char="•"/>
            </a:pPr>
            <a:r>
              <a:rPr lang="en-US" sz="2400" b="1" dirty="0"/>
              <a:t>Investing activities</a:t>
            </a:r>
            <a:r>
              <a:rPr lang="en-US" sz="2400" dirty="0"/>
              <a:t>: cash transactions involving the purchase and sale of long-term assets and current investments.</a:t>
            </a:r>
          </a:p>
          <a:p>
            <a:pPr marL="291600" indent="-291600">
              <a:spcBef>
                <a:spcPts val="1000"/>
              </a:spcBef>
              <a:spcAft>
                <a:spcPts val="0"/>
              </a:spcAft>
              <a:buFont typeface="Arial" panose="020B0604020202020204" pitchFamily="34" charset="0"/>
              <a:buChar char="•"/>
            </a:pPr>
            <a:r>
              <a:rPr lang="en-US" sz="2400" b="1" dirty="0"/>
              <a:t>Financing activities</a:t>
            </a:r>
            <a:r>
              <a:rPr lang="en-US" sz="2400" dirty="0"/>
              <a:t>: inflows and outflows of cash resulting from the external financing of a business (transactions with lenders and with stockholders).</a:t>
            </a:r>
          </a:p>
        </p:txBody>
      </p:sp>
      <p:sp>
        <p:nvSpPr>
          <p:cNvPr id="6" name="Slide Number Placeholder 5">
            <a:extLst>
              <a:ext uri="{FF2B5EF4-FFF2-40B4-BE49-F238E27FC236}">
                <a16:creationId xmlns:a16="http://schemas.microsoft.com/office/drawing/2014/main" id="{F36C7E86-8CA3-4904-83BD-F8188D003F64}"/>
              </a:ext>
            </a:extLst>
          </p:cNvPr>
          <p:cNvSpPr>
            <a:spLocks noGrp="1"/>
          </p:cNvSpPr>
          <p:nvPr>
            <p:ph type="sldNum" sz="quarter" idx="10"/>
          </p:nvPr>
        </p:nvSpPr>
        <p:spPr/>
        <p:txBody>
          <a:bodyPr/>
          <a:lstStyle/>
          <a:p>
            <a:fld id="{68151E55-6873-49E2-B8D5-2F265E6F1973}" type="slidenum">
              <a:rPr lang="en-US" smtClean="0"/>
              <a:t>3</a:t>
            </a:fld>
            <a:endParaRPr lang="en-US" dirty="0"/>
          </a:p>
        </p:txBody>
      </p:sp>
    </p:spTree>
    <p:extLst>
      <p:ext uri="{BB962C8B-B14F-4D97-AF65-F5344CB8AC3E}">
        <p14:creationId xmlns:p14="http://schemas.microsoft.com/office/powerpoint/2010/main" val="2589960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normAutofit fontScale="90000"/>
          </a:bodyPr>
          <a:lstStyle/>
          <a:p>
            <a:r>
              <a:rPr lang="en-US" sz="3600" dirty="0">
                <a:latin typeface="+mn-lt"/>
                <a:cs typeface="+mn-cs"/>
              </a:rPr>
              <a:t>Illustration 11–9 </a:t>
            </a:r>
            <a:r>
              <a:rPr lang="en-US" dirty="0"/>
              <a:t>Adjustment for Depreciation Expense</a:t>
            </a:r>
            <a:endParaRPr lang="en-US" sz="3600" dirty="0">
              <a:latin typeface="+mn-lt"/>
              <a:cs typeface="+mn-cs"/>
            </a:endParaRPr>
          </a:p>
        </p:txBody>
      </p:sp>
      <p:sp>
        <p:nvSpPr>
          <p:cNvPr id="3" name="Content Placeholder 2">
            <a:extLst>
              <a:ext uri="{FF2B5EF4-FFF2-40B4-BE49-F238E27FC236}">
                <a16:creationId xmlns:a16="http://schemas.microsoft.com/office/drawing/2014/main" id="{5849DAA3-3B04-4CE8-B860-63475EBFC05E}"/>
              </a:ext>
            </a:extLst>
          </p:cNvPr>
          <p:cNvSpPr>
            <a:spLocks noGrp="1"/>
          </p:cNvSpPr>
          <p:nvPr>
            <p:ph sz="quarter" idx="11"/>
          </p:nvPr>
        </p:nvSpPr>
        <p:spPr>
          <a:xfrm>
            <a:off x="342900" y="1276710"/>
            <a:ext cx="8458200" cy="656045"/>
          </a:xfrm>
        </p:spPr>
        <p:txBody>
          <a:bodyPr>
            <a:normAutofit lnSpcReduction="10000"/>
          </a:bodyPr>
          <a:lstStyle/>
          <a:p>
            <a:r>
              <a:rPr lang="en-US" dirty="0">
                <a:solidFill>
                  <a:schemeClr val="tx1"/>
                </a:solidFill>
              </a:rPr>
              <a:t>E-Games, Inc. reports net income of $42,000 and depreciation expense of $9,000 in its income statement.</a:t>
            </a:r>
          </a:p>
        </p:txBody>
      </p:sp>
      <p:sp>
        <p:nvSpPr>
          <p:cNvPr id="12" name="Content Placeholder 11">
            <a:extLst>
              <a:ext uri="{FF2B5EF4-FFF2-40B4-BE49-F238E27FC236}">
                <a16:creationId xmlns:a16="http://schemas.microsoft.com/office/drawing/2014/main" id="{3DA4A4F7-1216-401B-9A63-57A852D2A9DF}"/>
              </a:ext>
            </a:extLst>
          </p:cNvPr>
          <p:cNvSpPr>
            <a:spLocks noGrp="1"/>
          </p:cNvSpPr>
          <p:nvPr>
            <p:ph sz="quarter" idx="14"/>
          </p:nvPr>
        </p:nvSpPr>
        <p:spPr>
          <a:xfrm>
            <a:off x="342900" y="2102618"/>
            <a:ext cx="8458200" cy="881743"/>
          </a:xfrm>
        </p:spPr>
        <p:txBody>
          <a:bodyPr/>
          <a:lstStyle/>
          <a:p>
            <a:pPr algn="ctr">
              <a:spcBef>
                <a:spcPts val="1000"/>
              </a:spcBef>
              <a:spcAft>
                <a:spcPts val="0"/>
              </a:spcAft>
            </a:pPr>
            <a:r>
              <a:rPr lang="en-US" b="1" dirty="0">
                <a:solidFill>
                  <a:schemeClr val="tx1"/>
                </a:solidFill>
              </a:rPr>
              <a:t>E-GAMES, INC.</a:t>
            </a:r>
          </a:p>
          <a:p>
            <a:pPr algn="ctr">
              <a:spcBef>
                <a:spcPts val="1000"/>
              </a:spcBef>
              <a:spcAft>
                <a:spcPts val="0"/>
              </a:spcAft>
            </a:pPr>
            <a:r>
              <a:rPr lang="en-US" b="1" dirty="0">
                <a:solidFill>
                  <a:schemeClr val="tx1"/>
                </a:solidFill>
              </a:rPr>
              <a:t>Statement of Cash Flows (partial)</a:t>
            </a:r>
          </a:p>
        </p:txBody>
      </p:sp>
      <p:graphicFrame>
        <p:nvGraphicFramePr>
          <p:cNvPr id="4" name="Table 4">
            <a:extLst>
              <a:ext uri="{FF2B5EF4-FFF2-40B4-BE49-F238E27FC236}">
                <a16:creationId xmlns:a16="http://schemas.microsoft.com/office/drawing/2014/main" id="{45E2AF7A-BDF7-4573-B8C0-348F5F71472B}"/>
              </a:ext>
            </a:extLst>
          </p:cNvPr>
          <p:cNvGraphicFramePr>
            <a:graphicFrameLocks noGrp="1"/>
          </p:cNvGraphicFramePr>
          <p:nvPr>
            <p:extLst>
              <p:ext uri="{D42A27DB-BD31-4B8C-83A1-F6EECF244321}">
                <p14:modId xmlns:p14="http://schemas.microsoft.com/office/powerpoint/2010/main" val="2130898665"/>
              </p:ext>
            </p:extLst>
          </p:nvPr>
        </p:nvGraphicFramePr>
        <p:xfrm>
          <a:off x="1117599" y="3154224"/>
          <a:ext cx="6908801" cy="1889760"/>
        </p:xfrm>
        <a:graphic>
          <a:graphicData uri="http://schemas.openxmlformats.org/drawingml/2006/table">
            <a:tbl>
              <a:tblPr firstRow="1" bandRow="1">
                <a:tableStyleId>{2D5ABB26-0587-4C30-8999-92F81FD0307C}</a:tableStyleId>
              </a:tblPr>
              <a:tblGrid>
                <a:gridCol w="5573487">
                  <a:extLst>
                    <a:ext uri="{9D8B030D-6E8A-4147-A177-3AD203B41FA5}">
                      <a16:colId xmlns:a16="http://schemas.microsoft.com/office/drawing/2014/main" val="1847220775"/>
                    </a:ext>
                  </a:extLst>
                </a:gridCol>
                <a:gridCol w="1335314">
                  <a:extLst>
                    <a:ext uri="{9D8B030D-6E8A-4147-A177-3AD203B41FA5}">
                      <a16:colId xmlns:a16="http://schemas.microsoft.com/office/drawing/2014/main" val="1105367315"/>
                    </a:ext>
                  </a:extLst>
                </a:gridCol>
              </a:tblGrid>
              <a:tr h="370840">
                <a:tc>
                  <a:txBody>
                    <a:bodyPr/>
                    <a:lstStyle/>
                    <a:p>
                      <a:r>
                        <a:rPr lang="en-US" sz="2000" b="1" dirty="0"/>
                        <a:t>Cash Flows from Operating Activities</a:t>
                      </a:r>
                    </a:p>
                  </a:txBody>
                  <a:tcPr/>
                </a:tc>
                <a:tc>
                  <a:txBody>
                    <a:bodyPr/>
                    <a:lstStyle/>
                    <a:p>
                      <a:pPr algn="r"/>
                      <a:endParaRPr lang="en-US" sz="2000"/>
                    </a:p>
                  </a:txBody>
                  <a:tcPr/>
                </a:tc>
                <a:extLst>
                  <a:ext uri="{0D108BD9-81ED-4DB2-BD59-A6C34878D82A}">
                    <a16:rowId xmlns:a16="http://schemas.microsoft.com/office/drawing/2014/main" val="1355538337"/>
                  </a:ext>
                </a:extLst>
              </a:tr>
              <a:tr h="370840">
                <a:tc>
                  <a:txBody>
                    <a:bodyPr/>
                    <a:lstStyle/>
                    <a:p>
                      <a:pPr marL="0" indent="261938"/>
                      <a:r>
                        <a:rPr lang="en-US" sz="2000" dirty="0"/>
                        <a:t>Net income</a:t>
                      </a:r>
                    </a:p>
                  </a:txBody>
                  <a:tcPr/>
                </a:tc>
                <a:tc>
                  <a:txBody>
                    <a:bodyPr/>
                    <a:lstStyle/>
                    <a:p>
                      <a:pPr algn="r"/>
                      <a:r>
                        <a:rPr lang="en-US" sz="2000" dirty="0"/>
                        <a:t>$42,000</a:t>
                      </a:r>
                    </a:p>
                  </a:txBody>
                  <a:tcPr/>
                </a:tc>
                <a:extLst>
                  <a:ext uri="{0D108BD9-81ED-4DB2-BD59-A6C34878D82A}">
                    <a16:rowId xmlns:a16="http://schemas.microsoft.com/office/drawing/2014/main" val="3241530134"/>
                  </a:ext>
                </a:extLst>
              </a:tr>
              <a:tr h="370840">
                <a:tc>
                  <a:txBody>
                    <a:bodyPr/>
                    <a:lstStyle/>
                    <a:p>
                      <a:pPr marL="261938" indent="0"/>
                      <a:r>
                        <a:rPr lang="en-US" sz="2000" i="1" dirty="0"/>
                        <a:t>Adjustments to reconcile net income to net cash flows from operating activities:</a:t>
                      </a:r>
                    </a:p>
                  </a:txBody>
                  <a:tcPr/>
                </a:tc>
                <a:tc>
                  <a:txBody>
                    <a:bodyPr/>
                    <a:lstStyle/>
                    <a:p>
                      <a:pPr algn="r"/>
                      <a:endParaRPr lang="en-US" sz="2000"/>
                    </a:p>
                  </a:txBody>
                  <a:tcPr/>
                </a:tc>
                <a:extLst>
                  <a:ext uri="{0D108BD9-81ED-4DB2-BD59-A6C34878D82A}">
                    <a16:rowId xmlns:a16="http://schemas.microsoft.com/office/drawing/2014/main" val="2925859445"/>
                  </a:ext>
                </a:extLst>
              </a:tr>
              <a:tr h="370840">
                <a:tc>
                  <a:txBody>
                    <a:bodyPr/>
                    <a:lstStyle/>
                    <a:p>
                      <a:pPr marL="0" indent="536575"/>
                      <a:r>
                        <a:rPr lang="en-US" sz="2000" b="1" dirty="0">
                          <a:solidFill>
                            <a:srgbClr val="502800"/>
                          </a:solidFill>
                        </a:rPr>
                        <a:t>Depreciation expense</a:t>
                      </a:r>
                    </a:p>
                  </a:txBody>
                  <a:tcPr/>
                </a:tc>
                <a:tc>
                  <a:txBody>
                    <a:bodyPr/>
                    <a:lstStyle/>
                    <a:p>
                      <a:pPr algn="r"/>
                      <a:r>
                        <a:rPr lang="en-US" sz="2000" b="1" dirty="0">
                          <a:solidFill>
                            <a:srgbClr val="502800"/>
                          </a:solidFill>
                        </a:rPr>
                        <a:t>9,000</a:t>
                      </a:r>
                    </a:p>
                  </a:txBody>
                  <a:tcPr/>
                </a:tc>
                <a:extLst>
                  <a:ext uri="{0D108BD9-81ED-4DB2-BD59-A6C34878D82A}">
                    <a16:rowId xmlns:a16="http://schemas.microsoft.com/office/drawing/2014/main" val="3858006421"/>
                  </a:ext>
                </a:extLst>
              </a:tr>
            </a:tbl>
          </a:graphicData>
        </a:graphic>
      </p:graphicFrame>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30</a:t>
            </a:fld>
            <a:endParaRPr lang="en-US" dirty="0"/>
          </a:p>
        </p:txBody>
      </p:sp>
    </p:spTree>
    <p:extLst>
      <p:ext uri="{BB962C8B-B14F-4D97-AF65-F5344CB8AC3E}">
        <p14:creationId xmlns:p14="http://schemas.microsoft.com/office/powerpoint/2010/main" val="21148539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28ED8-3F02-42AC-8173-A855B71F4FE4}"/>
              </a:ext>
            </a:extLst>
          </p:cNvPr>
          <p:cNvSpPr>
            <a:spLocks noGrp="1"/>
          </p:cNvSpPr>
          <p:nvPr>
            <p:ph type="title"/>
          </p:nvPr>
        </p:nvSpPr>
        <p:spPr/>
        <p:txBody>
          <a:bodyPr>
            <a:normAutofit fontScale="90000"/>
          </a:bodyPr>
          <a:lstStyle/>
          <a:p>
            <a:r>
              <a:rPr lang="en-US" sz="3600" dirty="0">
                <a:latin typeface="+mn-lt"/>
                <a:cs typeface="+mn-cs"/>
              </a:rPr>
              <a:t>Illustration 11–10 </a:t>
            </a:r>
            <a:r>
              <a:rPr lang="en-US" dirty="0"/>
              <a:t>Adjustment for Depreciation Expense</a:t>
            </a:r>
            <a:endParaRPr lang="en-US" sz="3600" dirty="0">
              <a:latin typeface="+mn-lt"/>
              <a:cs typeface="+mn-cs"/>
            </a:endParaRPr>
          </a:p>
        </p:txBody>
      </p:sp>
      <p:sp>
        <p:nvSpPr>
          <p:cNvPr id="3" name="Content Placeholder 2">
            <a:extLst>
              <a:ext uri="{FF2B5EF4-FFF2-40B4-BE49-F238E27FC236}">
                <a16:creationId xmlns:a16="http://schemas.microsoft.com/office/drawing/2014/main" id="{5849DAA3-3B04-4CE8-B860-63475EBFC05E}"/>
              </a:ext>
            </a:extLst>
          </p:cNvPr>
          <p:cNvSpPr>
            <a:spLocks noGrp="1"/>
          </p:cNvSpPr>
          <p:nvPr>
            <p:ph sz="quarter" idx="11"/>
          </p:nvPr>
        </p:nvSpPr>
        <p:spPr>
          <a:xfrm>
            <a:off x="342900" y="1276710"/>
            <a:ext cx="8458200" cy="656045"/>
          </a:xfrm>
        </p:spPr>
        <p:txBody>
          <a:bodyPr>
            <a:normAutofit lnSpcReduction="10000"/>
          </a:bodyPr>
          <a:lstStyle/>
          <a:p>
            <a:r>
              <a:rPr lang="en-US" dirty="0">
                <a:solidFill>
                  <a:schemeClr val="tx1"/>
                </a:solidFill>
              </a:rPr>
              <a:t>E-Games, Inc. sold land originally costing $10,000 for only $6,000, resulting in a $4,000 loss on sale of land.</a:t>
            </a:r>
          </a:p>
        </p:txBody>
      </p:sp>
      <p:sp>
        <p:nvSpPr>
          <p:cNvPr id="12" name="Content Placeholder 11">
            <a:extLst>
              <a:ext uri="{FF2B5EF4-FFF2-40B4-BE49-F238E27FC236}">
                <a16:creationId xmlns:a16="http://schemas.microsoft.com/office/drawing/2014/main" id="{3DA4A4F7-1216-401B-9A63-57A852D2A9DF}"/>
              </a:ext>
            </a:extLst>
          </p:cNvPr>
          <p:cNvSpPr>
            <a:spLocks noGrp="1"/>
          </p:cNvSpPr>
          <p:nvPr>
            <p:ph sz="quarter" idx="14"/>
          </p:nvPr>
        </p:nvSpPr>
        <p:spPr>
          <a:xfrm>
            <a:off x="342900" y="2102618"/>
            <a:ext cx="8458200" cy="881743"/>
          </a:xfrm>
        </p:spPr>
        <p:txBody>
          <a:bodyPr/>
          <a:lstStyle/>
          <a:p>
            <a:pPr algn="ctr">
              <a:spcBef>
                <a:spcPts val="1000"/>
              </a:spcBef>
              <a:spcAft>
                <a:spcPts val="0"/>
              </a:spcAft>
            </a:pPr>
            <a:r>
              <a:rPr lang="en-US" b="1" dirty="0">
                <a:solidFill>
                  <a:schemeClr val="tx1"/>
                </a:solidFill>
              </a:rPr>
              <a:t>E-GAMES, INC.</a:t>
            </a:r>
          </a:p>
          <a:p>
            <a:pPr algn="ctr">
              <a:spcBef>
                <a:spcPts val="1000"/>
              </a:spcBef>
              <a:spcAft>
                <a:spcPts val="0"/>
              </a:spcAft>
            </a:pPr>
            <a:r>
              <a:rPr lang="en-US" b="1" dirty="0">
                <a:solidFill>
                  <a:schemeClr val="tx1"/>
                </a:solidFill>
              </a:rPr>
              <a:t>Statement of Cash Flows (partial)</a:t>
            </a:r>
          </a:p>
        </p:txBody>
      </p:sp>
      <p:graphicFrame>
        <p:nvGraphicFramePr>
          <p:cNvPr id="7" name="Table 4">
            <a:extLst>
              <a:ext uri="{FF2B5EF4-FFF2-40B4-BE49-F238E27FC236}">
                <a16:creationId xmlns:a16="http://schemas.microsoft.com/office/drawing/2014/main" id="{A323EAA2-6027-4458-872E-44118AA1E445}"/>
              </a:ext>
            </a:extLst>
          </p:cNvPr>
          <p:cNvGraphicFramePr>
            <a:graphicFrameLocks noGrp="1"/>
          </p:cNvGraphicFramePr>
          <p:nvPr>
            <p:extLst>
              <p:ext uri="{D42A27DB-BD31-4B8C-83A1-F6EECF244321}">
                <p14:modId xmlns:p14="http://schemas.microsoft.com/office/powerpoint/2010/main" val="1200196364"/>
              </p:ext>
            </p:extLst>
          </p:nvPr>
        </p:nvGraphicFramePr>
        <p:xfrm>
          <a:off x="1117599" y="3154224"/>
          <a:ext cx="6908801" cy="2286000"/>
        </p:xfrm>
        <a:graphic>
          <a:graphicData uri="http://schemas.openxmlformats.org/drawingml/2006/table">
            <a:tbl>
              <a:tblPr firstRow="1" bandRow="1">
                <a:tableStyleId>{2D5ABB26-0587-4C30-8999-92F81FD0307C}</a:tableStyleId>
              </a:tblPr>
              <a:tblGrid>
                <a:gridCol w="5573487">
                  <a:extLst>
                    <a:ext uri="{9D8B030D-6E8A-4147-A177-3AD203B41FA5}">
                      <a16:colId xmlns:a16="http://schemas.microsoft.com/office/drawing/2014/main" val="1847220775"/>
                    </a:ext>
                  </a:extLst>
                </a:gridCol>
                <a:gridCol w="1335314">
                  <a:extLst>
                    <a:ext uri="{9D8B030D-6E8A-4147-A177-3AD203B41FA5}">
                      <a16:colId xmlns:a16="http://schemas.microsoft.com/office/drawing/2014/main" val="1105367315"/>
                    </a:ext>
                  </a:extLst>
                </a:gridCol>
              </a:tblGrid>
              <a:tr h="370840">
                <a:tc>
                  <a:txBody>
                    <a:bodyPr/>
                    <a:lstStyle/>
                    <a:p>
                      <a:r>
                        <a:rPr lang="en-US" sz="2000" b="1" dirty="0"/>
                        <a:t>Cash Flows from Operating Activities</a:t>
                      </a:r>
                    </a:p>
                  </a:txBody>
                  <a:tcPr/>
                </a:tc>
                <a:tc>
                  <a:txBody>
                    <a:bodyPr/>
                    <a:lstStyle/>
                    <a:p>
                      <a:pPr algn="r"/>
                      <a:endParaRPr lang="en-US" sz="2000" b="1" dirty="0"/>
                    </a:p>
                  </a:txBody>
                  <a:tcPr/>
                </a:tc>
                <a:extLst>
                  <a:ext uri="{0D108BD9-81ED-4DB2-BD59-A6C34878D82A}">
                    <a16:rowId xmlns:a16="http://schemas.microsoft.com/office/drawing/2014/main" val="1355538337"/>
                  </a:ext>
                </a:extLst>
              </a:tr>
              <a:tr h="370840">
                <a:tc>
                  <a:txBody>
                    <a:bodyPr/>
                    <a:lstStyle/>
                    <a:p>
                      <a:pPr marL="0" indent="261938"/>
                      <a:r>
                        <a:rPr lang="en-US" sz="2000" dirty="0"/>
                        <a:t>Net income</a:t>
                      </a:r>
                    </a:p>
                  </a:txBody>
                  <a:tcPr/>
                </a:tc>
                <a:tc>
                  <a:txBody>
                    <a:bodyPr/>
                    <a:lstStyle/>
                    <a:p>
                      <a:pPr algn="r"/>
                      <a:r>
                        <a:rPr lang="en-US" sz="2000" dirty="0"/>
                        <a:t>$42,000</a:t>
                      </a:r>
                    </a:p>
                  </a:txBody>
                  <a:tcPr/>
                </a:tc>
                <a:extLst>
                  <a:ext uri="{0D108BD9-81ED-4DB2-BD59-A6C34878D82A}">
                    <a16:rowId xmlns:a16="http://schemas.microsoft.com/office/drawing/2014/main" val="3241530134"/>
                  </a:ext>
                </a:extLst>
              </a:tr>
              <a:tr h="370840">
                <a:tc>
                  <a:txBody>
                    <a:bodyPr/>
                    <a:lstStyle/>
                    <a:p>
                      <a:pPr marL="261938" indent="0"/>
                      <a:r>
                        <a:rPr lang="en-US" sz="2000" i="1" dirty="0"/>
                        <a:t>Adjustments to reconcile net income to net  cash flows from operating activities:</a:t>
                      </a:r>
                    </a:p>
                  </a:txBody>
                  <a:tcPr/>
                </a:tc>
                <a:tc>
                  <a:txBody>
                    <a:bodyPr/>
                    <a:lstStyle/>
                    <a:p>
                      <a:pPr algn="r"/>
                      <a:endParaRPr lang="en-US" sz="2000"/>
                    </a:p>
                  </a:txBody>
                  <a:tcPr/>
                </a:tc>
                <a:extLst>
                  <a:ext uri="{0D108BD9-81ED-4DB2-BD59-A6C34878D82A}">
                    <a16:rowId xmlns:a16="http://schemas.microsoft.com/office/drawing/2014/main" val="2925859445"/>
                  </a:ext>
                </a:extLst>
              </a:tr>
              <a:tr h="370840">
                <a:tc>
                  <a:txBody>
                    <a:bodyPr/>
                    <a:lstStyle/>
                    <a:p>
                      <a:pPr marL="0" indent="536575"/>
                      <a:r>
                        <a:rPr lang="en-US" sz="2000" dirty="0"/>
                        <a:t>Depreciation expense</a:t>
                      </a:r>
                    </a:p>
                  </a:txBody>
                  <a:tcPr/>
                </a:tc>
                <a:tc>
                  <a:txBody>
                    <a:bodyPr/>
                    <a:lstStyle/>
                    <a:p>
                      <a:pPr algn="r"/>
                      <a:r>
                        <a:rPr lang="en-US" sz="2000" dirty="0"/>
                        <a:t>9,000</a:t>
                      </a:r>
                    </a:p>
                  </a:txBody>
                  <a:tcPr/>
                </a:tc>
                <a:extLst>
                  <a:ext uri="{0D108BD9-81ED-4DB2-BD59-A6C34878D82A}">
                    <a16:rowId xmlns:a16="http://schemas.microsoft.com/office/drawing/2014/main" val="3858006421"/>
                  </a:ext>
                </a:extLst>
              </a:tr>
              <a:tr h="370840">
                <a:tc>
                  <a:txBody>
                    <a:bodyPr/>
                    <a:lstStyle/>
                    <a:p>
                      <a:pPr marL="0" indent="536575"/>
                      <a:r>
                        <a:rPr lang="en-US" sz="2000" b="1" dirty="0">
                          <a:solidFill>
                            <a:srgbClr val="502800"/>
                          </a:solidFill>
                        </a:rPr>
                        <a:t>Loss on sale of land</a:t>
                      </a:r>
                    </a:p>
                  </a:txBody>
                  <a:tcPr/>
                </a:tc>
                <a:tc>
                  <a:txBody>
                    <a:bodyPr/>
                    <a:lstStyle/>
                    <a:p>
                      <a:pPr algn="r"/>
                      <a:r>
                        <a:rPr lang="en-US" sz="2000" b="1" dirty="0">
                          <a:solidFill>
                            <a:srgbClr val="502800"/>
                          </a:solidFill>
                        </a:rPr>
                        <a:t>4,000</a:t>
                      </a:r>
                    </a:p>
                  </a:txBody>
                  <a:tcPr/>
                </a:tc>
                <a:extLst>
                  <a:ext uri="{0D108BD9-81ED-4DB2-BD59-A6C34878D82A}">
                    <a16:rowId xmlns:a16="http://schemas.microsoft.com/office/drawing/2014/main" val="2031402378"/>
                  </a:ext>
                </a:extLst>
              </a:tr>
            </a:tbl>
          </a:graphicData>
        </a:graphic>
      </p:graphicFrame>
      <p:sp>
        <p:nvSpPr>
          <p:cNvPr id="6" name="Slide Number Placeholder 5">
            <a:extLst>
              <a:ext uri="{FF2B5EF4-FFF2-40B4-BE49-F238E27FC236}">
                <a16:creationId xmlns:a16="http://schemas.microsoft.com/office/drawing/2014/main" id="{8F03F90E-699D-4D25-A7DB-F2F207957FE0}"/>
              </a:ext>
            </a:extLst>
          </p:cNvPr>
          <p:cNvSpPr>
            <a:spLocks noGrp="1"/>
          </p:cNvSpPr>
          <p:nvPr>
            <p:ph type="sldNum" sz="quarter" idx="10"/>
          </p:nvPr>
        </p:nvSpPr>
        <p:spPr/>
        <p:txBody>
          <a:bodyPr/>
          <a:lstStyle/>
          <a:p>
            <a:fld id="{68151E55-6873-49E2-B8D5-2F265E6F1973}" type="slidenum">
              <a:rPr lang="en-US" smtClean="0"/>
              <a:t>31</a:t>
            </a:fld>
            <a:endParaRPr lang="en-US" dirty="0"/>
          </a:p>
        </p:txBody>
      </p:sp>
    </p:spTree>
    <p:extLst>
      <p:ext uri="{BB962C8B-B14F-4D97-AF65-F5344CB8AC3E}">
        <p14:creationId xmlns:p14="http://schemas.microsoft.com/office/powerpoint/2010/main" val="2599546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E2CC-8006-4455-AC21-A508F32C8AC8}"/>
              </a:ext>
            </a:extLst>
          </p:cNvPr>
          <p:cNvSpPr>
            <a:spLocks noGrp="1"/>
          </p:cNvSpPr>
          <p:nvPr>
            <p:ph type="title"/>
          </p:nvPr>
        </p:nvSpPr>
        <p:spPr/>
        <p:txBody>
          <a:bodyPr>
            <a:normAutofit/>
          </a:bodyPr>
          <a:lstStyle/>
          <a:p>
            <a:r>
              <a:rPr lang="en-US" sz="3600" dirty="0"/>
              <a:t>Common Mistake </a:t>
            </a:r>
            <a:r>
              <a:rPr lang="en-US" sz="1000" b="0" dirty="0"/>
              <a:t>2</a:t>
            </a:r>
            <a:endParaRPr lang="en-US" sz="1000" b="0" dirty="0">
              <a:solidFill>
                <a:schemeClr val="tx1"/>
              </a:solidFill>
            </a:endParaRPr>
          </a:p>
        </p:txBody>
      </p:sp>
      <p:sp>
        <p:nvSpPr>
          <p:cNvPr id="9" name="Content Placeholder 8">
            <a:extLst>
              <a:ext uri="{FF2B5EF4-FFF2-40B4-BE49-F238E27FC236}">
                <a16:creationId xmlns:a16="http://schemas.microsoft.com/office/drawing/2014/main" id="{A3F01226-0CCD-4641-B85E-6B2223958EFE}"/>
              </a:ext>
            </a:extLst>
          </p:cNvPr>
          <p:cNvSpPr>
            <a:spLocks noGrp="1"/>
          </p:cNvSpPr>
          <p:nvPr>
            <p:ph sz="quarter" idx="11"/>
          </p:nvPr>
        </p:nvSpPr>
        <p:spPr/>
        <p:txBody>
          <a:bodyPr>
            <a:normAutofit/>
          </a:bodyPr>
          <a:lstStyle/>
          <a:p>
            <a:pPr marL="0" indent="0">
              <a:spcBef>
                <a:spcPts val="0"/>
              </a:spcBef>
              <a:spcAft>
                <a:spcPts val="1200"/>
              </a:spcAft>
              <a:buNone/>
            </a:pPr>
            <a:r>
              <a:rPr lang="en-US" sz="2200" dirty="0"/>
              <a:t>Students sometimes are unsure whether to add or subtract a loss on the sale of assets. </a:t>
            </a:r>
          </a:p>
          <a:p>
            <a:pPr marL="0" indent="0">
              <a:spcBef>
                <a:spcPts val="0"/>
              </a:spcBef>
              <a:spcAft>
                <a:spcPts val="1200"/>
              </a:spcAft>
              <a:buNone/>
            </a:pPr>
            <a:r>
              <a:rPr lang="en-US" sz="2200" dirty="0"/>
              <a:t>Just remember that a loss is like an expense—both reduce net income. Treat a loss on the sale of assets like depreciation expense and add back that amount to net income. </a:t>
            </a:r>
          </a:p>
          <a:p>
            <a:pPr marL="0" indent="0">
              <a:spcBef>
                <a:spcPts val="0"/>
              </a:spcBef>
              <a:spcAft>
                <a:spcPts val="1200"/>
              </a:spcAft>
              <a:buNone/>
            </a:pPr>
            <a:r>
              <a:rPr lang="en-US" sz="2200" dirty="0"/>
              <a:t>A gain on the sale of long-term assets is the opposite of an expense, so we subtract that amount from net income to arrive at net cash flows from operating activities.</a:t>
            </a:r>
          </a:p>
        </p:txBody>
      </p:sp>
      <p:sp>
        <p:nvSpPr>
          <p:cNvPr id="6" name="Slide Number Placeholder 5">
            <a:extLst>
              <a:ext uri="{FF2B5EF4-FFF2-40B4-BE49-F238E27FC236}">
                <a16:creationId xmlns:a16="http://schemas.microsoft.com/office/drawing/2014/main" id="{749D8A08-BEEC-4AFD-BE14-170315E2173F}"/>
              </a:ext>
            </a:extLst>
          </p:cNvPr>
          <p:cNvSpPr>
            <a:spLocks noGrp="1"/>
          </p:cNvSpPr>
          <p:nvPr>
            <p:ph type="sldNum" sz="quarter" idx="10"/>
          </p:nvPr>
        </p:nvSpPr>
        <p:spPr/>
        <p:txBody>
          <a:bodyPr/>
          <a:lstStyle/>
          <a:p>
            <a:fld id="{68151E55-6873-49E2-B8D5-2F265E6F1973}" type="slidenum">
              <a:rPr lang="en-US" smtClean="0"/>
              <a:t>32</a:t>
            </a:fld>
            <a:endParaRPr lang="en-US" dirty="0"/>
          </a:p>
        </p:txBody>
      </p:sp>
    </p:spTree>
    <p:extLst>
      <p:ext uri="{BB962C8B-B14F-4D97-AF65-F5344CB8AC3E}">
        <p14:creationId xmlns:p14="http://schemas.microsoft.com/office/powerpoint/2010/main" val="944326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lstStyle/>
          <a:p>
            <a:r>
              <a:rPr lang="en-US" sz="3600" dirty="0"/>
              <a:t>Balance Sheet Adjustments</a:t>
            </a:r>
            <a:endParaRPr lang="en-US" sz="1000" b="0" dirty="0"/>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09"/>
            <a:ext cx="8458200" cy="4772399"/>
          </a:xfrm>
        </p:spPr>
        <p:txBody>
          <a:bodyPr/>
          <a:lstStyle/>
          <a:p>
            <a:pPr marL="0" indent="0">
              <a:spcBef>
                <a:spcPts val="1000"/>
              </a:spcBef>
              <a:spcAft>
                <a:spcPts val="0"/>
              </a:spcAft>
              <a:buNone/>
            </a:pPr>
            <a:r>
              <a:rPr lang="en-US" sz="2200" dirty="0"/>
              <a:t>To reconcile net income to operating cash flows, we also adjust for changes in the balances of related balance sheet accounts. </a:t>
            </a:r>
          </a:p>
          <a:p>
            <a:pPr marL="0" indent="0">
              <a:spcBef>
                <a:spcPts val="1000"/>
              </a:spcBef>
              <a:spcAft>
                <a:spcPts val="0"/>
              </a:spcAft>
              <a:buNone/>
            </a:pPr>
            <a:r>
              <a:rPr lang="en-US" sz="2200" dirty="0"/>
              <a:t>These accounts predominantly include:</a:t>
            </a:r>
          </a:p>
          <a:p>
            <a:pPr marL="292608" indent="-292608">
              <a:spcBef>
                <a:spcPts val="1000"/>
              </a:spcBef>
              <a:spcAft>
                <a:spcPts val="0"/>
              </a:spcAft>
              <a:buFont typeface="Arial" panose="020B0604020202020204" pitchFamily="34" charset="0"/>
              <a:buChar char="•"/>
            </a:pPr>
            <a:r>
              <a:rPr lang="en-US" sz="2000" dirty="0"/>
              <a:t>Current assets other than investments and notes receivable, and</a:t>
            </a:r>
          </a:p>
          <a:p>
            <a:pPr marL="292608" indent="-292608">
              <a:spcBef>
                <a:spcPts val="1000"/>
              </a:spcBef>
              <a:spcAft>
                <a:spcPts val="0"/>
              </a:spcAft>
              <a:buFont typeface="Arial" panose="020B0604020202020204" pitchFamily="34" charset="0"/>
              <a:buChar char="•"/>
            </a:pPr>
            <a:r>
              <a:rPr lang="en-US" sz="2000" dirty="0"/>
              <a:t>Current liabilities other than various forms of borrowing. </a:t>
            </a:r>
          </a:p>
        </p:txBody>
      </p:sp>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33</a:t>
            </a:fld>
            <a:endParaRPr lang="en-US" dirty="0"/>
          </a:p>
        </p:txBody>
      </p:sp>
    </p:spTree>
    <p:extLst>
      <p:ext uri="{BB962C8B-B14F-4D97-AF65-F5344CB8AC3E}">
        <p14:creationId xmlns:p14="http://schemas.microsoft.com/office/powerpoint/2010/main" val="38479966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ABE8-7BEE-4278-8681-856BC474BAA2}"/>
              </a:ext>
            </a:extLst>
          </p:cNvPr>
          <p:cNvSpPr>
            <a:spLocks noGrp="1"/>
          </p:cNvSpPr>
          <p:nvPr>
            <p:ph type="title"/>
          </p:nvPr>
        </p:nvSpPr>
        <p:spPr/>
        <p:txBody>
          <a:bodyPr>
            <a:normAutofit fontScale="90000"/>
          </a:bodyPr>
          <a:lstStyle/>
          <a:p>
            <a:r>
              <a:rPr lang="en-US" sz="3600" dirty="0">
                <a:latin typeface="+mn-lt"/>
                <a:cs typeface="+mn-cs"/>
              </a:rPr>
              <a:t>Illustration 11–11 </a:t>
            </a:r>
            <a:r>
              <a:rPr lang="en-US" dirty="0"/>
              <a:t>Adjustment for Change in Accounts Receivable</a:t>
            </a:r>
            <a:endParaRPr lang="en-US" sz="3600" dirty="0">
              <a:latin typeface="+mn-lt"/>
              <a:cs typeface="+mn-cs"/>
            </a:endParaRPr>
          </a:p>
        </p:txBody>
      </p:sp>
      <p:sp>
        <p:nvSpPr>
          <p:cNvPr id="3" name="Content Placeholder 2">
            <a:extLst>
              <a:ext uri="{FF2B5EF4-FFF2-40B4-BE49-F238E27FC236}">
                <a16:creationId xmlns:a16="http://schemas.microsoft.com/office/drawing/2014/main" id="{F3192C61-28E6-4EAE-A91F-730A9653B0BD}"/>
              </a:ext>
            </a:extLst>
          </p:cNvPr>
          <p:cNvSpPr>
            <a:spLocks noGrp="1"/>
          </p:cNvSpPr>
          <p:nvPr>
            <p:ph sz="quarter" idx="11"/>
          </p:nvPr>
        </p:nvSpPr>
        <p:spPr>
          <a:xfrm>
            <a:off x="342900" y="1276710"/>
            <a:ext cx="8458200" cy="696244"/>
          </a:xfrm>
        </p:spPr>
        <p:txBody>
          <a:bodyPr>
            <a:normAutofit lnSpcReduction="10000"/>
          </a:bodyPr>
          <a:lstStyle/>
          <a:p>
            <a:r>
              <a:rPr lang="en-US" sz="2000" dirty="0">
                <a:solidFill>
                  <a:schemeClr val="tx1"/>
                </a:solidFill>
              </a:rPr>
              <a:t>E-Games’ accounts receivable increased $7,000 during the year (from $20,000 to $27,000).</a:t>
            </a:r>
          </a:p>
        </p:txBody>
      </p:sp>
      <p:sp>
        <p:nvSpPr>
          <p:cNvPr id="11" name="Content Placeholder 10">
            <a:extLst>
              <a:ext uri="{FF2B5EF4-FFF2-40B4-BE49-F238E27FC236}">
                <a16:creationId xmlns:a16="http://schemas.microsoft.com/office/drawing/2014/main" id="{1E298525-5A57-4505-9E0E-AB426EB662F4}"/>
              </a:ext>
            </a:extLst>
          </p:cNvPr>
          <p:cNvSpPr>
            <a:spLocks noGrp="1"/>
          </p:cNvSpPr>
          <p:nvPr>
            <p:ph sz="quarter" idx="14"/>
          </p:nvPr>
        </p:nvSpPr>
        <p:spPr>
          <a:xfrm>
            <a:off x="342900" y="2031010"/>
            <a:ext cx="8458200" cy="965408"/>
          </a:xfrm>
        </p:spPr>
        <p:txBody>
          <a:bodyPr>
            <a:normAutofit/>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12" name="Table 4">
            <a:extLst>
              <a:ext uri="{FF2B5EF4-FFF2-40B4-BE49-F238E27FC236}">
                <a16:creationId xmlns:a16="http://schemas.microsoft.com/office/drawing/2014/main" id="{6E48D96C-DD29-4B81-A90E-7A6FF744D907}"/>
              </a:ext>
            </a:extLst>
          </p:cNvPr>
          <p:cNvGraphicFramePr>
            <a:graphicFrameLocks noGrp="1"/>
          </p:cNvGraphicFramePr>
          <p:nvPr>
            <p:extLst>
              <p:ext uri="{D42A27DB-BD31-4B8C-83A1-F6EECF244321}">
                <p14:modId xmlns:p14="http://schemas.microsoft.com/office/powerpoint/2010/main" val="3196558594"/>
              </p:ext>
            </p:extLst>
          </p:nvPr>
        </p:nvGraphicFramePr>
        <p:xfrm>
          <a:off x="1647371" y="3112410"/>
          <a:ext cx="5849257" cy="2468880"/>
        </p:xfrm>
        <a:graphic>
          <a:graphicData uri="http://schemas.openxmlformats.org/drawingml/2006/table">
            <a:tbl>
              <a:tblPr firstRow="1" bandRow="1">
                <a:tableStyleId>{2D5ABB26-0587-4C30-8999-92F81FD0307C}</a:tableStyleId>
              </a:tblPr>
              <a:tblGrid>
                <a:gridCol w="4441372">
                  <a:extLst>
                    <a:ext uri="{9D8B030D-6E8A-4147-A177-3AD203B41FA5}">
                      <a16:colId xmlns:a16="http://schemas.microsoft.com/office/drawing/2014/main" val="1847220775"/>
                    </a:ext>
                  </a:extLst>
                </a:gridCol>
                <a:gridCol w="1407885">
                  <a:extLst>
                    <a:ext uri="{9D8B030D-6E8A-4147-A177-3AD203B41FA5}">
                      <a16:colId xmlns:a16="http://schemas.microsoft.com/office/drawing/2014/main" val="1105367315"/>
                    </a:ext>
                  </a:extLst>
                </a:gridCol>
              </a:tblGrid>
              <a:tr h="0">
                <a:tc>
                  <a:txBody>
                    <a:bodyPr/>
                    <a:lstStyle/>
                    <a:p>
                      <a:r>
                        <a:rPr lang="en-US" sz="1800" b="1" dirty="0"/>
                        <a:t>Cash Flows from Operating Activities</a:t>
                      </a:r>
                    </a:p>
                  </a:txBody>
                  <a:tcPr/>
                </a:tc>
                <a:tc>
                  <a:txBody>
                    <a:bodyPr/>
                    <a:lstStyle/>
                    <a:p>
                      <a:pPr algn="r"/>
                      <a:endParaRPr lang="en-US" sz="1800" b="1" dirty="0"/>
                    </a:p>
                  </a:txBody>
                  <a:tcPr/>
                </a:tc>
                <a:extLst>
                  <a:ext uri="{0D108BD9-81ED-4DB2-BD59-A6C34878D82A}">
                    <a16:rowId xmlns:a16="http://schemas.microsoft.com/office/drawing/2014/main" val="1355538337"/>
                  </a:ext>
                </a:extLst>
              </a:tr>
              <a:tr h="0">
                <a:tc>
                  <a:txBody>
                    <a:bodyPr/>
                    <a:lstStyle/>
                    <a:p>
                      <a:pPr marL="0" indent="261938"/>
                      <a:r>
                        <a:rPr lang="en-US" sz="1800" dirty="0"/>
                        <a:t>Net income</a:t>
                      </a:r>
                    </a:p>
                  </a:txBody>
                  <a:tcPr/>
                </a:tc>
                <a:tc>
                  <a:txBody>
                    <a:bodyPr/>
                    <a:lstStyle/>
                    <a:p>
                      <a:pPr algn="r"/>
                      <a:r>
                        <a:rPr lang="en-US" sz="1800" dirty="0"/>
                        <a:t>$42,000</a:t>
                      </a:r>
                    </a:p>
                  </a:txBody>
                  <a:tcPr/>
                </a:tc>
                <a:extLst>
                  <a:ext uri="{0D108BD9-81ED-4DB2-BD59-A6C34878D82A}">
                    <a16:rowId xmlns:a16="http://schemas.microsoft.com/office/drawing/2014/main" val="3241530134"/>
                  </a:ext>
                </a:extLst>
              </a:tr>
              <a:tr h="0">
                <a:tc>
                  <a:txBody>
                    <a:bodyPr/>
                    <a:lstStyle/>
                    <a:p>
                      <a:pPr marL="261938" indent="0"/>
                      <a:r>
                        <a:rPr lang="en-US" sz="1800" i="1" dirty="0"/>
                        <a:t>Adjustments to reconcile net income to net cash flows from operating activities:</a:t>
                      </a:r>
                    </a:p>
                  </a:txBody>
                  <a:tcPr/>
                </a:tc>
                <a:tc>
                  <a:txBody>
                    <a:bodyPr/>
                    <a:lstStyle/>
                    <a:p>
                      <a:pPr algn="r"/>
                      <a:endParaRPr lang="en-US" sz="1800" dirty="0"/>
                    </a:p>
                  </a:txBody>
                  <a:tcPr/>
                </a:tc>
                <a:extLst>
                  <a:ext uri="{0D108BD9-81ED-4DB2-BD59-A6C34878D82A}">
                    <a16:rowId xmlns:a16="http://schemas.microsoft.com/office/drawing/2014/main" val="2925859445"/>
                  </a:ext>
                </a:extLst>
              </a:tr>
              <a:tr h="0">
                <a:tc>
                  <a:txBody>
                    <a:bodyPr/>
                    <a:lstStyle/>
                    <a:p>
                      <a:pPr marL="0" indent="536575"/>
                      <a:r>
                        <a:rPr lang="en-US" sz="1800" dirty="0"/>
                        <a:t>Depreciation expense</a:t>
                      </a:r>
                    </a:p>
                  </a:txBody>
                  <a:tcPr/>
                </a:tc>
                <a:tc>
                  <a:txBody>
                    <a:bodyPr/>
                    <a:lstStyle/>
                    <a:p>
                      <a:pPr algn="r"/>
                      <a:r>
                        <a:rPr lang="en-US" sz="1800" dirty="0"/>
                        <a:t>9,000</a:t>
                      </a:r>
                    </a:p>
                  </a:txBody>
                  <a:tcPr/>
                </a:tc>
                <a:extLst>
                  <a:ext uri="{0D108BD9-81ED-4DB2-BD59-A6C34878D82A}">
                    <a16:rowId xmlns:a16="http://schemas.microsoft.com/office/drawing/2014/main" val="3858006421"/>
                  </a:ext>
                </a:extLst>
              </a:tr>
              <a:tr h="0">
                <a:tc>
                  <a:txBody>
                    <a:bodyPr/>
                    <a:lstStyle/>
                    <a:p>
                      <a:pPr marL="0" indent="536575"/>
                      <a:r>
                        <a:rPr lang="en-US" sz="1800" dirty="0"/>
                        <a:t>Loss on sale of land</a:t>
                      </a:r>
                    </a:p>
                  </a:txBody>
                  <a:tcPr/>
                </a:tc>
                <a:tc>
                  <a:txBody>
                    <a:bodyPr/>
                    <a:lstStyle/>
                    <a:p>
                      <a:pPr algn="r"/>
                      <a:r>
                        <a:rPr lang="en-US" sz="1800" dirty="0"/>
                        <a:t>4,000</a:t>
                      </a:r>
                    </a:p>
                  </a:txBody>
                  <a:tcPr/>
                </a:tc>
                <a:extLst>
                  <a:ext uri="{0D108BD9-81ED-4DB2-BD59-A6C34878D82A}">
                    <a16:rowId xmlns:a16="http://schemas.microsoft.com/office/drawing/2014/main" val="2031402378"/>
                  </a:ext>
                </a:extLst>
              </a:tr>
              <a:tr h="0">
                <a:tc>
                  <a:txBody>
                    <a:bodyPr/>
                    <a:lstStyle/>
                    <a:p>
                      <a:pPr marL="0" indent="536575"/>
                      <a:r>
                        <a:rPr lang="en-US" sz="1800" b="1" dirty="0">
                          <a:solidFill>
                            <a:srgbClr val="502800"/>
                          </a:solidFill>
                        </a:rPr>
                        <a:t>Increase in accounts receivable</a:t>
                      </a:r>
                    </a:p>
                  </a:txBody>
                  <a:tcPr/>
                </a:tc>
                <a:tc>
                  <a:txBody>
                    <a:bodyPr/>
                    <a:lstStyle/>
                    <a:p>
                      <a:pPr algn="r"/>
                      <a:r>
                        <a:rPr lang="en-US" sz="1800" b="1" dirty="0">
                          <a:solidFill>
                            <a:srgbClr val="502800"/>
                          </a:solidFill>
                        </a:rPr>
                        <a:t>(7,000)</a:t>
                      </a:r>
                    </a:p>
                  </a:txBody>
                  <a:tcPr/>
                </a:tc>
                <a:extLst>
                  <a:ext uri="{0D108BD9-81ED-4DB2-BD59-A6C34878D82A}">
                    <a16:rowId xmlns:a16="http://schemas.microsoft.com/office/drawing/2014/main" val="1909872694"/>
                  </a:ext>
                </a:extLst>
              </a:tr>
            </a:tbl>
          </a:graphicData>
        </a:graphic>
      </p:graphicFrame>
      <p:sp>
        <p:nvSpPr>
          <p:cNvPr id="8" name="Slide Number Placeholder 7">
            <a:extLst>
              <a:ext uri="{FF2B5EF4-FFF2-40B4-BE49-F238E27FC236}">
                <a16:creationId xmlns:a16="http://schemas.microsoft.com/office/drawing/2014/main" id="{27EE13CF-16C7-4BBA-BCEE-919A4ECD077B}"/>
              </a:ext>
            </a:extLst>
          </p:cNvPr>
          <p:cNvSpPr>
            <a:spLocks noGrp="1"/>
          </p:cNvSpPr>
          <p:nvPr>
            <p:ph type="sldNum" sz="quarter" idx="10"/>
          </p:nvPr>
        </p:nvSpPr>
        <p:spPr/>
        <p:txBody>
          <a:bodyPr/>
          <a:lstStyle/>
          <a:p>
            <a:fld id="{68151E55-6873-49E2-B8D5-2F265E6F1973}" type="slidenum">
              <a:rPr lang="en-US" smtClean="0"/>
              <a:t>34</a:t>
            </a:fld>
            <a:endParaRPr lang="en-US" dirty="0"/>
          </a:p>
        </p:txBody>
      </p:sp>
    </p:spTree>
    <p:extLst>
      <p:ext uri="{BB962C8B-B14F-4D97-AF65-F5344CB8AC3E}">
        <p14:creationId xmlns:p14="http://schemas.microsoft.com/office/powerpoint/2010/main" val="26031006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cs typeface="+mn-cs"/>
              </a:rPr>
              <a:t>Illustration 11–12 </a:t>
            </a:r>
            <a:r>
              <a:rPr lang="en-US" sz="3200" dirty="0"/>
              <a:t>Adjustment for Change in Inventory</a:t>
            </a:r>
            <a:endParaRPr lang="en-US" sz="3200" dirty="0">
              <a:cs typeface="+mn-cs"/>
            </a:endParaRPr>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900" y="1276710"/>
            <a:ext cx="8458200" cy="446588"/>
          </a:xfrm>
        </p:spPr>
        <p:txBody>
          <a:bodyPr>
            <a:normAutofit/>
          </a:bodyPr>
          <a:lstStyle/>
          <a:p>
            <a:r>
              <a:rPr lang="en-US" sz="2000" dirty="0">
                <a:solidFill>
                  <a:srgbClr val="1D5F76"/>
                </a:solidFill>
              </a:rPr>
              <a:t>E-Games’ inventory balance decreased by $10,000 during the year.</a:t>
            </a:r>
          </a:p>
        </p:txBody>
      </p:sp>
      <p:sp>
        <p:nvSpPr>
          <p:cNvPr id="8" name="Content Placeholder 7">
            <a:extLst>
              <a:ext uri="{FF2B5EF4-FFF2-40B4-BE49-F238E27FC236}">
                <a16:creationId xmlns:a16="http://schemas.microsoft.com/office/drawing/2014/main" id="{44A6AA62-C8E1-4841-8AB2-93E015631EED}"/>
              </a:ext>
            </a:extLst>
          </p:cNvPr>
          <p:cNvSpPr>
            <a:spLocks noGrp="1"/>
          </p:cNvSpPr>
          <p:nvPr>
            <p:ph sz="quarter" idx="14"/>
          </p:nvPr>
        </p:nvSpPr>
        <p:spPr>
          <a:xfrm>
            <a:off x="342900" y="1780620"/>
            <a:ext cx="8458200" cy="769654"/>
          </a:xfrm>
        </p:spPr>
        <p:txBody>
          <a:bodyPr>
            <a:normAutofit lnSpcReduction="10000"/>
          </a:bodyPr>
          <a:lstStyle/>
          <a:p>
            <a:pPr algn="ctr">
              <a:spcBef>
                <a:spcPts val="1000"/>
              </a:spcBef>
              <a:spcAft>
                <a:spcPts val="0"/>
              </a:spcAft>
            </a:pPr>
            <a:r>
              <a:rPr lang="en-US" b="1" dirty="0">
                <a:solidFill>
                  <a:schemeClr val="tx1"/>
                </a:solidFill>
              </a:rPr>
              <a:t>E-GAMES, INC.</a:t>
            </a:r>
          </a:p>
          <a:p>
            <a:pPr algn="ctr">
              <a:spcBef>
                <a:spcPts val="1000"/>
              </a:spcBef>
              <a:spcAft>
                <a:spcPts val="0"/>
              </a:spcAft>
            </a:pPr>
            <a:r>
              <a:rPr lang="en-US" b="1" dirty="0">
                <a:solidFill>
                  <a:schemeClr val="tx1"/>
                </a:solidFill>
              </a:rPr>
              <a:t>Statement of Cash Flows (partial)</a:t>
            </a:r>
          </a:p>
        </p:txBody>
      </p:sp>
      <p:graphicFrame>
        <p:nvGraphicFramePr>
          <p:cNvPr id="10" name="Table 4">
            <a:extLst>
              <a:ext uri="{FF2B5EF4-FFF2-40B4-BE49-F238E27FC236}">
                <a16:creationId xmlns:a16="http://schemas.microsoft.com/office/drawing/2014/main" id="{5259A996-EFD1-435F-8FE8-9BDF80AAF545}"/>
              </a:ext>
            </a:extLst>
          </p:cNvPr>
          <p:cNvGraphicFramePr>
            <a:graphicFrameLocks noGrp="1"/>
          </p:cNvGraphicFramePr>
          <p:nvPr>
            <p:extLst>
              <p:ext uri="{D42A27DB-BD31-4B8C-83A1-F6EECF244321}">
                <p14:modId xmlns:p14="http://schemas.microsoft.com/office/powerpoint/2010/main" val="584191704"/>
              </p:ext>
            </p:extLst>
          </p:nvPr>
        </p:nvGraphicFramePr>
        <p:xfrm>
          <a:off x="1277257" y="2598485"/>
          <a:ext cx="5849257" cy="2834640"/>
        </p:xfrm>
        <a:graphic>
          <a:graphicData uri="http://schemas.openxmlformats.org/drawingml/2006/table">
            <a:tbl>
              <a:tblPr firstRow="1" bandRow="1">
                <a:tableStyleId>{2D5ABB26-0587-4C30-8999-92F81FD0307C}</a:tableStyleId>
              </a:tblPr>
              <a:tblGrid>
                <a:gridCol w="4441372">
                  <a:extLst>
                    <a:ext uri="{9D8B030D-6E8A-4147-A177-3AD203B41FA5}">
                      <a16:colId xmlns:a16="http://schemas.microsoft.com/office/drawing/2014/main" val="1847220775"/>
                    </a:ext>
                  </a:extLst>
                </a:gridCol>
                <a:gridCol w="1407885">
                  <a:extLst>
                    <a:ext uri="{9D8B030D-6E8A-4147-A177-3AD203B41FA5}">
                      <a16:colId xmlns:a16="http://schemas.microsoft.com/office/drawing/2014/main" val="1105367315"/>
                    </a:ext>
                  </a:extLst>
                </a:gridCol>
              </a:tblGrid>
              <a:tr h="0">
                <a:tc>
                  <a:txBody>
                    <a:bodyPr/>
                    <a:lstStyle/>
                    <a:p>
                      <a:r>
                        <a:rPr lang="en-US" sz="1800" b="1" dirty="0"/>
                        <a:t>Cash Flows from Operating Activities</a:t>
                      </a:r>
                    </a:p>
                  </a:txBody>
                  <a:tcPr/>
                </a:tc>
                <a:tc>
                  <a:txBody>
                    <a:bodyPr/>
                    <a:lstStyle/>
                    <a:p>
                      <a:pPr algn="r"/>
                      <a:endParaRPr lang="en-US" sz="1800" b="1" dirty="0"/>
                    </a:p>
                  </a:txBody>
                  <a:tcPr/>
                </a:tc>
                <a:extLst>
                  <a:ext uri="{0D108BD9-81ED-4DB2-BD59-A6C34878D82A}">
                    <a16:rowId xmlns:a16="http://schemas.microsoft.com/office/drawing/2014/main" val="1355538337"/>
                  </a:ext>
                </a:extLst>
              </a:tr>
              <a:tr h="0">
                <a:tc>
                  <a:txBody>
                    <a:bodyPr/>
                    <a:lstStyle/>
                    <a:p>
                      <a:pPr marL="0" indent="261938"/>
                      <a:r>
                        <a:rPr lang="en-US" sz="1800" dirty="0"/>
                        <a:t>Net income</a:t>
                      </a:r>
                    </a:p>
                  </a:txBody>
                  <a:tcPr/>
                </a:tc>
                <a:tc>
                  <a:txBody>
                    <a:bodyPr/>
                    <a:lstStyle/>
                    <a:p>
                      <a:pPr algn="r"/>
                      <a:r>
                        <a:rPr lang="en-US" sz="1800" dirty="0"/>
                        <a:t>$42,000</a:t>
                      </a:r>
                    </a:p>
                  </a:txBody>
                  <a:tcPr/>
                </a:tc>
                <a:extLst>
                  <a:ext uri="{0D108BD9-81ED-4DB2-BD59-A6C34878D82A}">
                    <a16:rowId xmlns:a16="http://schemas.microsoft.com/office/drawing/2014/main" val="3241530134"/>
                  </a:ext>
                </a:extLst>
              </a:tr>
              <a:tr h="0">
                <a:tc>
                  <a:txBody>
                    <a:bodyPr/>
                    <a:lstStyle/>
                    <a:p>
                      <a:pPr marL="261938" indent="0"/>
                      <a:r>
                        <a:rPr lang="en-US" sz="1800" i="1" dirty="0"/>
                        <a:t>Adjustments to reconcile net income to net cash flows from operating activities:</a:t>
                      </a:r>
                    </a:p>
                  </a:txBody>
                  <a:tcPr/>
                </a:tc>
                <a:tc>
                  <a:txBody>
                    <a:bodyPr/>
                    <a:lstStyle/>
                    <a:p>
                      <a:pPr algn="r"/>
                      <a:endParaRPr lang="en-US" sz="1800" dirty="0"/>
                    </a:p>
                  </a:txBody>
                  <a:tcPr/>
                </a:tc>
                <a:extLst>
                  <a:ext uri="{0D108BD9-81ED-4DB2-BD59-A6C34878D82A}">
                    <a16:rowId xmlns:a16="http://schemas.microsoft.com/office/drawing/2014/main" val="2925859445"/>
                  </a:ext>
                </a:extLst>
              </a:tr>
              <a:tr h="0">
                <a:tc>
                  <a:txBody>
                    <a:bodyPr/>
                    <a:lstStyle/>
                    <a:p>
                      <a:pPr marL="0" indent="536575"/>
                      <a:r>
                        <a:rPr lang="en-US" sz="1800" dirty="0"/>
                        <a:t>Depreciation expense</a:t>
                      </a:r>
                    </a:p>
                  </a:txBody>
                  <a:tcPr/>
                </a:tc>
                <a:tc>
                  <a:txBody>
                    <a:bodyPr/>
                    <a:lstStyle/>
                    <a:p>
                      <a:pPr algn="r"/>
                      <a:r>
                        <a:rPr lang="en-US" sz="1800" dirty="0"/>
                        <a:t>9,000</a:t>
                      </a:r>
                    </a:p>
                  </a:txBody>
                  <a:tcPr/>
                </a:tc>
                <a:extLst>
                  <a:ext uri="{0D108BD9-81ED-4DB2-BD59-A6C34878D82A}">
                    <a16:rowId xmlns:a16="http://schemas.microsoft.com/office/drawing/2014/main" val="3858006421"/>
                  </a:ext>
                </a:extLst>
              </a:tr>
              <a:tr h="0">
                <a:tc>
                  <a:txBody>
                    <a:bodyPr/>
                    <a:lstStyle/>
                    <a:p>
                      <a:pPr marL="0" indent="536575"/>
                      <a:r>
                        <a:rPr lang="en-US" sz="1800" dirty="0"/>
                        <a:t>Loss on sale of land</a:t>
                      </a:r>
                    </a:p>
                  </a:txBody>
                  <a:tcPr/>
                </a:tc>
                <a:tc>
                  <a:txBody>
                    <a:bodyPr/>
                    <a:lstStyle/>
                    <a:p>
                      <a:pPr algn="r"/>
                      <a:r>
                        <a:rPr lang="en-US" sz="1800" dirty="0"/>
                        <a:t>4,000</a:t>
                      </a:r>
                    </a:p>
                  </a:txBody>
                  <a:tcPr/>
                </a:tc>
                <a:extLst>
                  <a:ext uri="{0D108BD9-81ED-4DB2-BD59-A6C34878D82A}">
                    <a16:rowId xmlns:a16="http://schemas.microsoft.com/office/drawing/2014/main" val="2031402378"/>
                  </a:ext>
                </a:extLst>
              </a:tr>
              <a:tr h="0">
                <a:tc>
                  <a:txBody>
                    <a:bodyPr/>
                    <a:lstStyle/>
                    <a:p>
                      <a:pPr marL="0" indent="536575"/>
                      <a:r>
                        <a:rPr lang="en-US" sz="1800" b="0" dirty="0"/>
                        <a:t>Increase in accounts receivable</a:t>
                      </a:r>
                    </a:p>
                  </a:txBody>
                  <a:tcPr/>
                </a:tc>
                <a:tc>
                  <a:txBody>
                    <a:bodyPr/>
                    <a:lstStyle/>
                    <a:p>
                      <a:pPr algn="r"/>
                      <a:r>
                        <a:rPr lang="en-US" sz="1800" b="0" dirty="0"/>
                        <a:t>(7,000)</a:t>
                      </a:r>
                    </a:p>
                  </a:txBody>
                  <a:tcPr/>
                </a:tc>
                <a:extLst>
                  <a:ext uri="{0D108BD9-81ED-4DB2-BD59-A6C34878D82A}">
                    <a16:rowId xmlns:a16="http://schemas.microsoft.com/office/drawing/2014/main" val="1909872694"/>
                  </a:ext>
                </a:extLst>
              </a:tr>
              <a:tr h="0">
                <a:tc>
                  <a:txBody>
                    <a:bodyPr/>
                    <a:lstStyle/>
                    <a:p>
                      <a:pPr marL="0" indent="536575"/>
                      <a:r>
                        <a:rPr lang="en-US" sz="1800" b="1" dirty="0">
                          <a:solidFill>
                            <a:srgbClr val="502800"/>
                          </a:solidFill>
                        </a:rPr>
                        <a:t>Decrease in inventory</a:t>
                      </a:r>
                    </a:p>
                  </a:txBody>
                  <a:tcPr/>
                </a:tc>
                <a:tc>
                  <a:txBody>
                    <a:bodyPr/>
                    <a:lstStyle/>
                    <a:p>
                      <a:pPr algn="r"/>
                      <a:r>
                        <a:rPr lang="en-US" sz="1800" b="1" dirty="0">
                          <a:solidFill>
                            <a:srgbClr val="502800"/>
                          </a:solidFill>
                        </a:rPr>
                        <a:t>10,000</a:t>
                      </a:r>
                    </a:p>
                  </a:txBody>
                  <a:tcPr/>
                </a:tc>
                <a:extLst>
                  <a:ext uri="{0D108BD9-81ED-4DB2-BD59-A6C34878D82A}">
                    <a16:rowId xmlns:a16="http://schemas.microsoft.com/office/drawing/2014/main" val="1804549532"/>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35</a:t>
            </a:fld>
            <a:endParaRPr lang="en-US" dirty="0"/>
          </a:p>
        </p:txBody>
      </p:sp>
    </p:spTree>
    <p:extLst>
      <p:ext uri="{BB962C8B-B14F-4D97-AF65-F5344CB8AC3E}">
        <p14:creationId xmlns:p14="http://schemas.microsoft.com/office/powerpoint/2010/main" val="1714671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cs typeface="+mn-cs"/>
              </a:rPr>
              <a:t>Illustration 11–13 </a:t>
            </a:r>
            <a:r>
              <a:rPr lang="en-US" sz="3200" dirty="0"/>
              <a:t>Adjustment for Change in Prepaid Rent</a:t>
            </a:r>
            <a:endParaRPr lang="en-US" sz="3200" dirty="0">
              <a:cs typeface="+mn-cs"/>
            </a:endParaRPr>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900" y="1276710"/>
            <a:ext cx="8458200" cy="446588"/>
          </a:xfrm>
        </p:spPr>
        <p:txBody>
          <a:bodyPr>
            <a:normAutofit/>
          </a:bodyPr>
          <a:lstStyle/>
          <a:p>
            <a:r>
              <a:rPr lang="en-US" sz="2000" dirty="0">
                <a:solidFill>
                  <a:srgbClr val="1D5F76"/>
                </a:solidFill>
              </a:rPr>
              <a:t>E-Games’ prepaid rent increased $2,000 during the year.</a:t>
            </a:r>
          </a:p>
        </p:txBody>
      </p:sp>
      <p:sp>
        <p:nvSpPr>
          <p:cNvPr id="8" name="Content Placeholder 7">
            <a:extLst>
              <a:ext uri="{FF2B5EF4-FFF2-40B4-BE49-F238E27FC236}">
                <a16:creationId xmlns:a16="http://schemas.microsoft.com/office/drawing/2014/main" id="{44A6AA62-C8E1-4841-8AB2-93E015631EED}"/>
              </a:ext>
            </a:extLst>
          </p:cNvPr>
          <p:cNvSpPr>
            <a:spLocks noGrp="1"/>
          </p:cNvSpPr>
          <p:nvPr>
            <p:ph sz="quarter" idx="14"/>
          </p:nvPr>
        </p:nvSpPr>
        <p:spPr>
          <a:xfrm>
            <a:off x="342900" y="1738704"/>
            <a:ext cx="8458200" cy="769654"/>
          </a:xfrm>
        </p:spPr>
        <p:txBody>
          <a:bodyPr>
            <a:noAutofit/>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7" name="Table 4">
            <a:extLst>
              <a:ext uri="{FF2B5EF4-FFF2-40B4-BE49-F238E27FC236}">
                <a16:creationId xmlns:a16="http://schemas.microsoft.com/office/drawing/2014/main" id="{1D229D0E-A99D-424E-ABAA-49875EC15C6C}"/>
              </a:ext>
            </a:extLst>
          </p:cNvPr>
          <p:cNvGraphicFramePr>
            <a:graphicFrameLocks noGrp="1"/>
          </p:cNvGraphicFramePr>
          <p:nvPr>
            <p:extLst>
              <p:ext uri="{D42A27DB-BD31-4B8C-83A1-F6EECF244321}">
                <p14:modId xmlns:p14="http://schemas.microsoft.com/office/powerpoint/2010/main" val="1612918295"/>
              </p:ext>
            </p:extLst>
          </p:nvPr>
        </p:nvGraphicFramePr>
        <p:xfrm>
          <a:off x="1277257" y="2598485"/>
          <a:ext cx="5849257" cy="3200400"/>
        </p:xfrm>
        <a:graphic>
          <a:graphicData uri="http://schemas.openxmlformats.org/drawingml/2006/table">
            <a:tbl>
              <a:tblPr firstRow="1" bandRow="1">
                <a:tableStyleId>{2D5ABB26-0587-4C30-8999-92F81FD0307C}</a:tableStyleId>
              </a:tblPr>
              <a:tblGrid>
                <a:gridCol w="4441372">
                  <a:extLst>
                    <a:ext uri="{9D8B030D-6E8A-4147-A177-3AD203B41FA5}">
                      <a16:colId xmlns:a16="http://schemas.microsoft.com/office/drawing/2014/main" val="1847220775"/>
                    </a:ext>
                  </a:extLst>
                </a:gridCol>
                <a:gridCol w="1407885">
                  <a:extLst>
                    <a:ext uri="{9D8B030D-6E8A-4147-A177-3AD203B41FA5}">
                      <a16:colId xmlns:a16="http://schemas.microsoft.com/office/drawing/2014/main" val="1105367315"/>
                    </a:ext>
                  </a:extLst>
                </a:gridCol>
              </a:tblGrid>
              <a:tr h="0">
                <a:tc>
                  <a:txBody>
                    <a:bodyPr/>
                    <a:lstStyle/>
                    <a:p>
                      <a:r>
                        <a:rPr lang="en-US" sz="1800" b="1" dirty="0"/>
                        <a:t>Cash Flows from Operating Activities</a:t>
                      </a:r>
                    </a:p>
                  </a:txBody>
                  <a:tcPr/>
                </a:tc>
                <a:tc>
                  <a:txBody>
                    <a:bodyPr/>
                    <a:lstStyle/>
                    <a:p>
                      <a:pPr algn="r"/>
                      <a:endParaRPr lang="en-US" sz="1800" b="1" dirty="0"/>
                    </a:p>
                  </a:txBody>
                  <a:tcPr/>
                </a:tc>
                <a:extLst>
                  <a:ext uri="{0D108BD9-81ED-4DB2-BD59-A6C34878D82A}">
                    <a16:rowId xmlns:a16="http://schemas.microsoft.com/office/drawing/2014/main" val="1355538337"/>
                  </a:ext>
                </a:extLst>
              </a:tr>
              <a:tr h="0">
                <a:tc>
                  <a:txBody>
                    <a:bodyPr/>
                    <a:lstStyle/>
                    <a:p>
                      <a:pPr marL="0" indent="261938"/>
                      <a:r>
                        <a:rPr lang="en-US" sz="1800" dirty="0"/>
                        <a:t>Net income</a:t>
                      </a:r>
                    </a:p>
                  </a:txBody>
                  <a:tcPr/>
                </a:tc>
                <a:tc>
                  <a:txBody>
                    <a:bodyPr/>
                    <a:lstStyle/>
                    <a:p>
                      <a:pPr algn="r"/>
                      <a:r>
                        <a:rPr lang="en-US" sz="1800" dirty="0"/>
                        <a:t>$42,000</a:t>
                      </a:r>
                    </a:p>
                  </a:txBody>
                  <a:tcPr/>
                </a:tc>
                <a:extLst>
                  <a:ext uri="{0D108BD9-81ED-4DB2-BD59-A6C34878D82A}">
                    <a16:rowId xmlns:a16="http://schemas.microsoft.com/office/drawing/2014/main" val="3241530134"/>
                  </a:ext>
                </a:extLst>
              </a:tr>
              <a:tr h="0">
                <a:tc>
                  <a:txBody>
                    <a:bodyPr/>
                    <a:lstStyle/>
                    <a:p>
                      <a:pPr marL="261938" indent="0"/>
                      <a:r>
                        <a:rPr lang="en-US" sz="1800" i="1" dirty="0"/>
                        <a:t>Adjustments to reconcile net income to net cash flows from operating activities:</a:t>
                      </a:r>
                    </a:p>
                  </a:txBody>
                  <a:tcPr/>
                </a:tc>
                <a:tc>
                  <a:txBody>
                    <a:bodyPr/>
                    <a:lstStyle/>
                    <a:p>
                      <a:pPr algn="r"/>
                      <a:endParaRPr lang="en-US" sz="1800" dirty="0"/>
                    </a:p>
                  </a:txBody>
                  <a:tcPr/>
                </a:tc>
                <a:extLst>
                  <a:ext uri="{0D108BD9-81ED-4DB2-BD59-A6C34878D82A}">
                    <a16:rowId xmlns:a16="http://schemas.microsoft.com/office/drawing/2014/main" val="2925859445"/>
                  </a:ext>
                </a:extLst>
              </a:tr>
              <a:tr h="0">
                <a:tc>
                  <a:txBody>
                    <a:bodyPr/>
                    <a:lstStyle/>
                    <a:p>
                      <a:pPr marL="0" indent="536575"/>
                      <a:r>
                        <a:rPr lang="en-US" sz="1800" dirty="0"/>
                        <a:t>Depreciation expense</a:t>
                      </a:r>
                    </a:p>
                  </a:txBody>
                  <a:tcPr/>
                </a:tc>
                <a:tc>
                  <a:txBody>
                    <a:bodyPr/>
                    <a:lstStyle/>
                    <a:p>
                      <a:pPr algn="r"/>
                      <a:r>
                        <a:rPr lang="en-US" sz="1800" dirty="0"/>
                        <a:t>9,000</a:t>
                      </a:r>
                    </a:p>
                  </a:txBody>
                  <a:tcPr/>
                </a:tc>
                <a:extLst>
                  <a:ext uri="{0D108BD9-81ED-4DB2-BD59-A6C34878D82A}">
                    <a16:rowId xmlns:a16="http://schemas.microsoft.com/office/drawing/2014/main" val="3858006421"/>
                  </a:ext>
                </a:extLst>
              </a:tr>
              <a:tr h="0">
                <a:tc>
                  <a:txBody>
                    <a:bodyPr/>
                    <a:lstStyle/>
                    <a:p>
                      <a:pPr marL="0" indent="536575"/>
                      <a:r>
                        <a:rPr lang="en-US" sz="1800" dirty="0"/>
                        <a:t>Loss on sale of land</a:t>
                      </a:r>
                    </a:p>
                  </a:txBody>
                  <a:tcPr/>
                </a:tc>
                <a:tc>
                  <a:txBody>
                    <a:bodyPr/>
                    <a:lstStyle/>
                    <a:p>
                      <a:pPr algn="r"/>
                      <a:r>
                        <a:rPr lang="en-US" sz="1800" dirty="0"/>
                        <a:t>4,000</a:t>
                      </a:r>
                    </a:p>
                  </a:txBody>
                  <a:tcPr/>
                </a:tc>
                <a:extLst>
                  <a:ext uri="{0D108BD9-81ED-4DB2-BD59-A6C34878D82A}">
                    <a16:rowId xmlns:a16="http://schemas.microsoft.com/office/drawing/2014/main" val="2031402378"/>
                  </a:ext>
                </a:extLst>
              </a:tr>
              <a:tr h="0">
                <a:tc>
                  <a:txBody>
                    <a:bodyPr/>
                    <a:lstStyle/>
                    <a:p>
                      <a:pPr marL="0" indent="536575"/>
                      <a:r>
                        <a:rPr lang="en-US" sz="1800" b="0" dirty="0"/>
                        <a:t>Increase in accounts receivable</a:t>
                      </a:r>
                    </a:p>
                  </a:txBody>
                  <a:tcPr/>
                </a:tc>
                <a:tc>
                  <a:txBody>
                    <a:bodyPr/>
                    <a:lstStyle/>
                    <a:p>
                      <a:pPr algn="r"/>
                      <a:r>
                        <a:rPr lang="en-US" sz="1800" b="0" dirty="0"/>
                        <a:t>(7,000)</a:t>
                      </a:r>
                    </a:p>
                  </a:txBody>
                  <a:tcPr/>
                </a:tc>
                <a:extLst>
                  <a:ext uri="{0D108BD9-81ED-4DB2-BD59-A6C34878D82A}">
                    <a16:rowId xmlns:a16="http://schemas.microsoft.com/office/drawing/2014/main" val="1909872694"/>
                  </a:ext>
                </a:extLst>
              </a:tr>
              <a:tr h="0">
                <a:tc>
                  <a:txBody>
                    <a:bodyPr/>
                    <a:lstStyle/>
                    <a:p>
                      <a:pPr marL="0" indent="536575"/>
                      <a:r>
                        <a:rPr lang="en-US" sz="1800" b="0" dirty="0"/>
                        <a:t>Decrease in inventory</a:t>
                      </a:r>
                    </a:p>
                  </a:txBody>
                  <a:tcPr/>
                </a:tc>
                <a:tc>
                  <a:txBody>
                    <a:bodyPr/>
                    <a:lstStyle/>
                    <a:p>
                      <a:pPr algn="r"/>
                      <a:r>
                        <a:rPr lang="en-US" sz="1800" b="0" dirty="0"/>
                        <a:t>10,000</a:t>
                      </a:r>
                    </a:p>
                  </a:txBody>
                  <a:tcPr/>
                </a:tc>
                <a:extLst>
                  <a:ext uri="{0D108BD9-81ED-4DB2-BD59-A6C34878D82A}">
                    <a16:rowId xmlns:a16="http://schemas.microsoft.com/office/drawing/2014/main" val="1804549532"/>
                  </a:ext>
                </a:extLst>
              </a:tr>
              <a:tr h="0">
                <a:tc>
                  <a:txBody>
                    <a:bodyPr/>
                    <a:lstStyle/>
                    <a:p>
                      <a:pPr marL="0" indent="536575"/>
                      <a:r>
                        <a:rPr lang="en-US" sz="1800" b="1" dirty="0">
                          <a:solidFill>
                            <a:srgbClr val="502800"/>
                          </a:solidFill>
                        </a:rPr>
                        <a:t>Increase in prepaid rent</a:t>
                      </a:r>
                    </a:p>
                  </a:txBody>
                  <a:tcPr/>
                </a:tc>
                <a:tc>
                  <a:txBody>
                    <a:bodyPr/>
                    <a:lstStyle/>
                    <a:p>
                      <a:pPr algn="r"/>
                      <a:r>
                        <a:rPr lang="en-US" sz="1800" b="1" dirty="0">
                          <a:solidFill>
                            <a:srgbClr val="502800"/>
                          </a:solidFill>
                        </a:rPr>
                        <a:t>(2,000)</a:t>
                      </a:r>
                    </a:p>
                  </a:txBody>
                  <a:tcPr/>
                </a:tc>
                <a:extLst>
                  <a:ext uri="{0D108BD9-81ED-4DB2-BD59-A6C34878D82A}">
                    <a16:rowId xmlns:a16="http://schemas.microsoft.com/office/drawing/2014/main" val="3512043807"/>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36</a:t>
            </a:fld>
            <a:endParaRPr lang="en-US" dirty="0"/>
          </a:p>
        </p:txBody>
      </p:sp>
    </p:spTree>
    <p:extLst>
      <p:ext uri="{BB962C8B-B14F-4D97-AF65-F5344CB8AC3E}">
        <p14:creationId xmlns:p14="http://schemas.microsoft.com/office/powerpoint/2010/main" val="37172624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cs typeface="+mn-cs"/>
              </a:rPr>
              <a:t>Illustration 11–14 </a:t>
            </a:r>
            <a:r>
              <a:rPr lang="en-US" sz="3200" dirty="0"/>
              <a:t>Adjustment for Change in Accounts Payable</a:t>
            </a:r>
            <a:endParaRPr lang="en-US" sz="3200" dirty="0">
              <a:cs typeface="+mn-cs"/>
            </a:endParaRPr>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900" y="1276710"/>
            <a:ext cx="8458200" cy="446588"/>
          </a:xfrm>
        </p:spPr>
        <p:txBody>
          <a:bodyPr>
            <a:normAutofit/>
          </a:bodyPr>
          <a:lstStyle/>
          <a:p>
            <a:r>
              <a:rPr lang="en-US" sz="2000" dirty="0">
                <a:solidFill>
                  <a:srgbClr val="1D5F76"/>
                </a:solidFill>
              </a:rPr>
              <a:t>E-Games’ accounts payable decreased $5,000 during the year.</a:t>
            </a:r>
          </a:p>
        </p:txBody>
      </p:sp>
      <p:sp>
        <p:nvSpPr>
          <p:cNvPr id="8" name="Content Placeholder 7">
            <a:extLst>
              <a:ext uri="{FF2B5EF4-FFF2-40B4-BE49-F238E27FC236}">
                <a16:creationId xmlns:a16="http://schemas.microsoft.com/office/drawing/2014/main" id="{44A6AA62-C8E1-4841-8AB2-93E015631EED}"/>
              </a:ext>
            </a:extLst>
          </p:cNvPr>
          <p:cNvSpPr>
            <a:spLocks noGrp="1"/>
          </p:cNvSpPr>
          <p:nvPr>
            <p:ph sz="quarter" idx="14"/>
          </p:nvPr>
        </p:nvSpPr>
        <p:spPr>
          <a:xfrm>
            <a:off x="342900" y="1741617"/>
            <a:ext cx="8458200" cy="766872"/>
          </a:xfrm>
        </p:spPr>
        <p:txBody>
          <a:bodyPr>
            <a:noAutofit/>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7" name="Table 4">
            <a:extLst>
              <a:ext uri="{FF2B5EF4-FFF2-40B4-BE49-F238E27FC236}">
                <a16:creationId xmlns:a16="http://schemas.microsoft.com/office/drawing/2014/main" id="{1B88FBAE-BB57-4256-BBBE-C1A23E193654}"/>
              </a:ext>
            </a:extLst>
          </p:cNvPr>
          <p:cNvGraphicFramePr>
            <a:graphicFrameLocks noGrp="1"/>
          </p:cNvGraphicFramePr>
          <p:nvPr>
            <p:extLst>
              <p:ext uri="{D42A27DB-BD31-4B8C-83A1-F6EECF244321}">
                <p14:modId xmlns:p14="http://schemas.microsoft.com/office/powerpoint/2010/main" val="3421926244"/>
              </p:ext>
            </p:extLst>
          </p:nvPr>
        </p:nvGraphicFramePr>
        <p:xfrm>
          <a:off x="1277257" y="2598485"/>
          <a:ext cx="5849257" cy="3566160"/>
        </p:xfrm>
        <a:graphic>
          <a:graphicData uri="http://schemas.openxmlformats.org/drawingml/2006/table">
            <a:tbl>
              <a:tblPr firstRow="1" bandRow="1">
                <a:tableStyleId>{2D5ABB26-0587-4C30-8999-92F81FD0307C}</a:tableStyleId>
              </a:tblPr>
              <a:tblGrid>
                <a:gridCol w="4441372">
                  <a:extLst>
                    <a:ext uri="{9D8B030D-6E8A-4147-A177-3AD203B41FA5}">
                      <a16:colId xmlns:a16="http://schemas.microsoft.com/office/drawing/2014/main" val="1847220775"/>
                    </a:ext>
                  </a:extLst>
                </a:gridCol>
                <a:gridCol w="1407885">
                  <a:extLst>
                    <a:ext uri="{9D8B030D-6E8A-4147-A177-3AD203B41FA5}">
                      <a16:colId xmlns:a16="http://schemas.microsoft.com/office/drawing/2014/main" val="1105367315"/>
                    </a:ext>
                  </a:extLst>
                </a:gridCol>
              </a:tblGrid>
              <a:tr h="0">
                <a:tc>
                  <a:txBody>
                    <a:bodyPr/>
                    <a:lstStyle/>
                    <a:p>
                      <a:r>
                        <a:rPr lang="en-US" sz="1800" b="1" dirty="0"/>
                        <a:t>Cash Flows from Operating Activities</a:t>
                      </a:r>
                    </a:p>
                  </a:txBody>
                  <a:tcPr/>
                </a:tc>
                <a:tc>
                  <a:txBody>
                    <a:bodyPr/>
                    <a:lstStyle/>
                    <a:p>
                      <a:pPr algn="r"/>
                      <a:endParaRPr lang="en-US" sz="1800" b="1" dirty="0"/>
                    </a:p>
                  </a:txBody>
                  <a:tcPr/>
                </a:tc>
                <a:extLst>
                  <a:ext uri="{0D108BD9-81ED-4DB2-BD59-A6C34878D82A}">
                    <a16:rowId xmlns:a16="http://schemas.microsoft.com/office/drawing/2014/main" val="1355538337"/>
                  </a:ext>
                </a:extLst>
              </a:tr>
              <a:tr h="0">
                <a:tc>
                  <a:txBody>
                    <a:bodyPr/>
                    <a:lstStyle/>
                    <a:p>
                      <a:pPr marL="0" indent="261938"/>
                      <a:r>
                        <a:rPr lang="en-US" sz="1800" dirty="0"/>
                        <a:t>Net income</a:t>
                      </a:r>
                    </a:p>
                  </a:txBody>
                  <a:tcPr/>
                </a:tc>
                <a:tc>
                  <a:txBody>
                    <a:bodyPr/>
                    <a:lstStyle/>
                    <a:p>
                      <a:pPr algn="r"/>
                      <a:r>
                        <a:rPr lang="en-US" sz="1800" dirty="0"/>
                        <a:t>$42,000</a:t>
                      </a:r>
                    </a:p>
                  </a:txBody>
                  <a:tcPr/>
                </a:tc>
                <a:extLst>
                  <a:ext uri="{0D108BD9-81ED-4DB2-BD59-A6C34878D82A}">
                    <a16:rowId xmlns:a16="http://schemas.microsoft.com/office/drawing/2014/main" val="3241530134"/>
                  </a:ext>
                </a:extLst>
              </a:tr>
              <a:tr h="0">
                <a:tc>
                  <a:txBody>
                    <a:bodyPr/>
                    <a:lstStyle/>
                    <a:p>
                      <a:pPr marL="261938" indent="0"/>
                      <a:r>
                        <a:rPr lang="en-US" sz="1800" i="1" dirty="0"/>
                        <a:t>Adjustments to reconcile net income to net cash flows from operating activities:</a:t>
                      </a:r>
                    </a:p>
                  </a:txBody>
                  <a:tcPr/>
                </a:tc>
                <a:tc>
                  <a:txBody>
                    <a:bodyPr/>
                    <a:lstStyle/>
                    <a:p>
                      <a:pPr algn="r"/>
                      <a:endParaRPr lang="en-US" sz="1800" dirty="0"/>
                    </a:p>
                  </a:txBody>
                  <a:tcPr/>
                </a:tc>
                <a:extLst>
                  <a:ext uri="{0D108BD9-81ED-4DB2-BD59-A6C34878D82A}">
                    <a16:rowId xmlns:a16="http://schemas.microsoft.com/office/drawing/2014/main" val="2925859445"/>
                  </a:ext>
                </a:extLst>
              </a:tr>
              <a:tr h="0">
                <a:tc>
                  <a:txBody>
                    <a:bodyPr/>
                    <a:lstStyle/>
                    <a:p>
                      <a:pPr marL="0" indent="536575"/>
                      <a:r>
                        <a:rPr lang="en-US" sz="1800" dirty="0"/>
                        <a:t>Depreciation expense</a:t>
                      </a:r>
                    </a:p>
                  </a:txBody>
                  <a:tcPr/>
                </a:tc>
                <a:tc>
                  <a:txBody>
                    <a:bodyPr/>
                    <a:lstStyle/>
                    <a:p>
                      <a:pPr algn="r"/>
                      <a:r>
                        <a:rPr lang="en-US" sz="1800" dirty="0"/>
                        <a:t>9,000</a:t>
                      </a:r>
                    </a:p>
                  </a:txBody>
                  <a:tcPr/>
                </a:tc>
                <a:extLst>
                  <a:ext uri="{0D108BD9-81ED-4DB2-BD59-A6C34878D82A}">
                    <a16:rowId xmlns:a16="http://schemas.microsoft.com/office/drawing/2014/main" val="3858006421"/>
                  </a:ext>
                </a:extLst>
              </a:tr>
              <a:tr h="0">
                <a:tc>
                  <a:txBody>
                    <a:bodyPr/>
                    <a:lstStyle/>
                    <a:p>
                      <a:pPr marL="0" indent="536575"/>
                      <a:r>
                        <a:rPr lang="en-US" sz="1800" dirty="0"/>
                        <a:t>Loss on sale of land</a:t>
                      </a:r>
                    </a:p>
                  </a:txBody>
                  <a:tcPr/>
                </a:tc>
                <a:tc>
                  <a:txBody>
                    <a:bodyPr/>
                    <a:lstStyle/>
                    <a:p>
                      <a:pPr algn="r"/>
                      <a:r>
                        <a:rPr lang="en-US" sz="1800" dirty="0"/>
                        <a:t>4,000</a:t>
                      </a:r>
                    </a:p>
                  </a:txBody>
                  <a:tcPr/>
                </a:tc>
                <a:extLst>
                  <a:ext uri="{0D108BD9-81ED-4DB2-BD59-A6C34878D82A}">
                    <a16:rowId xmlns:a16="http://schemas.microsoft.com/office/drawing/2014/main" val="2031402378"/>
                  </a:ext>
                </a:extLst>
              </a:tr>
              <a:tr h="0">
                <a:tc>
                  <a:txBody>
                    <a:bodyPr/>
                    <a:lstStyle/>
                    <a:p>
                      <a:pPr marL="0" indent="536575"/>
                      <a:r>
                        <a:rPr lang="en-US" sz="1800" b="0" dirty="0"/>
                        <a:t>Increase in accounts receivable</a:t>
                      </a:r>
                    </a:p>
                  </a:txBody>
                  <a:tcPr/>
                </a:tc>
                <a:tc>
                  <a:txBody>
                    <a:bodyPr/>
                    <a:lstStyle/>
                    <a:p>
                      <a:pPr algn="r"/>
                      <a:r>
                        <a:rPr lang="en-US" sz="1800" b="0" dirty="0"/>
                        <a:t>(7,000)</a:t>
                      </a:r>
                    </a:p>
                  </a:txBody>
                  <a:tcPr/>
                </a:tc>
                <a:extLst>
                  <a:ext uri="{0D108BD9-81ED-4DB2-BD59-A6C34878D82A}">
                    <a16:rowId xmlns:a16="http://schemas.microsoft.com/office/drawing/2014/main" val="1909872694"/>
                  </a:ext>
                </a:extLst>
              </a:tr>
              <a:tr h="0">
                <a:tc>
                  <a:txBody>
                    <a:bodyPr/>
                    <a:lstStyle/>
                    <a:p>
                      <a:pPr marL="0" indent="536575"/>
                      <a:r>
                        <a:rPr lang="en-US" sz="1800" b="0" dirty="0"/>
                        <a:t>Decrease in inventory</a:t>
                      </a:r>
                    </a:p>
                  </a:txBody>
                  <a:tcPr/>
                </a:tc>
                <a:tc>
                  <a:txBody>
                    <a:bodyPr/>
                    <a:lstStyle/>
                    <a:p>
                      <a:pPr algn="r"/>
                      <a:r>
                        <a:rPr lang="en-US" sz="1800" b="0" dirty="0"/>
                        <a:t>10,000</a:t>
                      </a:r>
                    </a:p>
                  </a:txBody>
                  <a:tcPr/>
                </a:tc>
                <a:extLst>
                  <a:ext uri="{0D108BD9-81ED-4DB2-BD59-A6C34878D82A}">
                    <a16:rowId xmlns:a16="http://schemas.microsoft.com/office/drawing/2014/main" val="1804549532"/>
                  </a:ext>
                </a:extLst>
              </a:tr>
              <a:tr h="0">
                <a:tc>
                  <a:txBody>
                    <a:bodyPr/>
                    <a:lstStyle/>
                    <a:p>
                      <a:pPr marL="0" indent="536575"/>
                      <a:r>
                        <a:rPr lang="en-US" sz="1800" b="0" dirty="0"/>
                        <a:t>Increase in prepaid rent</a:t>
                      </a:r>
                    </a:p>
                  </a:txBody>
                  <a:tcPr/>
                </a:tc>
                <a:tc>
                  <a:txBody>
                    <a:bodyPr/>
                    <a:lstStyle/>
                    <a:p>
                      <a:pPr algn="r"/>
                      <a:r>
                        <a:rPr lang="en-US" sz="1800" b="0" dirty="0"/>
                        <a:t>(2,000)</a:t>
                      </a:r>
                    </a:p>
                  </a:txBody>
                  <a:tcPr/>
                </a:tc>
                <a:extLst>
                  <a:ext uri="{0D108BD9-81ED-4DB2-BD59-A6C34878D82A}">
                    <a16:rowId xmlns:a16="http://schemas.microsoft.com/office/drawing/2014/main" val="3512043807"/>
                  </a:ext>
                </a:extLst>
              </a:tr>
              <a:tr h="0">
                <a:tc>
                  <a:txBody>
                    <a:bodyPr/>
                    <a:lstStyle/>
                    <a:p>
                      <a:pPr marL="0" indent="536575"/>
                      <a:r>
                        <a:rPr lang="en-US" sz="1800" b="1" dirty="0">
                          <a:solidFill>
                            <a:srgbClr val="502800"/>
                          </a:solidFill>
                        </a:rPr>
                        <a:t>Decrease in accounts payable</a:t>
                      </a:r>
                    </a:p>
                  </a:txBody>
                  <a:tcPr/>
                </a:tc>
                <a:tc>
                  <a:txBody>
                    <a:bodyPr/>
                    <a:lstStyle/>
                    <a:p>
                      <a:pPr algn="r"/>
                      <a:r>
                        <a:rPr lang="en-US" sz="1800" b="1" dirty="0">
                          <a:solidFill>
                            <a:srgbClr val="502800"/>
                          </a:solidFill>
                        </a:rPr>
                        <a:t>(5,000)</a:t>
                      </a:r>
                    </a:p>
                  </a:txBody>
                  <a:tcPr/>
                </a:tc>
                <a:extLst>
                  <a:ext uri="{0D108BD9-81ED-4DB2-BD59-A6C34878D82A}">
                    <a16:rowId xmlns:a16="http://schemas.microsoft.com/office/drawing/2014/main" val="3568360896"/>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37</a:t>
            </a:fld>
            <a:endParaRPr lang="en-US" dirty="0"/>
          </a:p>
        </p:txBody>
      </p:sp>
    </p:spTree>
    <p:extLst>
      <p:ext uri="{BB962C8B-B14F-4D97-AF65-F5344CB8AC3E}">
        <p14:creationId xmlns:p14="http://schemas.microsoft.com/office/powerpoint/2010/main" val="1899104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cs typeface="+mn-cs"/>
              </a:rPr>
              <a:t>Illustration 11–15 </a:t>
            </a:r>
            <a:r>
              <a:rPr lang="en-US" sz="3200" dirty="0"/>
              <a:t>Adjustment for Change in Interest Payable</a:t>
            </a:r>
            <a:endParaRPr lang="en-US" sz="3200" dirty="0">
              <a:cs typeface="+mn-cs"/>
            </a:endParaRPr>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900" y="1276710"/>
            <a:ext cx="8458200" cy="446588"/>
          </a:xfrm>
        </p:spPr>
        <p:txBody>
          <a:bodyPr>
            <a:normAutofit/>
          </a:bodyPr>
          <a:lstStyle/>
          <a:p>
            <a:r>
              <a:rPr lang="en-US" sz="2000" dirty="0">
                <a:solidFill>
                  <a:schemeClr val="tx1"/>
                </a:solidFill>
              </a:rPr>
              <a:t>E-Games’ interest payable increased $1,000 during the year.</a:t>
            </a:r>
          </a:p>
        </p:txBody>
      </p:sp>
      <p:sp>
        <p:nvSpPr>
          <p:cNvPr id="8" name="Content Placeholder 7">
            <a:extLst>
              <a:ext uri="{FF2B5EF4-FFF2-40B4-BE49-F238E27FC236}">
                <a16:creationId xmlns:a16="http://schemas.microsoft.com/office/drawing/2014/main" id="{44A6AA62-C8E1-4841-8AB2-93E015631EED}"/>
              </a:ext>
            </a:extLst>
          </p:cNvPr>
          <p:cNvSpPr>
            <a:spLocks noGrp="1"/>
          </p:cNvSpPr>
          <p:nvPr>
            <p:ph sz="quarter" idx="14"/>
          </p:nvPr>
        </p:nvSpPr>
        <p:spPr>
          <a:xfrm>
            <a:off x="342900" y="1783820"/>
            <a:ext cx="8458200" cy="766872"/>
          </a:xfrm>
        </p:spPr>
        <p:txBody>
          <a:bodyPr>
            <a:normAutofit lnSpcReduction="10000"/>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7" name="Table 4">
            <a:extLst>
              <a:ext uri="{FF2B5EF4-FFF2-40B4-BE49-F238E27FC236}">
                <a16:creationId xmlns:a16="http://schemas.microsoft.com/office/drawing/2014/main" id="{8D20124F-3C09-408B-ABAD-2245CEE97638}"/>
              </a:ext>
            </a:extLst>
          </p:cNvPr>
          <p:cNvGraphicFramePr>
            <a:graphicFrameLocks noGrp="1"/>
          </p:cNvGraphicFramePr>
          <p:nvPr>
            <p:extLst>
              <p:ext uri="{D42A27DB-BD31-4B8C-83A1-F6EECF244321}">
                <p14:modId xmlns:p14="http://schemas.microsoft.com/office/powerpoint/2010/main" val="3913161536"/>
              </p:ext>
            </p:extLst>
          </p:nvPr>
        </p:nvGraphicFramePr>
        <p:xfrm>
          <a:off x="1277257" y="2598485"/>
          <a:ext cx="5849257" cy="3931920"/>
        </p:xfrm>
        <a:graphic>
          <a:graphicData uri="http://schemas.openxmlformats.org/drawingml/2006/table">
            <a:tbl>
              <a:tblPr firstRow="1" bandRow="1">
                <a:tableStyleId>{2D5ABB26-0587-4C30-8999-92F81FD0307C}</a:tableStyleId>
              </a:tblPr>
              <a:tblGrid>
                <a:gridCol w="4441372">
                  <a:extLst>
                    <a:ext uri="{9D8B030D-6E8A-4147-A177-3AD203B41FA5}">
                      <a16:colId xmlns:a16="http://schemas.microsoft.com/office/drawing/2014/main" val="1847220775"/>
                    </a:ext>
                  </a:extLst>
                </a:gridCol>
                <a:gridCol w="1407885">
                  <a:extLst>
                    <a:ext uri="{9D8B030D-6E8A-4147-A177-3AD203B41FA5}">
                      <a16:colId xmlns:a16="http://schemas.microsoft.com/office/drawing/2014/main" val="1105367315"/>
                    </a:ext>
                  </a:extLst>
                </a:gridCol>
              </a:tblGrid>
              <a:tr h="0">
                <a:tc>
                  <a:txBody>
                    <a:bodyPr/>
                    <a:lstStyle/>
                    <a:p>
                      <a:r>
                        <a:rPr lang="en-US" sz="1800" b="1" dirty="0"/>
                        <a:t>Cash Flows from Operating Activities</a:t>
                      </a:r>
                    </a:p>
                  </a:txBody>
                  <a:tcPr/>
                </a:tc>
                <a:tc>
                  <a:txBody>
                    <a:bodyPr/>
                    <a:lstStyle/>
                    <a:p>
                      <a:pPr algn="r"/>
                      <a:endParaRPr lang="en-US" sz="1800" b="1" dirty="0"/>
                    </a:p>
                  </a:txBody>
                  <a:tcPr/>
                </a:tc>
                <a:extLst>
                  <a:ext uri="{0D108BD9-81ED-4DB2-BD59-A6C34878D82A}">
                    <a16:rowId xmlns:a16="http://schemas.microsoft.com/office/drawing/2014/main" val="1355538337"/>
                  </a:ext>
                </a:extLst>
              </a:tr>
              <a:tr h="0">
                <a:tc>
                  <a:txBody>
                    <a:bodyPr/>
                    <a:lstStyle/>
                    <a:p>
                      <a:pPr marL="0" indent="261938"/>
                      <a:r>
                        <a:rPr lang="en-US" sz="1800" dirty="0"/>
                        <a:t>Net income</a:t>
                      </a:r>
                    </a:p>
                  </a:txBody>
                  <a:tcPr/>
                </a:tc>
                <a:tc>
                  <a:txBody>
                    <a:bodyPr/>
                    <a:lstStyle/>
                    <a:p>
                      <a:pPr algn="r"/>
                      <a:r>
                        <a:rPr lang="en-US" sz="1800" dirty="0"/>
                        <a:t>$42,000</a:t>
                      </a:r>
                    </a:p>
                  </a:txBody>
                  <a:tcPr/>
                </a:tc>
                <a:extLst>
                  <a:ext uri="{0D108BD9-81ED-4DB2-BD59-A6C34878D82A}">
                    <a16:rowId xmlns:a16="http://schemas.microsoft.com/office/drawing/2014/main" val="3241530134"/>
                  </a:ext>
                </a:extLst>
              </a:tr>
              <a:tr h="0">
                <a:tc>
                  <a:txBody>
                    <a:bodyPr/>
                    <a:lstStyle/>
                    <a:p>
                      <a:pPr marL="261938" indent="0"/>
                      <a:r>
                        <a:rPr lang="en-US" sz="1800" i="1" dirty="0"/>
                        <a:t>Adjustments to reconcile net income to net cash flows from operating activities:</a:t>
                      </a:r>
                    </a:p>
                  </a:txBody>
                  <a:tcPr/>
                </a:tc>
                <a:tc>
                  <a:txBody>
                    <a:bodyPr/>
                    <a:lstStyle/>
                    <a:p>
                      <a:pPr algn="r"/>
                      <a:endParaRPr lang="en-US" sz="1800" dirty="0"/>
                    </a:p>
                  </a:txBody>
                  <a:tcPr/>
                </a:tc>
                <a:extLst>
                  <a:ext uri="{0D108BD9-81ED-4DB2-BD59-A6C34878D82A}">
                    <a16:rowId xmlns:a16="http://schemas.microsoft.com/office/drawing/2014/main" val="2925859445"/>
                  </a:ext>
                </a:extLst>
              </a:tr>
              <a:tr h="0">
                <a:tc>
                  <a:txBody>
                    <a:bodyPr/>
                    <a:lstStyle/>
                    <a:p>
                      <a:pPr marL="0" indent="536575"/>
                      <a:r>
                        <a:rPr lang="en-US" sz="1800" dirty="0"/>
                        <a:t>Depreciation expense</a:t>
                      </a:r>
                    </a:p>
                  </a:txBody>
                  <a:tcPr/>
                </a:tc>
                <a:tc>
                  <a:txBody>
                    <a:bodyPr/>
                    <a:lstStyle/>
                    <a:p>
                      <a:pPr algn="r"/>
                      <a:r>
                        <a:rPr lang="en-US" sz="1800" dirty="0"/>
                        <a:t>9,000</a:t>
                      </a:r>
                    </a:p>
                  </a:txBody>
                  <a:tcPr/>
                </a:tc>
                <a:extLst>
                  <a:ext uri="{0D108BD9-81ED-4DB2-BD59-A6C34878D82A}">
                    <a16:rowId xmlns:a16="http://schemas.microsoft.com/office/drawing/2014/main" val="3858006421"/>
                  </a:ext>
                </a:extLst>
              </a:tr>
              <a:tr h="0">
                <a:tc>
                  <a:txBody>
                    <a:bodyPr/>
                    <a:lstStyle/>
                    <a:p>
                      <a:pPr marL="0" indent="536575"/>
                      <a:r>
                        <a:rPr lang="en-US" sz="1800" dirty="0"/>
                        <a:t>Loss on sale of land</a:t>
                      </a:r>
                    </a:p>
                  </a:txBody>
                  <a:tcPr/>
                </a:tc>
                <a:tc>
                  <a:txBody>
                    <a:bodyPr/>
                    <a:lstStyle/>
                    <a:p>
                      <a:pPr algn="r"/>
                      <a:r>
                        <a:rPr lang="en-US" sz="1800" dirty="0"/>
                        <a:t>4,000</a:t>
                      </a:r>
                    </a:p>
                  </a:txBody>
                  <a:tcPr/>
                </a:tc>
                <a:extLst>
                  <a:ext uri="{0D108BD9-81ED-4DB2-BD59-A6C34878D82A}">
                    <a16:rowId xmlns:a16="http://schemas.microsoft.com/office/drawing/2014/main" val="2031402378"/>
                  </a:ext>
                </a:extLst>
              </a:tr>
              <a:tr h="0">
                <a:tc>
                  <a:txBody>
                    <a:bodyPr/>
                    <a:lstStyle/>
                    <a:p>
                      <a:pPr marL="0" indent="536575"/>
                      <a:r>
                        <a:rPr lang="en-US" sz="1800" b="0" dirty="0"/>
                        <a:t>Increase in accounts receivable</a:t>
                      </a:r>
                    </a:p>
                  </a:txBody>
                  <a:tcPr/>
                </a:tc>
                <a:tc>
                  <a:txBody>
                    <a:bodyPr/>
                    <a:lstStyle/>
                    <a:p>
                      <a:pPr algn="r"/>
                      <a:r>
                        <a:rPr lang="en-US" sz="1800" b="0" dirty="0"/>
                        <a:t>(7,000)</a:t>
                      </a:r>
                    </a:p>
                  </a:txBody>
                  <a:tcPr/>
                </a:tc>
                <a:extLst>
                  <a:ext uri="{0D108BD9-81ED-4DB2-BD59-A6C34878D82A}">
                    <a16:rowId xmlns:a16="http://schemas.microsoft.com/office/drawing/2014/main" val="1909872694"/>
                  </a:ext>
                </a:extLst>
              </a:tr>
              <a:tr h="0">
                <a:tc>
                  <a:txBody>
                    <a:bodyPr/>
                    <a:lstStyle/>
                    <a:p>
                      <a:pPr marL="0" indent="536575"/>
                      <a:r>
                        <a:rPr lang="en-US" sz="1800" b="0" dirty="0"/>
                        <a:t>Decrease in inventory</a:t>
                      </a:r>
                    </a:p>
                  </a:txBody>
                  <a:tcPr/>
                </a:tc>
                <a:tc>
                  <a:txBody>
                    <a:bodyPr/>
                    <a:lstStyle/>
                    <a:p>
                      <a:pPr algn="r"/>
                      <a:r>
                        <a:rPr lang="en-US" sz="1800" b="0" dirty="0"/>
                        <a:t>10,000</a:t>
                      </a:r>
                    </a:p>
                  </a:txBody>
                  <a:tcPr/>
                </a:tc>
                <a:extLst>
                  <a:ext uri="{0D108BD9-81ED-4DB2-BD59-A6C34878D82A}">
                    <a16:rowId xmlns:a16="http://schemas.microsoft.com/office/drawing/2014/main" val="1804549532"/>
                  </a:ext>
                </a:extLst>
              </a:tr>
              <a:tr h="0">
                <a:tc>
                  <a:txBody>
                    <a:bodyPr/>
                    <a:lstStyle/>
                    <a:p>
                      <a:pPr marL="0" indent="536575"/>
                      <a:r>
                        <a:rPr lang="en-US" sz="1800" b="0" dirty="0"/>
                        <a:t>Increase in prepaid rent</a:t>
                      </a:r>
                    </a:p>
                  </a:txBody>
                  <a:tcPr/>
                </a:tc>
                <a:tc>
                  <a:txBody>
                    <a:bodyPr/>
                    <a:lstStyle/>
                    <a:p>
                      <a:pPr algn="r"/>
                      <a:r>
                        <a:rPr lang="en-US" sz="1800" b="0" dirty="0"/>
                        <a:t>(2,000)</a:t>
                      </a:r>
                    </a:p>
                  </a:txBody>
                  <a:tcPr/>
                </a:tc>
                <a:extLst>
                  <a:ext uri="{0D108BD9-81ED-4DB2-BD59-A6C34878D82A}">
                    <a16:rowId xmlns:a16="http://schemas.microsoft.com/office/drawing/2014/main" val="3512043807"/>
                  </a:ext>
                </a:extLst>
              </a:tr>
              <a:tr h="0">
                <a:tc>
                  <a:txBody>
                    <a:bodyPr/>
                    <a:lstStyle/>
                    <a:p>
                      <a:pPr marL="0" indent="536575"/>
                      <a:r>
                        <a:rPr lang="en-US" sz="1800" b="0" dirty="0"/>
                        <a:t>Decrease in accounts payable</a:t>
                      </a:r>
                    </a:p>
                  </a:txBody>
                  <a:tcPr/>
                </a:tc>
                <a:tc>
                  <a:txBody>
                    <a:bodyPr/>
                    <a:lstStyle/>
                    <a:p>
                      <a:pPr algn="r"/>
                      <a:r>
                        <a:rPr lang="en-US" sz="1800" b="0" dirty="0"/>
                        <a:t>(5,000)</a:t>
                      </a:r>
                    </a:p>
                  </a:txBody>
                  <a:tcPr/>
                </a:tc>
                <a:extLst>
                  <a:ext uri="{0D108BD9-81ED-4DB2-BD59-A6C34878D82A}">
                    <a16:rowId xmlns:a16="http://schemas.microsoft.com/office/drawing/2014/main" val="3568360896"/>
                  </a:ext>
                </a:extLst>
              </a:tr>
              <a:tr h="0">
                <a:tc>
                  <a:txBody>
                    <a:bodyPr/>
                    <a:lstStyle/>
                    <a:p>
                      <a:pPr marL="0" indent="536575"/>
                      <a:r>
                        <a:rPr lang="en-US" sz="1800" b="1" dirty="0">
                          <a:solidFill>
                            <a:srgbClr val="502800"/>
                          </a:solidFill>
                        </a:rPr>
                        <a:t>Increase in interest payable</a:t>
                      </a:r>
                    </a:p>
                  </a:txBody>
                  <a:tcPr/>
                </a:tc>
                <a:tc>
                  <a:txBody>
                    <a:bodyPr/>
                    <a:lstStyle/>
                    <a:p>
                      <a:pPr algn="r"/>
                      <a:r>
                        <a:rPr lang="en-US" sz="1800" b="1" dirty="0">
                          <a:solidFill>
                            <a:srgbClr val="502800"/>
                          </a:solidFill>
                        </a:rPr>
                        <a:t>1,000</a:t>
                      </a:r>
                    </a:p>
                  </a:txBody>
                  <a:tcPr/>
                </a:tc>
                <a:extLst>
                  <a:ext uri="{0D108BD9-81ED-4DB2-BD59-A6C34878D82A}">
                    <a16:rowId xmlns:a16="http://schemas.microsoft.com/office/drawing/2014/main" val="176176224"/>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38</a:t>
            </a:fld>
            <a:endParaRPr lang="en-US" dirty="0"/>
          </a:p>
        </p:txBody>
      </p:sp>
    </p:spTree>
    <p:extLst>
      <p:ext uri="{BB962C8B-B14F-4D97-AF65-F5344CB8AC3E}">
        <p14:creationId xmlns:p14="http://schemas.microsoft.com/office/powerpoint/2010/main" val="1683901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C2F7-79AE-4CEA-8D04-B15BA5C62787}"/>
              </a:ext>
            </a:extLst>
          </p:cNvPr>
          <p:cNvSpPr>
            <a:spLocks noGrp="1"/>
          </p:cNvSpPr>
          <p:nvPr>
            <p:ph type="title"/>
          </p:nvPr>
        </p:nvSpPr>
        <p:spPr/>
        <p:txBody>
          <a:bodyPr>
            <a:noAutofit/>
          </a:bodyPr>
          <a:lstStyle/>
          <a:p>
            <a:r>
              <a:rPr lang="en-US" sz="3200" dirty="0">
                <a:cs typeface="+mn-cs"/>
              </a:rPr>
              <a:t>Illustration 11–16 </a:t>
            </a:r>
            <a:r>
              <a:rPr lang="en-US" sz="3200" dirty="0"/>
              <a:t>Adjustment for Change in Income Tax Payable</a:t>
            </a:r>
            <a:endParaRPr lang="en-US" sz="3200" dirty="0">
              <a:cs typeface="+mn-cs"/>
            </a:endParaRPr>
          </a:p>
        </p:txBody>
      </p:sp>
      <p:sp>
        <p:nvSpPr>
          <p:cNvPr id="3" name="Content Placeholder 2">
            <a:extLst>
              <a:ext uri="{FF2B5EF4-FFF2-40B4-BE49-F238E27FC236}">
                <a16:creationId xmlns:a16="http://schemas.microsoft.com/office/drawing/2014/main" id="{FD2EEC86-D458-460A-9859-302AE6CF8BEF}"/>
              </a:ext>
            </a:extLst>
          </p:cNvPr>
          <p:cNvSpPr>
            <a:spLocks noGrp="1"/>
          </p:cNvSpPr>
          <p:nvPr>
            <p:ph sz="quarter" idx="11"/>
          </p:nvPr>
        </p:nvSpPr>
        <p:spPr>
          <a:xfrm>
            <a:off x="342900" y="1276710"/>
            <a:ext cx="8458200" cy="446588"/>
          </a:xfrm>
        </p:spPr>
        <p:txBody>
          <a:bodyPr>
            <a:normAutofit/>
          </a:bodyPr>
          <a:lstStyle/>
          <a:p>
            <a:r>
              <a:rPr lang="en-US" sz="2000" dirty="0">
                <a:solidFill>
                  <a:schemeClr val="tx1"/>
                </a:solidFill>
              </a:rPr>
              <a:t>E-Games’ interest payable increased $1,000 during the year.</a:t>
            </a:r>
          </a:p>
        </p:txBody>
      </p:sp>
      <p:sp>
        <p:nvSpPr>
          <p:cNvPr id="8" name="Content Placeholder 7">
            <a:extLst>
              <a:ext uri="{FF2B5EF4-FFF2-40B4-BE49-F238E27FC236}">
                <a16:creationId xmlns:a16="http://schemas.microsoft.com/office/drawing/2014/main" id="{44A6AA62-C8E1-4841-8AB2-93E015631EED}"/>
              </a:ext>
            </a:extLst>
          </p:cNvPr>
          <p:cNvSpPr>
            <a:spLocks noGrp="1"/>
          </p:cNvSpPr>
          <p:nvPr>
            <p:ph sz="quarter" idx="14"/>
          </p:nvPr>
        </p:nvSpPr>
        <p:spPr>
          <a:xfrm>
            <a:off x="342900" y="1781338"/>
            <a:ext cx="8458200" cy="743701"/>
          </a:xfrm>
        </p:spPr>
        <p:txBody>
          <a:bodyPr>
            <a:normAutofit lnSpcReduction="10000"/>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7" name="Table 4">
            <a:extLst>
              <a:ext uri="{FF2B5EF4-FFF2-40B4-BE49-F238E27FC236}">
                <a16:creationId xmlns:a16="http://schemas.microsoft.com/office/drawing/2014/main" id="{9CD0AFF4-68FA-407B-998A-31EC9F1DD8BE}"/>
              </a:ext>
            </a:extLst>
          </p:cNvPr>
          <p:cNvGraphicFramePr>
            <a:graphicFrameLocks noGrp="1"/>
          </p:cNvGraphicFramePr>
          <p:nvPr>
            <p:extLst>
              <p:ext uri="{D42A27DB-BD31-4B8C-83A1-F6EECF244321}">
                <p14:modId xmlns:p14="http://schemas.microsoft.com/office/powerpoint/2010/main" val="3264230488"/>
              </p:ext>
            </p:extLst>
          </p:nvPr>
        </p:nvGraphicFramePr>
        <p:xfrm>
          <a:off x="1277257" y="2554943"/>
          <a:ext cx="6589485" cy="4069080"/>
        </p:xfrm>
        <a:graphic>
          <a:graphicData uri="http://schemas.openxmlformats.org/drawingml/2006/table">
            <a:tbl>
              <a:tblPr firstRow="1" bandRow="1">
                <a:tableStyleId>{2D5ABB26-0587-4C30-8999-92F81FD0307C}</a:tableStyleId>
              </a:tblPr>
              <a:tblGrid>
                <a:gridCol w="4136571">
                  <a:extLst>
                    <a:ext uri="{9D8B030D-6E8A-4147-A177-3AD203B41FA5}">
                      <a16:colId xmlns:a16="http://schemas.microsoft.com/office/drawing/2014/main" val="1847220775"/>
                    </a:ext>
                  </a:extLst>
                </a:gridCol>
                <a:gridCol w="1378857">
                  <a:extLst>
                    <a:ext uri="{9D8B030D-6E8A-4147-A177-3AD203B41FA5}">
                      <a16:colId xmlns:a16="http://schemas.microsoft.com/office/drawing/2014/main" val="1105367315"/>
                    </a:ext>
                  </a:extLst>
                </a:gridCol>
                <a:gridCol w="1074057">
                  <a:extLst>
                    <a:ext uri="{9D8B030D-6E8A-4147-A177-3AD203B41FA5}">
                      <a16:colId xmlns:a16="http://schemas.microsoft.com/office/drawing/2014/main" val="2810981259"/>
                    </a:ext>
                  </a:extLst>
                </a:gridCol>
              </a:tblGrid>
              <a:tr h="0">
                <a:tc>
                  <a:txBody>
                    <a:bodyPr/>
                    <a:lstStyle/>
                    <a:p>
                      <a:r>
                        <a:rPr lang="en-US" sz="1500" b="1" dirty="0"/>
                        <a:t>Cash Flows from Operating Activities</a:t>
                      </a:r>
                    </a:p>
                  </a:txBody>
                  <a:tcPr/>
                </a:tc>
                <a:tc>
                  <a:txBody>
                    <a:bodyPr/>
                    <a:lstStyle/>
                    <a:p>
                      <a:pPr algn="r"/>
                      <a:endParaRPr lang="en-US" sz="1500" b="1" dirty="0"/>
                    </a:p>
                  </a:txBody>
                  <a:tcPr/>
                </a:tc>
                <a:tc>
                  <a:txBody>
                    <a:bodyPr/>
                    <a:lstStyle/>
                    <a:p>
                      <a:pPr algn="r"/>
                      <a:endParaRPr lang="en-US" sz="1500" b="1" dirty="0"/>
                    </a:p>
                  </a:txBody>
                  <a:tcPr/>
                </a:tc>
                <a:extLst>
                  <a:ext uri="{0D108BD9-81ED-4DB2-BD59-A6C34878D82A}">
                    <a16:rowId xmlns:a16="http://schemas.microsoft.com/office/drawing/2014/main" val="1355538337"/>
                  </a:ext>
                </a:extLst>
              </a:tr>
              <a:tr h="0">
                <a:tc>
                  <a:txBody>
                    <a:bodyPr/>
                    <a:lstStyle/>
                    <a:p>
                      <a:pPr marL="0" indent="261938"/>
                      <a:r>
                        <a:rPr lang="en-US" sz="1500" dirty="0"/>
                        <a:t>Net income</a:t>
                      </a:r>
                    </a:p>
                  </a:txBody>
                  <a:tcPr/>
                </a:tc>
                <a:tc>
                  <a:txBody>
                    <a:bodyPr/>
                    <a:lstStyle/>
                    <a:p>
                      <a:pPr algn="r"/>
                      <a:r>
                        <a:rPr lang="en-US" sz="1500" dirty="0"/>
                        <a:t>$42,000</a:t>
                      </a:r>
                    </a:p>
                  </a:txBody>
                  <a:tcPr/>
                </a:tc>
                <a:tc>
                  <a:txBody>
                    <a:bodyPr/>
                    <a:lstStyle/>
                    <a:p>
                      <a:pPr algn="r"/>
                      <a:endParaRPr lang="en-US" sz="1500" dirty="0"/>
                    </a:p>
                  </a:txBody>
                  <a:tcPr/>
                </a:tc>
                <a:extLst>
                  <a:ext uri="{0D108BD9-81ED-4DB2-BD59-A6C34878D82A}">
                    <a16:rowId xmlns:a16="http://schemas.microsoft.com/office/drawing/2014/main" val="3241530134"/>
                  </a:ext>
                </a:extLst>
              </a:tr>
              <a:tr h="0">
                <a:tc>
                  <a:txBody>
                    <a:bodyPr/>
                    <a:lstStyle/>
                    <a:p>
                      <a:pPr marL="261938" indent="0"/>
                      <a:r>
                        <a:rPr lang="en-US" sz="1500" i="1" dirty="0"/>
                        <a:t>Adjustments to reconcile net income to net cash flows from operating activities:</a:t>
                      </a:r>
                    </a:p>
                  </a:txBody>
                  <a:tcPr/>
                </a:tc>
                <a:tc>
                  <a:txBody>
                    <a:bodyPr/>
                    <a:lstStyle/>
                    <a:p>
                      <a:pPr algn="r"/>
                      <a:endParaRPr lang="en-US" sz="1500" dirty="0"/>
                    </a:p>
                  </a:txBody>
                  <a:tcPr/>
                </a:tc>
                <a:tc>
                  <a:txBody>
                    <a:bodyPr/>
                    <a:lstStyle/>
                    <a:p>
                      <a:pPr algn="r"/>
                      <a:endParaRPr lang="en-US" sz="1500" dirty="0"/>
                    </a:p>
                  </a:txBody>
                  <a:tcPr/>
                </a:tc>
                <a:extLst>
                  <a:ext uri="{0D108BD9-81ED-4DB2-BD59-A6C34878D82A}">
                    <a16:rowId xmlns:a16="http://schemas.microsoft.com/office/drawing/2014/main" val="2925859445"/>
                  </a:ext>
                </a:extLst>
              </a:tr>
              <a:tr h="0">
                <a:tc>
                  <a:txBody>
                    <a:bodyPr/>
                    <a:lstStyle/>
                    <a:p>
                      <a:pPr marL="0" indent="536575"/>
                      <a:r>
                        <a:rPr lang="en-US" sz="1500" dirty="0"/>
                        <a:t>Depreciation expense</a:t>
                      </a:r>
                    </a:p>
                  </a:txBody>
                  <a:tcPr/>
                </a:tc>
                <a:tc>
                  <a:txBody>
                    <a:bodyPr/>
                    <a:lstStyle/>
                    <a:p>
                      <a:pPr algn="r"/>
                      <a:r>
                        <a:rPr lang="en-US" sz="1500" dirty="0"/>
                        <a:t>9,000</a:t>
                      </a:r>
                    </a:p>
                  </a:txBody>
                  <a:tcPr/>
                </a:tc>
                <a:tc>
                  <a:txBody>
                    <a:bodyPr/>
                    <a:lstStyle/>
                    <a:p>
                      <a:pPr algn="r"/>
                      <a:endParaRPr lang="en-US" sz="1500" dirty="0"/>
                    </a:p>
                  </a:txBody>
                  <a:tcPr/>
                </a:tc>
                <a:extLst>
                  <a:ext uri="{0D108BD9-81ED-4DB2-BD59-A6C34878D82A}">
                    <a16:rowId xmlns:a16="http://schemas.microsoft.com/office/drawing/2014/main" val="3858006421"/>
                  </a:ext>
                </a:extLst>
              </a:tr>
              <a:tr h="0">
                <a:tc>
                  <a:txBody>
                    <a:bodyPr/>
                    <a:lstStyle/>
                    <a:p>
                      <a:pPr marL="0" indent="536575"/>
                      <a:r>
                        <a:rPr lang="en-US" sz="1500" dirty="0"/>
                        <a:t>Loss on sale of land</a:t>
                      </a:r>
                    </a:p>
                  </a:txBody>
                  <a:tcPr/>
                </a:tc>
                <a:tc>
                  <a:txBody>
                    <a:bodyPr/>
                    <a:lstStyle/>
                    <a:p>
                      <a:pPr algn="r"/>
                      <a:r>
                        <a:rPr lang="en-US" sz="1500" dirty="0"/>
                        <a:t>4,000</a:t>
                      </a:r>
                    </a:p>
                  </a:txBody>
                  <a:tcPr/>
                </a:tc>
                <a:tc>
                  <a:txBody>
                    <a:bodyPr/>
                    <a:lstStyle/>
                    <a:p>
                      <a:pPr algn="r"/>
                      <a:endParaRPr lang="en-US" sz="1500" dirty="0"/>
                    </a:p>
                  </a:txBody>
                  <a:tcPr/>
                </a:tc>
                <a:extLst>
                  <a:ext uri="{0D108BD9-81ED-4DB2-BD59-A6C34878D82A}">
                    <a16:rowId xmlns:a16="http://schemas.microsoft.com/office/drawing/2014/main" val="2031402378"/>
                  </a:ext>
                </a:extLst>
              </a:tr>
              <a:tr h="0">
                <a:tc>
                  <a:txBody>
                    <a:bodyPr/>
                    <a:lstStyle/>
                    <a:p>
                      <a:pPr marL="0" indent="536575"/>
                      <a:r>
                        <a:rPr lang="en-US" sz="1500" b="0" dirty="0"/>
                        <a:t>Increase in accounts receivable</a:t>
                      </a:r>
                    </a:p>
                  </a:txBody>
                  <a:tcPr/>
                </a:tc>
                <a:tc>
                  <a:txBody>
                    <a:bodyPr/>
                    <a:lstStyle/>
                    <a:p>
                      <a:pPr algn="r"/>
                      <a:r>
                        <a:rPr lang="en-US" sz="1500" b="0" dirty="0"/>
                        <a:t>(7,000)</a:t>
                      </a:r>
                    </a:p>
                  </a:txBody>
                  <a:tcPr/>
                </a:tc>
                <a:tc>
                  <a:txBody>
                    <a:bodyPr/>
                    <a:lstStyle/>
                    <a:p>
                      <a:pPr algn="r"/>
                      <a:endParaRPr lang="en-US" sz="1500" b="0" dirty="0"/>
                    </a:p>
                  </a:txBody>
                  <a:tcPr/>
                </a:tc>
                <a:extLst>
                  <a:ext uri="{0D108BD9-81ED-4DB2-BD59-A6C34878D82A}">
                    <a16:rowId xmlns:a16="http://schemas.microsoft.com/office/drawing/2014/main" val="1909872694"/>
                  </a:ext>
                </a:extLst>
              </a:tr>
              <a:tr h="0">
                <a:tc>
                  <a:txBody>
                    <a:bodyPr/>
                    <a:lstStyle/>
                    <a:p>
                      <a:pPr marL="0" indent="536575"/>
                      <a:r>
                        <a:rPr lang="en-US" sz="1500" b="0" dirty="0"/>
                        <a:t>Decrease in inventory</a:t>
                      </a:r>
                    </a:p>
                  </a:txBody>
                  <a:tcPr/>
                </a:tc>
                <a:tc>
                  <a:txBody>
                    <a:bodyPr/>
                    <a:lstStyle/>
                    <a:p>
                      <a:pPr algn="r"/>
                      <a:r>
                        <a:rPr lang="en-US" sz="1500" b="0" dirty="0"/>
                        <a:t>10,000</a:t>
                      </a:r>
                    </a:p>
                  </a:txBody>
                  <a:tcPr/>
                </a:tc>
                <a:tc>
                  <a:txBody>
                    <a:bodyPr/>
                    <a:lstStyle/>
                    <a:p>
                      <a:pPr algn="r"/>
                      <a:endParaRPr lang="en-US" sz="1500" b="0" dirty="0"/>
                    </a:p>
                  </a:txBody>
                  <a:tcPr/>
                </a:tc>
                <a:extLst>
                  <a:ext uri="{0D108BD9-81ED-4DB2-BD59-A6C34878D82A}">
                    <a16:rowId xmlns:a16="http://schemas.microsoft.com/office/drawing/2014/main" val="1804549532"/>
                  </a:ext>
                </a:extLst>
              </a:tr>
              <a:tr h="0">
                <a:tc>
                  <a:txBody>
                    <a:bodyPr/>
                    <a:lstStyle/>
                    <a:p>
                      <a:pPr marL="0" indent="536575"/>
                      <a:r>
                        <a:rPr lang="en-US" sz="1500" b="0" dirty="0"/>
                        <a:t>Increase in prepaid rent</a:t>
                      </a:r>
                    </a:p>
                  </a:txBody>
                  <a:tcPr/>
                </a:tc>
                <a:tc>
                  <a:txBody>
                    <a:bodyPr/>
                    <a:lstStyle/>
                    <a:p>
                      <a:pPr algn="r"/>
                      <a:r>
                        <a:rPr lang="en-US" sz="1500" b="0" dirty="0"/>
                        <a:t>(2,000)</a:t>
                      </a:r>
                    </a:p>
                  </a:txBody>
                  <a:tcPr/>
                </a:tc>
                <a:tc>
                  <a:txBody>
                    <a:bodyPr/>
                    <a:lstStyle/>
                    <a:p>
                      <a:pPr algn="r"/>
                      <a:endParaRPr lang="en-US" sz="1500" b="0" dirty="0"/>
                    </a:p>
                  </a:txBody>
                  <a:tcPr/>
                </a:tc>
                <a:extLst>
                  <a:ext uri="{0D108BD9-81ED-4DB2-BD59-A6C34878D82A}">
                    <a16:rowId xmlns:a16="http://schemas.microsoft.com/office/drawing/2014/main" val="3512043807"/>
                  </a:ext>
                </a:extLst>
              </a:tr>
              <a:tr h="0">
                <a:tc>
                  <a:txBody>
                    <a:bodyPr/>
                    <a:lstStyle/>
                    <a:p>
                      <a:pPr marL="0" indent="536575"/>
                      <a:r>
                        <a:rPr lang="en-US" sz="1500" b="0" dirty="0"/>
                        <a:t>Decrease in accounts payable</a:t>
                      </a:r>
                    </a:p>
                  </a:txBody>
                  <a:tcPr/>
                </a:tc>
                <a:tc>
                  <a:txBody>
                    <a:bodyPr/>
                    <a:lstStyle/>
                    <a:p>
                      <a:pPr algn="r"/>
                      <a:r>
                        <a:rPr lang="en-US" sz="1500" b="0" dirty="0"/>
                        <a:t>(5,000)</a:t>
                      </a:r>
                    </a:p>
                  </a:txBody>
                  <a:tcPr/>
                </a:tc>
                <a:tc>
                  <a:txBody>
                    <a:bodyPr/>
                    <a:lstStyle/>
                    <a:p>
                      <a:pPr algn="r"/>
                      <a:endParaRPr lang="en-US" sz="1500" b="0" dirty="0"/>
                    </a:p>
                  </a:txBody>
                  <a:tcPr/>
                </a:tc>
                <a:extLst>
                  <a:ext uri="{0D108BD9-81ED-4DB2-BD59-A6C34878D82A}">
                    <a16:rowId xmlns:a16="http://schemas.microsoft.com/office/drawing/2014/main" val="3568360896"/>
                  </a:ext>
                </a:extLst>
              </a:tr>
              <a:tr h="0">
                <a:tc>
                  <a:txBody>
                    <a:bodyPr/>
                    <a:lstStyle/>
                    <a:p>
                      <a:pPr marL="0" indent="536575"/>
                      <a:r>
                        <a:rPr lang="en-US" sz="1500" b="0" dirty="0"/>
                        <a:t>Increase in interest payable</a:t>
                      </a:r>
                    </a:p>
                  </a:txBody>
                  <a:tcPr/>
                </a:tc>
                <a:tc>
                  <a:txBody>
                    <a:bodyPr/>
                    <a:lstStyle/>
                    <a:p>
                      <a:pPr algn="r"/>
                      <a:r>
                        <a:rPr lang="en-US" sz="1500" b="0" dirty="0"/>
                        <a:t>1,000</a:t>
                      </a:r>
                    </a:p>
                  </a:txBody>
                  <a:tcPr/>
                </a:tc>
                <a:tc>
                  <a:txBody>
                    <a:bodyPr/>
                    <a:lstStyle/>
                    <a:p>
                      <a:pPr algn="r"/>
                      <a:endParaRPr lang="en-US" sz="1500" b="0" dirty="0"/>
                    </a:p>
                  </a:txBody>
                  <a:tcPr/>
                </a:tc>
                <a:extLst>
                  <a:ext uri="{0D108BD9-81ED-4DB2-BD59-A6C34878D82A}">
                    <a16:rowId xmlns:a16="http://schemas.microsoft.com/office/drawing/2014/main" val="176176224"/>
                  </a:ext>
                </a:extLst>
              </a:tr>
              <a:tr h="0">
                <a:tc>
                  <a:txBody>
                    <a:bodyPr/>
                    <a:lstStyle/>
                    <a:p>
                      <a:pPr marL="0" indent="536575"/>
                      <a:r>
                        <a:rPr lang="en-US" sz="1500" b="1" dirty="0">
                          <a:solidFill>
                            <a:srgbClr val="502800"/>
                          </a:solidFill>
                        </a:rPr>
                        <a:t>Decrease in income tax payable</a:t>
                      </a:r>
                    </a:p>
                  </a:txBody>
                  <a:tcPr/>
                </a:tc>
                <a:tc>
                  <a:txBody>
                    <a:bodyPr/>
                    <a:lstStyle/>
                    <a:p>
                      <a:pPr algn="r"/>
                      <a:r>
                        <a:rPr lang="en-US" sz="1500" b="1" u="sng" baseline="0" dirty="0">
                          <a:solidFill>
                            <a:srgbClr val="502800"/>
                          </a:solidFill>
                        </a:rPr>
                        <a:t>(2,000)</a:t>
                      </a:r>
                    </a:p>
                  </a:txBody>
                  <a:tcPr/>
                </a:tc>
                <a:tc>
                  <a:txBody>
                    <a:bodyPr/>
                    <a:lstStyle/>
                    <a:p>
                      <a:pPr algn="r"/>
                      <a:endParaRPr lang="en-US" sz="1500" b="1" dirty="0">
                        <a:solidFill>
                          <a:srgbClr val="502800"/>
                        </a:solidFill>
                      </a:endParaRPr>
                    </a:p>
                  </a:txBody>
                  <a:tcPr/>
                </a:tc>
                <a:extLst>
                  <a:ext uri="{0D108BD9-81ED-4DB2-BD59-A6C34878D82A}">
                    <a16:rowId xmlns:a16="http://schemas.microsoft.com/office/drawing/2014/main" val="4189719112"/>
                  </a:ext>
                </a:extLst>
              </a:tr>
              <a:tr h="0">
                <a:tc>
                  <a:txBody>
                    <a:bodyPr/>
                    <a:lstStyle/>
                    <a:p>
                      <a:pPr marL="0" indent="536575"/>
                      <a:r>
                        <a:rPr lang="en-US" sz="1500" b="0" dirty="0"/>
                        <a:t>Net cash flows from operating activities</a:t>
                      </a:r>
                    </a:p>
                  </a:txBody>
                  <a:tcPr/>
                </a:tc>
                <a:tc>
                  <a:txBody>
                    <a:bodyPr/>
                    <a:lstStyle/>
                    <a:p>
                      <a:pPr algn="r"/>
                      <a:endParaRPr lang="en-US" sz="1500" b="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500" b="0" dirty="0"/>
                        <a:t>$50,000</a:t>
                      </a:r>
                    </a:p>
                  </a:txBody>
                  <a:tcPr/>
                </a:tc>
                <a:extLst>
                  <a:ext uri="{0D108BD9-81ED-4DB2-BD59-A6C34878D82A}">
                    <a16:rowId xmlns:a16="http://schemas.microsoft.com/office/drawing/2014/main" val="1383010705"/>
                  </a:ext>
                </a:extLst>
              </a:tr>
            </a:tbl>
          </a:graphicData>
        </a:graphic>
      </p:graphicFrame>
      <p:sp>
        <p:nvSpPr>
          <p:cNvPr id="6" name="Slide Number Placeholder 5">
            <a:extLst>
              <a:ext uri="{FF2B5EF4-FFF2-40B4-BE49-F238E27FC236}">
                <a16:creationId xmlns:a16="http://schemas.microsoft.com/office/drawing/2014/main" id="{1777294A-4EFC-48A8-A9D9-F4D4FDBAD37F}"/>
              </a:ext>
            </a:extLst>
          </p:cNvPr>
          <p:cNvSpPr>
            <a:spLocks noGrp="1"/>
          </p:cNvSpPr>
          <p:nvPr>
            <p:ph type="sldNum" sz="quarter" idx="10"/>
          </p:nvPr>
        </p:nvSpPr>
        <p:spPr/>
        <p:txBody>
          <a:bodyPr/>
          <a:lstStyle/>
          <a:p>
            <a:fld id="{68151E55-6873-49E2-B8D5-2F265E6F1973}" type="slidenum">
              <a:rPr lang="en-US" smtClean="0"/>
              <a:t>39</a:t>
            </a:fld>
            <a:endParaRPr lang="en-US" dirty="0"/>
          </a:p>
        </p:txBody>
      </p:sp>
    </p:spTree>
    <p:extLst>
      <p:ext uri="{BB962C8B-B14F-4D97-AF65-F5344CB8AC3E}">
        <p14:creationId xmlns:p14="http://schemas.microsoft.com/office/powerpoint/2010/main" val="1202454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AE19-F7DE-4BFD-853F-9AA21B1405A5}"/>
              </a:ext>
            </a:extLst>
          </p:cNvPr>
          <p:cNvSpPr>
            <a:spLocks noGrp="1"/>
          </p:cNvSpPr>
          <p:nvPr>
            <p:ph type="title"/>
          </p:nvPr>
        </p:nvSpPr>
        <p:spPr>
          <a:xfrm>
            <a:off x="342900" y="381279"/>
            <a:ext cx="8458200" cy="478613"/>
          </a:xfrm>
        </p:spPr>
        <p:txBody>
          <a:bodyPr anchor="t">
            <a:normAutofit fontScale="90000"/>
          </a:bodyPr>
          <a:lstStyle/>
          <a:p>
            <a:r>
              <a:rPr lang="en-US" dirty="0">
                <a:solidFill>
                  <a:schemeClr val="tx1"/>
                </a:solidFill>
                <a:ea typeface="+mn-ea"/>
                <a:cs typeface="+mn-cs"/>
              </a:rPr>
              <a:t>Illustration 11–1 </a:t>
            </a:r>
            <a:r>
              <a:rPr lang="en-US" sz="3600" dirty="0">
                <a:solidFill>
                  <a:schemeClr val="tx1"/>
                </a:solidFill>
              </a:rPr>
              <a:t>Statement of Cash Flows</a:t>
            </a:r>
            <a:endParaRPr lang="en-US" dirty="0">
              <a:solidFill>
                <a:schemeClr val="tx1"/>
              </a:solidFill>
            </a:endParaRPr>
          </a:p>
        </p:txBody>
      </p:sp>
      <p:sp>
        <p:nvSpPr>
          <p:cNvPr id="3" name="Content Placeholder 2">
            <a:extLst>
              <a:ext uri="{FF2B5EF4-FFF2-40B4-BE49-F238E27FC236}">
                <a16:creationId xmlns:a16="http://schemas.microsoft.com/office/drawing/2014/main" id="{77642946-5FA0-4F48-976C-23176C2F4FAD}"/>
              </a:ext>
            </a:extLst>
          </p:cNvPr>
          <p:cNvSpPr>
            <a:spLocks noGrp="1"/>
          </p:cNvSpPr>
          <p:nvPr>
            <p:ph sz="quarter" idx="11"/>
          </p:nvPr>
        </p:nvSpPr>
        <p:spPr>
          <a:xfrm>
            <a:off x="2521158" y="1027254"/>
            <a:ext cx="3937698" cy="478613"/>
          </a:xfrm>
        </p:spPr>
        <p:txBody>
          <a:bodyPr>
            <a:normAutofit/>
          </a:bodyPr>
          <a:lstStyle/>
          <a:p>
            <a:pPr algn="ctr">
              <a:spcBef>
                <a:spcPts val="1000"/>
              </a:spcBef>
              <a:spcAft>
                <a:spcPts val="0"/>
              </a:spcAft>
            </a:pPr>
            <a:r>
              <a:rPr lang="en-US" sz="1200" b="1" dirty="0">
                <a:solidFill>
                  <a:schemeClr val="tx1"/>
                </a:solidFill>
              </a:rPr>
              <a:t>E-GAMES, INC. Statement of Cash Flows For the year ended December 31, 2024</a:t>
            </a:r>
          </a:p>
        </p:txBody>
      </p:sp>
      <p:graphicFrame>
        <p:nvGraphicFramePr>
          <p:cNvPr id="5" name="Table 6">
            <a:extLst>
              <a:ext uri="{FF2B5EF4-FFF2-40B4-BE49-F238E27FC236}">
                <a16:creationId xmlns:a16="http://schemas.microsoft.com/office/drawing/2014/main" id="{C9B58F8C-91E2-432E-9925-3B90E48A6597}"/>
              </a:ext>
            </a:extLst>
          </p:cNvPr>
          <p:cNvGraphicFramePr>
            <a:graphicFrameLocks noGrp="1"/>
          </p:cNvGraphicFramePr>
          <p:nvPr>
            <p:extLst>
              <p:ext uri="{D42A27DB-BD31-4B8C-83A1-F6EECF244321}">
                <p14:modId xmlns:p14="http://schemas.microsoft.com/office/powerpoint/2010/main" val="1714028941"/>
              </p:ext>
            </p:extLst>
          </p:nvPr>
        </p:nvGraphicFramePr>
        <p:xfrm>
          <a:off x="1390581" y="1581777"/>
          <a:ext cx="6051228" cy="4953000"/>
        </p:xfrm>
        <a:graphic>
          <a:graphicData uri="http://schemas.openxmlformats.org/drawingml/2006/table">
            <a:tbl>
              <a:tblPr firstRow="1" bandRow="1">
                <a:tableStyleId>{2D5ABB26-0587-4C30-8999-92F81FD0307C}</a:tableStyleId>
              </a:tblPr>
              <a:tblGrid>
                <a:gridCol w="3402330">
                  <a:extLst>
                    <a:ext uri="{9D8B030D-6E8A-4147-A177-3AD203B41FA5}">
                      <a16:colId xmlns:a16="http://schemas.microsoft.com/office/drawing/2014/main" val="1909074946"/>
                    </a:ext>
                  </a:extLst>
                </a:gridCol>
                <a:gridCol w="1354671">
                  <a:extLst>
                    <a:ext uri="{9D8B030D-6E8A-4147-A177-3AD203B41FA5}">
                      <a16:colId xmlns:a16="http://schemas.microsoft.com/office/drawing/2014/main" val="2948856745"/>
                    </a:ext>
                  </a:extLst>
                </a:gridCol>
                <a:gridCol w="1294227">
                  <a:extLst>
                    <a:ext uri="{9D8B030D-6E8A-4147-A177-3AD203B41FA5}">
                      <a16:colId xmlns:a16="http://schemas.microsoft.com/office/drawing/2014/main" val="1533619707"/>
                    </a:ext>
                  </a:extLst>
                </a:gridCol>
              </a:tblGrid>
              <a:tr h="0">
                <a:tc>
                  <a:txBody>
                    <a:bodyPr/>
                    <a:lstStyle/>
                    <a:p>
                      <a:r>
                        <a:rPr lang="en-US" sz="700" b="1" dirty="0"/>
                        <a:t>Cash Flows from Operating Activities</a:t>
                      </a:r>
                    </a:p>
                  </a:txBody>
                  <a:tcPr/>
                </a:tc>
                <a:tc>
                  <a:txBody>
                    <a:bodyPr/>
                    <a:lstStyle/>
                    <a:p>
                      <a:pPr algn="r"/>
                      <a:endParaRPr lang="en-US" sz="700"/>
                    </a:p>
                  </a:txBody>
                  <a:tcPr/>
                </a:tc>
                <a:tc>
                  <a:txBody>
                    <a:bodyPr/>
                    <a:lstStyle/>
                    <a:p>
                      <a:pPr algn="r"/>
                      <a:endParaRPr lang="en-US" sz="700"/>
                    </a:p>
                  </a:txBody>
                  <a:tcPr/>
                </a:tc>
                <a:extLst>
                  <a:ext uri="{0D108BD9-81ED-4DB2-BD59-A6C34878D82A}">
                    <a16:rowId xmlns:a16="http://schemas.microsoft.com/office/drawing/2014/main" val="558237232"/>
                  </a:ext>
                </a:extLst>
              </a:tr>
              <a:tr h="0">
                <a:tc>
                  <a:txBody>
                    <a:bodyPr/>
                    <a:lstStyle/>
                    <a:p>
                      <a:pPr marL="85725" indent="0"/>
                      <a:r>
                        <a:rPr lang="en-US" sz="700" dirty="0"/>
                        <a:t>Net income</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700" dirty="0"/>
                        <a:t>$42,000 </a:t>
                      </a:r>
                    </a:p>
                  </a:txBody>
                  <a:tcPr/>
                </a:tc>
                <a:tc>
                  <a:txBody>
                    <a:bodyPr/>
                    <a:lstStyle/>
                    <a:p>
                      <a:pPr algn="r"/>
                      <a:endParaRPr lang="en-US" sz="700" dirty="0"/>
                    </a:p>
                  </a:txBody>
                  <a:tcPr/>
                </a:tc>
                <a:extLst>
                  <a:ext uri="{0D108BD9-81ED-4DB2-BD59-A6C34878D82A}">
                    <a16:rowId xmlns:a16="http://schemas.microsoft.com/office/drawing/2014/main" val="4055849073"/>
                  </a:ext>
                </a:extLst>
              </a:tr>
              <a:tr h="0">
                <a:tc>
                  <a:txBody>
                    <a:bodyPr/>
                    <a:lstStyle/>
                    <a:p>
                      <a:pPr marL="85725" indent="0"/>
                      <a:r>
                        <a:rPr lang="en-US" sz="700" i="1" dirty="0"/>
                        <a:t>Adjustments to reconcile net income to net cash flows from operating activities:</a:t>
                      </a:r>
                    </a:p>
                  </a:txBody>
                  <a:tcPr/>
                </a:tc>
                <a:tc>
                  <a:txBody>
                    <a:bodyPr/>
                    <a:lstStyle/>
                    <a:p>
                      <a:pPr algn="r"/>
                      <a:endParaRPr lang="en-US" sz="700" dirty="0"/>
                    </a:p>
                  </a:txBody>
                  <a:tcPr/>
                </a:tc>
                <a:tc>
                  <a:txBody>
                    <a:bodyPr/>
                    <a:lstStyle/>
                    <a:p>
                      <a:pPr algn="r"/>
                      <a:endParaRPr lang="en-US" sz="700"/>
                    </a:p>
                  </a:txBody>
                  <a:tcPr/>
                </a:tc>
                <a:extLst>
                  <a:ext uri="{0D108BD9-81ED-4DB2-BD59-A6C34878D82A}">
                    <a16:rowId xmlns:a16="http://schemas.microsoft.com/office/drawing/2014/main" val="2323578849"/>
                  </a:ext>
                </a:extLst>
              </a:tr>
              <a:tr h="0">
                <a:tc>
                  <a:txBody>
                    <a:bodyPr/>
                    <a:lstStyle/>
                    <a:p>
                      <a:pPr marL="180975" indent="0"/>
                      <a:r>
                        <a:rPr lang="en-US" sz="700" dirty="0"/>
                        <a:t>Depreciation expense</a:t>
                      </a:r>
                    </a:p>
                  </a:txBody>
                  <a:tcPr/>
                </a:tc>
                <a:tc>
                  <a:txBody>
                    <a:bodyPr/>
                    <a:lstStyle/>
                    <a:p>
                      <a:pPr algn="r"/>
                      <a:r>
                        <a:rPr lang="en-US" sz="700" dirty="0"/>
                        <a:t>9,000</a:t>
                      </a:r>
                    </a:p>
                  </a:txBody>
                  <a:tcPr/>
                </a:tc>
                <a:tc>
                  <a:txBody>
                    <a:bodyPr/>
                    <a:lstStyle/>
                    <a:p>
                      <a:pPr algn="r"/>
                      <a:endParaRPr lang="en-US" sz="700"/>
                    </a:p>
                  </a:txBody>
                  <a:tcPr/>
                </a:tc>
                <a:extLst>
                  <a:ext uri="{0D108BD9-81ED-4DB2-BD59-A6C34878D82A}">
                    <a16:rowId xmlns:a16="http://schemas.microsoft.com/office/drawing/2014/main" val="1212726237"/>
                  </a:ext>
                </a:extLst>
              </a:tr>
              <a:tr h="0">
                <a:tc>
                  <a:txBody>
                    <a:bodyPr/>
                    <a:lstStyle/>
                    <a:p>
                      <a:pPr marL="180975" indent="0"/>
                      <a:r>
                        <a:rPr lang="en-US" sz="700" dirty="0"/>
                        <a:t>Loss on sale of land</a:t>
                      </a:r>
                    </a:p>
                  </a:txBody>
                  <a:tcPr/>
                </a:tc>
                <a:tc>
                  <a:txBody>
                    <a:bodyPr/>
                    <a:lstStyle/>
                    <a:p>
                      <a:pPr algn="r"/>
                      <a:r>
                        <a:rPr lang="en-US" sz="700" dirty="0"/>
                        <a:t>4,000</a:t>
                      </a:r>
                    </a:p>
                  </a:txBody>
                  <a:tcPr/>
                </a:tc>
                <a:tc>
                  <a:txBody>
                    <a:bodyPr/>
                    <a:lstStyle/>
                    <a:p>
                      <a:pPr algn="r"/>
                      <a:endParaRPr lang="en-US" sz="700"/>
                    </a:p>
                  </a:txBody>
                  <a:tcPr/>
                </a:tc>
                <a:extLst>
                  <a:ext uri="{0D108BD9-81ED-4DB2-BD59-A6C34878D82A}">
                    <a16:rowId xmlns:a16="http://schemas.microsoft.com/office/drawing/2014/main" val="1760920719"/>
                  </a:ext>
                </a:extLst>
              </a:tr>
              <a:tr h="0">
                <a:tc>
                  <a:txBody>
                    <a:bodyPr/>
                    <a:lstStyle/>
                    <a:p>
                      <a:pPr marL="180975" indent="0"/>
                      <a:r>
                        <a:rPr lang="en-US" sz="700" dirty="0"/>
                        <a:t>Increase in accounts receivable</a:t>
                      </a:r>
                    </a:p>
                  </a:txBody>
                  <a:tcPr/>
                </a:tc>
                <a:tc>
                  <a:txBody>
                    <a:bodyPr/>
                    <a:lstStyle/>
                    <a:p>
                      <a:pPr algn="r"/>
                      <a:r>
                        <a:rPr lang="en-US" sz="700" dirty="0"/>
                        <a:t>(7,000)</a:t>
                      </a:r>
                    </a:p>
                  </a:txBody>
                  <a:tcPr/>
                </a:tc>
                <a:tc>
                  <a:txBody>
                    <a:bodyPr/>
                    <a:lstStyle/>
                    <a:p>
                      <a:pPr algn="r"/>
                      <a:endParaRPr lang="en-US" sz="700"/>
                    </a:p>
                  </a:txBody>
                  <a:tcPr/>
                </a:tc>
                <a:extLst>
                  <a:ext uri="{0D108BD9-81ED-4DB2-BD59-A6C34878D82A}">
                    <a16:rowId xmlns:a16="http://schemas.microsoft.com/office/drawing/2014/main" val="582503841"/>
                  </a:ext>
                </a:extLst>
              </a:tr>
              <a:tr h="0">
                <a:tc>
                  <a:txBody>
                    <a:bodyPr/>
                    <a:lstStyle/>
                    <a:p>
                      <a:pPr marL="180975" indent="0"/>
                      <a:r>
                        <a:rPr lang="en-US" sz="700" dirty="0"/>
                        <a:t>Decrease in inventory</a:t>
                      </a:r>
                    </a:p>
                  </a:txBody>
                  <a:tcPr/>
                </a:tc>
                <a:tc>
                  <a:txBody>
                    <a:bodyPr/>
                    <a:lstStyle/>
                    <a:p>
                      <a:pPr algn="r"/>
                      <a:r>
                        <a:rPr lang="en-US" sz="700" dirty="0"/>
                        <a:t>10,000</a:t>
                      </a:r>
                    </a:p>
                  </a:txBody>
                  <a:tcPr/>
                </a:tc>
                <a:tc>
                  <a:txBody>
                    <a:bodyPr/>
                    <a:lstStyle/>
                    <a:p>
                      <a:pPr algn="r"/>
                      <a:endParaRPr lang="en-US" sz="700"/>
                    </a:p>
                  </a:txBody>
                  <a:tcPr/>
                </a:tc>
                <a:extLst>
                  <a:ext uri="{0D108BD9-81ED-4DB2-BD59-A6C34878D82A}">
                    <a16:rowId xmlns:a16="http://schemas.microsoft.com/office/drawing/2014/main" val="1401050517"/>
                  </a:ext>
                </a:extLst>
              </a:tr>
              <a:tr h="0">
                <a:tc>
                  <a:txBody>
                    <a:bodyPr/>
                    <a:lstStyle/>
                    <a:p>
                      <a:pPr marL="180975" indent="0"/>
                      <a:r>
                        <a:rPr lang="en-US" sz="700" dirty="0"/>
                        <a:t>Increase in prepaid rent</a:t>
                      </a:r>
                    </a:p>
                  </a:txBody>
                  <a:tcPr/>
                </a:tc>
                <a:tc>
                  <a:txBody>
                    <a:bodyPr/>
                    <a:lstStyle/>
                    <a:p>
                      <a:pPr algn="r"/>
                      <a:r>
                        <a:rPr lang="en-US" sz="700" dirty="0"/>
                        <a:t>(2,000)</a:t>
                      </a:r>
                    </a:p>
                  </a:txBody>
                  <a:tcPr/>
                </a:tc>
                <a:tc>
                  <a:txBody>
                    <a:bodyPr/>
                    <a:lstStyle/>
                    <a:p>
                      <a:pPr algn="r"/>
                      <a:endParaRPr lang="en-US" sz="700"/>
                    </a:p>
                  </a:txBody>
                  <a:tcPr/>
                </a:tc>
                <a:extLst>
                  <a:ext uri="{0D108BD9-81ED-4DB2-BD59-A6C34878D82A}">
                    <a16:rowId xmlns:a16="http://schemas.microsoft.com/office/drawing/2014/main" val="3464614843"/>
                  </a:ext>
                </a:extLst>
              </a:tr>
              <a:tr h="0">
                <a:tc>
                  <a:txBody>
                    <a:bodyPr/>
                    <a:lstStyle/>
                    <a:p>
                      <a:pPr marL="180975" indent="0"/>
                      <a:r>
                        <a:rPr lang="en-US" sz="700" dirty="0"/>
                        <a:t>Decrease in accounts payable</a:t>
                      </a:r>
                    </a:p>
                  </a:txBody>
                  <a:tcPr/>
                </a:tc>
                <a:tc>
                  <a:txBody>
                    <a:bodyPr/>
                    <a:lstStyle/>
                    <a:p>
                      <a:pPr algn="r"/>
                      <a:r>
                        <a:rPr lang="en-US" sz="700" dirty="0"/>
                        <a:t>(5,000)</a:t>
                      </a:r>
                    </a:p>
                  </a:txBody>
                  <a:tcPr/>
                </a:tc>
                <a:tc>
                  <a:txBody>
                    <a:bodyPr/>
                    <a:lstStyle/>
                    <a:p>
                      <a:pPr algn="r"/>
                      <a:endParaRPr lang="en-US" sz="700"/>
                    </a:p>
                  </a:txBody>
                  <a:tcPr/>
                </a:tc>
                <a:extLst>
                  <a:ext uri="{0D108BD9-81ED-4DB2-BD59-A6C34878D82A}">
                    <a16:rowId xmlns:a16="http://schemas.microsoft.com/office/drawing/2014/main" val="3726563170"/>
                  </a:ext>
                </a:extLst>
              </a:tr>
              <a:tr h="0">
                <a:tc>
                  <a:txBody>
                    <a:bodyPr/>
                    <a:lstStyle/>
                    <a:p>
                      <a:pPr marL="180975" indent="0"/>
                      <a:r>
                        <a:rPr lang="en-US" sz="700" dirty="0"/>
                        <a:t>Increase in interest payable</a:t>
                      </a:r>
                    </a:p>
                  </a:txBody>
                  <a:tcPr/>
                </a:tc>
                <a:tc>
                  <a:txBody>
                    <a:bodyPr/>
                    <a:lstStyle/>
                    <a:p>
                      <a:pPr algn="r"/>
                      <a:r>
                        <a:rPr lang="en-US" sz="700" dirty="0"/>
                        <a:t>1,000</a:t>
                      </a:r>
                    </a:p>
                  </a:txBody>
                  <a:tcPr/>
                </a:tc>
                <a:tc>
                  <a:txBody>
                    <a:bodyPr/>
                    <a:lstStyle/>
                    <a:p>
                      <a:pPr algn="r"/>
                      <a:endParaRPr lang="en-US" sz="700"/>
                    </a:p>
                  </a:txBody>
                  <a:tcPr/>
                </a:tc>
                <a:extLst>
                  <a:ext uri="{0D108BD9-81ED-4DB2-BD59-A6C34878D82A}">
                    <a16:rowId xmlns:a16="http://schemas.microsoft.com/office/drawing/2014/main" val="1266537301"/>
                  </a:ext>
                </a:extLst>
              </a:tr>
              <a:tr h="0">
                <a:tc>
                  <a:txBody>
                    <a:bodyPr/>
                    <a:lstStyle/>
                    <a:p>
                      <a:pPr marL="180975" indent="0"/>
                      <a:r>
                        <a:rPr lang="en-US" sz="700" dirty="0"/>
                        <a:t>Decrease in income tax payable </a:t>
                      </a:r>
                    </a:p>
                  </a:txBody>
                  <a:tcPr/>
                </a:tc>
                <a:tc>
                  <a:txBody>
                    <a:bodyPr/>
                    <a:lstStyle/>
                    <a:p>
                      <a:pPr algn="r"/>
                      <a:r>
                        <a:rPr lang="en-US" sz="700" u="sng" baseline="0" dirty="0"/>
                        <a:t>   (2,000)</a:t>
                      </a:r>
                    </a:p>
                  </a:txBody>
                  <a:tcPr/>
                </a:tc>
                <a:tc>
                  <a:txBody>
                    <a:bodyPr/>
                    <a:lstStyle/>
                    <a:p>
                      <a:pPr algn="r"/>
                      <a:endParaRPr lang="en-US" sz="700"/>
                    </a:p>
                  </a:txBody>
                  <a:tcPr/>
                </a:tc>
                <a:extLst>
                  <a:ext uri="{0D108BD9-81ED-4DB2-BD59-A6C34878D82A}">
                    <a16:rowId xmlns:a16="http://schemas.microsoft.com/office/drawing/2014/main" val="3497193564"/>
                  </a:ext>
                </a:extLst>
              </a:tr>
              <a:tr h="0">
                <a:tc>
                  <a:txBody>
                    <a:bodyPr/>
                    <a:lstStyle/>
                    <a:p>
                      <a:pPr marL="180975" indent="0"/>
                      <a:r>
                        <a:rPr lang="en-US" sz="700" dirty="0"/>
                        <a:t>Net cash flows from operating activities</a:t>
                      </a:r>
                    </a:p>
                  </a:txBody>
                  <a:tcPr/>
                </a:tc>
                <a:tc>
                  <a:txBody>
                    <a:bodyPr/>
                    <a:lstStyle/>
                    <a:p>
                      <a:pPr algn="r"/>
                      <a:endParaRPr lang="en-US" sz="700" dirty="0"/>
                    </a:p>
                  </a:txBody>
                  <a:tcPr/>
                </a:tc>
                <a:tc>
                  <a:txBody>
                    <a:bodyPr/>
                    <a:lstStyle/>
                    <a:p>
                      <a:pPr algn="r"/>
                      <a:r>
                        <a:rPr lang="en-US" sz="700" dirty="0"/>
                        <a:t>$50,000</a:t>
                      </a:r>
                    </a:p>
                  </a:txBody>
                  <a:tcPr/>
                </a:tc>
                <a:extLst>
                  <a:ext uri="{0D108BD9-81ED-4DB2-BD59-A6C34878D82A}">
                    <a16:rowId xmlns:a16="http://schemas.microsoft.com/office/drawing/2014/main" val="4242185395"/>
                  </a:ext>
                </a:extLst>
              </a:tr>
              <a:tr h="0">
                <a:tc>
                  <a:txBody>
                    <a:bodyPr/>
                    <a:lstStyle/>
                    <a:p>
                      <a:pPr marL="0" indent="0"/>
                      <a:r>
                        <a:rPr lang="en-US" sz="700" b="1" dirty="0"/>
                        <a:t>Cash Flows from Investing Activities</a:t>
                      </a:r>
                    </a:p>
                  </a:txBody>
                  <a:tcPr/>
                </a:tc>
                <a:tc>
                  <a:txBody>
                    <a:bodyPr/>
                    <a:lstStyle/>
                    <a:p>
                      <a:pPr algn="r"/>
                      <a:endParaRPr lang="en-US" sz="700" dirty="0"/>
                    </a:p>
                  </a:txBody>
                  <a:tcPr/>
                </a:tc>
                <a:tc>
                  <a:txBody>
                    <a:bodyPr/>
                    <a:lstStyle/>
                    <a:p>
                      <a:pPr algn="r"/>
                      <a:endParaRPr lang="en-US" sz="700" dirty="0"/>
                    </a:p>
                  </a:txBody>
                  <a:tcPr/>
                </a:tc>
                <a:extLst>
                  <a:ext uri="{0D108BD9-81ED-4DB2-BD59-A6C34878D82A}">
                    <a16:rowId xmlns:a16="http://schemas.microsoft.com/office/drawing/2014/main" val="3052660441"/>
                  </a:ext>
                </a:extLst>
              </a:tr>
              <a:tr h="0">
                <a:tc>
                  <a:txBody>
                    <a:bodyPr/>
                    <a:lstStyle/>
                    <a:p>
                      <a:pPr marL="85725" indent="0"/>
                      <a:r>
                        <a:rPr lang="en-US" sz="700" dirty="0"/>
                        <a:t>Purchase of investments</a:t>
                      </a:r>
                    </a:p>
                  </a:txBody>
                  <a:tcPr/>
                </a:tc>
                <a:tc>
                  <a:txBody>
                    <a:bodyPr/>
                    <a:lstStyle/>
                    <a:p>
                      <a:pPr algn="r"/>
                      <a:r>
                        <a:rPr lang="en-US" sz="700" dirty="0"/>
                        <a:t>(35,000)</a:t>
                      </a:r>
                    </a:p>
                  </a:txBody>
                  <a:tcPr/>
                </a:tc>
                <a:tc>
                  <a:txBody>
                    <a:bodyPr/>
                    <a:lstStyle/>
                    <a:p>
                      <a:pPr algn="r"/>
                      <a:endParaRPr lang="en-US" sz="700"/>
                    </a:p>
                  </a:txBody>
                  <a:tcPr/>
                </a:tc>
                <a:extLst>
                  <a:ext uri="{0D108BD9-81ED-4DB2-BD59-A6C34878D82A}">
                    <a16:rowId xmlns:a16="http://schemas.microsoft.com/office/drawing/2014/main" val="998719053"/>
                  </a:ext>
                </a:extLst>
              </a:tr>
              <a:tr h="0">
                <a:tc>
                  <a:txBody>
                    <a:bodyPr/>
                    <a:lstStyle/>
                    <a:p>
                      <a:pPr marL="85725" indent="0"/>
                      <a:r>
                        <a:rPr lang="en-US" sz="700" dirty="0"/>
                        <a:t>Sale of land</a:t>
                      </a:r>
                    </a:p>
                  </a:txBody>
                  <a:tcPr/>
                </a:tc>
                <a:tc>
                  <a:txBody>
                    <a:bodyPr/>
                    <a:lstStyle/>
                    <a:p>
                      <a:pPr algn="r"/>
                      <a:r>
                        <a:rPr lang="en-US" sz="700" u="sng" baseline="0" dirty="0"/>
                        <a:t>     6,000</a:t>
                      </a:r>
                    </a:p>
                  </a:txBody>
                  <a:tcPr/>
                </a:tc>
                <a:tc>
                  <a:txBody>
                    <a:bodyPr/>
                    <a:lstStyle/>
                    <a:p>
                      <a:pPr algn="r"/>
                      <a:endParaRPr lang="en-US" sz="700" dirty="0"/>
                    </a:p>
                  </a:txBody>
                  <a:tcPr/>
                </a:tc>
                <a:extLst>
                  <a:ext uri="{0D108BD9-81ED-4DB2-BD59-A6C34878D82A}">
                    <a16:rowId xmlns:a16="http://schemas.microsoft.com/office/drawing/2014/main" val="920893698"/>
                  </a:ext>
                </a:extLst>
              </a:tr>
              <a:tr h="0">
                <a:tc>
                  <a:txBody>
                    <a:bodyPr/>
                    <a:lstStyle/>
                    <a:p>
                      <a:pPr marL="180975" indent="0"/>
                      <a:r>
                        <a:rPr lang="en-US" sz="700" dirty="0"/>
                        <a:t>Net cash flows from investing activities</a:t>
                      </a:r>
                    </a:p>
                  </a:txBody>
                  <a:tcPr/>
                </a:tc>
                <a:tc>
                  <a:txBody>
                    <a:bodyPr/>
                    <a:lstStyle/>
                    <a:p>
                      <a:pPr algn="r"/>
                      <a:endParaRPr lang="en-US" sz="7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700" dirty="0"/>
                        <a:t>(29,000)</a:t>
                      </a:r>
                    </a:p>
                  </a:txBody>
                  <a:tcPr/>
                </a:tc>
                <a:extLst>
                  <a:ext uri="{0D108BD9-81ED-4DB2-BD59-A6C34878D82A}">
                    <a16:rowId xmlns:a16="http://schemas.microsoft.com/office/drawing/2014/main" val="582385554"/>
                  </a:ext>
                </a:extLst>
              </a:tr>
              <a:tr h="0">
                <a:tc>
                  <a:txBody>
                    <a:bodyPr/>
                    <a:lstStyle/>
                    <a:p>
                      <a:r>
                        <a:rPr lang="en-US" sz="700" b="1" dirty="0"/>
                        <a:t>Cash Flows from Financing Activities</a:t>
                      </a:r>
                    </a:p>
                  </a:txBody>
                  <a:tcPr/>
                </a:tc>
                <a:tc>
                  <a:txBody>
                    <a:bodyPr/>
                    <a:lstStyle/>
                    <a:p>
                      <a:pPr algn="r"/>
                      <a:endParaRPr lang="en-US" sz="700" dirty="0"/>
                    </a:p>
                  </a:txBody>
                  <a:tcPr/>
                </a:tc>
                <a:tc>
                  <a:txBody>
                    <a:bodyPr/>
                    <a:lstStyle/>
                    <a:p>
                      <a:pPr algn="r"/>
                      <a:endParaRPr lang="en-US" sz="700"/>
                    </a:p>
                  </a:txBody>
                  <a:tcPr/>
                </a:tc>
                <a:extLst>
                  <a:ext uri="{0D108BD9-81ED-4DB2-BD59-A6C34878D82A}">
                    <a16:rowId xmlns:a16="http://schemas.microsoft.com/office/drawing/2014/main" val="962101901"/>
                  </a:ext>
                </a:extLst>
              </a:tr>
              <a:tr h="0">
                <a:tc>
                  <a:txBody>
                    <a:bodyPr/>
                    <a:lstStyle/>
                    <a:p>
                      <a:pPr marL="85725" indent="0"/>
                      <a:r>
                        <a:rPr lang="en-US" sz="700" dirty="0"/>
                        <a:t>Issuance of common stock</a:t>
                      </a:r>
                    </a:p>
                  </a:txBody>
                  <a:tcPr/>
                </a:tc>
                <a:tc>
                  <a:txBody>
                    <a:bodyPr/>
                    <a:lstStyle/>
                    <a:p>
                      <a:pPr algn="r"/>
                      <a:r>
                        <a:rPr lang="en-US" sz="700" dirty="0"/>
                        <a:t>5,000</a:t>
                      </a:r>
                    </a:p>
                  </a:txBody>
                  <a:tcPr/>
                </a:tc>
                <a:tc>
                  <a:txBody>
                    <a:bodyPr/>
                    <a:lstStyle/>
                    <a:p>
                      <a:pPr algn="r"/>
                      <a:endParaRPr lang="en-US" sz="700"/>
                    </a:p>
                  </a:txBody>
                  <a:tcPr/>
                </a:tc>
                <a:extLst>
                  <a:ext uri="{0D108BD9-81ED-4DB2-BD59-A6C34878D82A}">
                    <a16:rowId xmlns:a16="http://schemas.microsoft.com/office/drawing/2014/main" val="2175478707"/>
                  </a:ext>
                </a:extLst>
              </a:tr>
              <a:tr h="0">
                <a:tc>
                  <a:txBody>
                    <a:bodyPr/>
                    <a:lstStyle/>
                    <a:p>
                      <a:pPr marL="85725" indent="0"/>
                      <a:r>
                        <a:rPr lang="en-US" sz="700" dirty="0"/>
                        <a:t>Payment of cash dividends</a:t>
                      </a:r>
                    </a:p>
                  </a:txBody>
                  <a:tcPr/>
                </a:tc>
                <a:tc>
                  <a:txBody>
                    <a:bodyPr/>
                    <a:lstStyle/>
                    <a:p>
                      <a:pPr algn="r"/>
                      <a:r>
                        <a:rPr lang="en-US" sz="700" u="sng" baseline="0" dirty="0"/>
                        <a:t> (12,000)</a:t>
                      </a:r>
                    </a:p>
                  </a:txBody>
                  <a:tcPr/>
                </a:tc>
                <a:tc>
                  <a:txBody>
                    <a:bodyPr/>
                    <a:lstStyle/>
                    <a:p>
                      <a:pPr algn="r"/>
                      <a:endParaRPr lang="en-US" sz="700" dirty="0"/>
                    </a:p>
                  </a:txBody>
                  <a:tcPr/>
                </a:tc>
                <a:extLst>
                  <a:ext uri="{0D108BD9-81ED-4DB2-BD59-A6C34878D82A}">
                    <a16:rowId xmlns:a16="http://schemas.microsoft.com/office/drawing/2014/main" val="2066630144"/>
                  </a:ext>
                </a:extLst>
              </a:tr>
              <a:tr h="0">
                <a:tc>
                  <a:txBody>
                    <a:bodyPr/>
                    <a:lstStyle/>
                    <a:p>
                      <a:pPr marL="180975" indent="0"/>
                      <a:r>
                        <a:rPr lang="en-US" sz="700" dirty="0"/>
                        <a:t>Net cash flows from financing activities</a:t>
                      </a:r>
                    </a:p>
                  </a:txBody>
                  <a:tcPr/>
                </a:tc>
                <a:tc>
                  <a:txBody>
                    <a:bodyPr/>
                    <a:lstStyle/>
                    <a:p>
                      <a:pPr algn="r"/>
                      <a:endParaRPr lang="en-US" sz="700"/>
                    </a:p>
                  </a:txBody>
                  <a:tcPr/>
                </a:tc>
                <a:tc>
                  <a:txBody>
                    <a:bodyPr/>
                    <a:lstStyle/>
                    <a:p>
                      <a:pPr algn="r"/>
                      <a:r>
                        <a:rPr lang="en-US" sz="700" u="sng" baseline="0" dirty="0"/>
                        <a:t>   (7,000)</a:t>
                      </a:r>
                    </a:p>
                  </a:txBody>
                  <a:tcPr/>
                </a:tc>
                <a:extLst>
                  <a:ext uri="{0D108BD9-81ED-4DB2-BD59-A6C34878D82A}">
                    <a16:rowId xmlns:a16="http://schemas.microsoft.com/office/drawing/2014/main" val="503570753"/>
                  </a:ext>
                </a:extLst>
              </a:tr>
              <a:tr h="0">
                <a:tc>
                  <a:txBody>
                    <a:bodyPr/>
                    <a:lstStyle/>
                    <a:p>
                      <a:r>
                        <a:rPr lang="en-US" sz="700" dirty="0"/>
                        <a:t>Net increase (decrease) in cash</a:t>
                      </a:r>
                    </a:p>
                  </a:txBody>
                  <a:tcPr/>
                </a:tc>
                <a:tc>
                  <a:txBody>
                    <a:bodyPr/>
                    <a:lstStyle/>
                    <a:p>
                      <a:pPr algn="r"/>
                      <a:endParaRPr lang="en-US" sz="700"/>
                    </a:p>
                  </a:txBody>
                  <a:tcPr/>
                </a:tc>
                <a:tc>
                  <a:txBody>
                    <a:bodyPr/>
                    <a:lstStyle/>
                    <a:p>
                      <a:pPr algn="r"/>
                      <a:r>
                        <a:rPr lang="en-US" sz="700" u="sng" baseline="0" dirty="0"/>
                        <a:t>    14,000</a:t>
                      </a:r>
                    </a:p>
                  </a:txBody>
                  <a:tcPr/>
                </a:tc>
                <a:extLst>
                  <a:ext uri="{0D108BD9-81ED-4DB2-BD59-A6C34878D82A}">
                    <a16:rowId xmlns:a16="http://schemas.microsoft.com/office/drawing/2014/main" val="869505650"/>
                  </a:ext>
                </a:extLst>
              </a:tr>
              <a:tr h="0">
                <a:tc>
                  <a:txBody>
                    <a:bodyPr/>
                    <a:lstStyle/>
                    <a:p>
                      <a:r>
                        <a:rPr lang="en-US" sz="700" dirty="0"/>
                        <a:t>Cash at the beginning of the period</a:t>
                      </a:r>
                    </a:p>
                  </a:txBody>
                  <a:tcPr/>
                </a:tc>
                <a:tc>
                  <a:txBody>
                    <a:bodyPr/>
                    <a:lstStyle/>
                    <a:p>
                      <a:pPr algn="r"/>
                      <a:endParaRPr lang="en-US" sz="700"/>
                    </a:p>
                  </a:txBody>
                  <a:tcPr/>
                </a:tc>
                <a:tc>
                  <a:txBody>
                    <a:bodyPr/>
                    <a:lstStyle/>
                    <a:p>
                      <a:pPr algn="r"/>
                      <a:r>
                        <a:rPr lang="en-US" sz="700" u="sng" baseline="0" dirty="0"/>
                        <a:t>    48,000</a:t>
                      </a:r>
                    </a:p>
                  </a:txBody>
                  <a:tcPr/>
                </a:tc>
                <a:extLst>
                  <a:ext uri="{0D108BD9-81ED-4DB2-BD59-A6C34878D82A}">
                    <a16:rowId xmlns:a16="http://schemas.microsoft.com/office/drawing/2014/main" val="3349204290"/>
                  </a:ext>
                </a:extLst>
              </a:tr>
              <a:tr h="0">
                <a:tc>
                  <a:txBody>
                    <a:bodyPr/>
                    <a:lstStyle/>
                    <a:p>
                      <a:r>
                        <a:rPr lang="en-US" sz="700" dirty="0"/>
                        <a:t>Cash at the end of the period</a:t>
                      </a:r>
                    </a:p>
                  </a:txBody>
                  <a:tcPr/>
                </a:tc>
                <a:tc>
                  <a:txBody>
                    <a:bodyPr/>
                    <a:lstStyle/>
                    <a:p>
                      <a:pPr algn="r"/>
                      <a:endParaRPr lang="en-US" sz="700"/>
                    </a:p>
                  </a:txBody>
                  <a:tcPr/>
                </a:tc>
                <a:tc>
                  <a:txBody>
                    <a:bodyPr/>
                    <a:lstStyle/>
                    <a:p>
                      <a:pPr algn="r"/>
                      <a:r>
                        <a:rPr lang="en-US" sz="700" u="dbl" baseline="0" dirty="0"/>
                        <a:t>  $62,000</a:t>
                      </a:r>
                    </a:p>
                  </a:txBody>
                  <a:tcPr/>
                </a:tc>
                <a:extLst>
                  <a:ext uri="{0D108BD9-81ED-4DB2-BD59-A6C34878D82A}">
                    <a16:rowId xmlns:a16="http://schemas.microsoft.com/office/drawing/2014/main" val="3836240929"/>
                  </a:ext>
                </a:extLst>
              </a:tr>
              <a:tr h="0">
                <a:tc>
                  <a:txBody>
                    <a:bodyPr/>
                    <a:lstStyle/>
                    <a:p>
                      <a:r>
                        <a:rPr lang="en-US" sz="700" b="1" dirty="0"/>
                        <a:t>Note: Noncash Activities</a:t>
                      </a:r>
                    </a:p>
                  </a:txBody>
                  <a:tcPr/>
                </a:tc>
                <a:tc>
                  <a:txBody>
                    <a:bodyPr/>
                    <a:lstStyle/>
                    <a:p>
                      <a:pPr algn="r"/>
                      <a:endParaRPr lang="en-US" sz="700"/>
                    </a:p>
                  </a:txBody>
                  <a:tcPr/>
                </a:tc>
                <a:tc>
                  <a:txBody>
                    <a:bodyPr/>
                    <a:lstStyle/>
                    <a:p>
                      <a:pPr algn="r"/>
                      <a:endParaRPr lang="en-US" sz="700"/>
                    </a:p>
                  </a:txBody>
                  <a:tcPr/>
                </a:tc>
                <a:extLst>
                  <a:ext uri="{0D108BD9-81ED-4DB2-BD59-A6C34878D82A}">
                    <a16:rowId xmlns:a16="http://schemas.microsoft.com/office/drawing/2014/main" val="1670696282"/>
                  </a:ext>
                </a:extLst>
              </a:tr>
              <a:tr h="0">
                <a:tc>
                  <a:txBody>
                    <a:bodyPr/>
                    <a:lstStyle/>
                    <a:p>
                      <a:r>
                        <a:rPr lang="en-US" sz="700" dirty="0"/>
                        <a:t>Purchased equipment by issuing a note payable</a:t>
                      </a:r>
                    </a:p>
                  </a:txBody>
                  <a:tcPr/>
                </a:tc>
                <a:tc>
                  <a:txBody>
                    <a:bodyPr/>
                    <a:lstStyle/>
                    <a:p>
                      <a:pPr algn="r"/>
                      <a:endParaRPr lang="en-US" sz="700" dirty="0"/>
                    </a:p>
                  </a:txBody>
                  <a:tcPr/>
                </a:tc>
                <a:tc>
                  <a:txBody>
                    <a:bodyPr/>
                    <a:lstStyle/>
                    <a:p>
                      <a:pPr algn="r"/>
                      <a:r>
                        <a:rPr lang="en-US" sz="700" u="dbl" baseline="0" dirty="0"/>
                        <a:t>  $20,000</a:t>
                      </a:r>
                    </a:p>
                  </a:txBody>
                  <a:tcPr/>
                </a:tc>
                <a:extLst>
                  <a:ext uri="{0D108BD9-81ED-4DB2-BD59-A6C34878D82A}">
                    <a16:rowId xmlns:a16="http://schemas.microsoft.com/office/drawing/2014/main" val="2628778910"/>
                  </a:ext>
                </a:extLst>
              </a:tr>
            </a:tbl>
          </a:graphicData>
        </a:graphic>
      </p:graphicFrame>
      <p:sp>
        <p:nvSpPr>
          <p:cNvPr id="6" name="Slide Number Placeholder 5">
            <a:extLst>
              <a:ext uri="{FF2B5EF4-FFF2-40B4-BE49-F238E27FC236}">
                <a16:creationId xmlns:a16="http://schemas.microsoft.com/office/drawing/2014/main" id="{1544C148-87C7-4D0C-A081-74C79AE5089F}"/>
              </a:ext>
            </a:extLst>
          </p:cNvPr>
          <p:cNvSpPr>
            <a:spLocks noGrp="1"/>
          </p:cNvSpPr>
          <p:nvPr>
            <p:ph type="sldNum" sz="quarter" idx="10"/>
          </p:nvPr>
        </p:nvSpPr>
        <p:spPr/>
        <p:txBody>
          <a:bodyPr/>
          <a:lstStyle/>
          <a:p>
            <a:fld id="{68151E55-6873-49E2-B8D5-2F265E6F1973}" type="slidenum">
              <a:rPr lang="en-US" smtClean="0"/>
              <a:t>4</a:t>
            </a:fld>
            <a:endParaRPr lang="en-US" dirty="0"/>
          </a:p>
        </p:txBody>
      </p:sp>
    </p:spTree>
    <p:extLst>
      <p:ext uri="{BB962C8B-B14F-4D97-AF65-F5344CB8AC3E}">
        <p14:creationId xmlns:p14="http://schemas.microsoft.com/office/powerpoint/2010/main" val="11231161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Key Point </a:t>
            </a:r>
            <a:r>
              <a:rPr lang="en-US" sz="1000" b="0" dirty="0"/>
              <a:t>4</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3476161"/>
          </a:xfrm>
        </p:spPr>
        <p:txBody>
          <a:bodyPr/>
          <a:lstStyle/>
          <a:p>
            <a:pPr marL="0" indent="0">
              <a:buNone/>
            </a:pPr>
            <a:r>
              <a:rPr lang="en-US" sz="2000" dirty="0"/>
              <a:t>Using the indirect method, we start with net income and adjust this number for income statement items (removing noncash revenues and noncash expenses and removing nonoperating gains and nonoperating losses), and we adjust net income for balance sheet items that (changes in current assets and current liabilities). </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40</a:t>
            </a:fld>
            <a:endParaRPr lang="en-US" dirty="0"/>
          </a:p>
        </p:txBody>
      </p:sp>
    </p:spTree>
    <p:extLst>
      <p:ext uri="{BB962C8B-B14F-4D97-AF65-F5344CB8AC3E}">
        <p14:creationId xmlns:p14="http://schemas.microsoft.com/office/powerpoint/2010/main" val="24255725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Concept Check 11–2 </a:t>
            </a:r>
            <a:r>
              <a:rPr lang="en-US" sz="1000" b="0" dirty="0"/>
              <a:t>1</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09"/>
            <a:ext cx="8458200" cy="3254234"/>
          </a:xfrm>
        </p:spPr>
        <p:txBody>
          <a:bodyPr/>
          <a:lstStyle/>
          <a:p>
            <a:pPr marL="0" indent="0">
              <a:buNone/>
            </a:pPr>
            <a:r>
              <a:rPr lang="en-US" sz="2000" dirty="0"/>
              <a:t>Which of the following would be included as an adjustment to net income in the operating activities section of a statement of cash flows using the indirect method?</a:t>
            </a:r>
          </a:p>
          <a:p>
            <a:r>
              <a:rPr lang="en-US" dirty="0"/>
              <a:t>a. </a:t>
            </a:r>
            <a:r>
              <a:rPr lang="en-US" sz="2000" dirty="0"/>
              <a:t>Depreciation expense</a:t>
            </a:r>
          </a:p>
          <a:p>
            <a:r>
              <a:rPr lang="en-US" sz="2000" dirty="0"/>
              <a:t>b. Purchase of a truck</a:t>
            </a:r>
          </a:p>
          <a:p>
            <a:r>
              <a:rPr lang="en-US" sz="2000" dirty="0"/>
              <a:t>c. Issuance of common stock</a:t>
            </a:r>
          </a:p>
          <a:p>
            <a:r>
              <a:rPr lang="en-US" sz="2000" dirty="0"/>
              <a:t>d. Payment of cash dividends</a:t>
            </a:r>
          </a:p>
        </p:txBody>
      </p:sp>
      <p:sp>
        <p:nvSpPr>
          <p:cNvPr id="4" name="Content Placeholder 3">
            <a:extLst>
              <a:ext uri="{FF2B5EF4-FFF2-40B4-BE49-F238E27FC236}">
                <a16:creationId xmlns:a16="http://schemas.microsoft.com/office/drawing/2014/main" id="{55B9CB86-1022-4FD9-ADE0-7CC2E9148437}"/>
              </a:ext>
            </a:extLst>
          </p:cNvPr>
          <p:cNvSpPr>
            <a:spLocks noGrp="1"/>
          </p:cNvSpPr>
          <p:nvPr>
            <p:ph sz="quarter" idx="14"/>
          </p:nvPr>
        </p:nvSpPr>
        <p:spPr>
          <a:xfrm>
            <a:off x="342900" y="4530943"/>
            <a:ext cx="8007279" cy="1418613"/>
          </a:xfrm>
        </p:spPr>
        <p:txBody>
          <a:bodyPr/>
          <a:lstStyle/>
          <a:p>
            <a:r>
              <a:rPr lang="en-US" dirty="0"/>
              <a:t>The book value of the asset is the asset’s original cost net of its accumulated depreciation. Another common word that is synonymous with book value is carrying value because this is the amount the asset is “carried” in the books.</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41</a:t>
            </a:fld>
            <a:endParaRPr lang="en-US" dirty="0"/>
          </a:p>
        </p:txBody>
      </p:sp>
    </p:spTree>
    <p:extLst>
      <p:ext uri="{BB962C8B-B14F-4D97-AF65-F5344CB8AC3E}">
        <p14:creationId xmlns:p14="http://schemas.microsoft.com/office/powerpoint/2010/main" val="6223065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AB4E9-5279-4179-A33D-6E0D311D8202}"/>
              </a:ext>
            </a:extLst>
          </p:cNvPr>
          <p:cNvSpPr>
            <a:spLocks noGrp="1"/>
          </p:cNvSpPr>
          <p:nvPr>
            <p:ph type="title"/>
          </p:nvPr>
        </p:nvSpPr>
        <p:spPr/>
        <p:txBody>
          <a:bodyPr/>
          <a:lstStyle/>
          <a:p>
            <a:r>
              <a:rPr lang="en-US" dirty="0"/>
              <a:t>Concept Check 11–2 </a:t>
            </a:r>
            <a:r>
              <a:rPr lang="en-US" sz="1000" b="0" dirty="0"/>
              <a:t>2</a:t>
            </a:r>
          </a:p>
        </p:txBody>
      </p:sp>
      <p:sp>
        <p:nvSpPr>
          <p:cNvPr id="3" name="Content Placeholder 2">
            <a:extLst>
              <a:ext uri="{FF2B5EF4-FFF2-40B4-BE49-F238E27FC236}">
                <a16:creationId xmlns:a16="http://schemas.microsoft.com/office/drawing/2014/main" id="{7936E276-4661-4F33-ACAF-CE8F2816E5F8}"/>
              </a:ext>
            </a:extLst>
          </p:cNvPr>
          <p:cNvSpPr>
            <a:spLocks noGrp="1"/>
          </p:cNvSpPr>
          <p:nvPr>
            <p:ph sz="quarter" idx="11"/>
          </p:nvPr>
        </p:nvSpPr>
        <p:spPr>
          <a:xfrm>
            <a:off x="342900" y="1276710"/>
            <a:ext cx="8458200" cy="2812970"/>
          </a:xfrm>
        </p:spPr>
        <p:txBody>
          <a:bodyPr/>
          <a:lstStyle/>
          <a:p>
            <a:pPr marL="0" indent="0">
              <a:buNone/>
            </a:pPr>
            <a:r>
              <a:rPr lang="en-US" sz="2000" dirty="0"/>
              <a:t>Which of the following would be included as an adjustment to net income in the operating activities section of a statement of cash flows using the indirect method?</a:t>
            </a:r>
          </a:p>
          <a:p>
            <a:r>
              <a:rPr lang="en-US" sz="2000" dirty="0"/>
              <a:t>Answer a. Depreciation expense</a:t>
            </a:r>
          </a:p>
          <a:p>
            <a:r>
              <a:rPr lang="en-US" sz="2000" dirty="0"/>
              <a:t>b. Purchase of a truck</a:t>
            </a:r>
          </a:p>
          <a:p>
            <a:r>
              <a:rPr lang="en-US" sz="2000" dirty="0"/>
              <a:t>c. Issuance of common stock</a:t>
            </a:r>
          </a:p>
          <a:p>
            <a:r>
              <a:rPr lang="en-US" sz="2000" dirty="0"/>
              <a:t>d. Payment of cash dividends</a:t>
            </a:r>
          </a:p>
        </p:txBody>
      </p:sp>
      <p:sp>
        <p:nvSpPr>
          <p:cNvPr id="4" name="Content Placeholder 3">
            <a:extLst>
              <a:ext uri="{FF2B5EF4-FFF2-40B4-BE49-F238E27FC236}">
                <a16:creationId xmlns:a16="http://schemas.microsoft.com/office/drawing/2014/main" id="{55B9CB86-1022-4FD9-ADE0-7CC2E9148437}"/>
              </a:ext>
            </a:extLst>
          </p:cNvPr>
          <p:cNvSpPr>
            <a:spLocks noGrp="1"/>
          </p:cNvSpPr>
          <p:nvPr>
            <p:ph sz="quarter" idx="14"/>
          </p:nvPr>
        </p:nvSpPr>
        <p:spPr>
          <a:xfrm>
            <a:off x="342900" y="4741959"/>
            <a:ext cx="8007279" cy="839331"/>
          </a:xfrm>
        </p:spPr>
        <p:txBody>
          <a:bodyPr/>
          <a:lstStyle/>
          <a:p>
            <a:r>
              <a:rPr lang="en-US" sz="2000" dirty="0"/>
              <a:t>Adjustments to net income in the operating activities section include noncash items such as depreciation expense.</a:t>
            </a:r>
          </a:p>
        </p:txBody>
      </p:sp>
      <p:sp>
        <p:nvSpPr>
          <p:cNvPr id="8" name="Slide Number Placeholder 7">
            <a:extLst>
              <a:ext uri="{FF2B5EF4-FFF2-40B4-BE49-F238E27FC236}">
                <a16:creationId xmlns:a16="http://schemas.microsoft.com/office/drawing/2014/main" id="{D58BCE86-674B-43D4-9BA9-BF689AD08BBA}"/>
              </a:ext>
            </a:extLst>
          </p:cNvPr>
          <p:cNvSpPr>
            <a:spLocks noGrp="1"/>
          </p:cNvSpPr>
          <p:nvPr>
            <p:ph type="sldNum" sz="quarter" idx="10"/>
          </p:nvPr>
        </p:nvSpPr>
        <p:spPr/>
        <p:txBody>
          <a:bodyPr/>
          <a:lstStyle/>
          <a:p>
            <a:fld id="{68151E55-6873-49E2-B8D5-2F265E6F1973}" type="slidenum">
              <a:rPr lang="en-US" smtClean="0"/>
              <a:t>42</a:t>
            </a:fld>
            <a:endParaRPr lang="en-US" dirty="0"/>
          </a:p>
        </p:txBody>
      </p:sp>
    </p:spTree>
    <p:extLst>
      <p:ext uri="{BB962C8B-B14F-4D97-AF65-F5344CB8AC3E}">
        <p14:creationId xmlns:p14="http://schemas.microsoft.com/office/powerpoint/2010/main" val="40262120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lstStyle/>
          <a:p>
            <a:r>
              <a:rPr lang="en-US" dirty="0"/>
              <a:t>Concept Check 11–3 </a:t>
            </a:r>
            <a:r>
              <a:rPr lang="en-US" sz="1000" b="0" dirty="0"/>
              <a:t>1</a:t>
            </a:r>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p:txBody>
          <a:bodyPr>
            <a:normAutofit/>
          </a:bodyPr>
          <a:lstStyle/>
          <a:p>
            <a:pPr marL="0" indent="0">
              <a:buNone/>
            </a:pPr>
            <a:r>
              <a:rPr lang="en-US" sz="2400" dirty="0"/>
              <a:t>Which of the following items would be added back to net income in the operating activities section of a statement of cash flows (using the indirect method)?</a:t>
            </a:r>
          </a:p>
          <a:p>
            <a:r>
              <a:rPr lang="en-US" sz="2400" dirty="0"/>
              <a:t>a. Gain on sale of piece of equipment</a:t>
            </a:r>
          </a:p>
          <a:p>
            <a:r>
              <a:rPr lang="en-US" sz="2400" dirty="0"/>
              <a:t>b. Decrease in salaries payable</a:t>
            </a:r>
          </a:p>
          <a:p>
            <a:r>
              <a:rPr lang="en-US" sz="2400" dirty="0"/>
              <a:t>c. Increase in the balance in accounts payable</a:t>
            </a:r>
          </a:p>
          <a:p>
            <a:r>
              <a:rPr lang="en-US" sz="2400" dirty="0"/>
              <a:t>d. Increase in the balance in accounts receivable</a:t>
            </a:r>
          </a:p>
        </p:txBody>
      </p:sp>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43</a:t>
            </a:fld>
            <a:endParaRPr lang="en-US" dirty="0"/>
          </a:p>
        </p:txBody>
      </p:sp>
    </p:spTree>
    <p:extLst>
      <p:ext uri="{BB962C8B-B14F-4D97-AF65-F5344CB8AC3E}">
        <p14:creationId xmlns:p14="http://schemas.microsoft.com/office/powerpoint/2010/main" val="3026025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BD4D4-E614-4421-8A9F-942228428D0E}"/>
              </a:ext>
            </a:extLst>
          </p:cNvPr>
          <p:cNvSpPr>
            <a:spLocks noGrp="1"/>
          </p:cNvSpPr>
          <p:nvPr>
            <p:ph type="title"/>
          </p:nvPr>
        </p:nvSpPr>
        <p:spPr/>
        <p:txBody>
          <a:bodyPr/>
          <a:lstStyle/>
          <a:p>
            <a:r>
              <a:rPr lang="en-US" dirty="0"/>
              <a:t>Concept Check 11–3 </a:t>
            </a:r>
            <a:r>
              <a:rPr lang="en-US" sz="1000" b="0" dirty="0"/>
              <a:t>2</a:t>
            </a:r>
          </a:p>
        </p:txBody>
      </p:sp>
      <p:sp>
        <p:nvSpPr>
          <p:cNvPr id="3" name="Content Placeholder 2">
            <a:extLst>
              <a:ext uri="{FF2B5EF4-FFF2-40B4-BE49-F238E27FC236}">
                <a16:creationId xmlns:a16="http://schemas.microsoft.com/office/drawing/2014/main" id="{D34C6526-E2E1-4875-A98A-CAAFC5EFCF77}"/>
              </a:ext>
            </a:extLst>
          </p:cNvPr>
          <p:cNvSpPr>
            <a:spLocks noGrp="1"/>
          </p:cNvSpPr>
          <p:nvPr>
            <p:ph sz="quarter" idx="11"/>
          </p:nvPr>
        </p:nvSpPr>
        <p:spPr>
          <a:xfrm>
            <a:off x="342900" y="1276709"/>
            <a:ext cx="8458200" cy="3003889"/>
          </a:xfrm>
        </p:spPr>
        <p:txBody>
          <a:bodyPr>
            <a:normAutofit/>
          </a:bodyPr>
          <a:lstStyle/>
          <a:p>
            <a:pPr marL="0" indent="0">
              <a:buNone/>
            </a:pPr>
            <a:r>
              <a:rPr lang="en-US" sz="2200" dirty="0"/>
              <a:t>Which of the following items would be added back to net income in the operating activities section of a statement of cash flows (using the indirect method)?</a:t>
            </a:r>
          </a:p>
          <a:p>
            <a:r>
              <a:rPr lang="en-US" sz="2200" dirty="0"/>
              <a:t>a. Gain on sale of piece of equipment</a:t>
            </a:r>
          </a:p>
          <a:p>
            <a:r>
              <a:rPr lang="en-US" sz="2200" dirty="0"/>
              <a:t>b. Decrease in salaries payable</a:t>
            </a:r>
          </a:p>
          <a:p>
            <a:r>
              <a:rPr lang="en-US" sz="2200" dirty="0"/>
              <a:t>Answer c. Increase in the balance in accounts payable</a:t>
            </a:r>
          </a:p>
          <a:p>
            <a:r>
              <a:rPr lang="en-US" sz="2200" dirty="0"/>
              <a:t>d. Increase in the balance in accounts receivable</a:t>
            </a:r>
          </a:p>
        </p:txBody>
      </p:sp>
      <p:sp>
        <p:nvSpPr>
          <p:cNvPr id="7" name="Content Placeholder 6">
            <a:extLst>
              <a:ext uri="{FF2B5EF4-FFF2-40B4-BE49-F238E27FC236}">
                <a16:creationId xmlns:a16="http://schemas.microsoft.com/office/drawing/2014/main" id="{98E5FC53-BDA0-411E-B14E-32AA66B4BA30}"/>
              </a:ext>
            </a:extLst>
          </p:cNvPr>
          <p:cNvSpPr>
            <a:spLocks noGrp="1"/>
          </p:cNvSpPr>
          <p:nvPr>
            <p:ph sz="quarter" idx="14"/>
          </p:nvPr>
        </p:nvSpPr>
        <p:spPr>
          <a:xfrm>
            <a:off x="342900" y="4815047"/>
            <a:ext cx="8458200" cy="1414305"/>
          </a:xfrm>
        </p:spPr>
        <p:txBody>
          <a:bodyPr/>
          <a:lstStyle/>
          <a:p>
            <a:r>
              <a:rPr lang="en-US" sz="2000" dirty="0"/>
              <a:t>Increases to current liabilities (such as accounts payable) are added back to net income in the operating activities section of a statement of cash flows to arrive at the net cash flow from operating activities. The other items are subtracted.</a:t>
            </a:r>
          </a:p>
        </p:txBody>
      </p:sp>
      <p:sp>
        <p:nvSpPr>
          <p:cNvPr id="6" name="Slide Number Placeholder 5">
            <a:extLst>
              <a:ext uri="{FF2B5EF4-FFF2-40B4-BE49-F238E27FC236}">
                <a16:creationId xmlns:a16="http://schemas.microsoft.com/office/drawing/2014/main" id="{F9F7D2DE-D1B7-46C2-B854-CE88C0C4D56A}"/>
              </a:ext>
            </a:extLst>
          </p:cNvPr>
          <p:cNvSpPr>
            <a:spLocks noGrp="1"/>
          </p:cNvSpPr>
          <p:nvPr>
            <p:ph type="sldNum" sz="quarter" idx="10"/>
          </p:nvPr>
        </p:nvSpPr>
        <p:spPr/>
        <p:txBody>
          <a:bodyPr/>
          <a:lstStyle/>
          <a:p>
            <a:fld id="{68151E55-6873-49E2-B8D5-2F265E6F1973}" type="slidenum">
              <a:rPr lang="en-US" smtClean="0"/>
              <a:t>44</a:t>
            </a:fld>
            <a:endParaRPr lang="en-US" dirty="0"/>
          </a:p>
        </p:txBody>
      </p:sp>
    </p:spTree>
    <p:extLst>
      <p:ext uri="{BB962C8B-B14F-4D97-AF65-F5344CB8AC3E}">
        <p14:creationId xmlns:p14="http://schemas.microsoft.com/office/powerpoint/2010/main" val="20801459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B4FD1-A999-41C0-8429-565F7F0B279F}"/>
              </a:ext>
            </a:extLst>
          </p:cNvPr>
          <p:cNvSpPr>
            <a:spLocks noGrp="1"/>
          </p:cNvSpPr>
          <p:nvPr>
            <p:ph type="title"/>
          </p:nvPr>
        </p:nvSpPr>
        <p:spPr/>
        <p:txBody>
          <a:bodyPr/>
          <a:lstStyle/>
          <a:p>
            <a:r>
              <a:rPr lang="en-US" dirty="0"/>
              <a:t>Learning Objective 4</a:t>
            </a:r>
            <a:endParaRPr lang="en-US" sz="1000" b="0" dirty="0">
              <a:solidFill>
                <a:schemeClr val="tx1"/>
              </a:solidFill>
            </a:endParaRPr>
          </a:p>
        </p:txBody>
      </p:sp>
      <p:sp>
        <p:nvSpPr>
          <p:cNvPr id="3" name="Content Placeholder 2">
            <a:extLst>
              <a:ext uri="{FF2B5EF4-FFF2-40B4-BE49-F238E27FC236}">
                <a16:creationId xmlns:a16="http://schemas.microsoft.com/office/drawing/2014/main" id="{A8CC79DE-04E5-4040-B191-93A6FE974AFF}"/>
              </a:ext>
            </a:extLst>
          </p:cNvPr>
          <p:cNvSpPr>
            <a:spLocks noGrp="1"/>
          </p:cNvSpPr>
          <p:nvPr>
            <p:ph sz="quarter" idx="11"/>
          </p:nvPr>
        </p:nvSpPr>
        <p:spPr>
          <a:xfrm>
            <a:off x="342900" y="1276710"/>
            <a:ext cx="8458200" cy="821119"/>
          </a:xfrm>
        </p:spPr>
        <p:txBody>
          <a:bodyPr>
            <a:normAutofit lnSpcReduction="10000"/>
          </a:bodyPr>
          <a:lstStyle/>
          <a:p>
            <a:pPr marL="1371600" indent="-1311275"/>
            <a:r>
              <a:rPr lang="en-US" sz="2400" b="1" dirty="0">
                <a:solidFill>
                  <a:srgbClr val="A5062D"/>
                </a:solidFill>
              </a:rPr>
              <a:t>L</a:t>
            </a:r>
            <a:r>
              <a:rPr lang="en-US" sz="100" b="1" dirty="0">
                <a:solidFill>
                  <a:srgbClr val="A5062D"/>
                </a:solidFill>
              </a:rPr>
              <a:t> </a:t>
            </a:r>
            <a:r>
              <a:rPr lang="en-US" sz="2400" b="1" dirty="0">
                <a:solidFill>
                  <a:srgbClr val="A5062D"/>
                </a:solidFill>
              </a:rPr>
              <a:t>O 11–4 </a:t>
            </a:r>
            <a:r>
              <a:rPr lang="en-US" sz="2400" dirty="0"/>
              <a:t>Prepare the investing activities section of the statement of cash flows.</a:t>
            </a:r>
          </a:p>
        </p:txBody>
      </p:sp>
      <p:sp>
        <p:nvSpPr>
          <p:cNvPr id="6" name="Slide Number Placeholder 5">
            <a:extLst>
              <a:ext uri="{FF2B5EF4-FFF2-40B4-BE49-F238E27FC236}">
                <a16:creationId xmlns:a16="http://schemas.microsoft.com/office/drawing/2014/main" id="{8EB727AF-F5BC-4DA8-B758-14C46779674E}"/>
              </a:ext>
            </a:extLst>
          </p:cNvPr>
          <p:cNvSpPr>
            <a:spLocks noGrp="1"/>
          </p:cNvSpPr>
          <p:nvPr>
            <p:ph type="sldNum" sz="quarter" idx="10"/>
          </p:nvPr>
        </p:nvSpPr>
        <p:spPr/>
        <p:txBody>
          <a:bodyPr/>
          <a:lstStyle/>
          <a:p>
            <a:fld id="{68151E55-6873-49E2-B8D5-2F265E6F1973}" type="slidenum">
              <a:rPr lang="en-US" smtClean="0"/>
              <a:t>45</a:t>
            </a:fld>
            <a:endParaRPr lang="en-US" dirty="0"/>
          </a:p>
        </p:txBody>
      </p:sp>
    </p:spTree>
    <p:extLst>
      <p:ext uri="{BB962C8B-B14F-4D97-AF65-F5344CB8AC3E}">
        <p14:creationId xmlns:p14="http://schemas.microsoft.com/office/powerpoint/2010/main" val="26457697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0D0C-5A6C-4952-A43B-5FA089AF23FD}"/>
              </a:ext>
            </a:extLst>
          </p:cNvPr>
          <p:cNvSpPr>
            <a:spLocks noGrp="1"/>
          </p:cNvSpPr>
          <p:nvPr>
            <p:ph type="title"/>
          </p:nvPr>
        </p:nvSpPr>
        <p:spPr/>
        <p:txBody>
          <a:bodyPr>
            <a:noAutofit/>
          </a:bodyPr>
          <a:lstStyle/>
          <a:p>
            <a:r>
              <a:rPr lang="en-US" sz="3200" dirty="0"/>
              <a:t>Investing Activities</a:t>
            </a:r>
            <a:endParaRPr lang="en-US" sz="3000" dirty="0"/>
          </a:p>
        </p:txBody>
      </p:sp>
      <p:sp>
        <p:nvSpPr>
          <p:cNvPr id="5" name="Content Placeholder 4">
            <a:extLst>
              <a:ext uri="{FF2B5EF4-FFF2-40B4-BE49-F238E27FC236}">
                <a16:creationId xmlns:a16="http://schemas.microsoft.com/office/drawing/2014/main" id="{862C7211-2792-4954-9504-E9DED4882FF0}"/>
              </a:ext>
            </a:extLst>
          </p:cNvPr>
          <p:cNvSpPr>
            <a:spLocks noGrp="1"/>
          </p:cNvSpPr>
          <p:nvPr>
            <p:ph sz="quarter" idx="11"/>
          </p:nvPr>
        </p:nvSpPr>
        <p:spPr>
          <a:xfrm>
            <a:off x="342900" y="1276709"/>
            <a:ext cx="8458200" cy="2545783"/>
          </a:xfrm>
        </p:spPr>
        <p:txBody>
          <a:bodyPr/>
          <a:lstStyle/>
          <a:p>
            <a:pPr marL="0" indent="0">
              <a:spcBef>
                <a:spcPts val="1000"/>
              </a:spcBef>
              <a:spcAft>
                <a:spcPts val="0"/>
              </a:spcAft>
              <a:buNone/>
            </a:pPr>
            <a:r>
              <a:rPr lang="en-US" dirty="0"/>
              <a:t>In the investing activities section of the statement of cash flows, companies list separately cash inflows and cash outflows from transactions such as:</a:t>
            </a:r>
          </a:p>
          <a:p>
            <a:pPr marL="292608" indent="-292608">
              <a:spcBef>
                <a:spcPts val="1000"/>
              </a:spcBef>
              <a:spcAft>
                <a:spcPts val="0"/>
              </a:spcAft>
              <a:buFont typeface="Arial" panose="020B0604020202020204" pitchFamily="34" charset="0"/>
              <a:buChar char="•"/>
            </a:pPr>
            <a:r>
              <a:rPr lang="en-US" dirty="0"/>
              <a:t>Buying and selling property, plant, and equipment.</a:t>
            </a:r>
          </a:p>
          <a:p>
            <a:pPr marL="292608" indent="-292608">
              <a:spcBef>
                <a:spcPts val="1000"/>
              </a:spcBef>
              <a:spcAft>
                <a:spcPts val="0"/>
              </a:spcAft>
              <a:buFont typeface="Arial" panose="020B0604020202020204" pitchFamily="34" charset="0"/>
              <a:buChar char="•"/>
            </a:pPr>
            <a:r>
              <a:rPr lang="en-US" dirty="0"/>
              <a:t>Making and collecting loans.</a:t>
            </a:r>
          </a:p>
          <a:p>
            <a:pPr marL="292608" indent="-292608">
              <a:spcBef>
                <a:spcPts val="1000"/>
              </a:spcBef>
              <a:spcAft>
                <a:spcPts val="0"/>
              </a:spcAft>
              <a:buFont typeface="Arial" panose="020B0604020202020204" pitchFamily="34" charset="0"/>
              <a:buChar char="•"/>
            </a:pPr>
            <a:r>
              <a:rPr lang="en-US" dirty="0"/>
              <a:t>Buying and selling investments in other companies.</a:t>
            </a:r>
          </a:p>
        </p:txBody>
      </p:sp>
      <p:sp>
        <p:nvSpPr>
          <p:cNvPr id="10" name="Content Placeholder 9">
            <a:extLst>
              <a:ext uri="{FF2B5EF4-FFF2-40B4-BE49-F238E27FC236}">
                <a16:creationId xmlns:a16="http://schemas.microsoft.com/office/drawing/2014/main" id="{055C7D9C-1B59-4D3C-97B4-4CD28E65AB42}"/>
              </a:ext>
            </a:extLst>
          </p:cNvPr>
          <p:cNvSpPr>
            <a:spLocks noGrp="1"/>
          </p:cNvSpPr>
          <p:nvPr>
            <p:ph sz="quarter" idx="14"/>
          </p:nvPr>
        </p:nvSpPr>
        <p:spPr>
          <a:xfrm>
            <a:off x="342900" y="4242917"/>
            <a:ext cx="8458200" cy="881743"/>
          </a:xfrm>
        </p:spPr>
        <p:txBody>
          <a:bodyPr/>
          <a:lstStyle/>
          <a:p>
            <a:r>
              <a:rPr lang="en-US" dirty="0"/>
              <a:t>We can find a firm’s investing activities by analyzing changes in long-term asset accounts from the balance sheet.</a:t>
            </a:r>
          </a:p>
        </p:txBody>
      </p:sp>
      <p:sp>
        <p:nvSpPr>
          <p:cNvPr id="6" name="Slide Number Placeholder 5">
            <a:extLst>
              <a:ext uri="{FF2B5EF4-FFF2-40B4-BE49-F238E27FC236}">
                <a16:creationId xmlns:a16="http://schemas.microsoft.com/office/drawing/2014/main" id="{D58AFDDF-C405-4264-9E7A-8D1850C9A4CB}"/>
              </a:ext>
            </a:extLst>
          </p:cNvPr>
          <p:cNvSpPr>
            <a:spLocks noGrp="1"/>
          </p:cNvSpPr>
          <p:nvPr>
            <p:ph type="sldNum" sz="quarter" idx="10"/>
          </p:nvPr>
        </p:nvSpPr>
        <p:spPr/>
        <p:txBody>
          <a:bodyPr/>
          <a:lstStyle/>
          <a:p>
            <a:fld id="{68151E55-6873-49E2-B8D5-2F265E6F1973}" type="slidenum">
              <a:rPr lang="en-US" smtClean="0"/>
              <a:t>46</a:t>
            </a:fld>
            <a:endParaRPr lang="en-US" dirty="0"/>
          </a:p>
        </p:txBody>
      </p:sp>
    </p:spTree>
    <p:extLst>
      <p:ext uri="{BB962C8B-B14F-4D97-AF65-F5344CB8AC3E}">
        <p14:creationId xmlns:p14="http://schemas.microsoft.com/office/powerpoint/2010/main" val="27117960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215C5-48E7-4EEC-9035-3B75909DECB3}"/>
              </a:ext>
            </a:extLst>
          </p:cNvPr>
          <p:cNvSpPr>
            <a:spLocks noGrp="1"/>
          </p:cNvSpPr>
          <p:nvPr>
            <p:ph type="title"/>
          </p:nvPr>
        </p:nvSpPr>
        <p:spPr/>
        <p:txBody>
          <a:bodyPr>
            <a:normAutofit fontScale="90000"/>
          </a:bodyPr>
          <a:lstStyle/>
          <a:p>
            <a:pPr marL="0" indent="0">
              <a:buNone/>
            </a:pPr>
            <a:r>
              <a:rPr lang="en-US" dirty="0"/>
              <a:t>Illustration 11–17 </a:t>
            </a:r>
            <a:r>
              <a:rPr lang="en-US" sz="3600" dirty="0"/>
              <a:t>Cash Flows from Investing Activities</a:t>
            </a:r>
            <a:endParaRPr lang="en-US" dirty="0"/>
          </a:p>
        </p:txBody>
      </p:sp>
      <p:sp>
        <p:nvSpPr>
          <p:cNvPr id="5" name="Content Placeholder 4">
            <a:extLst>
              <a:ext uri="{FF2B5EF4-FFF2-40B4-BE49-F238E27FC236}">
                <a16:creationId xmlns:a16="http://schemas.microsoft.com/office/drawing/2014/main" id="{AE352472-638B-481C-A2D1-BDF8819EE3FE}"/>
              </a:ext>
            </a:extLst>
          </p:cNvPr>
          <p:cNvSpPr>
            <a:spLocks noGrp="1"/>
          </p:cNvSpPr>
          <p:nvPr>
            <p:ph sz="quarter" idx="11"/>
          </p:nvPr>
        </p:nvSpPr>
        <p:spPr>
          <a:xfrm>
            <a:off x="342900" y="1276709"/>
            <a:ext cx="8458200" cy="2131957"/>
          </a:xfrm>
        </p:spPr>
        <p:txBody>
          <a:bodyPr/>
          <a:lstStyle/>
          <a:p>
            <a:pPr>
              <a:spcBef>
                <a:spcPts val="1000"/>
              </a:spcBef>
              <a:spcAft>
                <a:spcPts val="0"/>
              </a:spcAft>
            </a:pPr>
            <a:r>
              <a:rPr lang="en-US" sz="2000" dirty="0">
                <a:solidFill>
                  <a:schemeClr val="tx1"/>
                </a:solidFill>
              </a:rPr>
              <a:t>E-Games, Inc.: </a:t>
            </a:r>
          </a:p>
          <a:p>
            <a:pPr marL="512064" indent="-512064">
              <a:spcBef>
                <a:spcPts val="1000"/>
              </a:spcBef>
              <a:spcAft>
                <a:spcPts val="0"/>
              </a:spcAft>
              <a:buFont typeface="+mj-lt"/>
              <a:buAutoNum type="arabicPeriod"/>
            </a:pPr>
            <a:r>
              <a:rPr lang="en-US" sz="2000" dirty="0">
                <a:solidFill>
                  <a:schemeClr val="tx1"/>
                </a:solidFill>
              </a:rPr>
              <a:t>Purchased investments for $35,000 cash</a:t>
            </a:r>
          </a:p>
          <a:p>
            <a:pPr marL="512064" indent="-512064">
              <a:spcBef>
                <a:spcPts val="1000"/>
              </a:spcBef>
              <a:spcAft>
                <a:spcPts val="0"/>
              </a:spcAft>
              <a:buFont typeface="+mj-lt"/>
              <a:buAutoNum type="arabicPeriod"/>
            </a:pPr>
            <a:r>
              <a:rPr lang="en-US" sz="2000" dirty="0">
                <a:solidFill>
                  <a:schemeClr val="tx1"/>
                </a:solidFill>
              </a:rPr>
              <a:t>Sold land originally costing $10,000 for only $6,000 cash</a:t>
            </a:r>
          </a:p>
          <a:p>
            <a:pPr marL="512064" indent="-512064">
              <a:spcBef>
                <a:spcPts val="1000"/>
              </a:spcBef>
              <a:spcAft>
                <a:spcPts val="0"/>
              </a:spcAft>
              <a:buFont typeface="+mj-lt"/>
              <a:buAutoNum type="arabicPeriod"/>
            </a:pPr>
            <a:r>
              <a:rPr lang="en-US" sz="2000" dirty="0">
                <a:solidFill>
                  <a:schemeClr val="tx1"/>
                </a:solidFill>
              </a:rPr>
              <a:t>Purchased $20,000 in equipment by issuing a $20,000 note payable due in three years (no cash was exchanged)</a:t>
            </a:r>
          </a:p>
        </p:txBody>
      </p:sp>
      <p:sp>
        <p:nvSpPr>
          <p:cNvPr id="9" name="Content Placeholder 8">
            <a:extLst>
              <a:ext uri="{FF2B5EF4-FFF2-40B4-BE49-F238E27FC236}">
                <a16:creationId xmlns:a16="http://schemas.microsoft.com/office/drawing/2014/main" id="{D51C8AC9-D13F-44EB-ADBF-2315D189F261}"/>
              </a:ext>
            </a:extLst>
          </p:cNvPr>
          <p:cNvSpPr>
            <a:spLocks noGrp="1"/>
          </p:cNvSpPr>
          <p:nvPr>
            <p:ph sz="quarter" idx="14"/>
          </p:nvPr>
        </p:nvSpPr>
        <p:spPr>
          <a:xfrm>
            <a:off x="342900" y="3449334"/>
            <a:ext cx="8458200" cy="732884"/>
          </a:xfrm>
        </p:spPr>
        <p:txBody>
          <a:bodyPr>
            <a:normAutofit lnSpcReduction="10000"/>
          </a:bodyPr>
          <a:lstStyle/>
          <a:p>
            <a:pPr algn="ctr"/>
            <a:r>
              <a:rPr lang="en-US" sz="1800" b="1" dirty="0">
                <a:solidFill>
                  <a:schemeClr val="tx1"/>
                </a:solidFill>
              </a:rPr>
              <a:t>E-GAMES, INC.</a:t>
            </a:r>
          </a:p>
          <a:p>
            <a:pPr algn="ctr"/>
            <a:r>
              <a:rPr lang="en-US" sz="1800" b="1" dirty="0">
                <a:solidFill>
                  <a:schemeClr val="tx1"/>
                </a:solidFill>
              </a:rPr>
              <a:t>Statement of Cash Flows (partial)</a:t>
            </a:r>
            <a:endParaRPr lang="en-US" sz="1800" dirty="0">
              <a:solidFill>
                <a:schemeClr val="tx1"/>
              </a:solidFill>
            </a:endParaRPr>
          </a:p>
        </p:txBody>
      </p:sp>
      <p:graphicFrame>
        <p:nvGraphicFramePr>
          <p:cNvPr id="10" name="Table 10">
            <a:extLst>
              <a:ext uri="{FF2B5EF4-FFF2-40B4-BE49-F238E27FC236}">
                <a16:creationId xmlns:a16="http://schemas.microsoft.com/office/drawing/2014/main" id="{A3EE1E55-0497-4FC2-8B43-5818374B5BEC}"/>
              </a:ext>
            </a:extLst>
          </p:cNvPr>
          <p:cNvGraphicFramePr>
            <a:graphicFrameLocks noGrp="1"/>
          </p:cNvGraphicFramePr>
          <p:nvPr>
            <p:extLst>
              <p:ext uri="{D42A27DB-BD31-4B8C-83A1-F6EECF244321}">
                <p14:modId xmlns:p14="http://schemas.microsoft.com/office/powerpoint/2010/main" val="3979496955"/>
              </p:ext>
            </p:extLst>
          </p:nvPr>
        </p:nvGraphicFramePr>
        <p:xfrm>
          <a:off x="990432" y="4317894"/>
          <a:ext cx="7531435" cy="2219960"/>
        </p:xfrm>
        <a:graphic>
          <a:graphicData uri="http://schemas.openxmlformats.org/drawingml/2006/table">
            <a:tbl>
              <a:tblPr firstRow="1" bandRow="1">
                <a:tableStyleId>{5C22544A-7EE6-4342-B048-85BDC9FD1C3A}</a:tableStyleId>
              </a:tblPr>
              <a:tblGrid>
                <a:gridCol w="5732780">
                  <a:extLst>
                    <a:ext uri="{9D8B030D-6E8A-4147-A177-3AD203B41FA5}">
                      <a16:colId xmlns:a16="http://schemas.microsoft.com/office/drawing/2014/main" val="2361681912"/>
                    </a:ext>
                  </a:extLst>
                </a:gridCol>
                <a:gridCol w="1798655">
                  <a:extLst>
                    <a:ext uri="{9D8B030D-6E8A-4147-A177-3AD203B41FA5}">
                      <a16:colId xmlns:a16="http://schemas.microsoft.com/office/drawing/2014/main" val="95271462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Cash Flows from Investing Activities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13454237"/>
                  </a:ext>
                </a:extLst>
              </a:tr>
              <a:tr h="0">
                <a:tc>
                  <a:txBody>
                    <a:bodyPr/>
                    <a:lstStyle/>
                    <a:p>
                      <a:r>
                        <a:rPr lang="en-US" sz="1800" b="1" dirty="0">
                          <a:solidFill>
                            <a:srgbClr val="502800"/>
                          </a:solidFill>
                        </a:rPr>
                        <a:t>   Purchase of investments</a:t>
                      </a:r>
                      <a:endParaRPr lang="en-US" b="1" dirty="0">
                        <a:solidFill>
                          <a:srgbClr val="5028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502800"/>
                          </a:solidFill>
                        </a:rPr>
                        <a:t>$(35,000)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0992872"/>
                  </a:ext>
                </a:extLst>
              </a:tr>
              <a:tr h="370840">
                <a:tc>
                  <a:txBody>
                    <a:bodyPr/>
                    <a:lstStyle/>
                    <a:p>
                      <a:r>
                        <a:rPr lang="en-US" b="1" dirty="0">
                          <a:solidFill>
                            <a:srgbClr val="502800"/>
                          </a:solidFill>
                        </a:rPr>
                        <a:t>   </a:t>
                      </a:r>
                      <a:r>
                        <a:rPr lang="en-US" sz="1800" b="1" dirty="0">
                          <a:solidFill>
                            <a:srgbClr val="502800"/>
                          </a:solidFill>
                        </a:rPr>
                        <a:t>Sale of land</a:t>
                      </a:r>
                      <a:endParaRPr lang="en-US" b="1" dirty="0">
                        <a:solidFill>
                          <a:srgbClr val="5028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b="1" dirty="0">
                          <a:solidFill>
                            <a:srgbClr val="502800"/>
                          </a:solidFill>
                        </a:rPr>
                        <a:t>     </a:t>
                      </a:r>
                      <a:r>
                        <a:rPr lang="en-US" sz="1800" b="1" dirty="0">
                          <a:solidFill>
                            <a:srgbClr val="502800"/>
                          </a:solidFill>
                        </a:rPr>
                        <a:t>6,000</a:t>
                      </a:r>
                      <a:endParaRPr lang="en-US" b="1" dirty="0">
                        <a:solidFill>
                          <a:srgbClr val="5028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377415"/>
                  </a:ext>
                </a:extLst>
              </a:tr>
              <a:tr h="370840">
                <a:tc>
                  <a:txBody>
                    <a:bodyPr/>
                    <a:lstStyle/>
                    <a:p>
                      <a:r>
                        <a:rPr lang="en-US" b="0" dirty="0">
                          <a:solidFill>
                            <a:schemeClr val="tx1"/>
                          </a:solidFill>
                        </a:rPr>
                        <a:t>     </a:t>
                      </a:r>
                      <a:r>
                        <a:rPr lang="en-US" sz="1800" b="0" dirty="0">
                          <a:solidFill>
                            <a:schemeClr val="tx1"/>
                          </a:solidFill>
                        </a:rPr>
                        <a:t>Net cash flows from investing activities</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$(29,000)</a:t>
                      </a:r>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39181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Note: Noncash Activities</a:t>
                      </a:r>
                      <a:endParaRPr lang="en-US" sz="1800" b="1" i="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295221"/>
                  </a:ext>
                </a:extLst>
              </a:tr>
              <a:tr h="370840">
                <a:tc>
                  <a:txBody>
                    <a:bodyPr/>
                    <a:lstStyle/>
                    <a:p>
                      <a:r>
                        <a:rPr lang="en-US" sz="1800" b="1" dirty="0">
                          <a:solidFill>
                            <a:srgbClr val="502800"/>
                          </a:solidFill>
                        </a:rPr>
                        <a:t>   Purchased equipment by issuing a note payable </a:t>
                      </a:r>
                      <a:endParaRPr lang="en-US" b="1" dirty="0">
                        <a:solidFill>
                          <a:srgbClr val="5028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1" dirty="0">
                          <a:solidFill>
                            <a:srgbClr val="502800"/>
                          </a:solidFill>
                        </a:rPr>
                        <a:t>$  20,000</a:t>
                      </a:r>
                      <a:endParaRPr lang="en-US" b="1" dirty="0">
                        <a:solidFill>
                          <a:srgbClr val="5028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52522754"/>
                  </a:ext>
                </a:extLst>
              </a:tr>
            </a:tbl>
          </a:graphicData>
        </a:graphic>
      </p:graphicFrame>
      <p:sp>
        <p:nvSpPr>
          <p:cNvPr id="6" name="Slide Number Placeholder 5">
            <a:extLst>
              <a:ext uri="{FF2B5EF4-FFF2-40B4-BE49-F238E27FC236}">
                <a16:creationId xmlns:a16="http://schemas.microsoft.com/office/drawing/2014/main" id="{0ADA0524-3488-4C05-AE41-1F305C82E310}"/>
              </a:ext>
            </a:extLst>
          </p:cNvPr>
          <p:cNvSpPr>
            <a:spLocks noGrp="1"/>
          </p:cNvSpPr>
          <p:nvPr>
            <p:ph type="sldNum" sz="quarter" idx="10"/>
          </p:nvPr>
        </p:nvSpPr>
        <p:spPr/>
        <p:txBody>
          <a:bodyPr/>
          <a:lstStyle/>
          <a:p>
            <a:fld id="{68151E55-6873-49E2-B8D5-2F265E6F1973}" type="slidenum">
              <a:rPr lang="en-US" smtClean="0"/>
              <a:t>47</a:t>
            </a:fld>
            <a:endParaRPr lang="en-US" dirty="0"/>
          </a:p>
        </p:txBody>
      </p:sp>
    </p:spTree>
    <p:extLst>
      <p:ext uri="{BB962C8B-B14F-4D97-AF65-F5344CB8AC3E}">
        <p14:creationId xmlns:p14="http://schemas.microsoft.com/office/powerpoint/2010/main" val="37176685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ABD7D-ACB1-450E-B860-D5FC9278FAAA}"/>
              </a:ext>
            </a:extLst>
          </p:cNvPr>
          <p:cNvSpPr>
            <a:spLocks noGrp="1"/>
          </p:cNvSpPr>
          <p:nvPr>
            <p:ph type="title"/>
          </p:nvPr>
        </p:nvSpPr>
        <p:spPr/>
        <p:txBody>
          <a:bodyPr/>
          <a:lstStyle/>
          <a:p>
            <a:r>
              <a:rPr lang="en-US" sz="3600" dirty="0"/>
              <a:t>Common Mistake </a:t>
            </a:r>
            <a:r>
              <a:rPr lang="en-US" sz="1000" b="0" dirty="0"/>
              <a:t>3</a:t>
            </a:r>
          </a:p>
        </p:txBody>
      </p:sp>
      <p:sp>
        <p:nvSpPr>
          <p:cNvPr id="9" name="Content Placeholder 8">
            <a:extLst>
              <a:ext uri="{FF2B5EF4-FFF2-40B4-BE49-F238E27FC236}">
                <a16:creationId xmlns:a16="http://schemas.microsoft.com/office/drawing/2014/main" id="{D9D31ECB-17D1-4C4D-98B2-BF1289A5B94E}"/>
              </a:ext>
            </a:extLst>
          </p:cNvPr>
          <p:cNvSpPr>
            <a:spLocks noGrp="1"/>
          </p:cNvSpPr>
          <p:nvPr>
            <p:ph sz="quarter" idx="11"/>
          </p:nvPr>
        </p:nvSpPr>
        <p:spPr/>
        <p:txBody>
          <a:bodyPr>
            <a:normAutofit/>
          </a:bodyPr>
          <a:lstStyle/>
          <a:p>
            <a:pPr marL="0" indent="0">
              <a:buNone/>
            </a:pPr>
            <a:r>
              <a:rPr lang="en-US" sz="2400" dirty="0"/>
              <a:t>Some students mistakenly record a cash inflow from investing activities, like the sale of land for $6,000, at an amount that equals the change in the asset account, $10,000 in this case.</a:t>
            </a:r>
          </a:p>
          <a:p>
            <a:pPr marL="0" indent="0">
              <a:buNone/>
            </a:pPr>
            <a:r>
              <a:rPr lang="en-US" sz="2400" dirty="0"/>
              <a:t>Remember that the investing activities section reports the actual cash received or paid for an asset, which is usually not the same as the change in the asset account reported in the balance sheet.</a:t>
            </a:r>
          </a:p>
        </p:txBody>
      </p:sp>
      <p:sp>
        <p:nvSpPr>
          <p:cNvPr id="6" name="Slide Number Placeholder 5">
            <a:extLst>
              <a:ext uri="{FF2B5EF4-FFF2-40B4-BE49-F238E27FC236}">
                <a16:creationId xmlns:a16="http://schemas.microsoft.com/office/drawing/2014/main" id="{3DF0E93A-8115-4E41-9A68-74F2FDFC1DF4}"/>
              </a:ext>
            </a:extLst>
          </p:cNvPr>
          <p:cNvSpPr>
            <a:spLocks noGrp="1"/>
          </p:cNvSpPr>
          <p:nvPr>
            <p:ph type="sldNum" sz="quarter" idx="10"/>
          </p:nvPr>
        </p:nvSpPr>
        <p:spPr/>
        <p:txBody>
          <a:bodyPr/>
          <a:lstStyle/>
          <a:p>
            <a:fld id="{68151E55-6873-49E2-B8D5-2F265E6F1973}" type="slidenum">
              <a:rPr lang="en-US" smtClean="0"/>
              <a:t>48</a:t>
            </a:fld>
            <a:endParaRPr lang="en-US" dirty="0"/>
          </a:p>
        </p:txBody>
      </p:sp>
    </p:spTree>
    <p:extLst>
      <p:ext uri="{BB962C8B-B14F-4D97-AF65-F5344CB8AC3E}">
        <p14:creationId xmlns:p14="http://schemas.microsoft.com/office/powerpoint/2010/main" val="3686065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sz="3600" dirty="0"/>
              <a:t>Key Point </a:t>
            </a:r>
            <a:r>
              <a:rPr lang="en-US" sz="1000" b="0" dirty="0"/>
              <a:t>5</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705100"/>
          </a:xfrm>
        </p:spPr>
        <p:txBody>
          <a:bodyPr>
            <a:normAutofit/>
          </a:bodyPr>
          <a:lstStyle/>
          <a:p>
            <a:pPr marL="0" indent="0">
              <a:spcAft>
                <a:spcPts val="1200"/>
              </a:spcAft>
              <a:buNone/>
            </a:pPr>
            <a:r>
              <a:rPr lang="en-US" sz="2400" dirty="0"/>
              <a:t>Cash transactions (inflows and outflows) involving long-term assets and current investments are reported in the investing activities section of the statement of cash flows.</a:t>
            </a:r>
          </a:p>
          <a:p>
            <a:pPr marL="0" indent="0">
              <a:spcAft>
                <a:spcPts val="1200"/>
              </a:spcAft>
              <a:buNone/>
            </a:pPr>
            <a:r>
              <a:rPr lang="en-US" sz="2400" dirty="0"/>
              <a:t>Typical investing activities include buying and selling property, plant, and equipment, as well as making and collecting loans.</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49</a:t>
            </a:fld>
            <a:endParaRPr lang="en-US" dirty="0"/>
          </a:p>
        </p:txBody>
      </p:sp>
    </p:spTree>
    <p:extLst>
      <p:ext uri="{BB962C8B-B14F-4D97-AF65-F5344CB8AC3E}">
        <p14:creationId xmlns:p14="http://schemas.microsoft.com/office/powerpoint/2010/main" val="287715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A90DB-ACFC-45B5-B53F-DE3085F6D27A}"/>
              </a:ext>
            </a:extLst>
          </p:cNvPr>
          <p:cNvSpPr>
            <a:spLocks noGrp="1"/>
          </p:cNvSpPr>
          <p:nvPr>
            <p:ph type="title"/>
          </p:nvPr>
        </p:nvSpPr>
        <p:spPr/>
        <p:txBody>
          <a:bodyPr/>
          <a:lstStyle/>
          <a:p>
            <a:r>
              <a:rPr lang="en-US" dirty="0"/>
              <a:t>Learning Objective 1</a:t>
            </a:r>
          </a:p>
        </p:txBody>
      </p:sp>
      <p:sp>
        <p:nvSpPr>
          <p:cNvPr id="3" name="Content Placeholder 2">
            <a:extLst>
              <a:ext uri="{FF2B5EF4-FFF2-40B4-BE49-F238E27FC236}">
                <a16:creationId xmlns:a16="http://schemas.microsoft.com/office/drawing/2014/main" id="{04FFBA62-8A3F-4A64-8675-2144143AE172}"/>
              </a:ext>
            </a:extLst>
          </p:cNvPr>
          <p:cNvSpPr>
            <a:spLocks noGrp="1"/>
          </p:cNvSpPr>
          <p:nvPr>
            <p:ph sz="quarter" idx="11"/>
          </p:nvPr>
        </p:nvSpPr>
        <p:spPr/>
        <p:txBody>
          <a:bodyPr>
            <a:normAutofit/>
          </a:bodyPr>
          <a:lstStyle/>
          <a:p>
            <a:pPr marL="1346200" indent="-1292225">
              <a:tabLst>
                <a:tab pos="1255713" algn="l"/>
                <a:tab pos="1346200" algn="l"/>
              </a:tabLst>
            </a:pPr>
            <a:r>
              <a:rPr lang="en-US" sz="2200" b="1" dirty="0">
                <a:solidFill>
                  <a:srgbClr val="A5062D"/>
                </a:solidFill>
              </a:rPr>
              <a:t>L</a:t>
            </a:r>
            <a:r>
              <a:rPr lang="en-US" sz="100" b="1" dirty="0">
                <a:solidFill>
                  <a:srgbClr val="A5062D"/>
                </a:solidFill>
              </a:rPr>
              <a:t> </a:t>
            </a:r>
            <a:r>
              <a:rPr lang="en-US" sz="2200" b="1" dirty="0">
                <a:solidFill>
                  <a:srgbClr val="A5062D"/>
                </a:solidFill>
              </a:rPr>
              <a:t>O 11–1 </a:t>
            </a:r>
            <a:r>
              <a:rPr lang="en-US" sz="2200" dirty="0"/>
              <a:t>Classify cash transactions as operating, investing, or financing activities.</a:t>
            </a:r>
          </a:p>
        </p:txBody>
      </p:sp>
      <p:sp>
        <p:nvSpPr>
          <p:cNvPr id="6" name="Slide Number Placeholder 5">
            <a:extLst>
              <a:ext uri="{FF2B5EF4-FFF2-40B4-BE49-F238E27FC236}">
                <a16:creationId xmlns:a16="http://schemas.microsoft.com/office/drawing/2014/main" id="{C2770B46-7EA1-450A-9DDA-05296D66F4AD}"/>
              </a:ext>
            </a:extLst>
          </p:cNvPr>
          <p:cNvSpPr>
            <a:spLocks noGrp="1"/>
          </p:cNvSpPr>
          <p:nvPr>
            <p:ph type="sldNum" sz="quarter" idx="10"/>
          </p:nvPr>
        </p:nvSpPr>
        <p:spPr/>
        <p:txBody>
          <a:bodyPr/>
          <a:lstStyle/>
          <a:p>
            <a:fld id="{68151E55-6873-49E2-B8D5-2F265E6F1973}" type="slidenum">
              <a:rPr lang="en-US" smtClean="0"/>
              <a:t>5</a:t>
            </a:fld>
            <a:endParaRPr lang="en-US" dirty="0"/>
          </a:p>
        </p:txBody>
      </p:sp>
    </p:spTree>
    <p:extLst>
      <p:ext uri="{BB962C8B-B14F-4D97-AF65-F5344CB8AC3E}">
        <p14:creationId xmlns:p14="http://schemas.microsoft.com/office/powerpoint/2010/main" val="19532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dirty="0"/>
              <a:t>Concept Check 11–4 </a:t>
            </a:r>
            <a:r>
              <a:rPr lang="en-US" sz="1000" b="0" dirty="0"/>
              <a:t>1</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705100"/>
          </a:xfrm>
        </p:spPr>
        <p:txBody>
          <a:bodyPr/>
          <a:lstStyle/>
          <a:p>
            <a:pPr marL="0" indent="0">
              <a:buNone/>
            </a:pPr>
            <a:r>
              <a:rPr lang="en-US" sz="2000" dirty="0"/>
              <a:t>Which of the following cash transactions would be included in the investing activities section of a statement of cash flows?</a:t>
            </a:r>
          </a:p>
          <a:p>
            <a:r>
              <a:rPr lang="en-US" dirty="0"/>
              <a:t>a. </a:t>
            </a:r>
            <a:r>
              <a:rPr lang="en-US" sz="2000" dirty="0"/>
              <a:t>Purchasing a building</a:t>
            </a:r>
          </a:p>
          <a:p>
            <a:r>
              <a:rPr lang="en-US" sz="2000" dirty="0"/>
              <a:t>b. Obtaining a loan at a bank</a:t>
            </a:r>
          </a:p>
          <a:p>
            <a:r>
              <a:rPr lang="en-US" sz="2000" dirty="0"/>
              <a:t>c. Issuing common stock</a:t>
            </a:r>
          </a:p>
          <a:p>
            <a:r>
              <a:rPr lang="en-US" sz="2000" dirty="0"/>
              <a:t>d. Selling goods to customers</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50</a:t>
            </a:fld>
            <a:endParaRPr lang="en-US" dirty="0"/>
          </a:p>
        </p:txBody>
      </p:sp>
    </p:spTree>
    <p:extLst>
      <p:ext uri="{BB962C8B-B14F-4D97-AF65-F5344CB8AC3E}">
        <p14:creationId xmlns:p14="http://schemas.microsoft.com/office/powerpoint/2010/main" val="32142211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3A38F-222A-4B17-BD54-5B7B693B27BF}"/>
              </a:ext>
            </a:extLst>
          </p:cNvPr>
          <p:cNvSpPr>
            <a:spLocks noGrp="1"/>
          </p:cNvSpPr>
          <p:nvPr>
            <p:ph type="title"/>
          </p:nvPr>
        </p:nvSpPr>
        <p:spPr/>
        <p:txBody>
          <a:bodyPr/>
          <a:lstStyle/>
          <a:p>
            <a:r>
              <a:rPr lang="en-US" dirty="0"/>
              <a:t>Concept Check 11–4 </a:t>
            </a:r>
            <a:r>
              <a:rPr lang="en-US" sz="1000" b="0" dirty="0"/>
              <a:t>2</a:t>
            </a:r>
          </a:p>
        </p:txBody>
      </p:sp>
      <p:sp>
        <p:nvSpPr>
          <p:cNvPr id="3" name="Content Placeholder 2">
            <a:extLst>
              <a:ext uri="{FF2B5EF4-FFF2-40B4-BE49-F238E27FC236}">
                <a16:creationId xmlns:a16="http://schemas.microsoft.com/office/drawing/2014/main" id="{26600836-5ED8-463A-AE0B-28E9651162FE}"/>
              </a:ext>
            </a:extLst>
          </p:cNvPr>
          <p:cNvSpPr>
            <a:spLocks noGrp="1"/>
          </p:cNvSpPr>
          <p:nvPr>
            <p:ph sz="quarter" idx="11"/>
          </p:nvPr>
        </p:nvSpPr>
        <p:spPr>
          <a:xfrm>
            <a:off x="342900" y="1276710"/>
            <a:ext cx="8458200" cy="2521567"/>
          </a:xfrm>
        </p:spPr>
        <p:txBody>
          <a:bodyPr/>
          <a:lstStyle/>
          <a:p>
            <a:pPr marL="0" indent="0">
              <a:buNone/>
            </a:pPr>
            <a:r>
              <a:rPr lang="en-US" sz="2000" dirty="0"/>
              <a:t>Which of the following cash transactions would be included in the investing activities section of a statement of cash flows?</a:t>
            </a:r>
          </a:p>
          <a:p>
            <a:r>
              <a:rPr lang="en-US" dirty="0"/>
              <a:t>Answer a. </a:t>
            </a:r>
            <a:r>
              <a:rPr lang="en-US" sz="2000" dirty="0"/>
              <a:t>Purchasing a building</a:t>
            </a:r>
          </a:p>
          <a:p>
            <a:r>
              <a:rPr lang="en-US" sz="2000" dirty="0"/>
              <a:t>b. Obtaining a loan at a bank</a:t>
            </a:r>
          </a:p>
          <a:p>
            <a:r>
              <a:rPr lang="en-US" sz="2000" dirty="0"/>
              <a:t>c. Issuing common stock</a:t>
            </a:r>
          </a:p>
          <a:p>
            <a:r>
              <a:rPr lang="en-US" sz="2000" dirty="0"/>
              <a:t>d. Selling goods to customers</a:t>
            </a:r>
          </a:p>
        </p:txBody>
      </p:sp>
      <p:sp>
        <p:nvSpPr>
          <p:cNvPr id="6" name="Content Placeholder 5">
            <a:extLst>
              <a:ext uri="{FF2B5EF4-FFF2-40B4-BE49-F238E27FC236}">
                <a16:creationId xmlns:a16="http://schemas.microsoft.com/office/drawing/2014/main" id="{DE0954A7-BB49-4377-AF72-D0D13A27FA88}"/>
              </a:ext>
            </a:extLst>
          </p:cNvPr>
          <p:cNvSpPr>
            <a:spLocks noGrp="1"/>
          </p:cNvSpPr>
          <p:nvPr>
            <p:ph sz="quarter" idx="14"/>
          </p:nvPr>
        </p:nvSpPr>
        <p:spPr>
          <a:xfrm>
            <a:off x="342900" y="4343400"/>
            <a:ext cx="8283512" cy="962130"/>
          </a:xfrm>
        </p:spPr>
        <p:txBody>
          <a:bodyPr/>
          <a:lstStyle/>
          <a:p>
            <a:r>
              <a:rPr lang="en-US" sz="2000" dirty="0"/>
              <a:t>Changes in long-term assets (like buildings) would be included in the investing activities section of a statement of cash flows.</a:t>
            </a:r>
          </a:p>
        </p:txBody>
      </p:sp>
      <p:sp>
        <p:nvSpPr>
          <p:cNvPr id="8" name="Slide Number Placeholder 7">
            <a:extLst>
              <a:ext uri="{FF2B5EF4-FFF2-40B4-BE49-F238E27FC236}">
                <a16:creationId xmlns:a16="http://schemas.microsoft.com/office/drawing/2014/main" id="{BA786D87-97B2-40FF-8165-C13801E315D9}"/>
              </a:ext>
            </a:extLst>
          </p:cNvPr>
          <p:cNvSpPr>
            <a:spLocks noGrp="1"/>
          </p:cNvSpPr>
          <p:nvPr>
            <p:ph type="sldNum" sz="quarter" idx="10"/>
          </p:nvPr>
        </p:nvSpPr>
        <p:spPr/>
        <p:txBody>
          <a:bodyPr/>
          <a:lstStyle/>
          <a:p>
            <a:fld id="{68151E55-6873-49E2-B8D5-2F265E6F1973}" type="slidenum">
              <a:rPr lang="en-US" smtClean="0"/>
              <a:t>51</a:t>
            </a:fld>
            <a:endParaRPr lang="en-US" dirty="0"/>
          </a:p>
        </p:txBody>
      </p:sp>
    </p:spTree>
    <p:extLst>
      <p:ext uri="{BB962C8B-B14F-4D97-AF65-F5344CB8AC3E}">
        <p14:creationId xmlns:p14="http://schemas.microsoft.com/office/powerpoint/2010/main" val="38652613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E0C95-9AF0-43FF-89C3-4B8DA547AD8E}"/>
              </a:ext>
            </a:extLst>
          </p:cNvPr>
          <p:cNvSpPr>
            <a:spLocks noGrp="1"/>
          </p:cNvSpPr>
          <p:nvPr>
            <p:ph type="title"/>
          </p:nvPr>
        </p:nvSpPr>
        <p:spPr/>
        <p:txBody>
          <a:bodyPr/>
          <a:lstStyle/>
          <a:p>
            <a:r>
              <a:rPr lang="en-US" dirty="0"/>
              <a:t>Learning Objective 5</a:t>
            </a:r>
          </a:p>
        </p:txBody>
      </p:sp>
      <p:sp>
        <p:nvSpPr>
          <p:cNvPr id="3" name="Content Placeholder 2">
            <a:extLst>
              <a:ext uri="{FF2B5EF4-FFF2-40B4-BE49-F238E27FC236}">
                <a16:creationId xmlns:a16="http://schemas.microsoft.com/office/drawing/2014/main" id="{023839A9-4601-4383-9D00-D14255E50BD3}"/>
              </a:ext>
            </a:extLst>
          </p:cNvPr>
          <p:cNvSpPr>
            <a:spLocks noGrp="1"/>
          </p:cNvSpPr>
          <p:nvPr>
            <p:ph sz="quarter" idx="11"/>
          </p:nvPr>
        </p:nvSpPr>
        <p:spPr>
          <a:xfrm>
            <a:off x="342900" y="1236517"/>
            <a:ext cx="8458200" cy="821120"/>
          </a:xfrm>
        </p:spPr>
        <p:txBody>
          <a:bodyPr/>
          <a:lstStyle/>
          <a:p>
            <a:pPr marL="1085850" indent="-1031875">
              <a:tabLst>
                <a:tab pos="1085850" algn="l"/>
                <a:tab pos="1146175" algn="l"/>
              </a:tabLst>
            </a:pPr>
            <a:r>
              <a:rPr lang="en-US" b="1" dirty="0">
                <a:solidFill>
                  <a:srgbClr val="A5062D"/>
                </a:solidFill>
              </a:rPr>
              <a:t>L</a:t>
            </a:r>
            <a:r>
              <a:rPr lang="en-US" sz="100" b="1" dirty="0">
                <a:solidFill>
                  <a:srgbClr val="A5062D"/>
                </a:solidFill>
              </a:rPr>
              <a:t> </a:t>
            </a:r>
            <a:r>
              <a:rPr lang="en-US" b="1" dirty="0">
                <a:solidFill>
                  <a:srgbClr val="A5062D"/>
                </a:solidFill>
              </a:rPr>
              <a:t>O 11–5 </a:t>
            </a:r>
            <a:r>
              <a:rPr lang="en-US" dirty="0"/>
              <a:t>Prepare the financing activities section of the statement of cash flows.</a:t>
            </a:r>
          </a:p>
        </p:txBody>
      </p:sp>
      <p:sp>
        <p:nvSpPr>
          <p:cNvPr id="7" name="Slide Number Placeholder 6">
            <a:extLst>
              <a:ext uri="{FF2B5EF4-FFF2-40B4-BE49-F238E27FC236}">
                <a16:creationId xmlns:a16="http://schemas.microsoft.com/office/drawing/2014/main" id="{AF91C1AC-F181-4D02-A80A-730D3B81A0FC}"/>
              </a:ext>
            </a:extLst>
          </p:cNvPr>
          <p:cNvSpPr>
            <a:spLocks noGrp="1"/>
          </p:cNvSpPr>
          <p:nvPr>
            <p:ph type="sldNum" sz="quarter" idx="10"/>
          </p:nvPr>
        </p:nvSpPr>
        <p:spPr/>
        <p:txBody>
          <a:bodyPr/>
          <a:lstStyle/>
          <a:p>
            <a:fld id="{68151E55-6873-49E2-B8D5-2F265E6F1973}" type="slidenum">
              <a:rPr lang="en-US" smtClean="0"/>
              <a:t>52</a:t>
            </a:fld>
            <a:endParaRPr lang="en-US" dirty="0"/>
          </a:p>
        </p:txBody>
      </p:sp>
    </p:spTree>
    <p:extLst>
      <p:ext uri="{BB962C8B-B14F-4D97-AF65-F5344CB8AC3E}">
        <p14:creationId xmlns:p14="http://schemas.microsoft.com/office/powerpoint/2010/main" val="2201799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EBD4F-D8E0-4ABB-BC12-3317E00BEE56}"/>
              </a:ext>
            </a:extLst>
          </p:cNvPr>
          <p:cNvSpPr>
            <a:spLocks noGrp="1"/>
          </p:cNvSpPr>
          <p:nvPr>
            <p:ph type="title"/>
          </p:nvPr>
        </p:nvSpPr>
        <p:spPr/>
        <p:txBody>
          <a:bodyPr/>
          <a:lstStyle/>
          <a:p>
            <a:r>
              <a:rPr lang="en-US" sz="3600" dirty="0"/>
              <a:t>Financing Activities</a:t>
            </a:r>
            <a:endParaRPr lang="en-US" dirty="0"/>
          </a:p>
        </p:txBody>
      </p:sp>
      <p:sp>
        <p:nvSpPr>
          <p:cNvPr id="9" name="Content Placeholder 8">
            <a:extLst>
              <a:ext uri="{FF2B5EF4-FFF2-40B4-BE49-F238E27FC236}">
                <a16:creationId xmlns:a16="http://schemas.microsoft.com/office/drawing/2014/main" id="{E0B9A52A-1046-43B4-A60D-0419D3724959}"/>
              </a:ext>
            </a:extLst>
          </p:cNvPr>
          <p:cNvSpPr>
            <a:spLocks noGrp="1"/>
          </p:cNvSpPr>
          <p:nvPr>
            <p:ph sz="quarter" idx="11"/>
          </p:nvPr>
        </p:nvSpPr>
        <p:spPr>
          <a:xfrm>
            <a:off x="342900" y="1276709"/>
            <a:ext cx="8458200" cy="1968909"/>
          </a:xfrm>
        </p:spPr>
        <p:txBody>
          <a:bodyPr/>
          <a:lstStyle/>
          <a:p>
            <a:pPr marL="0" indent="0">
              <a:spcBef>
                <a:spcPts val="1000"/>
              </a:spcBef>
              <a:spcAft>
                <a:spcPts val="0"/>
              </a:spcAft>
              <a:buNone/>
            </a:pPr>
            <a:r>
              <a:rPr lang="en-US" dirty="0"/>
              <a:t>In the financing activities section of the statement of cash flows, companies list separately:</a:t>
            </a:r>
          </a:p>
          <a:p>
            <a:pPr marL="292608" indent="-292608">
              <a:spcBef>
                <a:spcPts val="1000"/>
              </a:spcBef>
              <a:spcAft>
                <a:spcPts val="0"/>
              </a:spcAft>
              <a:buFont typeface="Arial" panose="020B0604020202020204" pitchFamily="34" charset="0"/>
              <a:buChar char="•"/>
            </a:pPr>
            <a:r>
              <a:rPr lang="en-US" dirty="0"/>
              <a:t>C</a:t>
            </a:r>
            <a:r>
              <a:rPr lang="en-US" sz="2000" dirty="0"/>
              <a:t>ash inflows, such as borrowing money and issuing stock.</a:t>
            </a:r>
          </a:p>
          <a:p>
            <a:pPr marL="292608" indent="-292608">
              <a:spcBef>
                <a:spcPts val="1000"/>
              </a:spcBef>
              <a:spcAft>
                <a:spcPts val="0"/>
              </a:spcAft>
              <a:buFont typeface="Arial" panose="020B0604020202020204" pitchFamily="34" charset="0"/>
              <a:buChar char="•"/>
            </a:pPr>
            <a:r>
              <a:rPr lang="en-US" sz="2000" dirty="0"/>
              <a:t>Cash outflows, such as repaying amounts borrowed and paying dividends to shareholders.</a:t>
            </a:r>
            <a:endParaRPr lang="en-US" dirty="0"/>
          </a:p>
        </p:txBody>
      </p:sp>
      <p:sp>
        <p:nvSpPr>
          <p:cNvPr id="11" name="Content Placeholder 10">
            <a:extLst>
              <a:ext uri="{FF2B5EF4-FFF2-40B4-BE49-F238E27FC236}">
                <a16:creationId xmlns:a16="http://schemas.microsoft.com/office/drawing/2014/main" id="{F483D3B6-ED5A-4304-8572-E0003C87AAD5}"/>
              </a:ext>
            </a:extLst>
          </p:cNvPr>
          <p:cNvSpPr>
            <a:spLocks noGrp="1"/>
          </p:cNvSpPr>
          <p:nvPr>
            <p:ph sz="quarter" idx="14"/>
          </p:nvPr>
        </p:nvSpPr>
        <p:spPr>
          <a:xfrm>
            <a:off x="342900" y="3730454"/>
            <a:ext cx="8458200" cy="752124"/>
          </a:xfrm>
        </p:spPr>
        <p:txBody>
          <a:bodyPr/>
          <a:lstStyle/>
          <a:p>
            <a:r>
              <a:rPr lang="en-US" dirty="0"/>
              <a:t>We can find a firm’s financing activities by examining changes in long-term liabilities and stockholders’ equity accounts from the balance sheet.</a:t>
            </a:r>
          </a:p>
        </p:txBody>
      </p:sp>
      <p:sp>
        <p:nvSpPr>
          <p:cNvPr id="6" name="Slide Number Placeholder 5">
            <a:extLst>
              <a:ext uri="{FF2B5EF4-FFF2-40B4-BE49-F238E27FC236}">
                <a16:creationId xmlns:a16="http://schemas.microsoft.com/office/drawing/2014/main" id="{E0E4EB1E-B7E3-417A-9759-68679889D095}"/>
              </a:ext>
            </a:extLst>
          </p:cNvPr>
          <p:cNvSpPr>
            <a:spLocks noGrp="1"/>
          </p:cNvSpPr>
          <p:nvPr>
            <p:ph type="sldNum" sz="quarter" idx="10"/>
          </p:nvPr>
        </p:nvSpPr>
        <p:spPr/>
        <p:txBody>
          <a:bodyPr/>
          <a:lstStyle/>
          <a:p>
            <a:fld id="{68151E55-6873-49E2-B8D5-2F265E6F1973}" type="slidenum">
              <a:rPr lang="en-US" smtClean="0"/>
              <a:t>53</a:t>
            </a:fld>
            <a:endParaRPr lang="en-US" dirty="0"/>
          </a:p>
        </p:txBody>
      </p:sp>
    </p:spTree>
    <p:extLst>
      <p:ext uri="{BB962C8B-B14F-4D97-AF65-F5344CB8AC3E}">
        <p14:creationId xmlns:p14="http://schemas.microsoft.com/office/powerpoint/2010/main" val="1122322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5CA5-D17E-4A6D-8D20-A89E7EDF4421}"/>
              </a:ext>
            </a:extLst>
          </p:cNvPr>
          <p:cNvSpPr>
            <a:spLocks noGrp="1"/>
          </p:cNvSpPr>
          <p:nvPr>
            <p:ph type="title"/>
          </p:nvPr>
        </p:nvSpPr>
        <p:spPr/>
        <p:txBody>
          <a:bodyPr>
            <a:normAutofit fontScale="90000"/>
          </a:bodyPr>
          <a:lstStyle/>
          <a:p>
            <a:pPr marL="0" indent="0">
              <a:buNone/>
            </a:pPr>
            <a:r>
              <a:rPr lang="en-US" dirty="0"/>
              <a:t>Illustration 11–18 </a:t>
            </a:r>
            <a:r>
              <a:rPr lang="en-US" sz="3600" dirty="0"/>
              <a:t>Cash Flows from Financing Activities</a:t>
            </a:r>
            <a:endParaRPr lang="en-US" dirty="0"/>
          </a:p>
        </p:txBody>
      </p:sp>
      <p:sp>
        <p:nvSpPr>
          <p:cNvPr id="7" name="Content Placeholder 6">
            <a:extLst>
              <a:ext uri="{FF2B5EF4-FFF2-40B4-BE49-F238E27FC236}">
                <a16:creationId xmlns:a16="http://schemas.microsoft.com/office/drawing/2014/main" id="{196291AD-172E-4683-886C-08B886FE508E}"/>
              </a:ext>
            </a:extLst>
          </p:cNvPr>
          <p:cNvSpPr>
            <a:spLocks noGrp="1"/>
          </p:cNvSpPr>
          <p:nvPr>
            <p:ph sz="quarter" idx="11"/>
          </p:nvPr>
        </p:nvSpPr>
        <p:spPr>
          <a:xfrm>
            <a:off x="342900" y="1276709"/>
            <a:ext cx="8458200" cy="1237891"/>
          </a:xfrm>
        </p:spPr>
        <p:txBody>
          <a:bodyPr/>
          <a:lstStyle/>
          <a:p>
            <a:r>
              <a:rPr lang="en-US" sz="2000" dirty="0">
                <a:solidFill>
                  <a:schemeClr val="tx1"/>
                </a:solidFill>
              </a:rPr>
              <a:t>E-Games, Inc.: </a:t>
            </a:r>
          </a:p>
          <a:p>
            <a:pPr marL="514350" indent="-514350">
              <a:buAutoNum type="arabicParenBoth"/>
            </a:pPr>
            <a:r>
              <a:rPr lang="en-US" sz="2000" dirty="0">
                <a:solidFill>
                  <a:schemeClr val="tx1"/>
                </a:solidFill>
              </a:rPr>
              <a:t>Issued common stock for $5,000 cash</a:t>
            </a:r>
          </a:p>
          <a:p>
            <a:pPr marL="514350" indent="-514350">
              <a:buAutoNum type="arabicParenBoth"/>
            </a:pPr>
            <a:r>
              <a:rPr lang="en-US" sz="2000" dirty="0">
                <a:solidFill>
                  <a:schemeClr val="tx1"/>
                </a:solidFill>
              </a:rPr>
              <a:t>Paid a cash dividend of $12,000.</a:t>
            </a:r>
          </a:p>
        </p:txBody>
      </p:sp>
      <p:sp>
        <p:nvSpPr>
          <p:cNvPr id="10" name="Content Placeholder 9">
            <a:extLst>
              <a:ext uri="{FF2B5EF4-FFF2-40B4-BE49-F238E27FC236}">
                <a16:creationId xmlns:a16="http://schemas.microsoft.com/office/drawing/2014/main" id="{000B34F9-1B5E-4B02-9874-AC5BA259A712}"/>
              </a:ext>
            </a:extLst>
          </p:cNvPr>
          <p:cNvSpPr>
            <a:spLocks noGrp="1"/>
          </p:cNvSpPr>
          <p:nvPr>
            <p:ph sz="quarter" idx="14"/>
          </p:nvPr>
        </p:nvSpPr>
        <p:spPr>
          <a:xfrm>
            <a:off x="342900" y="2759254"/>
            <a:ext cx="8458200" cy="848104"/>
          </a:xfrm>
        </p:spPr>
        <p:txBody>
          <a:bodyPr/>
          <a:lstStyle/>
          <a:p>
            <a:pPr algn="ctr"/>
            <a:r>
              <a:rPr lang="en-US" b="1" dirty="0">
                <a:solidFill>
                  <a:schemeClr val="tx1"/>
                </a:solidFill>
              </a:rPr>
              <a:t>E-GAMES, INC.</a:t>
            </a:r>
          </a:p>
          <a:p>
            <a:pPr algn="ctr"/>
            <a:r>
              <a:rPr lang="en-US" b="1" dirty="0">
                <a:solidFill>
                  <a:schemeClr val="tx1"/>
                </a:solidFill>
              </a:rPr>
              <a:t>Statement of Cash Flows (partial)</a:t>
            </a:r>
          </a:p>
        </p:txBody>
      </p:sp>
      <p:graphicFrame>
        <p:nvGraphicFramePr>
          <p:cNvPr id="11" name="Table 11">
            <a:extLst>
              <a:ext uri="{FF2B5EF4-FFF2-40B4-BE49-F238E27FC236}">
                <a16:creationId xmlns:a16="http://schemas.microsoft.com/office/drawing/2014/main" id="{40306B95-5525-4175-8A96-F64D65418766}"/>
              </a:ext>
            </a:extLst>
          </p:cNvPr>
          <p:cNvGraphicFramePr>
            <a:graphicFrameLocks noGrp="1"/>
          </p:cNvGraphicFramePr>
          <p:nvPr>
            <p:extLst>
              <p:ext uri="{D42A27DB-BD31-4B8C-83A1-F6EECF244321}">
                <p14:modId xmlns:p14="http://schemas.microsoft.com/office/powerpoint/2010/main" val="1233950314"/>
              </p:ext>
            </p:extLst>
          </p:nvPr>
        </p:nvGraphicFramePr>
        <p:xfrm>
          <a:off x="1167130" y="3852012"/>
          <a:ext cx="6720840" cy="1463040"/>
        </p:xfrm>
        <a:graphic>
          <a:graphicData uri="http://schemas.openxmlformats.org/drawingml/2006/table">
            <a:tbl>
              <a:tblPr firstRow="1" bandRow="1">
                <a:tableStyleId>{5C22544A-7EE6-4342-B048-85BDC9FD1C3A}</a:tableStyleId>
              </a:tblPr>
              <a:tblGrid>
                <a:gridCol w="4551680">
                  <a:extLst>
                    <a:ext uri="{9D8B030D-6E8A-4147-A177-3AD203B41FA5}">
                      <a16:colId xmlns:a16="http://schemas.microsoft.com/office/drawing/2014/main" val="3734446062"/>
                    </a:ext>
                  </a:extLst>
                </a:gridCol>
                <a:gridCol w="1198880">
                  <a:extLst>
                    <a:ext uri="{9D8B030D-6E8A-4147-A177-3AD203B41FA5}">
                      <a16:colId xmlns:a16="http://schemas.microsoft.com/office/drawing/2014/main" val="2512031147"/>
                    </a:ext>
                  </a:extLst>
                </a:gridCol>
                <a:gridCol w="970280">
                  <a:extLst>
                    <a:ext uri="{9D8B030D-6E8A-4147-A177-3AD203B41FA5}">
                      <a16:colId xmlns:a16="http://schemas.microsoft.com/office/drawing/2014/main" val="3292804100"/>
                    </a:ext>
                  </a:extLst>
                </a:gridCol>
              </a:tblGrid>
              <a:tr h="147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Cash Flows from Financing Activities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endParaRPr lang="en-US" sz="18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sz="18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9766465"/>
                  </a:ext>
                </a:extLst>
              </a:tr>
              <a:tr h="214556">
                <a:tc>
                  <a:txBody>
                    <a:bodyPr/>
                    <a:lstStyle/>
                    <a:p>
                      <a:r>
                        <a:rPr lang="en-US" sz="1800" b="1" dirty="0">
                          <a:solidFill>
                            <a:schemeClr val="accent6">
                              <a:lumMod val="50000"/>
                            </a:schemeClr>
                          </a:solidFill>
                        </a:rPr>
                        <a:t>   Issuance of common stock</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1800" b="1" dirty="0">
                          <a:solidFill>
                            <a:schemeClr val="accent6">
                              <a:lumMod val="50000"/>
                            </a:schemeClr>
                          </a:solidFill>
                        </a:rPr>
                        <a:t>$    5,000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800" b="1" dirty="0">
                        <a:solidFill>
                          <a:schemeClr val="accent6">
                            <a:lumMod val="50000"/>
                          </a:schemeClr>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4664750"/>
                  </a:ext>
                </a:extLst>
              </a:tr>
              <a:tr h="191445">
                <a:tc>
                  <a:txBody>
                    <a:bodyPr/>
                    <a:lstStyle/>
                    <a:p>
                      <a:r>
                        <a:rPr lang="en-US" sz="1800" b="1" dirty="0">
                          <a:solidFill>
                            <a:schemeClr val="accent6">
                              <a:lumMod val="50000"/>
                            </a:schemeClr>
                          </a:solidFill>
                        </a:rPr>
                        <a:t>   Payment of cash dividends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800" b="1" u="sng" baseline="0" dirty="0">
                          <a:solidFill>
                            <a:schemeClr val="accent6">
                              <a:lumMod val="50000"/>
                            </a:schemeClr>
                          </a:solidFill>
                        </a:rPr>
                        <a:t>  (12,000)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endParaRPr lang="en-US" sz="1800" b="1" dirty="0">
                        <a:solidFill>
                          <a:schemeClr val="accent6">
                            <a:lumMod val="50000"/>
                          </a:schemeClr>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51661765"/>
                  </a:ext>
                </a:extLst>
              </a:tr>
              <a:tr h="258769">
                <a:tc>
                  <a:txBody>
                    <a:bodyPr/>
                    <a:lstStyle/>
                    <a:p>
                      <a:r>
                        <a:rPr lang="en-US" sz="1800" b="0" dirty="0">
                          <a:solidFill>
                            <a:schemeClr val="tx1"/>
                          </a:solidFill>
                        </a:rPr>
                        <a:t>      Net cash flows from financing activities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endParaRPr lang="en-US" sz="1800"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u="sng" baseline="0" dirty="0">
                          <a:solidFill>
                            <a:schemeClr val="tx1"/>
                          </a:solidFill>
                        </a:rPr>
                        <a:t>(7,000)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768646"/>
                  </a:ext>
                </a:extLst>
              </a:tr>
            </a:tbl>
          </a:graphicData>
        </a:graphic>
      </p:graphicFrame>
      <p:sp>
        <p:nvSpPr>
          <p:cNvPr id="6" name="Slide Number Placeholder 5">
            <a:extLst>
              <a:ext uri="{FF2B5EF4-FFF2-40B4-BE49-F238E27FC236}">
                <a16:creationId xmlns:a16="http://schemas.microsoft.com/office/drawing/2014/main" id="{A065D33D-2614-4338-AC4E-ECC8620E4277}"/>
              </a:ext>
            </a:extLst>
          </p:cNvPr>
          <p:cNvSpPr>
            <a:spLocks noGrp="1"/>
          </p:cNvSpPr>
          <p:nvPr>
            <p:ph type="sldNum" sz="quarter" idx="10"/>
          </p:nvPr>
        </p:nvSpPr>
        <p:spPr/>
        <p:txBody>
          <a:bodyPr/>
          <a:lstStyle/>
          <a:p>
            <a:fld id="{68151E55-6873-49E2-B8D5-2F265E6F1973}" type="slidenum">
              <a:rPr lang="en-US" smtClean="0"/>
              <a:t>54</a:t>
            </a:fld>
            <a:endParaRPr lang="en-US" dirty="0"/>
          </a:p>
        </p:txBody>
      </p:sp>
    </p:spTree>
    <p:extLst>
      <p:ext uri="{BB962C8B-B14F-4D97-AF65-F5344CB8AC3E}">
        <p14:creationId xmlns:p14="http://schemas.microsoft.com/office/powerpoint/2010/main" val="5362124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160D-848C-4BED-88B8-0785459DE4E2}"/>
              </a:ext>
            </a:extLst>
          </p:cNvPr>
          <p:cNvSpPr>
            <a:spLocks noGrp="1"/>
          </p:cNvSpPr>
          <p:nvPr>
            <p:ph type="title"/>
          </p:nvPr>
        </p:nvSpPr>
        <p:spPr/>
        <p:txBody>
          <a:bodyPr/>
          <a:lstStyle/>
          <a:p>
            <a:r>
              <a:rPr lang="en-US" dirty="0"/>
              <a:t>Concept Check 11–5 </a:t>
            </a:r>
            <a:r>
              <a:rPr lang="en-US" sz="1000" b="0" dirty="0"/>
              <a:t>1</a:t>
            </a:r>
          </a:p>
        </p:txBody>
      </p:sp>
      <p:sp>
        <p:nvSpPr>
          <p:cNvPr id="3" name="Content Placeholder 2">
            <a:extLst>
              <a:ext uri="{FF2B5EF4-FFF2-40B4-BE49-F238E27FC236}">
                <a16:creationId xmlns:a16="http://schemas.microsoft.com/office/drawing/2014/main" id="{2195248C-DDB9-4443-9F09-AA2268C415BA}"/>
              </a:ext>
            </a:extLst>
          </p:cNvPr>
          <p:cNvSpPr>
            <a:spLocks noGrp="1"/>
          </p:cNvSpPr>
          <p:nvPr>
            <p:ph sz="quarter" idx="11"/>
          </p:nvPr>
        </p:nvSpPr>
        <p:spPr/>
        <p:txBody>
          <a:bodyPr/>
          <a:lstStyle/>
          <a:p>
            <a:pPr marL="0" indent="0">
              <a:buNone/>
            </a:pPr>
            <a:r>
              <a:rPr lang="en-US" sz="2000" dirty="0"/>
              <a:t>Which of the following cash transactions would be included in the financing activities section of a statement of cash flows?</a:t>
            </a:r>
          </a:p>
          <a:p>
            <a:r>
              <a:rPr lang="en-US" sz="2000" dirty="0"/>
              <a:t>a. Sale of land</a:t>
            </a:r>
          </a:p>
          <a:p>
            <a:r>
              <a:rPr lang="en-US" sz="2000" dirty="0"/>
              <a:t>b. Payment of dividends</a:t>
            </a:r>
          </a:p>
          <a:p>
            <a:r>
              <a:rPr lang="en-US" sz="2000" dirty="0"/>
              <a:t>c. Purchase of equipment</a:t>
            </a:r>
          </a:p>
          <a:p>
            <a:r>
              <a:rPr lang="en-US" sz="2000" dirty="0"/>
              <a:t>d. Payment of salaries</a:t>
            </a:r>
          </a:p>
        </p:txBody>
      </p:sp>
      <p:sp>
        <p:nvSpPr>
          <p:cNvPr id="7" name="Slide Number Placeholder 6">
            <a:extLst>
              <a:ext uri="{FF2B5EF4-FFF2-40B4-BE49-F238E27FC236}">
                <a16:creationId xmlns:a16="http://schemas.microsoft.com/office/drawing/2014/main" id="{930C9008-3FFC-4E8B-A33C-32A02FCF960D}"/>
              </a:ext>
            </a:extLst>
          </p:cNvPr>
          <p:cNvSpPr>
            <a:spLocks noGrp="1"/>
          </p:cNvSpPr>
          <p:nvPr>
            <p:ph type="sldNum" sz="quarter" idx="10"/>
          </p:nvPr>
        </p:nvSpPr>
        <p:spPr/>
        <p:txBody>
          <a:bodyPr/>
          <a:lstStyle/>
          <a:p>
            <a:fld id="{68151E55-6873-49E2-B8D5-2F265E6F1973}" type="slidenum">
              <a:rPr lang="en-US" smtClean="0"/>
              <a:t>55</a:t>
            </a:fld>
            <a:endParaRPr lang="en-US" dirty="0"/>
          </a:p>
        </p:txBody>
      </p:sp>
    </p:spTree>
    <p:extLst>
      <p:ext uri="{BB962C8B-B14F-4D97-AF65-F5344CB8AC3E}">
        <p14:creationId xmlns:p14="http://schemas.microsoft.com/office/powerpoint/2010/main" val="1357757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160D-848C-4BED-88B8-0785459DE4E2}"/>
              </a:ext>
            </a:extLst>
          </p:cNvPr>
          <p:cNvSpPr>
            <a:spLocks noGrp="1"/>
          </p:cNvSpPr>
          <p:nvPr>
            <p:ph type="title"/>
          </p:nvPr>
        </p:nvSpPr>
        <p:spPr/>
        <p:txBody>
          <a:bodyPr/>
          <a:lstStyle/>
          <a:p>
            <a:r>
              <a:rPr lang="en-US" dirty="0"/>
              <a:t>Concept Check 11–5 </a:t>
            </a:r>
            <a:r>
              <a:rPr lang="en-US" sz="1000" b="0" dirty="0"/>
              <a:t>2</a:t>
            </a:r>
          </a:p>
        </p:txBody>
      </p:sp>
      <p:sp>
        <p:nvSpPr>
          <p:cNvPr id="3" name="Content Placeholder 2">
            <a:extLst>
              <a:ext uri="{FF2B5EF4-FFF2-40B4-BE49-F238E27FC236}">
                <a16:creationId xmlns:a16="http://schemas.microsoft.com/office/drawing/2014/main" id="{2195248C-DDB9-4443-9F09-AA2268C415BA}"/>
              </a:ext>
            </a:extLst>
          </p:cNvPr>
          <p:cNvSpPr>
            <a:spLocks noGrp="1"/>
          </p:cNvSpPr>
          <p:nvPr>
            <p:ph sz="quarter" idx="11"/>
          </p:nvPr>
        </p:nvSpPr>
        <p:spPr>
          <a:xfrm>
            <a:off x="342900" y="1276709"/>
            <a:ext cx="8458200" cy="2561761"/>
          </a:xfrm>
        </p:spPr>
        <p:txBody>
          <a:bodyPr/>
          <a:lstStyle/>
          <a:p>
            <a:pPr marL="0" indent="0">
              <a:buNone/>
            </a:pPr>
            <a:r>
              <a:rPr lang="en-US" sz="2000" dirty="0"/>
              <a:t>Which of the following cash transactions would be included in the financing activities section of a statement of cash flows?</a:t>
            </a:r>
          </a:p>
          <a:p>
            <a:r>
              <a:rPr lang="en-US" sz="2000" dirty="0"/>
              <a:t>a. Sale of land</a:t>
            </a:r>
          </a:p>
          <a:p>
            <a:r>
              <a:rPr lang="en-US" sz="2000" dirty="0"/>
              <a:t>b. Payment of dividends</a:t>
            </a:r>
          </a:p>
          <a:p>
            <a:r>
              <a:rPr lang="en-US" sz="2000" dirty="0"/>
              <a:t>c. Purchase of equipment</a:t>
            </a:r>
          </a:p>
          <a:p>
            <a:r>
              <a:rPr lang="en-US" sz="2000" dirty="0"/>
              <a:t>d. Payment of salaries</a:t>
            </a:r>
          </a:p>
        </p:txBody>
      </p:sp>
      <p:sp>
        <p:nvSpPr>
          <p:cNvPr id="4" name="Content Placeholder 3">
            <a:extLst>
              <a:ext uri="{FF2B5EF4-FFF2-40B4-BE49-F238E27FC236}">
                <a16:creationId xmlns:a16="http://schemas.microsoft.com/office/drawing/2014/main" id="{E7390F30-803B-4078-BFAF-C419314ABEEC}"/>
              </a:ext>
            </a:extLst>
          </p:cNvPr>
          <p:cNvSpPr>
            <a:spLocks noGrp="1"/>
          </p:cNvSpPr>
          <p:nvPr>
            <p:ph sz="quarter" idx="14"/>
          </p:nvPr>
        </p:nvSpPr>
        <p:spPr>
          <a:xfrm>
            <a:off x="342900" y="4474028"/>
            <a:ext cx="8458200" cy="1153048"/>
          </a:xfrm>
        </p:spPr>
        <p:txBody>
          <a:bodyPr/>
          <a:lstStyle/>
          <a:p>
            <a:r>
              <a:rPr lang="en-US" sz="2000" dirty="0"/>
              <a:t>Changes in long-term liabilities and equity accounts (like dividends paid) are reported in the financing activities section of a statement of cash flows. </a:t>
            </a:r>
            <a:r>
              <a:rPr lang="en-US" sz="2000" b="1" dirty="0"/>
              <a:t>Dividends received, however, are an operating activity. </a:t>
            </a:r>
          </a:p>
        </p:txBody>
      </p:sp>
      <p:sp>
        <p:nvSpPr>
          <p:cNvPr id="7" name="Slide Number Placeholder 6">
            <a:extLst>
              <a:ext uri="{FF2B5EF4-FFF2-40B4-BE49-F238E27FC236}">
                <a16:creationId xmlns:a16="http://schemas.microsoft.com/office/drawing/2014/main" id="{930C9008-3FFC-4E8B-A33C-32A02FCF960D}"/>
              </a:ext>
            </a:extLst>
          </p:cNvPr>
          <p:cNvSpPr>
            <a:spLocks noGrp="1"/>
          </p:cNvSpPr>
          <p:nvPr>
            <p:ph type="sldNum" sz="quarter" idx="10"/>
          </p:nvPr>
        </p:nvSpPr>
        <p:spPr/>
        <p:txBody>
          <a:bodyPr/>
          <a:lstStyle/>
          <a:p>
            <a:fld id="{68151E55-6873-49E2-B8D5-2F265E6F1973}" type="slidenum">
              <a:rPr lang="en-US" smtClean="0"/>
              <a:t>56</a:t>
            </a:fld>
            <a:endParaRPr lang="en-US" dirty="0"/>
          </a:p>
        </p:txBody>
      </p:sp>
    </p:spTree>
    <p:extLst>
      <p:ext uri="{BB962C8B-B14F-4D97-AF65-F5344CB8AC3E}">
        <p14:creationId xmlns:p14="http://schemas.microsoft.com/office/powerpoint/2010/main" val="18099862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7160D-848C-4BED-88B8-0785459DE4E2}"/>
              </a:ext>
            </a:extLst>
          </p:cNvPr>
          <p:cNvSpPr>
            <a:spLocks noGrp="1"/>
          </p:cNvSpPr>
          <p:nvPr>
            <p:ph type="title"/>
          </p:nvPr>
        </p:nvSpPr>
        <p:spPr/>
        <p:txBody>
          <a:bodyPr>
            <a:normAutofit fontScale="90000"/>
          </a:bodyPr>
          <a:lstStyle/>
          <a:p>
            <a:r>
              <a:rPr lang="en-US" sz="3600" dirty="0">
                <a:cs typeface="+mn-cs"/>
              </a:rPr>
              <a:t>Illustration 11–19 </a:t>
            </a:r>
            <a:r>
              <a:rPr lang="en-US" sz="3600" dirty="0"/>
              <a:t>Complete Statement of Cash Flows</a:t>
            </a:r>
            <a:endParaRPr lang="en-US" sz="3600" dirty="0">
              <a:cs typeface="+mn-cs"/>
            </a:endParaRPr>
          </a:p>
        </p:txBody>
      </p:sp>
      <p:sp>
        <p:nvSpPr>
          <p:cNvPr id="3" name="Content Placeholder 2">
            <a:extLst>
              <a:ext uri="{FF2B5EF4-FFF2-40B4-BE49-F238E27FC236}">
                <a16:creationId xmlns:a16="http://schemas.microsoft.com/office/drawing/2014/main" id="{2195248C-DDB9-4443-9F09-AA2268C415BA}"/>
              </a:ext>
            </a:extLst>
          </p:cNvPr>
          <p:cNvSpPr>
            <a:spLocks noGrp="1"/>
          </p:cNvSpPr>
          <p:nvPr>
            <p:ph sz="quarter" idx="11"/>
          </p:nvPr>
        </p:nvSpPr>
        <p:spPr>
          <a:xfrm>
            <a:off x="342900" y="1115933"/>
            <a:ext cx="8458200" cy="493980"/>
          </a:xfrm>
        </p:spPr>
        <p:txBody>
          <a:bodyPr>
            <a:normAutofit lnSpcReduction="10000"/>
          </a:bodyPr>
          <a:lstStyle/>
          <a:p>
            <a:pPr algn="ctr">
              <a:spcBef>
                <a:spcPts val="600"/>
              </a:spcBef>
              <a:spcAft>
                <a:spcPts val="0"/>
              </a:spcAft>
            </a:pPr>
            <a:r>
              <a:rPr lang="en-US" sz="1100" b="1" dirty="0">
                <a:solidFill>
                  <a:schemeClr val="tx1"/>
                </a:solidFill>
              </a:rPr>
              <a:t>E-GAMES, INC. Statement of Cash Flows</a:t>
            </a:r>
          </a:p>
          <a:p>
            <a:pPr algn="ctr">
              <a:spcBef>
                <a:spcPts val="600"/>
              </a:spcBef>
              <a:spcAft>
                <a:spcPts val="0"/>
              </a:spcAft>
            </a:pPr>
            <a:r>
              <a:rPr lang="en-US" sz="1100" b="1" dirty="0">
                <a:solidFill>
                  <a:schemeClr val="tx1"/>
                </a:solidFill>
              </a:rPr>
              <a:t>For the year ended December 31, 2024 </a:t>
            </a:r>
          </a:p>
        </p:txBody>
      </p:sp>
      <p:graphicFrame>
        <p:nvGraphicFramePr>
          <p:cNvPr id="6" name="Table 6">
            <a:extLst>
              <a:ext uri="{FF2B5EF4-FFF2-40B4-BE49-F238E27FC236}">
                <a16:creationId xmlns:a16="http://schemas.microsoft.com/office/drawing/2014/main" id="{59FE6BFD-46FA-41E6-86DA-EACCE55915AE}"/>
              </a:ext>
            </a:extLst>
          </p:cNvPr>
          <p:cNvGraphicFramePr>
            <a:graphicFrameLocks noGrp="1"/>
          </p:cNvGraphicFramePr>
          <p:nvPr>
            <p:extLst>
              <p:ext uri="{D42A27DB-BD31-4B8C-83A1-F6EECF244321}">
                <p14:modId xmlns:p14="http://schemas.microsoft.com/office/powerpoint/2010/main" val="3007530833"/>
              </p:ext>
            </p:extLst>
          </p:nvPr>
        </p:nvGraphicFramePr>
        <p:xfrm>
          <a:off x="1390581" y="1638049"/>
          <a:ext cx="6051228" cy="4953000"/>
        </p:xfrm>
        <a:graphic>
          <a:graphicData uri="http://schemas.openxmlformats.org/drawingml/2006/table">
            <a:tbl>
              <a:tblPr firstRow="1" bandRow="1">
                <a:tableStyleId>{2D5ABB26-0587-4C30-8999-92F81FD0307C}</a:tableStyleId>
              </a:tblPr>
              <a:tblGrid>
                <a:gridCol w="3402330">
                  <a:extLst>
                    <a:ext uri="{9D8B030D-6E8A-4147-A177-3AD203B41FA5}">
                      <a16:colId xmlns:a16="http://schemas.microsoft.com/office/drawing/2014/main" val="1909074946"/>
                    </a:ext>
                  </a:extLst>
                </a:gridCol>
                <a:gridCol w="1354671">
                  <a:extLst>
                    <a:ext uri="{9D8B030D-6E8A-4147-A177-3AD203B41FA5}">
                      <a16:colId xmlns:a16="http://schemas.microsoft.com/office/drawing/2014/main" val="2948856745"/>
                    </a:ext>
                  </a:extLst>
                </a:gridCol>
                <a:gridCol w="1294227">
                  <a:extLst>
                    <a:ext uri="{9D8B030D-6E8A-4147-A177-3AD203B41FA5}">
                      <a16:colId xmlns:a16="http://schemas.microsoft.com/office/drawing/2014/main" val="1533619707"/>
                    </a:ext>
                  </a:extLst>
                </a:gridCol>
              </a:tblGrid>
              <a:tr h="0">
                <a:tc>
                  <a:txBody>
                    <a:bodyPr/>
                    <a:lstStyle/>
                    <a:p>
                      <a:r>
                        <a:rPr lang="en-US" sz="700" b="1" dirty="0"/>
                        <a:t>Cash Flows from Operating Activities</a:t>
                      </a:r>
                    </a:p>
                  </a:txBody>
                  <a:tcPr/>
                </a:tc>
                <a:tc>
                  <a:txBody>
                    <a:bodyPr/>
                    <a:lstStyle/>
                    <a:p>
                      <a:pPr algn="r"/>
                      <a:endParaRPr lang="en-US" sz="700"/>
                    </a:p>
                  </a:txBody>
                  <a:tcPr/>
                </a:tc>
                <a:tc>
                  <a:txBody>
                    <a:bodyPr/>
                    <a:lstStyle/>
                    <a:p>
                      <a:pPr algn="r"/>
                      <a:endParaRPr lang="en-US" sz="700"/>
                    </a:p>
                  </a:txBody>
                  <a:tcPr/>
                </a:tc>
                <a:extLst>
                  <a:ext uri="{0D108BD9-81ED-4DB2-BD59-A6C34878D82A}">
                    <a16:rowId xmlns:a16="http://schemas.microsoft.com/office/drawing/2014/main" val="558237232"/>
                  </a:ext>
                </a:extLst>
              </a:tr>
              <a:tr h="0">
                <a:tc>
                  <a:txBody>
                    <a:bodyPr/>
                    <a:lstStyle/>
                    <a:p>
                      <a:pPr marL="85725" indent="0"/>
                      <a:r>
                        <a:rPr lang="en-US" sz="700" dirty="0"/>
                        <a:t>Net income</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700" dirty="0"/>
                        <a:t>$42,000 </a:t>
                      </a:r>
                    </a:p>
                  </a:txBody>
                  <a:tcPr/>
                </a:tc>
                <a:tc>
                  <a:txBody>
                    <a:bodyPr/>
                    <a:lstStyle/>
                    <a:p>
                      <a:pPr algn="r"/>
                      <a:endParaRPr lang="en-US" sz="700" dirty="0"/>
                    </a:p>
                  </a:txBody>
                  <a:tcPr/>
                </a:tc>
                <a:extLst>
                  <a:ext uri="{0D108BD9-81ED-4DB2-BD59-A6C34878D82A}">
                    <a16:rowId xmlns:a16="http://schemas.microsoft.com/office/drawing/2014/main" val="4055849073"/>
                  </a:ext>
                </a:extLst>
              </a:tr>
              <a:tr h="0">
                <a:tc>
                  <a:txBody>
                    <a:bodyPr/>
                    <a:lstStyle/>
                    <a:p>
                      <a:pPr marL="85725" indent="0"/>
                      <a:r>
                        <a:rPr lang="en-US" sz="700" i="1" dirty="0"/>
                        <a:t>Adjustments to reconcile net income to net cash flows from operating activities:</a:t>
                      </a:r>
                    </a:p>
                  </a:txBody>
                  <a:tcPr/>
                </a:tc>
                <a:tc>
                  <a:txBody>
                    <a:bodyPr/>
                    <a:lstStyle/>
                    <a:p>
                      <a:pPr algn="r"/>
                      <a:endParaRPr lang="en-US" sz="700" dirty="0"/>
                    </a:p>
                  </a:txBody>
                  <a:tcPr/>
                </a:tc>
                <a:tc>
                  <a:txBody>
                    <a:bodyPr/>
                    <a:lstStyle/>
                    <a:p>
                      <a:pPr algn="r"/>
                      <a:endParaRPr lang="en-US" sz="700"/>
                    </a:p>
                  </a:txBody>
                  <a:tcPr/>
                </a:tc>
                <a:extLst>
                  <a:ext uri="{0D108BD9-81ED-4DB2-BD59-A6C34878D82A}">
                    <a16:rowId xmlns:a16="http://schemas.microsoft.com/office/drawing/2014/main" val="2323578849"/>
                  </a:ext>
                </a:extLst>
              </a:tr>
              <a:tr h="0">
                <a:tc>
                  <a:txBody>
                    <a:bodyPr/>
                    <a:lstStyle/>
                    <a:p>
                      <a:pPr marL="180975" indent="0"/>
                      <a:r>
                        <a:rPr lang="en-US" sz="700" dirty="0"/>
                        <a:t>Depreciation expense</a:t>
                      </a:r>
                    </a:p>
                  </a:txBody>
                  <a:tcPr/>
                </a:tc>
                <a:tc>
                  <a:txBody>
                    <a:bodyPr/>
                    <a:lstStyle/>
                    <a:p>
                      <a:pPr algn="r"/>
                      <a:r>
                        <a:rPr lang="en-US" sz="700" dirty="0"/>
                        <a:t>9,000</a:t>
                      </a:r>
                    </a:p>
                  </a:txBody>
                  <a:tcPr/>
                </a:tc>
                <a:tc>
                  <a:txBody>
                    <a:bodyPr/>
                    <a:lstStyle/>
                    <a:p>
                      <a:pPr algn="r"/>
                      <a:endParaRPr lang="en-US" sz="700"/>
                    </a:p>
                  </a:txBody>
                  <a:tcPr/>
                </a:tc>
                <a:extLst>
                  <a:ext uri="{0D108BD9-81ED-4DB2-BD59-A6C34878D82A}">
                    <a16:rowId xmlns:a16="http://schemas.microsoft.com/office/drawing/2014/main" val="1212726237"/>
                  </a:ext>
                </a:extLst>
              </a:tr>
              <a:tr h="0">
                <a:tc>
                  <a:txBody>
                    <a:bodyPr/>
                    <a:lstStyle/>
                    <a:p>
                      <a:pPr marL="180975" indent="0"/>
                      <a:r>
                        <a:rPr lang="en-US" sz="700" dirty="0"/>
                        <a:t>Loss on sale of land</a:t>
                      </a:r>
                    </a:p>
                  </a:txBody>
                  <a:tcPr/>
                </a:tc>
                <a:tc>
                  <a:txBody>
                    <a:bodyPr/>
                    <a:lstStyle/>
                    <a:p>
                      <a:pPr algn="r"/>
                      <a:r>
                        <a:rPr lang="en-US" sz="700" dirty="0"/>
                        <a:t>4,000</a:t>
                      </a:r>
                    </a:p>
                  </a:txBody>
                  <a:tcPr/>
                </a:tc>
                <a:tc>
                  <a:txBody>
                    <a:bodyPr/>
                    <a:lstStyle/>
                    <a:p>
                      <a:pPr algn="r"/>
                      <a:endParaRPr lang="en-US" sz="700"/>
                    </a:p>
                  </a:txBody>
                  <a:tcPr/>
                </a:tc>
                <a:extLst>
                  <a:ext uri="{0D108BD9-81ED-4DB2-BD59-A6C34878D82A}">
                    <a16:rowId xmlns:a16="http://schemas.microsoft.com/office/drawing/2014/main" val="1760920719"/>
                  </a:ext>
                </a:extLst>
              </a:tr>
              <a:tr h="0">
                <a:tc>
                  <a:txBody>
                    <a:bodyPr/>
                    <a:lstStyle/>
                    <a:p>
                      <a:pPr marL="180975" indent="0"/>
                      <a:r>
                        <a:rPr lang="en-US" sz="700" dirty="0"/>
                        <a:t>Increase in accounts receivable</a:t>
                      </a:r>
                    </a:p>
                  </a:txBody>
                  <a:tcPr/>
                </a:tc>
                <a:tc>
                  <a:txBody>
                    <a:bodyPr/>
                    <a:lstStyle/>
                    <a:p>
                      <a:pPr algn="r"/>
                      <a:r>
                        <a:rPr lang="en-US" sz="700" dirty="0"/>
                        <a:t>(7,000)</a:t>
                      </a:r>
                    </a:p>
                  </a:txBody>
                  <a:tcPr/>
                </a:tc>
                <a:tc>
                  <a:txBody>
                    <a:bodyPr/>
                    <a:lstStyle/>
                    <a:p>
                      <a:pPr algn="r"/>
                      <a:endParaRPr lang="en-US" sz="700"/>
                    </a:p>
                  </a:txBody>
                  <a:tcPr/>
                </a:tc>
                <a:extLst>
                  <a:ext uri="{0D108BD9-81ED-4DB2-BD59-A6C34878D82A}">
                    <a16:rowId xmlns:a16="http://schemas.microsoft.com/office/drawing/2014/main" val="582503841"/>
                  </a:ext>
                </a:extLst>
              </a:tr>
              <a:tr h="0">
                <a:tc>
                  <a:txBody>
                    <a:bodyPr/>
                    <a:lstStyle/>
                    <a:p>
                      <a:pPr marL="180975" indent="0"/>
                      <a:r>
                        <a:rPr lang="en-US" sz="700" dirty="0"/>
                        <a:t>Decrease in inventory</a:t>
                      </a:r>
                    </a:p>
                  </a:txBody>
                  <a:tcPr/>
                </a:tc>
                <a:tc>
                  <a:txBody>
                    <a:bodyPr/>
                    <a:lstStyle/>
                    <a:p>
                      <a:pPr algn="r"/>
                      <a:r>
                        <a:rPr lang="en-US" sz="700" dirty="0"/>
                        <a:t>10,000</a:t>
                      </a:r>
                    </a:p>
                  </a:txBody>
                  <a:tcPr/>
                </a:tc>
                <a:tc>
                  <a:txBody>
                    <a:bodyPr/>
                    <a:lstStyle/>
                    <a:p>
                      <a:pPr algn="r"/>
                      <a:endParaRPr lang="en-US" sz="700"/>
                    </a:p>
                  </a:txBody>
                  <a:tcPr/>
                </a:tc>
                <a:extLst>
                  <a:ext uri="{0D108BD9-81ED-4DB2-BD59-A6C34878D82A}">
                    <a16:rowId xmlns:a16="http://schemas.microsoft.com/office/drawing/2014/main" val="1401050517"/>
                  </a:ext>
                </a:extLst>
              </a:tr>
              <a:tr h="0">
                <a:tc>
                  <a:txBody>
                    <a:bodyPr/>
                    <a:lstStyle/>
                    <a:p>
                      <a:pPr marL="180975" indent="0"/>
                      <a:r>
                        <a:rPr lang="en-US" sz="700" dirty="0"/>
                        <a:t>Increase in prepaid rent</a:t>
                      </a:r>
                    </a:p>
                  </a:txBody>
                  <a:tcPr/>
                </a:tc>
                <a:tc>
                  <a:txBody>
                    <a:bodyPr/>
                    <a:lstStyle/>
                    <a:p>
                      <a:pPr algn="r"/>
                      <a:r>
                        <a:rPr lang="en-US" sz="700" dirty="0"/>
                        <a:t>(2,000)</a:t>
                      </a:r>
                    </a:p>
                  </a:txBody>
                  <a:tcPr/>
                </a:tc>
                <a:tc>
                  <a:txBody>
                    <a:bodyPr/>
                    <a:lstStyle/>
                    <a:p>
                      <a:pPr algn="r"/>
                      <a:endParaRPr lang="en-US" sz="700"/>
                    </a:p>
                  </a:txBody>
                  <a:tcPr/>
                </a:tc>
                <a:extLst>
                  <a:ext uri="{0D108BD9-81ED-4DB2-BD59-A6C34878D82A}">
                    <a16:rowId xmlns:a16="http://schemas.microsoft.com/office/drawing/2014/main" val="3464614843"/>
                  </a:ext>
                </a:extLst>
              </a:tr>
              <a:tr h="0">
                <a:tc>
                  <a:txBody>
                    <a:bodyPr/>
                    <a:lstStyle/>
                    <a:p>
                      <a:pPr marL="180975" indent="0"/>
                      <a:r>
                        <a:rPr lang="en-US" sz="700" dirty="0"/>
                        <a:t>Decrease in accounts payable</a:t>
                      </a:r>
                    </a:p>
                  </a:txBody>
                  <a:tcPr/>
                </a:tc>
                <a:tc>
                  <a:txBody>
                    <a:bodyPr/>
                    <a:lstStyle/>
                    <a:p>
                      <a:pPr algn="r"/>
                      <a:r>
                        <a:rPr lang="en-US" sz="700" dirty="0"/>
                        <a:t>(5,000)</a:t>
                      </a:r>
                    </a:p>
                  </a:txBody>
                  <a:tcPr/>
                </a:tc>
                <a:tc>
                  <a:txBody>
                    <a:bodyPr/>
                    <a:lstStyle/>
                    <a:p>
                      <a:pPr algn="r"/>
                      <a:endParaRPr lang="en-US" sz="700"/>
                    </a:p>
                  </a:txBody>
                  <a:tcPr/>
                </a:tc>
                <a:extLst>
                  <a:ext uri="{0D108BD9-81ED-4DB2-BD59-A6C34878D82A}">
                    <a16:rowId xmlns:a16="http://schemas.microsoft.com/office/drawing/2014/main" val="3726563170"/>
                  </a:ext>
                </a:extLst>
              </a:tr>
              <a:tr h="0">
                <a:tc>
                  <a:txBody>
                    <a:bodyPr/>
                    <a:lstStyle/>
                    <a:p>
                      <a:pPr marL="180975" indent="0"/>
                      <a:r>
                        <a:rPr lang="en-US" sz="700" dirty="0"/>
                        <a:t>Increase in interest payable</a:t>
                      </a:r>
                    </a:p>
                  </a:txBody>
                  <a:tcPr/>
                </a:tc>
                <a:tc>
                  <a:txBody>
                    <a:bodyPr/>
                    <a:lstStyle/>
                    <a:p>
                      <a:pPr algn="r"/>
                      <a:r>
                        <a:rPr lang="en-US" sz="700" dirty="0"/>
                        <a:t>1,000</a:t>
                      </a:r>
                    </a:p>
                  </a:txBody>
                  <a:tcPr/>
                </a:tc>
                <a:tc>
                  <a:txBody>
                    <a:bodyPr/>
                    <a:lstStyle/>
                    <a:p>
                      <a:pPr algn="r"/>
                      <a:endParaRPr lang="en-US" sz="700"/>
                    </a:p>
                  </a:txBody>
                  <a:tcPr/>
                </a:tc>
                <a:extLst>
                  <a:ext uri="{0D108BD9-81ED-4DB2-BD59-A6C34878D82A}">
                    <a16:rowId xmlns:a16="http://schemas.microsoft.com/office/drawing/2014/main" val="1266537301"/>
                  </a:ext>
                </a:extLst>
              </a:tr>
              <a:tr h="0">
                <a:tc>
                  <a:txBody>
                    <a:bodyPr/>
                    <a:lstStyle/>
                    <a:p>
                      <a:pPr marL="180975" indent="0"/>
                      <a:r>
                        <a:rPr lang="en-US" sz="700" dirty="0"/>
                        <a:t>Decrease in income tax payable </a:t>
                      </a:r>
                    </a:p>
                  </a:txBody>
                  <a:tcPr/>
                </a:tc>
                <a:tc>
                  <a:txBody>
                    <a:bodyPr/>
                    <a:lstStyle/>
                    <a:p>
                      <a:pPr algn="r"/>
                      <a:r>
                        <a:rPr lang="en-US" sz="700" u="sng" baseline="0" dirty="0"/>
                        <a:t>   (2,000)</a:t>
                      </a:r>
                    </a:p>
                  </a:txBody>
                  <a:tcPr/>
                </a:tc>
                <a:tc>
                  <a:txBody>
                    <a:bodyPr/>
                    <a:lstStyle/>
                    <a:p>
                      <a:pPr algn="r"/>
                      <a:endParaRPr lang="en-US" sz="700"/>
                    </a:p>
                  </a:txBody>
                  <a:tcPr/>
                </a:tc>
                <a:extLst>
                  <a:ext uri="{0D108BD9-81ED-4DB2-BD59-A6C34878D82A}">
                    <a16:rowId xmlns:a16="http://schemas.microsoft.com/office/drawing/2014/main" val="3497193564"/>
                  </a:ext>
                </a:extLst>
              </a:tr>
              <a:tr h="0">
                <a:tc>
                  <a:txBody>
                    <a:bodyPr/>
                    <a:lstStyle/>
                    <a:p>
                      <a:pPr marL="180975" indent="0"/>
                      <a:r>
                        <a:rPr lang="en-US" sz="700" dirty="0"/>
                        <a:t>Net cash flows from operating activities</a:t>
                      </a:r>
                    </a:p>
                  </a:txBody>
                  <a:tcPr/>
                </a:tc>
                <a:tc>
                  <a:txBody>
                    <a:bodyPr/>
                    <a:lstStyle/>
                    <a:p>
                      <a:pPr algn="r"/>
                      <a:endParaRPr lang="en-US" sz="700" dirty="0"/>
                    </a:p>
                  </a:txBody>
                  <a:tcPr/>
                </a:tc>
                <a:tc>
                  <a:txBody>
                    <a:bodyPr/>
                    <a:lstStyle/>
                    <a:p>
                      <a:pPr algn="r"/>
                      <a:r>
                        <a:rPr lang="en-US" sz="700" dirty="0"/>
                        <a:t>$50,000</a:t>
                      </a:r>
                    </a:p>
                  </a:txBody>
                  <a:tcPr/>
                </a:tc>
                <a:extLst>
                  <a:ext uri="{0D108BD9-81ED-4DB2-BD59-A6C34878D82A}">
                    <a16:rowId xmlns:a16="http://schemas.microsoft.com/office/drawing/2014/main" val="4242185395"/>
                  </a:ext>
                </a:extLst>
              </a:tr>
              <a:tr h="0">
                <a:tc>
                  <a:txBody>
                    <a:bodyPr/>
                    <a:lstStyle/>
                    <a:p>
                      <a:pPr marL="0" indent="0"/>
                      <a:r>
                        <a:rPr lang="en-US" sz="700" b="1" dirty="0"/>
                        <a:t>Cash Flows from Investing Activities</a:t>
                      </a:r>
                    </a:p>
                  </a:txBody>
                  <a:tcPr/>
                </a:tc>
                <a:tc>
                  <a:txBody>
                    <a:bodyPr/>
                    <a:lstStyle/>
                    <a:p>
                      <a:pPr algn="r"/>
                      <a:endParaRPr lang="en-US" sz="700" dirty="0"/>
                    </a:p>
                  </a:txBody>
                  <a:tcPr/>
                </a:tc>
                <a:tc>
                  <a:txBody>
                    <a:bodyPr/>
                    <a:lstStyle/>
                    <a:p>
                      <a:pPr algn="r"/>
                      <a:endParaRPr lang="en-US" sz="700" dirty="0"/>
                    </a:p>
                  </a:txBody>
                  <a:tcPr/>
                </a:tc>
                <a:extLst>
                  <a:ext uri="{0D108BD9-81ED-4DB2-BD59-A6C34878D82A}">
                    <a16:rowId xmlns:a16="http://schemas.microsoft.com/office/drawing/2014/main" val="3052660441"/>
                  </a:ext>
                </a:extLst>
              </a:tr>
              <a:tr h="0">
                <a:tc>
                  <a:txBody>
                    <a:bodyPr/>
                    <a:lstStyle/>
                    <a:p>
                      <a:pPr marL="85725" indent="0"/>
                      <a:r>
                        <a:rPr lang="en-US" sz="700" dirty="0"/>
                        <a:t>Purchase of investments</a:t>
                      </a:r>
                    </a:p>
                  </a:txBody>
                  <a:tcPr/>
                </a:tc>
                <a:tc>
                  <a:txBody>
                    <a:bodyPr/>
                    <a:lstStyle/>
                    <a:p>
                      <a:pPr algn="r"/>
                      <a:r>
                        <a:rPr lang="en-US" sz="700" dirty="0"/>
                        <a:t>(35,000)</a:t>
                      </a:r>
                    </a:p>
                  </a:txBody>
                  <a:tcPr/>
                </a:tc>
                <a:tc>
                  <a:txBody>
                    <a:bodyPr/>
                    <a:lstStyle/>
                    <a:p>
                      <a:pPr algn="r"/>
                      <a:endParaRPr lang="en-US" sz="700"/>
                    </a:p>
                  </a:txBody>
                  <a:tcPr/>
                </a:tc>
                <a:extLst>
                  <a:ext uri="{0D108BD9-81ED-4DB2-BD59-A6C34878D82A}">
                    <a16:rowId xmlns:a16="http://schemas.microsoft.com/office/drawing/2014/main" val="998719053"/>
                  </a:ext>
                </a:extLst>
              </a:tr>
              <a:tr h="0">
                <a:tc>
                  <a:txBody>
                    <a:bodyPr/>
                    <a:lstStyle/>
                    <a:p>
                      <a:pPr marL="85725" indent="0"/>
                      <a:r>
                        <a:rPr lang="en-US" sz="700" dirty="0"/>
                        <a:t>Sale of land</a:t>
                      </a:r>
                    </a:p>
                  </a:txBody>
                  <a:tcPr/>
                </a:tc>
                <a:tc>
                  <a:txBody>
                    <a:bodyPr/>
                    <a:lstStyle/>
                    <a:p>
                      <a:pPr algn="r"/>
                      <a:r>
                        <a:rPr lang="en-US" sz="700" u="sng" baseline="0" dirty="0"/>
                        <a:t>     6,000</a:t>
                      </a:r>
                    </a:p>
                  </a:txBody>
                  <a:tcPr/>
                </a:tc>
                <a:tc>
                  <a:txBody>
                    <a:bodyPr/>
                    <a:lstStyle/>
                    <a:p>
                      <a:pPr algn="r"/>
                      <a:endParaRPr lang="en-US" sz="700" dirty="0"/>
                    </a:p>
                  </a:txBody>
                  <a:tcPr/>
                </a:tc>
                <a:extLst>
                  <a:ext uri="{0D108BD9-81ED-4DB2-BD59-A6C34878D82A}">
                    <a16:rowId xmlns:a16="http://schemas.microsoft.com/office/drawing/2014/main" val="920893698"/>
                  </a:ext>
                </a:extLst>
              </a:tr>
              <a:tr h="0">
                <a:tc>
                  <a:txBody>
                    <a:bodyPr/>
                    <a:lstStyle/>
                    <a:p>
                      <a:pPr marL="180975" indent="0"/>
                      <a:r>
                        <a:rPr lang="en-US" sz="700" dirty="0"/>
                        <a:t>Net cash flows from investing activities</a:t>
                      </a:r>
                    </a:p>
                  </a:txBody>
                  <a:tcPr/>
                </a:tc>
                <a:tc>
                  <a:txBody>
                    <a:bodyPr/>
                    <a:lstStyle/>
                    <a:p>
                      <a:pPr algn="r"/>
                      <a:endParaRPr lang="en-US" sz="700" dirty="0"/>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700" dirty="0"/>
                        <a:t>(29,000)</a:t>
                      </a:r>
                    </a:p>
                  </a:txBody>
                  <a:tcPr/>
                </a:tc>
                <a:extLst>
                  <a:ext uri="{0D108BD9-81ED-4DB2-BD59-A6C34878D82A}">
                    <a16:rowId xmlns:a16="http://schemas.microsoft.com/office/drawing/2014/main" val="582385554"/>
                  </a:ext>
                </a:extLst>
              </a:tr>
              <a:tr h="0">
                <a:tc>
                  <a:txBody>
                    <a:bodyPr/>
                    <a:lstStyle/>
                    <a:p>
                      <a:r>
                        <a:rPr lang="en-US" sz="700" b="1" dirty="0"/>
                        <a:t>Cash Flows from Financing Activities</a:t>
                      </a:r>
                    </a:p>
                  </a:txBody>
                  <a:tcPr/>
                </a:tc>
                <a:tc>
                  <a:txBody>
                    <a:bodyPr/>
                    <a:lstStyle/>
                    <a:p>
                      <a:pPr algn="r"/>
                      <a:endParaRPr lang="en-US" sz="700" dirty="0"/>
                    </a:p>
                  </a:txBody>
                  <a:tcPr/>
                </a:tc>
                <a:tc>
                  <a:txBody>
                    <a:bodyPr/>
                    <a:lstStyle/>
                    <a:p>
                      <a:pPr algn="r"/>
                      <a:endParaRPr lang="en-US" sz="700"/>
                    </a:p>
                  </a:txBody>
                  <a:tcPr/>
                </a:tc>
                <a:extLst>
                  <a:ext uri="{0D108BD9-81ED-4DB2-BD59-A6C34878D82A}">
                    <a16:rowId xmlns:a16="http://schemas.microsoft.com/office/drawing/2014/main" val="962101901"/>
                  </a:ext>
                </a:extLst>
              </a:tr>
              <a:tr h="0">
                <a:tc>
                  <a:txBody>
                    <a:bodyPr/>
                    <a:lstStyle/>
                    <a:p>
                      <a:pPr marL="85725" indent="0"/>
                      <a:r>
                        <a:rPr lang="en-US" sz="700" dirty="0"/>
                        <a:t>Issuance of common stock</a:t>
                      </a:r>
                    </a:p>
                  </a:txBody>
                  <a:tcPr/>
                </a:tc>
                <a:tc>
                  <a:txBody>
                    <a:bodyPr/>
                    <a:lstStyle/>
                    <a:p>
                      <a:pPr algn="r"/>
                      <a:r>
                        <a:rPr lang="en-US" sz="700" dirty="0"/>
                        <a:t>5,000</a:t>
                      </a:r>
                    </a:p>
                  </a:txBody>
                  <a:tcPr/>
                </a:tc>
                <a:tc>
                  <a:txBody>
                    <a:bodyPr/>
                    <a:lstStyle/>
                    <a:p>
                      <a:pPr algn="r"/>
                      <a:endParaRPr lang="en-US" sz="700"/>
                    </a:p>
                  </a:txBody>
                  <a:tcPr/>
                </a:tc>
                <a:extLst>
                  <a:ext uri="{0D108BD9-81ED-4DB2-BD59-A6C34878D82A}">
                    <a16:rowId xmlns:a16="http://schemas.microsoft.com/office/drawing/2014/main" val="2175478707"/>
                  </a:ext>
                </a:extLst>
              </a:tr>
              <a:tr h="0">
                <a:tc>
                  <a:txBody>
                    <a:bodyPr/>
                    <a:lstStyle/>
                    <a:p>
                      <a:pPr marL="85725" indent="0"/>
                      <a:r>
                        <a:rPr lang="en-US" sz="700" dirty="0"/>
                        <a:t>Payment of cash dividends</a:t>
                      </a:r>
                    </a:p>
                  </a:txBody>
                  <a:tcPr/>
                </a:tc>
                <a:tc>
                  <a:txBody>
                    <a:bodyPr/>
                    <a:lstStyle/>
                    <a:p>
                      <a:pPr algn="r"/>
                      <a:r>
                        <a:rPr lang="en-US" sz="700" u="sng" baseline="0" dirty="0"/>
                        <a:t> (12,000)</a:t>
                      </a:r>
                    </a:p>
                  </a:txBody>
                  <a:tcPr/>
                </a:tc>
                <a:tc>
                  <a:txBody>
                    <a:bodyPr/>
                    <a:lstStyle/>
                    <a:p>
                      <a:pPr algn="r"/>
                      <a:endParaRPr lang="en-US" sz="700" dirty="0"/>
                    </a:p>
                  </a:txBody>
                  <a:tcPr/>
                </a:tc>
                <a:extLst>
                  <a:ext uri="{0D108BD9-81ED-4DB2-BD59-A6C34878D82A}">
                    <a16:rowId xmlns:a16="http://schemas.microsoft.com/office/drawing/2014/main" val="2066630144"/>
                  </a:ext>
                </a:extLst>
              </a:tr>
              <a:tr h="0">
                <a:tc>
                  <a:txBody>
                    <a:bodyPr/>
                    <a:lstStyle/>
                    <a:p>
                      <a:pPr marL="180975" indent="0"/>
                      <a:r>
                        <a:rPr lang="en-US" sz="700" dirty="0"/>
                        <a:t>Net cash flows from financing activities</a:t>
                      </a:r>
                    </a:p>
                  </a:txBody>
                  <a:tcPr/>
                </a:tc>
                <a:tc>
                  <a:txBody>
                    <a:bodyPr/>
                    <a:lstStyle/>
                    <a:p>
                      <a:pPr algn="r"/>
                      <a:endParaRPr lang="en-US" sz="700"/>
                    </a:p>
                  </a:txBody>
                  <a:tcPr/>
                </a:tc>
                <a:tc>
                  <a:txBody>
                    <a:bodyPr/>
                    <a:lstStyle/>
                    <a:p>
                      <a:pPr algn="r"/>
                      <a:r>
                        <a:rPr lang="en-US" sz="700" u="sng" baseline="0" dirty="0"/>
                        <a:t>   (7,000)</a:t>
                      </a:r>
                    </a:p>
                  </a:txBody>
                  <a:tcPr/>
                </a:tc>
                <a:extLst>
                  <a:ext uri="{0D108BD9-81ED-4DB2-BD59-A6C34878D82A}">
                    <a16:rowId xmlns:a16="http://schemas.microsoft.com/office/drawing/2014/main" val="503570753"/>
                  </a:ext>
                </a:extLst>
              </a:tr>
              <a:tr h="0">
                <a:tc>
                  <a:txBody>
                    <a:bodyPr/>
                    <a:lstStyle/>
                    <a:p>
                      <a:r>
                        <a:rPr lang="en-US" sz="700" b="1" dirty="0"/>
                        <a:t>Net increase (decrease) in cash</a:t>
                      </a:r>
                    </a:p>
                  </a:txBody>
                  <a:tcPr/>
                </a:tc>
                <a:tc>
                  <a:txBody>
                    <a:bodyPr/>
                    <a:lstStyle/>
                    <a:p>
                      <a:pPr algn="r"/>
                      <a:endParaRPr lang="en-US" sz="700"/>
                    </a:p>
                  </a:txBody>
                  <a:tcPr/>
                </a:tc>
                <a:tc>
                  <a:txBody>
                    <a:bodyPr/>
                    <a:lstStyle/>
                    <a:p>
                      <a:pPr algn="r"/>
                      <a:r>
                        <a:rPr lang="en-US" sz="700" u="sng" baseline="0" dirty="0"/>
                        <a:t>    </a:t>
                      </a:r>
                      <a:r>
                        <a:rPr lang="en-US" sz="700" b="1" u="sng" baseline="0" dirty="0">
                          <a:solidFill>
                            <a:srgbClr val="C00000"/>
                          </a:solidFill>
                        </a:rPr>
                        <a:t>14,000</a:t>
                      </a:r>
                    </a:p>
                  </a:txBody>
                  <a:tcPr/>
                </a:tc>
                <a:extLst>
                  <a:ext uri="{0D108BD9-81ED-4DB2-BD59-A6C34878D82A}">
                    <a16:rowId xmlns:a16="http://schemas.microsoft.com/office/drawing/2014/main" val="869505650"/>
                  </a:ext>
                </a:extLst>
              </a:tr>
              <a:tr h="0">
                <a:tc>
                  <a:txBody>
                    <a:bodyPr/>
                    <a:lstStyle/>
                    <a:p>
                      <a:r>
                        <a:rPr lang="en-US" sz="700" dirty="0"/>
                        <a:t>Cash at the beginning of the period</a:t>
                      </a:r>
                    </a:p>
                  </a:txBody>
                  <a:tcPr/>
                </a:tc>
                <a:tc>
                  <a:txBody>
                    <a:bodyPr/>
                    <a:lstStyle/>
                    <a:p>
                      <a:pPr algn="r"/>
                      <a:endParaRPr lang="en-US" sz="700"/>
                    </a:p>
                  </a:txBody>
                  <a:tcPr/>
                </a:tc>
                <a:tc>
                  <a:txBody>
                    <a:bodyPr/>
                    <a:lstStyle/>
                    <a:p>
                      <a:pPr algn="r"/>
                      <a:r>
                        <a:rPr lang="en-US" sz="700" u="sng" baseline="0" dirty="0"/>
                        <a:t>    48,000</a:t>
                      </a:r>
                    </a:p>
                  </a:txBody>
                  <a:tcPr/>
                </a:tc>
                <a:extLst>
                  <a:ext uri="{0D108BD9-81ED-4DB2-BD59-A6C34878D82A}">
                    <a16:rowId xmlns:a16="http://schemas.microsoft.com/office/drawing/2014/main" val="3349204290"/>
                  </a:ext>
                </a:extLst>
              </a:tr>
              <a:tr h="0">
                <a:tc>
                  <a:txBody>
                    <a:bodyPr/>
                    <a:lstStyle/>
                    <a:p>
                      <a:r>
                        <a:rPr lang="en-US" sz="700" dirty="0"/>
                        <a:t>Cash at the end of the period</a:t>
                      </a:r>
                    </a:p>
                  </a:txBody>
                  <a:tcPr/>
                </a:tc>
                <a:tc>
                  <a:txBody>
                    <a:bodyPr/>
                    <a:lstStyle/>
                    <a:p>
                      <a:pPr algn="r"/>
                      <a:endParaRPr lang="en-US" sz="700"/>
                    </a:p>
                  </a:txBody>
                  <a:tcPr/>
                </a:tc>
                <a:tc>
                  <a:txBody>
                    <a:bodyPr/>
                    <a:lstStyle/>
                    <a:p>
                      <a:pPr algn="r"/>
                      <a:r>
                        <a:rPr lang="en-US" sz="700" u="dbl" baseline="0" dirty="0"/>
                        <a:t>  $62,000</a:t>
                      </a:r>
                    </a:p>
                  </a:txBody>
                  <a:tcPr/>
                </a:tc>
                <a:extLst>
                  <a:ext uri="{0D108BD9-81ED-4DB2-BD59-A6C34878D82A}">
                    <a16:rowId xmlns:a16="http://schemas.microsoft.com/office/drawing/2014/main" val="3836240929"/>
                  </a:ext>
                </a:extLst>
              </a:tr>
              <a:tr h="0">
                <a:tc>
                  <a:txBody>
                    <a:bodyPr/>
                    <a:lstStyle/>
                    <a:p>
                      <a:r>
                        <a:rPr lang="en-US" sz="700" b="1" dirty="0"/>
                        <a:t>Note: Noncash Activities</a:t>
                      </a:r>
                    </a:p>
                  </a:txBody>
                  <a:tcPr/>
                </a:tc>
                <a:tc>
                  <a:txBody>
                    <a:bodyPr/>
                    <a:lstStyle/>
                    <a:p>
                      <a:pPr algn="r"/>
                      <a:endParaRPr lang="en-US" sz="700"/>
                    </a:p>
                  </a:txBody>
                  <a:tcPr/>
                </a:tc>
                <a:tc>
                  <a:txBody>
                    <a:bodyPr/>
                    <a:lstStyle/>
                    <a:p>
                      <a:pPr algn="r"/>
                      <a:endParaRPr lang="en-US" sz="700"/>
                    </a:p>
                  </a:txBody>
                  <a:tcPr/>
                </a:tc>
                <a:extLst>
                  <a:ext uri="{0D108BD9-81ED-4DB2-BD59-A6C34878D82A}">
                    <a16:rowId xmlns:a16="http://schemas.microsoft.com/office/drawing/2014/main" val="1670696282"/>
                  </a:ext>
                </a:extLst>
              </a:tr>
              <a:tr h="0">
                <a:tc>
                  <a:txBody>
                    <a:bodyPr/>
                    <a:lstStyle/>
                    <a:p>
                      <a:pPr marL="92075" indent="0"/>
                      <a:r>
                        <a:rPr lang="en-US" sz="700" dirty="0"/>
                        <a:t>Purchased equipment by issuing a note payable</a:t>
                      </a:r>
                    </a:p>
                  </a:txBody>
                  <a:tcPr/>
                </a:tc>
                <a:tc>
                  <a:txBody>
                    <a:bodyPr/>
                    <a:lstStyle/>
                    <a:p>
                      <a:pPr algn="r"/>
                      <a:endParaRPr lang="en-US" sz="700" dirty="0"/>
                    </a:p>
                  </a:txBody>
                  <a:tcPr/>
                </a:tc>
                <a:tc>
                  <a:txBody>
                    <a:bodyPr/>
                    <a:lstStyle/>
                    <a:p>
                      <a:pPr algn="r"/>
                      <a:r>
                        <a:rPr lang="en-US" sz="700" u="dbl" baseline="0" dirty="0"/>
                        <a:t>  $20,000</a:t>
                      </a:r>
                    </a:p>
                  </a:txBody>
                  <a:tcPr/>
                </a:tc>
                <a:extLst>
                  <a:ext uri="{0D108BD9-81ED-4DB2-BD59-A6C34878D82A}">
                    <a16:rowId xmlns:a16="http://schemas.microsoft.com/office/drawing/2014/main" val="2628778910"/>
                  </a:ext>
                </a:extLst>
              </a:tr>
            </a:tbl>
          </a:graphicData>
        </a:graphic>
      </p:graphicFrame>
      <p:sp>
        <p:nvSpPr>
          <p:cNvPr id="7" name="Slide Number Placeholder 6">
            <a:extLst>
              <a:ext uri="{FF2B5EF4-FFF2-40B4-BE49-F238E27FC236}">
                <a16:creationId xmlns:a16="http://schemas.microsoft.com/office/drawing/2014/main" id="{930C9008-3FFC-4E8B-A33C-32A02FCF960D}"/>
              </a:ext>
            </a:extLst>
          </p:cNvPr>
          <p:cNvSpPr>
            <a:spLocks noGrp="1"/>
          </p:cNvSpPr>
          <p:nvPr>
            <p:ph type="sldNum" sz="quarter" idx="10"/>
          </p:nvPr>
        </p:nvSpPr>
        <p:spPr/>
        <p:txBody>
          <a:bodyPr/>
          <a:lstStyle/>
          <a:p>
            <a:fld id="{68151E55-6873-49E2-B8D5-2F265E6F1973}" type="slidenum">
              <a:rPr lang="en-US" smtClean="0"/>
              <a:t>57</a:t>
            </a:fld>
            <a:endParaRPr lang="en-US" dirty="0"/>
          </a:p>
        </p:txBody>
      </p:sp>
    </p:spTree>
    <p:extLst>
      <p:ext uri="{BB962C8B-B14F-4D97-AF65-F5344CB8AC3E}">
        <p14:creationId xmlns:p14="http://schemas.microsoft.com/office/powerpoint/2010/main" val="32613633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ANALYSIS</a:t>
            </a:r>
            <a:endParaRPr lang="en-US" sz="1000" b="0" dirty="0"/>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09"/>
            <a:ext cx="8458200" cy="2686367"/>
          </a:xfrm>
        </p:spPr>
        <p:txBody>
          <a:bodyPr/>
          <a:lstStyle/>
          <a:p>
            <a:r>
              <a:rPr lang="en-US" dirty="0"/>
              <a:t>CASH FLOW ANALYSIS</a:t>
            </a:r>
          </a:p>
          <a:p>
            <a:r>
              <a:rPr lang="en-US" dirty="0">
                <a:solidFill>
                  <a:srgbClr val="C00000"/>
                </a:solidFill>
              </a:rPr>
              <a:t>Apple versus Alphabet</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58</a:t>
            </a:fld>
            <a:endParaRPr lang="en-US" dirty="0"/>
          </a:p>
        </p:txBody>
      </p:sp>
    </p:spTree>
    <p:extLst>
      <p:ext uri="{BB962C8B-B14F-4D97-AF65-F5344CB8AC3E}">
        <p14:creationId xmlns:p14="http://schemas.microsoft.com/office/powerpoint/2010/main" val="683384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C2D36-C088-4F05-86B4-ED659233D825}"/>
              </a:ext>
            </a:extLst>
          </p:cNvPr>
          <p:cNvSpPr>
            <a:spLocks noGrp="1"/>
          </p:cNvSpPr>
          <p:nvPr>
            <p:ph type="title"/>
          </p:nvPr>
        </p:nvSpPr>
        <p:spPr/>
        <p:txBody>
          <a:bodyPr/>
          <a:lstStyle/>
          <a:p>
            <a:r>
              <a:rPr lang="en-US" dirty="0"/>
              <a:t>Learning Objective 6</a:t>
            </a:r>
            <a:endParaRPr lang="en-US" sz="1000" b="0" dirty="0"/>
          </a:p>
        </p:txBody>
      </p:sp>
      <p:sp>
        <p:nvSpPr>
          <p:cNvPr id="3" name="Content Placeholder 2">
            <a:extLst>
              <a:ext uri="{FF2B5EF4-FFF2-40B4-BE49-F238E27FC236}">
                <a16:creationId xmlns:a16="http://schemas.microsoft.com/office/drawing/2014/main" id="{F871B7D2-54B2-459F-8218-F5ECF19C9E5E}"/>
              </a:ext>
            </a:extLst>
          </p:cNvPr>
          <p:cNvSpPr>
            <a:spLocks noGrp="1"/>
          </p:cNvSpPr>
          <p:nvPr>
            <p:ph sz="quarter" idx="11"/>
          </p:nvPr>
        </p:nvSpPr>
        <p:spPr>
          <a:xfrm>
            <a:off x="342900" y="1276710"/>
            <a:ext cx="8458200" cy="572188"/>
          </a:xfrm>
        </p:spPr>
        <p:txBody>
          <a:bodyPr/>
          <a:lstStyle/>
          <a:p>
            <a:pPr marL="1373188" indent="-1322388"/>
            <a:r>
              <a:rPr lang="en-US" b="1" dirty="0">
                <a:solidFill>
                  <a:srgbClr val="8F0021"/>
                </a:solidFill>
              </a:rPr>
              <a:t>L</a:t>
            </a:r>
            <a:r>
              <a:rPr lang="en-US" sz="100" b="1" dirty="0">
                <a:solidFill>
                  <a:srgbClr val="8F0021"/>
                </a:solidFill>
              </a:rPr>
              <a:t> </a:t>
            </a:r>
            <a:r>
              <a:rPr lang="en-US" b="1" dirty="0">
                <a:solidFill>
                  <a:srgbClr val="8F0021"/>
                </a:solidFill>
              </a:rPr>
              <a:t>O 11–6 </a:t>
            </a:r>
            <a:r>
              <a:rPr lang="en-US" dirty="0"/>
              <a:t>Perform financial analysis using the statement of cash flows.</a:t>
            </a:r>
          </a:p>
        </p:txBody>
      </p:sp>
      <p:sp>
        <p:nvSpPr>
          <p:cNvPr id="8" name="Slide Number Placeholder 7">
            <a:extLst>
              <a:ext uri="{FF2B5EF4-FFF2-40B4-BE49-F238E27FC236}">
                <a16:creationId xmlns:a16="http://schemas.microsoft.com/office/drawing/2014/main" id="{139372FB-D823-46C2-984D-07F8A5F7BC44}"/>
              </a:ext>
            </a:extLst>
          </p:cNvPr>
          <p:cNvSpPr>
            <a:spLocks noGrp="1"/>
          </p:cNvSpPr>
          <p:nvPr>
            <p:ph type="sldNum" sz="quarter" idx="10"/>
          </p:nvPr>
        </p:nvSpPr>
        <p:spPr/>
        <p:txBody>
          <a:bodyPr/>
          <a:lstStyle/>
          <a:p>
            <a:fld id="{68151E55-6873-49E2-B8D5-2F265E6F1973}" type="slidenum">
              <a:rPr lang="en-US" smtClean="0"/>
              <a:t>59</a:t>
            </a:fld>
            <a:endParaRPr lang="en-US" dirty="0"/>
          </a:p>
        </p:txBody>
      </p:sp>
    </p:spTree>
    <p:extLst>
      <p:ext uri="{BB962C8B-B14F-4D97-AF65-F5344CB8AC3E}">
        <p14:creationId xmlns:p14="http://schemas.microsoft.com/office/powerpoint/2010/main" val="1796905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AC11-10F5-44C5-A2EC-D197E909108F}"/>
              </a:ext>
            </a:extLst>
          </p:cNvPr>
          <p:cNvSpPr>
            <a:spLocks noGrp="1"/>
          </p:cNvSpPr>
          <p:nvPr>
            <p:ph type="title"/>
          </p:nvPr>
        </p:nvSpPr>
        <p:spPr/>
        <p:txBody>
          <a:bodyPr>
            <a:normAutofit fontScale="90000"/>
          </a:bodyPr>
          <a:lstStyle/>
          <a:p>
            <a:r>
              <a:rPr lang="en-US" dirty="0">
                <a:cs typeface="+mn-cs"/>
              </a:rPr>
              <a:t>Ill</a:t>
            </a:r>
            <a:r>
              <a:rPr lang="en-US" sz="3600" dirty="0">
                <a:cs typeface="+mn-cs"/>
              </a:rPr>
              <a:t>ustration 11–2 </a:t>
            </a:r>
            <a:r>
              <a:rPr lang="en-US" sz="3600" dirty="0"/>
              <a:t>Operating, Investing, and Financing Activities</a:t>
            </a:r>
            <a:endParaRPr lang="en-US" sz="3600" dirty="0">
              <a:cs typeface="+mn-cs"/>
            </a:endParaRPr>
          </a:p>
        </p:txBody>
      </p:sp>
      <p:sp>
        <p:nvSpPr>
          <p:cNvPr id="7" name="Content Placeholder 6">
            <a:extLst>
              <a:ext uri="{FF2B5EF4-FFF2-40B4-BE49-F238E27FC236}">
                <a16:creationId xmlns:a16="http://schemas.microsoft.com/office/drawing/2014/main" id="{3037D3B1-37F7-499E-98D0-B9272F4E0B6E}"/>
              </a:ext>
            </a:extLst>
          </p:cNvPr>
          <p:cNvSpPr>
            <a:spLocks noGrp="1"/>
          </p:cNvSpPr>
          <p:nvPr>
            <p:ph sz="quarter" idx="11"/>
          </p:nvPr>
        </p:nvSpPr>
        <p:spPr>
          <a:xfrm>
            <a:off x="342900" y="1371682"/>
            <a:ext cx="4359729" cy="366683"/>
          </a:xfrm>
        </p:spPr>
        <p:txBody>
          <a:bodyPr>
            <a:normAutofit/>
          </a:bodyPr>
          <a:lstStyle/>
          <a:p>
            <a:r>
              <a:rPr lang="en-US" sz="1800" b="1" dirty="0">
                <a:solidFill>
                  <a:schemeClr val="tx1"/>
                </a:solidFill>
              </a:rPr>
              <a:t>Cash Flows from Operating Activities</a:t>
            </a:r>
            <a:endParaRPr lang="en-US" sz="1800" dirty="0">
              <a:solidFill>
                <a:schemeClr val="tx1"/>
              </a:solidFill>
            </a:endParaRPr>
          </a:p>
        </p:txBody>
      </p:sp>
      <p:graphicFrame>
        <p:nvGraphicFramePr>
          <p:cNvPr id="13" name="Table 13">
            <a:extLst>
              <a:ext uri="{FF2B5EF4-FFF2-40B4-BE49-F238E27FC236}">
                <a16:creationId xmlns:a16="http://schemas.microsoft.com/office/drawing/2014/main" id="{5315FB1D-9322-4CA5-9440-12F4FD68B536}"/>
              </a:ext>
            </a:extLst>
          </p:cNvPr>
          <p:cNvGraphicFramePr>
            <a:graphicFrameLocks noGrp="1"/>
          </p:cNvGraphicFramePr>
          <p:nvPr>
            <p:extLst>
              <p:ext uri="{D42A27DB-BD31-4B8C-83A1-F6EECF244321}">
                <p14:modId xmlns:p14="http://schemas.microsoft.com/office/powerpoint/2010/main" val="2715619588"/>
              </p:ext>
            </p:extLst>
          </p:nvPr>
        </p:nvGraphicFramePr>
        <p:xfrm>
          <a:off x="1524000" y="1855534"/>
          <a:ext cx="5037574" cy="1371600"/>
        </p:xfrm>
        <a:graphic>
          <a:graphicData uri="http://schemas.openxmlformats.org/drawingml/2006/table">
            <a:tbl>
              <a:tblPr firstRow="1" bandRow="1">
                <a:tableStyleId>{5C22544A-7EE6-4342-B048-85BDC9FD1C3A}</a:tableStyleId>
              </a:tblPr>
              <a:tblGrid>
                <a:gridCol w="2636018">
                  <a:extLst>
                    <a:ext uri="{9D8B030D-6E8A-4147-A177-3AD203B41FA5}">
                      <a16:colId xmlns:a16="http://schemas.microsoft.com/office/drawing/2014/main" val="456115189"/>
                    </a:ext>
                  </a:extLst>
                </a:gridCol>
                <a:gridCol w="2401556">
                  <a:extLst>
                    <a:ext uri="{9D8B030D-6E8A-4147-A177-3AD203B41FA5}">
                      <a16:colId xmlns:a16="http://schemas.microsoft.com/office/drawing/2014/main" val="2608586351"/>
                    </a:ext>
                  </a:extLst>
                </a:gridCol>
              </a:tblGrid>
              <a:tr h="170939">
                <a:tc>
                  <a:txBody>
                    <a:bodyPr/>
                    <a:lstStyle/>
                    <a:p>
                      <a:r>
                        <a:rPr lang="en-US" sz="1200" b="1" dirty="0"/>
                        <a:t>Cash Inflows</a:t>
                      </a:r>
                      <a:endParaRPr lang="en-US" sz="1200" dirty="0"/>
                    </a:p>
                  </a:txBody>
                  <a:tcPr>
                    <a:solidFill>
                      <a:srgbClr val="C00000"/>
                    </a:solidFill>
                  </a:tcPr>
                </a:tc>
                <a:tc>
                  <a:txBody>
                    <a:bodyPr/>
                    <a:lstStyle/>
                    <a:p>
                      <a:r>
                        <a:rPr lang="en-US" sz="1200" b="1" dirty="0"/>
                        <a:t>Cash Outflows</a:t>
                      </a:r>
                      <a:endParaRPr lang="en-US" sz="1200" dirty="0"/>
                    </a:p>
                  </a:txBody>
                  <a:tcPr>
                    <a:solidFill>
                      <a:srgbClr val="C00000"/>
                    </a:solidFill>
                  </a:tcPr>
                </a:tc>
                <a:extLst>
                  <a:ext uri="{0D108BD9-81ED-4DB2-BD59-A6C34878D82A}">
                    <a16:rowId xmlns:a16="http://schemas.microsoft.com/office/drawing/2014/main" val="3858563683"/>
                  </a:ext>
                </a:extLst>
              </a:tr>
              <a:tr h="187625">
                <a:tc>
                  <a:txBody>
                    <a:bodyPr/>
                    <a:lstStyle/>
                    <a:p>
                      <a:r>
                        <a:rPr lang="en-US" sz="1200" dirty="0"/>
                        <a:t>Sale of goods or services</a:t>
                      </a:r>
                    </a:p>
                  </a:txBody>
                  <a:tcPr/>
                </a:tc>
                <a:tc>
                  <a:txBody>
                    <a:bodyPr/>
                    <a:lstStyle/>
                    <a:p>
                      <a:r>
                        <a:rPr lang="en-US" sz="1200" dirty="0"/>
                        <a:t>Purchase of inventory</a:t>
                      </a:r>
                    </a:p>
                  </a:txBody>
                  <a:tcPr/>
                </a:tc>
                <a:extLst>
                  <a:ext uri="{0D108BD9-81ED-4DB2-BD59-A6C34878D82A}">
                    <a16:rowId xmlns:a16="http://schemas.microsoft.com/office/drawing/2014/main" val="3525544393"/>
                  </a:ext>
                </a:extLst>
              </a:tr>
              <a:tr h="154465">
                <a:tc>
                  <a:txBody>
                    <a:bodyPr/>
                    <a:lstStyle/>
                    <a:p>
                      <a:r>
                        <a:rPr lang="en-US" sz="1200" dirty="0"/>
                        <a:t>Collection of interest and dividends </a:t>
                      </a:r>
                    </a:p>
                  </a:txBody>
                  <a:tcPr/>
                </a:tc>
                <a:tc>
                  <a:txBody>
                    <a:bodyPr/>
                    <a:lstStyle/>
                    <a:p>
                      <a:r>
                        <a:rPr lang="en-US" sz="1200" dirty="0"/>
                        <a:t>Payment for operating expenses</a:t>
                      </a:r>
                    </a:p>
                  </a:txBody>
                  <a:tcPr/>
                </a:tc>
                <a:extLst>
                  <a:ext uri="{0D108BD9-81ED-4DB2-BD59-A6C34878D82A}">
                    <a16:rowId xmlns:a16="http://schemas.microsoft.com/office/drawing/2014/main" val="155803198"/>
                  </a:ext>
                </a:extLst>
              </a:tr>
              <a:tr h="171548">
                <a:tc>
                  <a:txBody>
                    <a:bodyPr/>
                    <a:lstStyle/>
                    <a:p>
                      <a:endParaRPr lang="en-US" sz="1200"/>
                    </a:p>
                  </a:txBody>
                  <a:tcPr/>
                </a:tc>
                <a:tc>
                  <a:txBody>
                    <a:bodyPr/>
                    <a:lstStyle/>
                    <a:p>
                      <a:r>
                        <a:rPr lang="en-US" sz="1200" dirty="0"/>
                        <a:t>Payment of interest</a:t>
                      </a:r>
                    </a:p>
                  </a:txBody>
                  <a:tcPr/>
                </a:tc>
                <a:extLst>
                  <a:ext uri="{0D108BD9-81ED-4DB2-BD59-A6C34878D82A}">
                    <a16:rowId xmlns:a16="http://schemas.microsoft.com/office/drawing/2014/main" val="457890829"/>
                  </a:ext>
                </a:extLst>
              </a:tr>
              <a:tr h="188630">
                <a:tc>
                  <a:txBody>
                    <a:bodyPr/>
                    <a:lstStyle/>
                    <a:p>
                      <a:endParaRPr lang="en-US" sz="12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Payment of income taxes</a:t>
                      </a:r>
                    </a:p>
                  </a:txBody>
                  <a:tcPr/>
                </a:tc>
                <a:extLst>
                  <a:ext uri="{0D108BD9-81ED-4DB2-BD59-A6C34878D82A}">
                    <a16:rowId xmlns:a16="http://schemas.microsoft.com/office/drawing/2014/main" val="3592645832"/>
                  </a:ext>
                </a:extLst>
              </a:tr>
            </a:tbl>
          </a:graphicData>
        </a:graphic>
      </p:graphicFrame>
      <p:sp>
        <p:nvSpPr>
          <p:cNvPr id="10" name="Content Placeholder 9">
            <a:extLst>
              <a:ext uri="{FF2B5EF4-FFF2-40B4-BE49-F238E27FC236}">
                <a16:creationId xmlns:a16="http://schemas.microsoft.com/office/drawing/2014/main" id="{6812A51E-368F-4C35-B884-90FE3332ED3F}"/>
              </a:ext>
            </a:extLst>
          </p:cNvPr>
          <p:cNvSpPr>
            <a:spLocks noGrp="1"/>
          </p:cNvSpPr>
          <p:nvPr>
            <p:ph sz="quarter" idx="14"/>
          </p:nvPr>
        </p:nvSpPr>
        <p:spPr>
          <a:xfrm>
            <a:off x="342900" y="3258405"/>
            <a:ext cx="4235680" cy="377177"/>
          </a:xfrm>
        </p:spPr>
        <p:txBody>
          <a:bodyPr>
            <a:noAutofit/>
          </a:bodyPr>
          <a:lstStyle/>
          <a:p>
            <a:r>
              <a:rPr lang="en-US" sz="1800" b="1" dirty="0">
                <a:solidFill>
                  <a:schemeClr val="tx1"/>
                </a:solidFill>
              </a:rPr>
              <a:t>Cash Flows from Investing Activities</a:t>
            </a:r>
            <a:endParaRPr lang="en-US" sz="1800" dirty="0">
              <a:solidFill>
                <a:schemeClr val="tx1"/>
              </a:solidFill>
            </a:endParaRPr>
          </a:p>
        </p:txBody>
      </p:sp>
      <p:graphicFrame>
        <p:nvGraphicFramePr>
          <p:cNvPr id="14" name="Table 13">
            <a:extLst>
              <a:ext uri="{FF2B5EF4-FFF2-40B4-BE49-F238E27FC236}">
                <a16:creationId xmlns:a16="http://schemas.microsoft.com/office/drawing/2014/main" id="{1A385045-B06E-4D34-8F61-8007C63691AF}"/>
              </a:ext>
            </a:extLst>
          </p:cNvPr>
          <p:cNvGraphicFramePr>
            <a:graphicFrameLocks noGrp="1"/>
          </p:cNvGraphicFramePr>
          <p:nvPr>
            <p:extLst>
              <p:ext uri="{D42A27DB-BD31-4B8C-83A1-F6EECF244321}">
                <p14:modId xmlns:p14="http://schemas.microsoft.com/office/powerpoint/2010/main" val="1979936612"/>
              </p:ext>
            </p:extLst>
          </p:nvPr>
        </p:nvGraphicFramePr>
        <p:xfrm>
          <a:off x="1524000" y="3680410"/>
          <a:ext cx="5037574" cy="1097280"/>
        </p:xfrm>
        <a:graphic>
          <a:graphicData uri="http://schemas.openxmlformats.org/drawingml/2006/table">
            <a:tbl>
              <a:tblPr firstRow="1" bandRow="1">
                <a:tableStyleId>{5C22544A-7EE6-4342-B048-85BDC9FD1C3A}</a:tableStyleId>
              </a:tblPr>
              <a:tblGrid>
                <a:gridCol w="2636018">
                  <a:extLst>
                    <a:ext uri="{9D8B030D-6E8A-4147-A177-3AD203B41FA5}">
                      <a16:colId xmlns:a16="http://schemas.microsoft.com/office/drawing/2014/main" val="456115189"/>
                    </a:ext>
                  </a:extLst>
                </a:gridCol>
                <a:gridCol w="2401556">
                  <a:extLst>
                    <a:ext uri="{9D8B030D-6E8A-4147-A177-3AD203B41FA5}">
                      <a16:colId xmlns:a16="http://schemas.microsoft.com/office/drawing/2014/main" val="2608586351"/>
                    </a:ext>
                  </a:extLst>
                </a:gridCol>
              </a:tblGrid>
              <a:tr h="170939">
                <a:tc>
                  <a:txBody>
                    <a:bodyPr/>
                    <a:lstStyle/>
                    <a:p>
                      <a:r>
                        <a:rPr lang="en-US" sz="1200" b="1" dirty="0"/>
                        <a:t>Cash Inflows</a:t>
                      </a:r>
                      <a:endParaRPr lang="en-US" sz="1200" dirty="0"/>
                    </a:p>
                  </a:txBody>
                  <a:tcPr>
                    <a:solidFill>
                      <a:srgbClr val="C00000"/>
                    </a:solidFill>
                  </a:tcPr>
                </a:tc>
                <a:tc>
                  <a:txBody>
                    <a:bodyPr/>
                    <a:lstStyle/>
                    <a:p>
                      <a:r>
                        <a:rPr lang="en-US" sz="1200" b="1" dirty="0"/>
                        <a:t>Cash Outflows</a:t>
                      </a:r>
                      <a:endParaRPr lang="en-US" sz="1200" dirty="0"/>
                    </a:p>
                  </a:txBody>
                  <a:tcPr>
                    <a:solidFill>
                      <a:srgbClr val="C00000"/>
                    </a:solidFill>
                  </a:tcPr>
                </a:tc>
                <a:extLst>
                  <a:ext uri="{0D108BD9-81ED-4DB2-BD59-A6C34878D82A}">
                    <a16:rowId xmlns:a16="http://schemas.microsoft.com/office/drawing/2014/main" val="3858563683"/>
                  </a:ext>
                </a:extLst>
              </a:tr>
              <a:tr h="187625">
                <a:tc>
                  <a:txBody>
                    <a:bodyPr/>
                    <a:lstStyle/>
                    <a:p>
                      <a:r>
                        <a:rPr lang="en-US" sz="1200" dirty="0"/>
                        <a:t>Sale of investments </a:t>
                      </a:r>
                    </a:p>
                  </a:txBody>
                  <a:tcPr/>
                </a:tc>
                <a:tc>
                  <a:txBody>
                    <a:bodyPr/>
                    <a:lstStyle/>
                    <a:p>
                      <a:r>
                        <a:rPr lang="en-US" sz="1200" dirty="0"/>
                        <a:t>Purchase of investments</a:t>
                      </a:r>
                    </a:p>
                  </a:txBody>
                  <a:tcPr/>
                </a:tc>
                <a:extLst>
                  <a:ext uri="{0D108BD9-81ED-4DB2-BD59-A6C34878D82A}">
                    <a16:rowId xmlns:a16="http://schemas.microsoft.com/office/drawing/2014/main" val="3525544393"/>
                  </a:ext>
                </a:extLst>
              </a:tr>
              <a:tr h="154465">
                <a:tc>
                  <a:txBody>
                    <a:bodyPr/>
                    <a:lstStyle/>
                    <a:p>
                      <a:r>
                        <a:rPr lang="en-US" sz="1200" dirty="0"/>
                        <a:t>Sale of long-term assets </a:t>
                      </a:r>
                    </a:p>
                  </a:txBody>
                  <a:tcPr/>
                </a:tc>
                <a:tc>
                  <a:txBody>
                    <a:bodyPr/>
                    <a:lstStyle/>
                    <a:p>
                      <a:r>
                        <a:rPr lang="en-US" sz="1200" dirty="0"/>
                        <a:t>Purchase of long-term assets</a:t>
                      </a:r>
                    </a:p>
                  </a:txBody>
                  <a:tcPr/>
                </a:tc>
                <a:extLst>
                  <a:ext uri="{0D108BD9-81ED-4DB2-BD59-A6C34878D82A}">
                    <a16:rowId xmlns:a16="http://schemas.microsoft.com/office/drawing/2014/main" val="155803198"/>
                  </a:ext>
                </a:extLst>
              </a:tr>
              <a:tr h="171548">
                <a:tc>
                  <a:txBody>
                    <a:bodyPr/>
                    <a:lstStyle/>
                    <a:p>
                      <a:r>
                        <a:rPr lang="en-US" sz="1200" dirty="0"/>
                        <a:t>Collection of notes receivable</a:t>
                      </a:r>
                    </a:p>
                  </a:txBody>
                  <a:tcPr/>
                </a:tc>
                <a:tc>
                  <a:txBody>
                    <a:bodyPr/>
                    <a:lstStyle/>
                    <a:p>
                      <a:r>
                        <a:rPr lang="en-US" sz="1200" dirty="0"/>
                        <a:t>Lending with notes receivable</a:t>
                      </a:r>
                    </a:p>
                  </a:txBody>
                  <a:tcPr/>
                </a:tc>
                <a:extLst>
                  <a:ext uri="{0D108BD9-81ED-4DB2-BD59-A6C34878D82A}">
                    <a16:rowId xmlns:a16="http://schemas.microsoft.com/office/drawing/2014/main" val="457890829"/>
                  </a:ext>
                </a:extLst>
              </a:tr>
            </a:tbl>
          </a:graphicData>
        </a:graphic>
      </p:graphicFrame>
      <p:sp>
        <p:nvSpPr>
          <p:cNvPr id="11" name="Content Placeholder 10">
            <a:extLst>
              <a:ext uri="{FF2B5EF4-FFF2-40B4-BE49-F238E27FC236}">
                <a16:creationId xmlns:a16="http://schemas.microsoft.com/office/drawing/2014/main" id="{D6153757-8640-41F9-BCE3-1375924E50F9}"/>
              </a:ext>
            </a:extLst>
          </p:cNvPr>
          <p:cNvSpPr>
            <a:spLocks noGrp="1"/>
          </p:cNvSpPr>
          <p:nvPr>
            <p:ph sz="quarter" idx="15"/>
          </p:nvPr>
        </p:nvSpPr>
        <p:spPr>
          <a:xfrm>
            <a:off x="342899" y="4912750"/>
            <a:ext cx="4359729" cy="377177"/>
          </a:xfrm>
        </p:spPr>
        <p:txBody>
          <a:bodyPr>
            <a:normAutofit/>
          </a:bodyPr>
          <a:lstStyle/>
          <a:p>
            <a:r>
              <a:rPr lang="en-US" sz="1800" b="1" dirty="0">
                <a:solidFill>
                  <a:schemeClr val="tx1"/>
                </a:solidFill>
              </a:rPr>
              <a:t>Cash Flows from Financing Activities</a:t>
            </a:r>
            <a:endParaRPr lang="en-US" sz="1800" dirty="0">
              <a:solidFill>
                <a:schemeClr val="tx1"/>
              </a:solidFill>
            </a:endParaRPr>
          </a:p>
        </p:txBody>
      </p:sp>
      <p:graphicFrame>
        <p:nvGraphicFramePr>
          <p:cNvPr id="15" name="Table 14">
            <a:extLst>
              <a:ext uri="{FF2B5EF4-FFF2-40B4-BE49-F238E27FC236}">
                <a16:creationId xmlns:a16="http://schemas.microsoft.com/office/drawing/2014/main" id="{13351963-45A4-466A-A8D1-3A6E87E1E7CE}"/>
              </a:ext>
            </a:extLst>
          </p:cNvPr>
          <p:cNvGraphicFramePr>
            <a:graphicFrameLocks noGrp="1"/>
          </p:cNvGraphicFramePr>
          <p:nvPr>
            <p:extLst>
              <p:ext uri="{D42A27DB-BD31-4B8C-83A1-F6EECF244321}">
                <p14:modId xmlns:p14="http://schemas.microsoft.com/office/powerpoint/2010/main" val="2172924328"/>
              </p:ext>
            </p:extLst>
          </p:nvPr>
        </p:nvGraphicFramePr>
        <p:xfrm>
          <a:off x="1471246" y="5424987"/>
          <a:ext cx="5763567" cy="1097280"/>
        </p:xfrm>
        <a:graphic>
          <a:graphicData uri="http://schemas.openxmlformats.org/drawingml/2006/table">
            <a:tbl>
              <a:tblPr firstRow="1" bandRow="1">
                <a:tableStyleId>{5C22544A-7EE6-4342-B048-85BDC9FD1C3A}</a:tableStyleId>
              </a:tblPr>
              <a:tblGrid>
                <a:gridCol w="2875503">
                  <a:extLst>
                    <a:ext uri="{9D8B030D-6E8A-4147-A177-3AD203B41FA5}">
                      <a16:colId xmlns:a16="http://schemas.microsoft.com/office/drawing/2014/main" val="456115189"/>
                    </a:ext>
                  </a:extLst>
                </a:gridCol>
                <a:gridCol w="2888064">
                  <a:extLst>
                    <a:ext uri="{9D8B030D-6E8A-4147-A177-3AD203B41FA5}">
                      <a16:colId xmlns:a16="http://schemas.microsoft.com/office/drawing/2014/main" val="2608586351"/>
                    </a:ext>
                  </a:extLst>
                </a:gridCol>
              </a:tblGrid>
              <a:tr h="170939">
                <a:tc>
                  <a:txBody>
                    <a:bodyPr/>
                    <a:lstStyle/>
                    <a:p>
                      <a:r>
                        <a:rPr lang="en-US" sz="1200" b="1" dirty="0"/>
                        <a:t>Cash Inflows</a:t>
                      </a:r>
                      <a:endParaRPr lang="en-US" sz="1200" dirty="0"/>
                    </a:p>
                  </a:txBody>
                  <a:tcPr>
                    <a:solidFill>
                      <a:srgbClr val="C00000"/>
                    </a:solidFill>
                  </a:tcPr>
                </a:tc>
                <a:tc>
                  <a:txBody>
                    <a:bodyPr/>
                    <a:lstStyle/>
                    <a:p>
                      <a:r>
                        <a:rPr lang="en-US" sz="1200" b="1" dirty="0"/>
                        <a:t>Cash Outflows</a:t>
                      </a:r>
                      <a:endParaRPr lang="en-US" sz="1200" dirty="0"/>
                    </a:p>
                  </a:txBody>
                  <a:tcPr>
                    <a:solidFill>
                      <a:srgbClr val="C00000"/>
                    </a:solidFill>
                  </a:tcPr>
                </a:tc>
                <a:extLst>
                  <a:ext uri="{0D108BD9-81ED-4DB2-BD59-A6C34878D82A}">
                    <a16:rowId xmlns:a16="http://schemas.microsoft.com/office/drawing/2014/main" val="3858563683"/>
                  </a:ext>
                </a:extLst>
              </a:tr>
              <a:tr h="187625">
                <a:tc>
                  <a:txBody>
                    <a:bodyPr/>
                    <a:lstStyle/>
                    <a:p>
                      <a:r>
                        <a:rPr lang="en-US" sz="1200" dirty="0"/>
                        <a:t>Issuance of bonds or notes payable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Repayment of bonds or notes payable</a:t>
                      </a:r>
                    </a:p>
                  </a:txBody>
                  <a:tcPr/>
                </a:tc>
                <a:extLst>
                  <a:ext uri="{0D108BD9-81ED-4DB2-BD59-A6C34878D82A}">
                    <a16:rowId xmlns:a16="http://schemas.microsoft.com/office/drawing/2014/main" val="3525544393"/>
                  </a:ext>
                </a:extLst>
              </a:tr>
              <a:tr h="154465">
                <a:tc>
                  <a:txBody>
                    <a:bodyPr/>
                    <a:lstStyle/>
                    <a:p>
                      <a:r>
                        <a:rPr lang="en-US" sz="1200" dirty="0"/>
                        <a:t>Issuance of stock </a:t>
                      </a:r>
                    </a:p>
                  </a:txBody>
                  <a:tcPr/>
                </a:tc>
                <a:tc>
                  <a:txBody>
                    <a:bodyPr/>
                    <a:lstStyle/>
                    <a:p>
                      <a:r>
                        <a:rPr lang="en-US" sz="1200" dirty="0"/>
                        <a:t>Acquisition of treasury stock</a:t>
                      </a:r>
                    </a:p>
                  </a:txBody>
                  <a:tcPr/>
                </a:tc>
                <a:extLst>
                  <a:ext uri="{0D108BD9-81ED-4DB2-BD59-A6C34878D82A}">
                    <a16:rowId xmlns:a16="http://schemas.microsoft.com/office/drawing/2014/main" val="155803198"/>
                  </a:ext>
                </a:extLst>
              </a:tr>
              <a:tr h="171548">
                <a:tc>
                  <a:txBody>
                    <a:bodyPr/>
                    <a:lstStyle/>
                    <a:p>
                      <a:r>
                        <a:rPr lang="en-US" sz="1200" dirty="0"/>
                        <a:t>Collection of notes receivable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Payment of dividends</a:t>
                      </a:r>
                    </a:p>
                  </a:txBody>
                  <a:tcPr/>
                </a:tc>
                <a:extLst>
                  <a:ext uri="{0D108BD9-81ED-4DB2-BD59-A6C34878D82A}">
                    <a16:rowId xmlns:a16="http://schemas.microsoft.com/office/drawing/2014/main" val="457890829"/>
                  </a:ext>
                </a:extLst>
              </a:tr>
            </a:tbl>
          </a:graphicData>
        </a:graphic>
      </p:graphicFrame>
      <p:sp>
        <p:nvSpPr>
          <p:cNvPr id="6" name="Slide Number Placeholder 5">
            <a:extLst>
              <a:ext uri="{FF2B5EF4-FFF2-40B4-BE49-F238E27FC236}">
                <a16:creationId xmlns:a16="http://schemas.microsoft.com/office/drawing/2014/main" id="{0C6682E3-BB2E-42EC-8149-1502655AAF27}"/>
              </a:ext>
            </a:extLst>
          </p:cNvPr>
          <p:cNvSpPr>
            <a:spLocks noGrp="1"/>
          </p:cNvSpPr>
          <p:nvPr>
            <p:ph type="sldNum" sz="quarter" idx="10"/>
          </p:nvPr>
        </p:nvSpPr>
        <p:spPr/>
        <p:txBody>
          <a:bodyPr/>
          <a:lstStyle/>
          <a:p>
            <a:fld id="{68151E55-6873-49E2-B8D5-2F265E6F1973}" type="slidenum">
              <a:rPr lang="en-US" smtClean="0"/>
              <a:t>6</a:t>
            </a:fld>
            <a:endParaRPr lang="en-US" dirty="0"/>
          </a:p>
        </p:txBody>
      </p:sp>
    </p:spTree>
    <p:extLst>
      <p:ext uri="{BB962C8B-B14F-4D97-AF65-F5344CB8AC3E}">
        <p14:creationId xmlns:p14="http://schemas.microsoft.com/office/powerpoint/2010/main" val="1869521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3340D-1AE7-4643-AD92-412B0E879EE9}"/>
              </a:ext>
            </a:extLst>
          </p:cNvPr>
          <p:cNvSpPr>
            <a:spLocks noGrp="1"/>
          </p:cNvSpPr>
          <p:nvPr>
            <p:ph type="title"/>
          </p:nvPr>
        </p:nvSpPr>
        <p:spPr/>
        <p:txBody>
          <a:bodyPr/>
          <a:lstStyle/>
          <a:p>
            <a:r>
              <a:rPr lang="en-US" sz="3600" dirty="0"/>
              <a:t>Cash Flow Ratios</a:t>
            </a:r>
            <a:endParaRPr lang="en-US" dirty="0"/>
          </a:p>
        </p:txBody>
      </p:sp>
      <p:sp>
        <p:nvSpPr>
          <p:cNvPr id="3" name="Content Placeholder 2">
            <a:extLst>
              <a:ext uri="{FF2B5EF4-FFF2-40B4-BE49-F238E27FC236}">
                <a16:creationId xmlns:a16="http://schemas.microsoft.com/office/drawing/2014/main" id="{E4E0CE40-C5FB-42B6-B55B-AEA91642BBBC}"/>
              </a:ext>
            </a:extLst>
          </p:cNvPr>
          <p:cNvSpPr>
            <a:spLocks noGrp="1"/>
          </p:cNvSpPr>
          <p:nvPr>
            <p:ph sz="quarter" idx="11"/>
          </p:nvPr>
        </p:nvSpPr>
        <p:spPr/>
        <p:txBody>
          <a:bodyPr>
            <a:normAutofit/>
          </a:bodyPr>
          <a:lstStyle/>
          <a:p>
            <a:pPr marL="292608" indent="-292608">
              <a:spcBef>
                <a:spcPts val="1000"/>
              </a:spcBef>
              <a:spcAft>
                <a:spcPts val="0"/>
              </a:spcAft>
              <a:buFont typeface="Arial" panose="020B0604020202020204" pitchFamily="34" charset="0"/>
              <a:buChar char="•"/>
            </a:pPr>
            <a:r>
              <a:rPr lang="en-US" sz="2400" dirty="0"/>
              <a:t>Often used to supplement analysis of a company.</a:t>
            </a:r>
          </a:p>
          <a:p>
            <a:pPr marL="292608" indent="-292608">
              <a:spcBef>
                <a:spcPts val="1000"/>
              </a:spcBef>
              <a:spcAft>
                <a:spcPts val="0"/>
              </a:spcAft>
              <a:buFont typeface="Arial" panose="020B0604020202020204" pitchFamily="34" charset="0"/>
              <a:buChar char="•"/>
            </a:pPr>
            <a:r>
              <a:rPr lang="en-US" sz="2400" dirty="0"/>
              <a:t>Substitute cash flow from operations in place of net income.</a:t>
            </a:r>
          </a:p>
          <a:p>
            <a:pPr marL="292608" indent="-292608">
              <a:spcBef>
                <a:spcPts val="1000"/>
              </a:spcBef>
              <a:spcAft>
                <a:spcPts val="0"/>
              </a:spcAft>
              <a:buFont typeface="Arial" panose="020B0604020202020204" pitchFamily="34" charset="0"/>
              <a:buChar char="•"/>
            </a:pPr>
            <a:r>
              <a:rPr lang="en-US" sz="2400" dirty="0"/>
              <a:t>Positive cash flow from operations is important to a company’s survival in the long run.</a:t>
            </a:r>
          </a:p>
        </p:txBody>
      </p:sp>
      <p:sp>
        <p:nvSpPr>
          <p:cNvPr id="6" name="Slide Number Placeholder 5">
            <a:extLst>
              <a:ext uri="{FF2B5EF4-FFF2-40B4-BE49-F238E27FC236}">
                <a16:creationId xmlns:a16="http://schemas.microsoft.com/office/drawing/2014/main" id="{9FC1945D-5727-461D-A646-5E9C22B11EEB}"/>
              </a:ext>
            </a:extLst>
          </p:cNvPr>
          <p:cNvSpPr>
            <a:spLocks noGrp="1"/>
          </p:cNvSpPr>
          <p:nvPr>
            <p:ph type="sldNum" sz="quarter" idx="10"/>
          </p:nvPr>
        </p:nvSpPr>
        <p:spPr/>
        <p:txBody>
          <a:bodyPr/>
          <a:lstStyle/>
          <a:p>
            <a:fld id="{68151E55-6873-49E2-B8D5-2F265E6F1973}" type="slidenum">
              <a:rPr lang="en-US" smtClean="0"/>
              <a:t>60</a:t>
            </a:fld>
            <a:endParaRPr lang="en-US" dirty="0"/>
          </a:p>
        </p:txBody>
      </p:sp>
    </p:spTree>
    <p:extLst>
      <p:ext uri="{BB962C8B-B14F-4D97-AF65-F5344CB8AC3E}">
        <p14:creationId xmlns:p14="http://schemas.microsoft.com/office/powerpoint/2010/main" val="13883441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A0C3B-5743-494D-AB06-38533F8DBA61}"/>
              </a:ext>
            </a:extLst>
          </p:cNvPr>
          <p:cNvSpPr>
            <a:spLocks noGrp="1"/>
          </p:cNvSpPr>
          <p:nvPr>
            <p:ph type="title"/>
          </p:nvPr>
        </p:nvSpPr>
        <p:spPr/>
        <p:txBody>
          <a:bodyPr>
            <a:normAutofit fontScale="90000"/>
          </a:bodyPr>
          <a:lstStyle/>
          <a:p>
            <a:pPr marL="0" indent="0">
              <a:buNone/>
            </a:pPr>
            <a:r>
              <a:rPr lang="en-US" dirty="0"/>
              <a:t>Illustration 11–20 </a:t>
            </a:r>
            <a:r>
              <a:rPr lang="en-US" sz="3600" dirty="0"/>
              <a:t>Selected Financial Data for Apple and Alphabet</a:t>
            </a:r>
            <a:endParaRPr lang="en-US" dirty="0"/>
          </a:p>
        </p:txBody>
      </p:sp>
      <p:graphicFrame>
        <p:nvGraphicFramePr>
          <p:cNvPr id="10" name="Table 10">
            <a:extLst>
              <a:ext uri="{FF2B5EF4-FFF2-40B4-BE49-F238E27FC236}">
                <a16:creationId xmlns:a16="http://schemas.microsoft.com/office/drawing/2014/main" id="{60D06A3E-D65E-4C93-B17B-D0796AEC543B}"/>
              </a:ext>
            </a:extLst>
          </p:cNvPr>
          <p:cNvGraphicFramePr>
            <a:graphicFrameLocks noGrp="1"/>
          </p:cNvGraphicFramePr>
          <p:nvPr>
            <p:extLst>
              <p:ext uri="{D42A27DB-BD31-4B8C-83A1-F6EECF244321}">
                <p14:modId xmlns:p14="http://schemas.microsoft.com/office/powerpoint/2010/main" val="990202869"/>
              </p:ext>
            </p:extLst>
          </p:nvPr>
        </p:nvGraphicFramePr>
        <p:xfrm>
          <a:off x="1524000" y="2050142"/>
          <a:ext cx="5960012" cy="2194560"/>
        </p:xfrm>
        <a:graphic>
          <a:graphicData uri="http://schemas.openxmlformats.org/drawingml/2006/table">
            <a:tbl>
              <a:tblPr firstRow="1" bandRow="1">
                <a:tableStyleId>{5C22544A-7EE6-4342-B048-85BDC9FD1C3A}</a:tableStyleId>
              </a:tblPr>
              <a:tblGrid>
                <a:gridCol w="2797704">
                  <a:extLst>
                    <a:ext uri="{9D8B030D-6E8A-4147-A177-3AD203B41FA5}">
                      <a16:colId xmlns:a16="http://schemas.microsoft.com/office/drawing/2014/main" val="728151199"/>
                    </a:ext>
                  </a:extLst>
                </a:gridCol>
                <a:gridCol w="1582357">
                  <a:extLst>
                    <a:ext uri="{9D8B030D-6E8A-4147-A177-3AD203B41FA5}">
                      <a16:colId xmlns:a16="http://schemas.microsoft.com/office/drawing/2014/main" val="2629006470"/>
                    </a:ext>
                  </a:extLst>
                </a:gridCol>
                <a:gridCol w="1579951">
                  <a:extLst>
                    <a:ext uri="{9D8B030D-6E8A-4147-A177-3AD203B41FA5}">
                      <a16:colId xmlns:a16="http://schemas.microsoft.com/office/drawing/2014/main" val="424863191"/>
                    </a:ext>
                  </a:extLst>
                </a:gridCol>
              </a:tblGrid>
              <a:tr h="190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 in millions)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u="sng" baseline="0" dirty="0">
                          <a:solidFill>
                            <a:schemeClr val="tx1"/>
                          </a:solidFill>
                        </a:rPr>
                        <a:t>Apple</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u="sng" baseline="0" dirty="0">
                          <a:solidFill>
                            <a:schemeClr val="tx1"/>
                          </a:solidFill>
                        </a:rPr>
                        <a:t>Alphabet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16455682"/>
                  </a:ext>
                </a:extLst>
              </a:tr>
              <a:tr h="207388">
                <a:tc>
                  <a:txBody>
                    <a:bodyPr/>
                    <a:lstStyle/>
                    <a:p>
                      <a:r>
                        <a:rPr lang="en-US" sz="1800" b="0" dirty="0">
                          <a:solidFill>
                            <a:schemeClr val="tx1"/>
                          </a:solidFill>
                        </a:rPr>
                        <a:t>Net sales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$260,174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$161,857</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0170782"/>
                  </a:ext>
                </a:extLst>
              </a:tr>
              <a:tr h="234183">
                <a:tc>
                  <a:txBody>
                    <a:bodyPr/>
                    <a:lstStyle/>
                    <a:p>
                      <a:r>
                        <a:rPr lang="en-US" sz="1800" b="0" dirty="0">
                          <a:solidFill>
                            <a:schemeClr val="tx1"/>
                          </a:solidFill>
                        </a:rPr>
                        <a:t>Net income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55,256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33,343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0309789"/>
                  </a:ext>
                </a:extLst>
              </a:tr>
              <a:tr h="240882">
                <a:tc>
                  <a:txBody>
                    <a:bodyPr/>
                    <a:lstStyle/>
                    <a:p>
                      <a:r>
                        <a:rPr lang="en-US" sz="1800" b="0" dirty="0">
                          <a:solidFill>
                            <a:schemeClr val="tx1"/>
                          </a:solidFill>
                        </a:rPr>
                        <a:t>Operating cash flows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69,391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54,520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6527799"/>
                  </a:ext>
                </a:extLst>
              </a:tr>
              <a:tr h="267678">
                <a:tc>
                  <a:txBody>
                    <a:bodyPr/>
                    <a:lstStyle/>
                    <a:p>
                      <a:r>
                        <a:rPr lang="en-US" sz="1800" b="0" dirty="0">
                          <a:solidFill>
                            <a:schemeClr val="tx1"/>
                          </a:solidFill>
                        </a:rPr>
                        <a:t>Total assets, beginning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365,725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232,792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627612"/>
                  </a:ext>
                </a:extLst>
              </a:tr>
              <a:tr h="274377">
                <a:tc>
                  <a:txBody>
                    <a:bodyPr/>
                    <a:lstStyle/>
                    <a:p>
                      <a:r>
                        <a:rPr lang="en-US" sz="1800" b="0" dirty="0">
                          <a:solidFill>
                            <a:schemeClr val="tx1"/>
                          </a:solidFill>
                        </a:rPr>
                        <a:t>Total assets, ending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338,516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275,909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7331663"/>
                  </a:ext>
                </a:extLst>
              </a:tr>
            </a:tbl>
          </a:graphicData>
        </a:graphic>
      </p:graphicFrame>
      <p:sp>
        <p:nvSpPr>
          <p:cNvPr id="6" name="Slide Number Placeholder 5">
            <a:extLst>
              <a:ext uri="{FF2B5EF4-FFF2-40B4-BE49-F238E27FC236}">
                <a16:creationId xmlns:a16="http://schemas.microsoft.com/office/drawing/2014/main" id="{7185B5EF-A9C2-48BD-8BC1-96D092C37D3A}"/>
              </a:ext>
            </a:extLst>
          </p:cNvPr>
          <p:cNvSpPr>
            <a:spLocks noGrp="1"/>
          </p:cNvSpPr>
          <p:nvPr>
            <p:ph type="sldNum" sz="quarter" idx="10"/>
          </p:nvPr>
        </p:nvSpPr>
        <p:spPr/>
        <p:txBody>
          <a:bodyPr/>
          <a:lstStyle/>
          <a:p>
            <a:fld id="{68151E55-6873-49E2-B8D5-2F265E6F1973}" type="slidenum">
              <a:rPr lang="en-US" smtClean="0"/>
              <a:t>61</a:t>
            </a:fld>
            <a:endParaRPr lang="en-US" dirty="0"/>
          </a:p>
        </p:txBody>
      </p:sp>
    </p:spTree>
    <p:extLst>
      <p:ext uri="{BB962C8B-B14F-4D97-AF65-F5344CB8AC3E}">
        <p14:creationId xmlns:p14="http://schemas.microsoft.com/office/powerpoint/2010/main" val="13816364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normAutofit fontScale="90000"/>
          </a:bodyPr>
          <a:lstStyle/>
          <a:p>
            <a:pPr marL="0" indent="0">
              <a:buNone/>
            </a:pPr>
            <a:r>
              <a:rPr lang="en-US" dirty="0"/>
              <a:t>Illustration 11–21 </a:t>
            </a:r>
            <a:r>
              <a:rPr lang="en-US" sz="3600" dirty="0"/>
              <a:t>Return on Assets for Apple and Alphabet</a:t>
            </a:r>
            <a:endParaRPr lang="en-US" dirty="0"/>
          </a:p>
        </p:txBody>
      </p:sp>
      <p:graphicFrame>
        <p:nvGraphicFramePr>
          <p:cNvPr id="6" name="Table 6">
            <a:extLst>
              <a:ext uri="{FF2B5EF4-FFF2-40B4-BE49-F238E27FC236}">
                <a16:creationId xmlns:a16="http://schemas.microsoft.com/office/drawing/2014/main" id="{A847DFFD-96EA-40A5-AD35-8A6759EA06E7}"/>
              </a:ext>
            </a:extLst>
          </p:cNvPr>
          <p:cNvGraphicFramePr>
            <a:graphicFrameLocks noGrp="1"/>
          </p:cNvGraphicFramePr>
          <p:nvPr>
            <p:extLst>
              <p:ext uri="{D42A27DB-BD31-4B8C-83A1-F6EECF244321}">
                <p14:modId xmlns:p14="http://schemas.microsoft.com/office/powerpoint/2010/main" val="3622936958"/>
              </p:ext>
            </p:extLst>
          </p:nvPr>
        </p:nvGraphicFramePr>
        <p:xfrm>
          <a:off x="589504" y="1448224"/>
          <a:ext cx="7549661" cy="950976"/>
        </p:xfrm>
        <a:graphic>
          <a:graphicData uri="http://schemas.openxmlformats.org/drawingml/2006/table">
            <a:tbl>
              <a:tblPr firstRow="1" bandRow="1">
                <a:tableStyleId>{5C22544A-7EE6-4342-B048-85BDC9FD1C3A}</a:tableStyleId>
              </a:tblPr>
              <a:tblGrid>
                <a:gridCol w="1400070">
                  <a:extLst>
                    <a:ext uri="{9D8B030D-6E8A-4147-A177-3AD203B41FA5}">
                      <a16:colId xmlns:a16="http://schemas.microsoft.com/office/drawing/2014/main" val="1974866156"/>
                    </a:ext>
                  </a:extLst>
                </a:gridCol>
                <a:gridCol w="1135464">
                  <a:extLst>
                    <a:ext uri="{9D8B030D-6E8A-4147-A177-3AD203B41FA5}">
                      <a16:colId xmlns:a16="http://schemas.microsoft.com/office/drawing/2014/main" val="3098560424"/>
                    </a:ext>
                  </a:extLst>
                </a:gridCol>
                <a:gridCol w="371789">
                  <a:extLst>
                    <a:ext uri="{9D8B030D-6E8A-4147-A177-3AD203B41FA5}">
                      <a16:colId xmlns:a16="http://schemas.microsoft.com/office/drawing/2014/main" val="39406347"/>
                    </a:ext>
                  </a:extLst>
                </a:gridCol>
                <a:gridCol w="2341266">
                  <a:extLst>
                    <a:ext uri="{9D8B030D-6E8A-4147-A177-3AD203B41FA5}">
                      <a16:colId xmlns:a16="http://schemas.microsoft.com/office/drawing/2014/main" val="3509477148"/>
                    </a:ext>
                  </a:extLst>
                </a:gridCol>
                <a:gridCol w="361740">
                  <a:extLst>
                    <a:ext uri="{9D8B030D-6E8A-4147-A177-3AD203B41FA5}">
                      <a16:colId xmlns:a16="http://schemas.microsoft.com/office/drawing/2014/main" val="2634222685"/>
                    </a:ext>
                  </a:extLst>
                </a:gridCol>
                <a:gridCol w="1939332">
                  <a:extLst>
                    <a:ext uri="{9D8B030D-6E8A-4147-A177-3AD203B41FA5}">
                      <a16:colId xmlns:a16="http://schemas.microsoft.com/office/drawing/2014/main" val="150391042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 in millions)</a:t>
                      </a:r>
                    </a:p>
                  </a:txBody>
                  <a:tcPr/>
                </a:tc>
                <a:tc>
                  <a:txBody>
                    <a:bodyPr/>
                    <a:lstStyle/>
                    <a:p>
                      <a:pPr algn="ctr">
                        <a:lnSpc>
                          <a:spcPct val="80000"/>
                        </a:lnSpc>
                      </a:pPr>
                      <a:r>
                        <a:rPr lang="en-US" sz="1400" b="0" dirty="0"/>
                        <a:t>Net</a:t>
                      </a:r>
                    </a:p>
                    <a:p>
                      <a:pPr algn="ctr">
                        <a:lnSpc>
                          <a:spcPct val="80000"/>
                        </a:lnSpc>
                      </a:pPr>
                      <a:r>
                        <a:rPr lang="en-US" sz="1400" b="0" dirty="0"/>
                        <a:t>Income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pPr algn="ctr">
                        <a:lnSpc>
                          <a:spcPct val="80000"/>
                        </a:lnSpc>
                      </a:pPr>
                      <a:r>
                        <a:rPr lang="en-US" sz="1400" b="0" dirty="0"/>
                        <a:t>Average Total Assets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pPr algn="ctr">
                        <a:lnSpc>
                          <a:spcPct val="80000"/>
                        </a:lnSpc>
                      </a:pPr>
                      <a:r>
                        <a:rPr lang="en-US" sz="1400" b="0" dirty="0"/>
                        <a:t>Return on Assets</a:t>
                      </a:r>
                    </a:p>
                  </a:txBody>
                  <a:tcPr/>
                </a:tc>
                <a:extLst>
                  <a:ext uri="{0D108BD9-81ED-4DB2-BD59-A6C34878D82A}">
                    <a16:rowId xmlns:a16="http://schemas.microsoft.com/office/drawing/2014/main" val="27708442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Apple Alphabet</a:t>
                      </a:r>
                    </a:p>
                  </a:txBody>
                  <a:tcPr/>
                </a:tc>
                <a:tc>
                  <a:txBody>
                    <a:bodyPr/>
                    <a:lstStyle/>
                    <a:p>
                      <a:r>
                        <a:rPr lang="en-US" sz="1400" b="0" dirty="0"/>
                        <a:t>$55,256</a:t>
                      </a:r>
                    </a:p>
                    <a:p>
                      <a:r>
                        <a:rPr lang="en-US" sz="1400" b="0" dirty="0"/>
                        <a:t>$34,343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($365,725 + $338,516)/2</a:t>
                      </a:r>
                    </a:p>
                    <a:p>
                      <a:r>
                        <a:rPr lang="en-US" sz="1400" b="0" dirty="0"/>
                        <a:t>($232,792 + $275,909)/2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15.7%</a:t>
                      </a:r>
                    </a:p>
                    <a:p>
                      <a:r>
                        <a:rPr lang="en-US" sz="1400" b="0" dirty="0"/>
                        <a:t>13.5%</a:t>
                      </a:r>
                    </a:p>
                  </a:txBody>
                  <a:tcPr/>
                </a:tc>
                <a:extLst>
                  <a:ext uri="{0D108BD9-81ED-4DB2-BD59-A6C34878D82A}">
                    <a16:rowId xmlns:a16="http://schemas.microsoft.com/office/drawing/2014/main" val="4159774673"/>
                  </a:ext>
                </a:extLst>
              </a:tr>
            </a:tbl>
          </a:graphicData>
        </a:graphic>
      </p:graphicFrame>
      <p:sp>
        <p:nvSpPr>
          <p:cNvPr id="5" name="Content Placeholder 4">
            <a:extLst>
              <a:ext uri="{FF2B5EF4-FFF2-40B4-BE49-F238E27FC236}">
                <a16:creationId xmlns:a16="http://schemas.microsoft.com/office/drawing/2014/main" id="{D9ADD163-B977-4A31-8060-8C3F200024DD}"/>
              </a:ext>
            </a:extLst>
          </p:cNvPr>
          <p:cNvSpPr>
            <a:spLocks noGrp="1"/>
          </p:cNvSpPr>
          <p:nvPr>
            <p:ph sz="quarter" idx="11"/>
          </p:nvPr>
        </p:nvSpPr>
        <p:spPr>
          <a:xfrm>
            <a:off x="342900" y="2876061"/>
            <a:ext cx="7926893" cy="441838"/>
          </a:xfrm>
        </p:spPr>
        <p:txBody>
          <a:bodyPr>
            <a:normAutofit/>
          </a:bodyPr>
          <a:lstStyle/>
          <a:p>
            <a:r>
              <a:rPr lang="en-US" dirty="0"/>
              <a:t>Illustration 11–22 </a:t>
            </a:r>
            <a:r>
              <a:rPr lang="en-US" sz="2000" dirty="0"/>
              <a:t>Cash Return on Assets for Apple and Alphabet </a:t>
            </a:r>
          </a:p>
        </p:txBody>
      </p:sp>
      <p:graphicFrame>
        <p:nvGraphicFramePr>
          <p:cNvPr id="9" name="Table 6">
            <a:extLst>
              <a:ext uri="{FF2B5EF4-FFF2-40B4-BE49-F238E27FC236}">
                <a16:creationId xmlns:a16="http://schemas.microsoft.com/office/drawing/2014/main" id="{4C03D1A2-CA13-450A-9D4C-C22796E0B734}"/>
              </a:ext>
            </a:extLst>
          </p:cNvPr>
          <p:cNvGraphicFramePr>
            <a:graphicFrameLocks noGrp="1"/>
          </p:cNvGraphicFramePr>
          <p:nvPr>
            <p:extLst>
              <p:ext uri="{D42A27DB-BD31-4B8C-83A1-F6EECF244321}">
                <p14:modId xmlns:p14="http://schemas.microsoft.com/office/powerpoint/2010/main" val="2271501032"/>
              </p:ext>
            </p:extLst>
          </p:nvPr>
        </p:nvGraphicFramePr>
        <p:xfrm>
          <a:off x="589504" y="3761020"/>
          <a:ext cx="7549661" cy="950976"/>
        </p:xfrm>
        <a:graphic>
          <a:graphicData uri="http://schemas.openxmlformats.org/drawingml/2006/table">
            <a:tbl>
              <a:tblPr firstRow="1" bandRow="1">
                <a:tableStyleId>{5C22544A-7EE6-4342-B048-85BDC9FD1C3A}</a:tableStyleId>
              </a:tblPr>
              <a:tblGrid>
                <a:gridCol w="1400070">
                  <a:extLst>
                    <a:ext uri="{9D8B030D-6E8A-4147-A177-3AD203B41FA5}">
                      <a16:colId xmlns:a16="http://schemas.microsoft.com/office/drawing/2014/main" val="1974866156"/>
                    </a:ext>
                  </a:extLst>
                </a:gridCol>
                <a:gridCol w="1135464">
                  <a:extLst>
                    <a:ext uri="{9D8B030D-6E8A-4147-A177-3AD203B41FA5}">
                      <a16:colId xmlns:a16="http://schemas.microsoft.com/office/drawing/2014/main" val="3098560424"/>
                    </a:ext>
                  </a:extLst>
                </a:gridCol>
                <a:gridCol w="371789">
                  <a:extLst>
                    <a:ext uri="{9D8B030D-6E8A-4147-A177-3AD203B41FA5}">
                      <a16:colId xmlns:a16="http://schemas.microsoft.com/office/drawing/2014/main" val="39406347"/>
                    </a:ext>
                  </a:extLst>
                </a:gridCol>
                <a:gridCol w="2341266">
                  <a:extLst>
                    <a:ext uri="{9D8B030D-6E8A-4147-A177-3AD203B41FA5}">
                      <a16:colId xmlns:a16="http://schemas.microsoft.com/office/drawing/2014/main" val="3509477148"/>
                    </a:ext>
                  </a:extLst>
                </a:gridCol>
                <a:gridCol w="361740">
                  <a:extLst>
                    <a:ext uri="{9D8B030D-6E8A-4147-A177-3AD203B41FA5}">
                      <a16:colId xmlns:a16="http://schemas.microsoft.com/office/drawing/2014/main" val="2634222685"/>
                    </a:ext>
                  </a:extLst>
                </a:gridCol>
                <a:gridCol w="1939332">
                  <a:extLst>
                    <a:ext uri="{9D8B030D-6E8A-4147-A177-3AD203B41FA5}">
                      <a16:colId xmlns:a16="http://schemas.microsoft.com/office/drawing/2014/main" val="150391042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 in millions)</a:t>
                      </a:r>
                    </a:p>
                  </a:txBody>
                  <a:tcPr/>
                </a:tc>
                <a:tc>
                  <a:txBody>
                    <a:bodyPr/>
                    <a:lstStyle/>
                    <a:p>
                      <a:pPr algn="ctr">
                        <a:lnSpc>
                          <a:spcPct val="80000"/>
                        </a:lnSpc>
                      </a:pPr>
                      <a:r>
                        <a:rPr lang="en-US" sz="1400" b="0" dirty="0"/>
                        <a:t>Operating</a:t>
                      </a:r>
                      <a:br>
                        <a:rPr lang="en-US" sz="1400" b="0" dirty="0"/>
                      </a:br>
                      <a:r>
                        <a:rPr lang="en-US" sz="1400" b="0" dirty="0"/>
                        <a:t>Cash Flows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pPr algn="ctr">
                        <a:lnSpc>
                          <a:spcPct val="80000"/>
                        </a:lnSpc>
                      </a:pPr>
                      <a:r>
                        <a:rPr lang="en-US" sz="1400" b="0" dirty="0"/>
                        <a:t>Average Total Assets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pPr algn="ctr">
                        <a:lnSpc>
                          <a:spcPct val="80000"/>
                        </a:lnSpc>
                      </a:pPr>
                      <a:r>
                        <a:rPr lang="en-US" sz="1400" b="0" dirty="0"/>
                        <a:t>Cash Return </a:t>
                      </a:r>
                    </a:p>
                    <a:p>
                      <a:pPr algn="ctr">
                        <a:lnSpc>
                          <a:spcPct val="80000"/>
                        </a:lnSpc>
                      </a:pPr>
                      <a:r>
                        <a:rPr lang="en-US" sz="1400" b="0" dirty="0"/>
                        <a:t>on Assets</a:t>
                      </a:r>
                    </a:p>
                  </a:txBody>
                  <a:tcPr/>
                </a:tc>
                <a:extLst>
                  <a:ext uri="{0D108BD9-81ED-4DB2-BD59-A6C34878D82A}">
                    <a16:rowId xmlns:a16="http://schemas.microsoft.com/office/drawing/2014/main" val="27708442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Apple Alphabet</a:t>
                      </a:r>
                    </a:p>
                  </a:txBody>
                  <a:tcPr/>
                </a:tc>
                <a:tc>
                  <a:txBody>
                    <a:bodyPr/>
                    <a:lstStyle/>
                    <a:p>
                      <a:r>
                        <a:rPr lang="en-US" sz="1400" b="0" dirty="0"/>
                        <a:t>$69,391</a:t>
                      </a:r>
                    </a:p>
                    <a:p>
                      <a:r>
                        <a:rPr lang="en-US" sz="1400" b="0" dirty="0"/>
                        <a:t>$54,520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($365,725 + $338,516)/2</a:t>
                      </a:r>
                    </a:p>
                    <a:p>
                      <a:r>
                        <a:rPr lang="en-US" sz="1400" b="0" dirty="0"/>
                        <a:t>($232,792 + $275,909)/2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19.7%</a:t>
                      </a:r>
                    </a:p>
                    <a:p>
                      <a:r>
                        <a:rPr lang="en-US" sz="1400" b="0" dirty="0"/>
                        <a:t>21.4%</a:t>
                      </a:r>
                    </a:p>
                  </a:txBody>
                  <a:tcPr/>
                </a:tc>
                <a:extLst>
                  <a:ext uri="{0D108BD9-81ED-4DB2-BD59-A6C34878D82A}">
                    <a16:rowId xmlns:a16="http://schemas.microsoft.com/office/drawing/2014/main" val="4159774673"/>
                  </a:ext>
                </a:extLst>
              </a:tr>
            </a:tbl>
          </a:graphicData>
        </a:graphic>
      </p:graphicFrame>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62</a:t>
            </a:fld>
            <a:endParaRPr lang="en-US" dirty="0"/>
          </a:p>
        </p:txBody>
      </p:sp>
    </p:spTree>
    <p:extLst>
      <p:ext uri="{BB962C8B-B14F-4D97-AF65-F5344CB8AC3E}">
        <p14:creationId xmlns:p14="http://schemas.microsoft.com/office/powerpoint/2010/main" val="22372875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normAutofit fontScale="90000"/>
          </a:bodyPr>
          <a:lstStyle/>
          <a:p>
            <a:pPr marL="0" indent="0">
              <a:buNone/>
            </a:pPr>
            <a:r>
              <a:rPr lang="en-US" dirty="0"/>
              <a:t>Illustration 11–23 </a:t>
            </a:r>
            <a:r>
              <a:rPr lang="en-US" sz="3600" dirty="0"/>
              <a:t>Components of Cash Return on Assets</a:t>
            </a:r>
            <a:endParaRPr lang="en-US" dirty="0"/>
          </a:p>
        </p:txBody>
      </p:sp>
      <p:graphicFrame>
        <p:nvGraphicFramePr>
          <p:cNvPr id="5" name="Object 4">
            <a:extLst>
              <a:ext uri="{FF2B5EF4-FFF2-40B4-BE49-F238E27FC236}">
                <a16:creationId xmlns:a16="http://schemas.microsoft.com/office/drawing/2014/main" id="{42B66BAC-F482-4488-AFC9-827DD98D1E16}"/>
              </a:ext>
            </a:extLst>
          </p:cNvPr>
          <p:cNvGraphicFramePr>
            <a:graphicFrameLocks noChangeAspect="1"/>
          </p:cNvGraphicFramePr>
          <p:nvPr>
            <p:extLst>
              <p:ext uri="{D42A27DB-BD31-4B8C-83A1-F6EECF244321}">
                <p14:modId xmlns:p14="http://schemas.microsoft.com/office/powerpoint/2010/main" val="316366598"/>
              </p:ext>
            </p:extLst>
          </p:nvPr>
        </p:nvGraphicFramePr>
        <p:xfrm>
          <a:off x="771525" y="1746250"/>
          <a:ext cx="7056438" cy="347663"/>
        </p:xfrm>
        <a:graphic>
          <a:graphicData uri="http://schemas.openxmlformats.org/presentationml/2006/ole">
            <mc:AlternateContent xmlns:mc="http://schemas.openxmlformats.org/markup-compatibility/2006">
              <mc:Choice xmlns:v="urn:schemas-microsoft-com:vml" Requires="v">
                <p:oleObj name="Equation" r:id="rId3" imgW="3619440" imgH="177480" progId="Equation.DSMT4">
                  <p:embed/>
                </p:oleObj>
              </mc:Choice>
              <mc:Fallback>
                <p:oleObj name="Equation" r:id="rId3" imgW="3619440" imgH="177480" progId="Equation.DSMT4">
                  <p:embed/>
                  <p:pic>
                    <p:nvPicPr>
                      <p:cNvPr id="0" name=""/>
                      <p:cNvPicPr/>
                      <p:nvPr/>
                    </p:nvPicPr>
                    <p:blipFill>
                      <a:blip r:embed="rId4"/>
                      <a:stretch>
                        <a:fillRect/>
                      </a:stretch>
                    </p:blipFill>
                    <p:spPr>
                      <a:xfrm>
                        <a:off x="771525" y="1746250"/>
                        <a:ext cx="7056438" cy="34766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56315A50-F6C4-4270-BEF1-CD6FED288B90}"/>
              </a:ext>
            </a:extLst>
          </p:cNvPr>
          <p:cNvGraphicFramePr>
            <a:graphicFrameLocks noChangeAspect="1"/>
          </p:cNvGraphicFramePr>
          <p:nvPr>
            <p:extLst>
              <p:ext uri="{D42A27DB-BD31-4B8C-83A1-F6EECF244321}">
                <p14:modId xmlns:p14="http://schemas.microsoft.com/office/powerpoint/2010/main" val="4130165962"/>
              </p:ext>
            </p:extLst>
          </p:nvPr>
        </p:nvGraphicFramePr>
        <p:xfrm>
          <a:off x="685244" y="2362307"/>
          <a:ext cx="8139272" cy="817245"/>
        </p:xfrm>
        <a:graphic>
          <a:graphicData uri="http://schemas.openxmlformats.org/presentationml/2006/ole">
            <mc:AlternateContent xmlns:mc="http://schemas.openxmlformats.org/markup-compatibility/2006">
              <mc:Choice xmlns:v="urn:schemas-microsoft-com:vml" Requires="v">
                <p:oleObj name="Equation" r:id="rId5" imgW="4178160" imgH="419040" progId="Equation.DSMT4">
                  <p:embed/>
                </p:oleObj>
              </mc:Choice>
              <mc:Fallback>
                <p:oleObj name="Equation" r:id="rId5" imgW="4178160" imgH="419040" progId="Equation.DSMT4">
                  <p:embed/>
                  <p:pic>
                    <p:nvPicPr>
                      <p:cNvPr id="0" name=""/>
                      <p:cNvPicPr/>
                      <p:nvPr/>
                    </p:nvPicPr>
                    <p:blipFill>
                      <a:blip r:embed="rId6"/>
                      <a:stretch>
                        <a:fillRect/>
                      </a:stretch>
                    </p:blipFill>
                    <p:spPr>
                      <a:xfrm>
                        <a:off x="685244" y="2362307"/>
                        <a:ext cx="8139272" cy="817245"/>
                      </a:xfrm>
                      <a:prstGeom prst="rect">
                        <a:avLst/>
                      </a:prstGeom>
                    </p:spPr>
                  </p:pic>
                </p:oleObj>
              </mc:Fallback>
            </mc:AlternateContent>
          </a:graphicData>
        </a:graphic>
      </p:graphicFrame>
      <p:sp>
        <p:nvSpPr>
          <p:cNvPr id="3" name="Content Placeholder 2">
            <a:extLst>
              <a:ext uri="{FF2B5EF4-FFF2-40B4-BE49-F238E27FC236}">
                <a16:creationId xmlns:a16="http://schemas.microsoft.com/office/drawing/2014/main" id="{44862292-F552-42DC-B7C9-1EF381F599FE}"/>
              </a:ext>
            </a:extLst>
          </p:cNvPr>
          <p:cNvSpPr>
            <a:spLocks noGrp="1"/>
          </p:cNvSpPr>
          <p:nvPr>
            <p:ph sz="quarter" idx="11"/>
          </p:nvPr>
        </p:nvSpPr>
        <p:spPr>
          <a:xfrm>
            <a:off x="342900" y="3594041"/>
            <a:ext cx="8458200" cy="2240214"/>
          </a:xfrm>
        </p:spPr>
        <p:txBody>
          <a:bodyPr/>
          <a:lstStyle/>
          <a:p>
            <a:pPr marL="292608" indent="-292608">
              <a:spcBef>
                <a:spcPts val="1000"/>
              </a:spcBef>
              <a:spcAft>
                <a:spcPts val="0"/>
              </a:spcAft>
              <a:buFont typeface="Arial" panose="020B0604020202020204" pitchFamily="34" charset="0"/>
              <a:buChar char="•"/>
            </a:pPr>
            <a:r>
              <a:rPr lang="en-US" b="1" dirty="0"/>
              <a:t>Cash return on assets</a:t>
            </a:r>
            <a:r>
              <a:rPr lang="en-US" dirty="0"/>
              <a:t> measures the operating cash flow generated per dollar of assets.</a:t>
            </a:r>
          </a:p>
          <a:p>
            <a:pPr marL="292608" indent="-292608">
              <a:spcBef>
                <a:spcPts val="1000"/>
              </a:spcBef>
              <a:spcAft>
                <a:spcPts val="0"/>
              </a:spcAft>
              <a:buFont typeface="Arial" panose="020B0604020202020204" pitchFamily="34" charset="0"/>
              <a:buChar char="•"/>
            </a:pPr>
            <a:r>
              <a:rPr lang="en-US" b="1" dirty="0"/>
              <a:t>Cash flow to sales </a:t>
            </a:r>
            <a:r>
              <a:rPr lang="en-US" dirty="0"/>
              <a:t>measures the operating cash flows generated for each dollar of sales.</a:t>
            </a:r>
          </a:p>
          <a:p>
            <a:pPr marL="292608" indent="-292608">
              <a:spcBef>
                <a:spcPts val="1000"/>
              </a:spcBef>
              <a:spcAft>
                <a:spcPts val="0"/>
              </a:spcAft>
              <a:buFont typeface="Arial" panose="020B0604020202020204" pitchFamily="34" charset="0"/>
              <a:buChar char="•"/>
            </a:pPr>
            <a:r>
              <a:rPr lang="en-US" b="1" dirty="0"/>
              <a:t>Asset turnover </a:t>
            </a:r>
            <a:r>
              <a:rPr lang="en-US" dirty="0"/>
              <a:t>measures the sales revenue generated per dollar of assets.</a:t>
            </a:r>
          </a:p>
        </p:txBody>
      </p:sp>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63</a:t>
            </a:fld>
            <a:endParaRPr lang="en-US" dirty="0"/>
          </a:p>
        </p:txBody>
      </p:sp>
    </p:spTree>
    <p:extLst>
      <p:ext uri="{BB962C8B-B14F-4D97-AF65-F5344CB8AC3E}">
        <p14:creationId xmlns:p14="http://schemas.microsoft.com/office/powerpoint/2010/main" val="39799385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53C82-568A-4580-ADF1-06F47AAC2F9E}"/>
              </a:ext>
            </a:extLst>
          </p:cNvPr>
          <p:cNvSpPr>
            <a:spLocks noGrp="1"/>
          </p:cNvSpPr>
          <p:nvPr>
            <p:ph type="title"/>
          </p:nvPr>
        </p:nvSpPr>
        <p:spPr/>
        <p:txBody>
          <a:bodyPr>
            <a:normAutofit fontScale="90000"/>
          </a:bodyPr>
          <a:lstStyle/>
          <a:p>
            <a:pPr marL="0" indent="0">
              <a:buNone/>
            </a:pPr>
            <a:r>
              <a:rPr lang="en-US" dirty="0"/>
              <a:t>Illustration 11–24 </a:t>
            </a:r>
            <a:r>
              <a:rPr lang="en-US" sz="3600" dirty="0"/>
              <a:t>Cash Flow to Sales for Apple and Alphabet</a:t>
            </a:r>
            <a:endParaRPr lang="en-US" dirty="0"/>
          </a:p>
        </p:txBody>
      </p:sp>
      <p:graphicFrame>
        <p:nvGraphicFramePr>
          <p:cNvPr id="6" name="Table 6">
            <a:extLst>
              <a:ext uri="{FF2B5EF4-FFF2-40B4-BE49-F238E27FC236}">
                <a16:creationId xmlns:a16="http://schemas.microsoft.com/office/drawing/2014/main" id="{A847DFFD-96EA-40A5-AD35-8A6759EA06E7}"/>
              </a:ext>
            </a:extLst>
          </p:cNvPr>
          <p:cNvGraphicFramePr>
            <a:graphicFrameLocks noGrp="1"/>
          </p:cNvGraphicFramePr>
          <p:nvPr>
            <p:extLst>
              <p:ext uri="{D42A27DB-BD31-4B8C-83A1-F6EECF244321}">
                <p14:modId xmlns:p14="http://schemas.microsoft.com/office/powerpoint/2010/main" val="1269213733"/>
              </p:ext>
            </p:extLst>
          </p:nvPr>
        </p:nvGraphicFramePr>
        <p:xfrm>
          <a:off x="589504" y="1448224"/>
          <a:ext cx="7245545" cy="950976"/>
        </p:xfrm>
        <a:graphic>
          <a:graphicData uri="http://schemas.openxmlformats.org/drawingml/2006/table">
            <a:tbl>
              <a:tblPr firstRow="1" bandRow="1">
                <a:tableStyleId>{5C22544A-7EE6-4342-B048-85BDC9FD1C3A}</a:tableStyleId>
              </a:tblPr>
              <a:tblGrid>
                <a:gridCol w="1400070">
                  <a:extLst>
                    <a:ext uri="{9D8B030D-6E8A-4147-A177-3AD203B41FA5}">
                      <a16:colId xmlns:a16="http://schemas.microsoft.com/office/drawing/2014/main" val="1974866156"/>
                    </a:ext>
                  </a:extLst>
                </a:gridCol>
                <a:gridCol w="1607736">
                  <a:extLst>
                    <a:ext uri="{9D8B030D-6E8A-4147-A177-3AD203B41FA5}">
                      <a16:colId xmlns:a16="http://schemas.microsoft.com/office/drawing/2014/main" val="3098560424"/>
                    </a:ext>
                  </a:extLst>
                </a:gridCol>
                <a:gridCol w="522514">
                  <a:extLst>
                    <a:ext uri="{9D8B030D-6E8A-4147-A177-3AD203B41FA5}">
                      <a16:colId xmlns:a16="http://schemas.microsoft.com/office/drawing/2014/main" val="39406347"/>
                    </a:ext>
                  </a:extLst>
                </a:gridCol>
                <a:gridCol w="1414153">
                  <a:extLst>
                    <a:ext uri="{9D8B030D-6E8A-4147-A177-3AD203B41FA5}">
                      <a16:colId xmlns:a16="http://schemas.microsoft.com/office/drawing/2014/main" val="3509477148"/>
                    </a:ext>
                  </a:extLst>
                </a:gridCol>
                <a:gridCol w="361740">
                  <a:extLst>
                    <a:ext uri="{9D8B030D-6E8A-4147-A177-3AD203B41FA5}">
                      <a16:colId xmlns:a16="http://schemas.microsoft.com/office/drawing/2014/main" val="2634222685"/>
                    </a:ext>
                  </a:extLst>
                </a:gridCol>
                <a:gridCol w="1939332">
                  <a:extLst>
                    <a:ext uri="{9D8B030D-6E8A-4147-A177-3AD203B41FA5}">
                      <a16:colId xmlns:a16="http://schemas.microsoft.com/office/drawing/2014/main" val="150391042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 in millions)</a:t>
                      </a:r>
                    </a:p>
                  </a:txBody>
                  <a:tcPr>
                    <a:solidFill>
                      <a:srgbClr val="C00000"/>
                    </a:solidFill>
                  </a:tcPr>
                </a:tc>
                <a:tc>
                  <a:txBody>
                    <a:bodyPr/>
                    <a:lstStyle/>
                    <a:p>
                      <a:pPr algn="ctr">
                        <a:lnSpc>
                          <a:spcPct val="80000"/>
                        </a:lnSpc>
                      </a:pPr>
                      <a:r>
                        <a:rPr lang="en-US" sz="1400" b="0" dirty="0"/>
                        <a:t>Operating</a:t>
                      </a:r>
                    </a:p>
                    <a:p>
                      <a:pPr algn="ctr">
                        <a:lnSpc>
                          <a:spcPct val="80000"/>
                        </a:lnSpc>
                      </a:pPr>
                      <a:r>
                        <a:rPr lang="en-US" sz="1400" b="0" dirty="0"/>
                        <a:t>Cash Flows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solidFill>
                      <a:srgbClr val="C00000"/>
                    </a:solidFill>
                  </a:tcPr>
                </a:tc>
                <a:tc>
                  <a:txBody>
                    <a:bodyPr/>
                    <a:lstStyle/>
                    <a:p>
                      <a:pPr algn="ctr">
                        <a:lnSpc>
                          <a:spcPct val="80000"/>
                        </a:lnSpc>
                      </a:pPr>
                      <a:r>
                        <a:rPr lang="en-US" sz="1400" b="0" dirty="0"/>
                        <a:t>Net Sales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solidFill>
                      <a:srgbClr val="C00000"/>
                    </a:solidFill>
                  </a:tcPr>
                </a:tc>
                <a:tc>
                  <a:txBody>
                    <a:bodyPr/>
                    <a:lstStyle/>
                    <a:p>
                      <a:pPr algn="ctr">
                        <a:lnSpc>
                          <a:spcPct val="80000"/>
                        </a:lnSpc>
                      </a:pPr>
                      <a:r>
                        <a:rPr lang="en-US" sz="1400" b="0" dirty="0"/>
                        <a:t>Cash Flow to Sales</a:t>
                      </a:r>
                    </a:p>
                  </a:txBody>
                  <a:tcPr>
                    <a:solidFill>
                      <a:srgbClr val="C00000"/>
                    </a:solidFill>
                  </a:tcPr>
                </a:tc>
                <a:extLst>
                  <a:ext uri="{0D108BD9-81ED-4DB2-BD59-A6C34878D82A}">
                    <a16:rowId xmlns:a16="http://schemas.microsoft.com/office/drawing/2014/main" val="27708442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Apple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Alphabet</a:t>
                      </a:r>
                    </a:p>
                  </a:txBody>
                  <a:tcPr/>
                </a:tc>
                <a:tc>
                  <a:txBody>
                    <a:bodyPr/>
                    <a:lstStyle/>
                    <a:p>
                      <a:r>
                        <a:rPr lang="en-US" sz="1400" b="0" dirty="0"/>
                        <a:t>$69,391</a:t>
                      </a:r>
                    </a:p>
                    <a:p>
                      <a:r>
                        <a:rPr lang="en-US" sz="1400" b="0" dirty="0"/>
                        <a:t>$54,520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$260,174</a:t>
                      </a:r>
                    </a:p>
                    <a:p>
                      <a:r>
                        <a:rPr lang="en-US" sz="1400" b="0" dirty="0"/>
                        <a:t>$161,857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26.7%</a:t>
                      </a:r>
                    </a:p>
                    <a:p>
                      <a:r>
                        <a:rPr lang="en-US" sz="1400" b="0" dirty="0"/>
                        <a:t>33.5%</a:t>
                      </a:r>
                    </a:p>
                  </a:txBody>
                  <a:tcPr/>
                </a:tc>
                <a:extLst>
                  <a:ext uri="{0D108BD9-81ED-4DB2-BD59-A6C34878D82A}">
                    <a16:rowId xmlns:a16="http://schemas.microsoft.com/office/drawing/2014/main" val="4159774673"/>
                  </a:ext>
                </a:extLst>
              </a:tr>
            </a:tbl>
          </a:graphicData>
        </a:graphic>
      </p:graphicFrame>
      <p:sp>
        <p:nvSpPr>
          <p:cNvPr id="5" name="Content Placeholder 4">
            <a:extLst>
              <a:ext uri="{FF2B5EF4-FFF2-40B4-BE49-F238E27FC236}">
                <a16:creationId xmlns:a16="http://schemas.microsoft.com/office/drawing/2014/main" id="{D9ADD163-B977-4A31-8060-8C3F200024DD}"/>
              </a:ext>
            </a:extLst>
          </p:cNvPr>
          <p:cNvSpPr>
            <a:spLocks noGrp="1"/>
          </p:cNvSpPr>
          <p:nvPr>
            <p:ph sz="quarter" idx="11"/>
          </p:nvPr>
        </p:nvSpPr>
        <p:spPr>
          <a:xfrm>
            <a:off x="342900" y="2876061"/>
            <a:ext cx="7926893" cy="441838"/>
          </a:xfrm>
        </p:spPr>
        <p:txBody>
          <a:bodyPr>
            <a:normAutofit/>
          </a:bodyPr>
          <a:lstStyle/>
          <a:p>
            <a:r>
              <a:rPr lang="en-US" dirty="0"/>
              <a:t>Illustration 11–25 </a:t>
            </a:r>
            <a:r>
              <a:rPr lang="en-US" sz="2000" dirty="0"/>
              <a:t>Asset Turnover for Apple and Alphabet</a:t>
            </a:r>
          </a:p>
        </p:txBody>
      </p:sp>
      <p:graphicFrame>
        <p:nvGraphicFramePr>
          <p:cNvPr id="9" name="Table 6">
            <a:extLst>
              <a:ext uri="{FF2B5EF4-FFF2-40B4-BE49-F238E27FC236}">
                <a16:creationId xmlns:a16="http://schemas.microsoft.com/office/drawing/2014/main" id="{4C03D1A2-CA13-450A-9D4C-C22796E0B734}"/>
              </a:ext>
            </a:extLst>
          </p:cNvPr>
          <p:cNvGraphicFramePr>
            <a:graphicFrameLocks noGrp="1"/>
          </p:cNvGraphicFramePr>
          <p:nvPr>
            <p:extLst>
              <p:ext uri="{D42A27DB-BD31-4B8C-83A1-F6EECF244321}">
                <p14:modId xmlns:p14="http://schemas.microsoft.com/office/powerpoint/2010/main" val="3954159244"/>
              </p:ext>
            </p:extLst>
          </p:nvPr>
        </p:nvGraphicFramePr>
        <p:xfrm>
          <a:off x="589504" y="3761020"/>
          <a:ext cx="7549661" cy="950976"/>
        </p:xfrm>
        <a:graphic>
          <a:graphicData uri="http://schemas.openxmlformats.org/drawingml/2006/table">
            <a:tbl>
              <a:tblPr firstRow="1" bandRow="1">
                <a:tableStyleId>{5C22544A-7EE6-4342-B048-85BDC9FD1C3A}</a:tableStyleId>
              </a:tblPr>
              <a:tblGrid>
                <a:gridCol w="1400070">
                  <a:extLst>
                    <a:ext uri="{9D8B030D-6E8A-4147-A177-3AD203B41FA5}">
                      <a16:colId xmlns:a16="http://schemas.microsoft.com/office/drawing/2014/main" val="1974866156"/>
                    </a:ext>
                  </a:extLst>
                </a:gridCol>
                <a:gridCol w="1135464">
                  <a:extLst>
                    <a:ext uri="{9D8B030D-6E8A-4147-A177-3AD203B41FA5}">
                      <a16:colId xmlns:a16="http://schemas.microsoft.com/office/drawing/2014/main" val="3098560424"/>
                    </a:ext>
                  </a:extLst>
                </a:gridCol>
                <a:gridCol w="371789">
                  <a:extLst>
                    <a:ext uri="{9D8B030D-6E8A-4147-A177-3AD203B41FA5}">
                      <a16:colId xmlns:a16="http://schemas.microsoft.com/office/drawing/2014/main" val="39406347"/>
                    </a:ext>
                  </a:extLst>
                </a:gridCol>
                <a:gridCol w="2341266">
                  <a:extLst>
                    <a:ext uri="{9D8B030D-6E8A-4147-A177-3AD203B41FA5}">
                      <a16:colId xmlns:a16="http://schemas.microsoft.com/office/drawing/2014/main" val="3509477148"/>
                    </a:ext>
                  </a:extLst>
                </a:gridCol>
                <a:gridCol w="361740">
                  <a:extLst>
                    <a:ext uri="{9D8B030D-6E8A-4147-A177-3AD203B41FA5}">
                      <a16:colId xmlns:a16="http://schemas.microsoft.com/office/drawing/2014/main" val="2634222685"/>
                    </a:ext>
                  </a:extLst>
                </a:gridCol>
                <a:gridCol w="1939332">
                  <a:extLst>
                    <a:ext uri="{9D8B030D-6E8A-4147-A177-3AD203B41FA5}">
                      <a16:colId xmlns:a16="http://schemas.microsoft.com/office/drawing/2014/main" val="1503910428"/>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 in millions)</a:t>
                      </a:r>
                    </a:p>
                  </a:txBody>
                  <a:tcPr>
                    <a:solidFill>
                      <a:srgbClr val="C00000"/>
                    </a:solidFill>
                  </a:tcPr>
                </a:tc>
                <a:tc>
                  <a:txBody>
                    <a:bodyPr/>
                    <a:lstStyle/>
                    <a:p>
                      <a:pPr algn="ctr">
                        <a:lnSpc>
                          <a:spcPct val="80000"/>
                        </a:lnSpc>
                      </a:pPr>
                      <a:r>
                        <a:rPr lang="en-US" sz="1400" b="1" dirty="0"/>
                        <a:t>Net Sales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solidFill>
                      <a:srgbClr val="C00000"/>
                    </a:solidFill>
                  </a:tcPr>
                </a:tc>
                <a:tc>
                  <a:txBody>
                    <a:bodyPr/>
                    <a:lstStyle/>
                    <a:p>
                      <a:pPr algn="ctr">
                        <a:lnSpc>
                          <a:spcPct val="80000"/>
                        </a:lnSpc>
                      </a:pPr>
                      <a:r>
                        <a:rPr lang="en-US" sz="1400" b="0" dirty="0"/>
                        <a:t>Average Total Assets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solidFill>
                      <a:srgbClr val="C00000"/>
                    </a:solidFill>
                  </a:tcPr>
                </a:tc>
                <a:tc>
                  <a:txBody>
                    <a:bodyPr/>
                    <a:lstStyle/>
                    <a:p>
                      <a:pPr algn="ctr">
                        <a:lnSpc>
                          <a:spcPct val="80000"/>
                        </a:lnSpc>
                      </a:pPr>
                      <a:r>
                        <a:rPr lang="en-US" sz="1400" b="1" dirty="0"/>
                        <a:t>Asset</a:t>
                      </a:r>
                    </a:p>
                    <a:p>
                      <a:pPr algn="ctr">
                        <a:lnSpc>
                          <a:spcPct val="80000"/>
                        </a:lnSpc>
                      </a:pPr>
                      <a:r>
                        <a:rPr lang="en-US" sz="1400" b="1" dirty="0"/>
                        <a:t>Turnover</a:t>
                      </a:r>
                    </a:p>
                  </a:txBody>
                  <a:tcPr>
                    <a:solidFill>
                      <a:srgbClr val="C00000"/>
                    </a:solidFill>
                  </a:tcPr>
                </a:tc>
                <a:extLst>
                  <a:ext uri="{0D108BD9-81ED-4DB2-BD59-A6C34878D82A}">
                    <a16:rowId xmlns:a16="http://schemas.microsoft.com/office/drawing/2014/main" val="27708442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Apple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Alphabet</a:t>
                      </a:r>
                    </a:p>
                  </a:txBody>
                  <a:tcPr/>
                </a:tc>
                <a:tc>
                  <a:txBody>
                    <a:bodyPr/>
                    <a:lstStyle/>
                    <a:p>
                      <a:r>
                        <a:rPr lang="en-US" sz="1400" dirty="0"/>
                        <a:t>$229,234</a:t>
                      </a:r>
                      <a:endParaRPr lang="en-US" sz="1400" b="0" dirty="0"/>
                    </a:p>
                    <a:p>
                      <a:r>
                        <a:rPr lang="en-US" sz="1400" dirty="0"/>
                        <a:t>$161,857</a:t>
                      </a:r>
                      <a:endParaRPr lang="en-US"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dirty="0"/>
                        <a:t>($365,725 + $338,516)/2</a:t>
                      </a:r>
                      <a:endParaRPr lang="en-US" sz="1400" b="0" dirty="0"/>
                    </a:p>
                    <a:p>
                      <a:r>
                        <a:rPr lang="en-US" sz="1400" dirty="0"/>
                        <a:t>($232,792 + $275,909)/2</a:t>
                      </a:r>
                      <a:endParaRPr lang="en-US" sz="1400" b="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t>=</a:t>
                      </a:r>
                    </a:p>
                  </a:txBody>
                  <a:tcPr/>
                </a:tc>
                <a:tc>
                  <a:txBody>
                    <a:bodyPr/>
                    <a:lstStyle/>
                    <a:p>
                      <a:r>
                        <a:rPr lang="en-US" sz="1400" b="0" dirty="0"/>
                        <a:t>0.74%</a:t>
                      </a:r>
                    </a:p>
                    <a:p>
                      <a:r>
                        <a:rPr lang="en-US" sz="1400" b="0" dirty="0"/>
                        <a:t>0.64%</a:t>
                      </a:r>
                    </a:p>
                  </a:txBody>
                  <a:tcPr/>
                </a:tc>
                <a:extLst>
                  <a:ext uri="{0D108BD9-81ED-4DB2-BD59-A6C34878D82A}">
                    <a16:rowId xmlns:a16="http://schemas.microsoft.com/office/drawing/2014/main" val="4159774673"/>
                  </a:ext>
                </a:extLst>
              </a:tr>
            </a:tbl>
          </a:graphicData>
        </a:graphic>
      </p:graphicFrame>
      <p:sp>
        <p:nvSpPr>
          <p:cNvPr id="8" name="Slide Number Placeholder 7">
            <a:extLst>
              <a:ext uri="{FF2B5EF4-FFF2-40B4-BE49-F238E27FC236}">
                <a16:creationId xmlns:a16="http://schemas.microsoft.com/office/drawing/2014/main" id="{A35811EE-44B0-4ED0-822B-F0CDF74D91B2}"/>
              </a:ext>
            </a:extLst>
          </p:cNvPr>
          <p:cNvSpPr>
            <a:spLocks noGrp="1"/>
          </p:cNvSpPr>
          <p:nvPr>
            <p:ph type="sldNum" sz="quarter" idx="10"/>
          </p:nvPr>
        </p:nvSpPr>
        <p:spPr/>
        <p:txBody>
          <a:bodyPr/>
          <a:lstStyle/>
          <a:p>
            <a:fld id="{68151E55-6873-49E2-B8D5-2F265E6F1973}" type="slidenum">
              <a:rPr lang="en-US" smtClean="0"/>
              <a:t>64</a:t>
            </a:fld>
            <a:endParaRPr lang="en-US" dirty="0"/>
          </a:p>
        </p:txBody>
      </p:sp>
    </p:spTree>
    <p:extLst>
      <p:ext uri="{BB962C8B-B14F-4D97-AF65-F5344CB8AC3E}">
        <p14:creationId xmlns:p14="http://schemas.microsoft.com/office/powerpoint/2010/main" val="39124480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sz="3600" dirty="0"/>
              <a:t>Key Point </a:t>
            </a:r>
            <a:r>
              <a:rPr lang="en-US" sz="1000" b="0" dirty="0"/>
              <a:t>6</a:t>
            </a:r>
          </a:p>
        </p:txBody>
      </p:sp>
      <p:sp>
        <p:nvSpPr>
          <p:cNvPr id="3" name="Content Placeholder 2">
            <a:extLst>
              <a:ext uri="{FF2B5EF4-FFF2-40B4-BE49-F238E27FC236}">
                <a16:creationId xmlns:a16="http://schemas.microsoft.com/office/drawing/2014/main" id="{D3DF5AAC-00E7-47F5-90EF-A444266BC752}"/>
              </a:ext>
            </a:extLst>
          </p:cNvPr>
          <p:cNvSpPr>
            <a:spLocks noGrp="1"/>
          </p:cNvSpPr>
          <p:nvPr>
            <p:ph sz="quarter" idx="11"/>
          </p:nvPr>
        </p:nvSpPr>
        <p:spPr/>
        <p:txBody>
          <a:bodyPr>
            <a:normAutofit/>
          </a:bodyPr>
          <a:lstStyle/>
          <a:p>
            <a:pPr marL="292608" indent="-292608">
              <a:spcBef>
                <a:spcPts val="1000"/>
              </a:spcBef>
              <a:spcAft>
                <a:spcPts val="0"/>
              </a:spcAft>
              <a:buFont typeface="Arial" panose="020B0604020202020204" pitchFamily="34" charset="0"/>
              <a:buChar char="•"/>
            </a:pPr>
            <a:r>
              <a:rPr lang="en-US" sz="2200" dirty="0"/>
              <a:t>Cash return on assets indicates the amount of operating cash flow generated for each dollar invested in assets. </a:t>
            </a:r>
          </a:p>
          <a:p>
            <a:pPr marL="292608" indent="-292608">
              <a:spcBef>
                <a:spcPts val="1000"/>
              </a:spcBef>
              <a:spcAft>
                <a:spcPts val="0"/>
              </a:spcAft>
              <a:buFont typeface="Arial" panose="020B0604020202020204" pitchFamily="34" charset="0"/>
              <a:buChar char="•"/>
            </a:pPr>
            <a:r>
              <a:rPr lang="en-US" sz="2200" dirty="0"/>
              <a:t>We can separate cash return on assets into  two components—cash flow to sales and asset turnover—to examine two important business strategies.</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65</a:t>
            </a:fld>
            <a:endParaRPr lang="en-US" dirty="0"/>
          </a:p>
        </p:txBody>
      </p:sp>
    </p:spTree>
    <p:extLst>
      <p:ext uri="{BB962C8B-B14F-4D97-AF65-F5344CB8AC3E}">
        <p14:creationId xmlns:p14="http://schemas.microsoft.com/office/powerpoint/2010/main" val="25812433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Concept Check 11–6 </a:t>
            </a:r>
            <a:r>
              <a:rPr lang="en-US" sz="1000" b="0" dirty="0"/>
              <a:t>1</a:t>
            </a:r>
          </a:p>
        </p:txBody>
      </p:sp>
      <p:sp>
        <p:nvSpPr>
          <p:cNvPr id="7" name="Content Placeholder 6">
            <a:extLst>
              <a:ext uri="{FF2B5EF4-FFF2-40B4-BE49-F238E27FC236}">
                <a16:creationId xmlns:a16="http://schemas.microsoft.com/office/drawing/2014/main" id="{E6A25BFD-F4DD-448E-A3F3-02D629F7C89B}"/>
              </a:ext>
            </a:extLst>
          </p:cNvPr>
          <p:cNvSpPr>
            <a:spLocks noGrp="1"/>
          </p:cNvSpPr>
          <p:nvPr>
            <p:ph sz="quarter" idx="11"/>
          </p:nvPr>
        </p:nvSpPr>
        <p:spPr/>
        <p:txBody>
          <a:bodyPr/>
          <a:lstStyle/>
          <a:p>
            <a:pPr marL="0" indent="0">
              <a:buNone/>
            </a:pPr>
            <a:r>
              <a:rPr lang="en-US" dirty="0"/>
              <a:t>Which of the following ratios is computed by dividing operating cash flows by net sales?</a:t>
            </a:r>
          </a:p>
          <a:p>
            <a:r>
              <a:rPr lang="en-US" dirty="0"/>
              <a:t>a. Asset turnover</a:t>
            </a:r>
          </a:p>
          <a:p>
            <a:r>
              <a:rPr lang="en-US" dirty="0"/>
              <a:t>b. Profit margin</a:t>
            </a:r>
          </a:p>
          <a:p>
            <a:r>
              <a:rPr lang="en-US" dirty="0"/>
              <a:t>c. Cash flow to sales</a:t>
            </a:r>
          </a:p>
          <a:p>
            <a:r>
              <a:rPr lang="en-US" dirty="0"/>
              <a:t>d. None of the above</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66</a:t>
            </a:fld>
            <a:endParaRPr lang="en-US" dirty="0"/>
          </a:p>
        </p:txBody>
      </p:sp>
    </p:spTree>
    <p:extLst>
      <p:ext uri="{BB962C8B-B14F-4D97-AF65-F5344CB8AC3E}">
        <p14:creationId xmlns:p14="http://schemas.microsoft.com/office/powerpoint/2010/main" val="36499489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58E0-4406-4B8D-8157-5E666E5FAFDF}"/>
              </a:ext>
            </a:extLst>
          </p:cNvPr>
          <p:cNvSpPr>
            <a:spLocks noGrp="1"/>
          </p:cNvSpPr>
          <p:nvPr>
            <p:ph type="title"/>
          </p:nvPr>
        </p:nvSpPr>
        <p:spPr/>
        <p:txBody>
          <a:bodyPr/>
          <a:lstStyle/>
          <a:p>
            <a:r>
              <a:rPr lang="en-US" dirty="0"/>
              <a:t>Concept Check 11–6 </a:t>
            </a:r>
            <a:r>
              <a:rPr lang="en-US" sz="1000" b="0" dirty="0"/>
              <a:t>2</a:t>
            </a:r>
          </a:p>
        </p:txBody>
      </p:sp>
      <p:sp>
        <p:nvSpPr>
          <p:cNvPr id="7" name="Content Placeholder 6">
            <a:extLst>
              <a:ext uri="{FF2B5EF4-FFF2-40B4-BE49-F238E27FC236}">
                <a16:creationId xmlns:a16="http://schemas.microsoft.com/office/drawing/2014/main" id="{E6A25BFD-F4DD-448E-A3F3-02D629F7C89B}"/>
              </a:ext>
            </a:extLst>
          </p:cNvPr>
          <p:cNvSpPr>
            <a:spLocks noGrp="1"/>
          </p:cNvSpPr>
          <p:nvPr>
            <p:ph sz="quarter" idx="11"/>
          </p:nvPr>
        </p:nvSpPr>
        <p:spPr>
          <a:xfrm>
            <a:off x="342900" y="1276709"/>
            <a:ext cx="8458200" cy="2501471"/>
          </a:xfrm>
        </p:spPr>
        <p:txBody>
          <a:bodyPr/>
          <a:lstStyle/>
          <a:p>
            <a:pPr marL="0" indent="0">
              <a:buNone/>
            </a:pPr>
            <a:r>
              <a:rPr lang="en-US" dirty="0"/>
              <a:t>Which of the following ratios is computed by dividing operating cash flows by net sales?</a:t>
            </a:r>
          </a:p>
          <a:p>
            <a:r>
              <a:rPr lang="en-US" dirty="0"/>
              <a:t>a. Asset turnover</a:t>
            </a:r>
          </a:p>
          <a:p>
            <a:r>
              <a:rPr lang="en-US" dirty="0"/>
              <a:t>b. Profit margin</a:t>
            </a:r>
          </a:p>
          <a:p>
            <a:r>
              <a:rPr lang="en-US" dirty="0"/>
              <a:t>Answer c. Cash flow to sales</a:t>
            </a:r>
          </a:p>
          <a:p>
            <a:r>
              <a:rPr lang="en-US" dirty="0"/>
              <a:t>d. None of the above</a:t>
            </a:r>
          </a:p>
        </p:txBody>
      </p:sp>
      <p:sp>
        <p:nvSpPr>
          <p:cNvPr id="10" name="Content Placeholder 9">
            <a:extLst>
              <a:ext uri="{FF2B5EF4-FFF2-40B4-BE49-F238E27FC236}">
                <a16:creationId xmlns:a16="http://schemas.microsoft.com/office/drawing/2014/main" id="{A3F91C9E-26E1-4E4B-B575-84B99AF8D428}"/>
              </a:ext>
            </a:extLst>
          </p:cNvPr>
          <p:cNvSpPr>
            <a:spLocks noGrp="1"/>
          </p:cNvSpPr>
          <p:nvPr>
            <p:ph sz="quarter" idx="14"/>
          </p:nvPr>
        </p:nvSpPr>
        <p:spPr>
          <a:xfrm>
            <a:off x="342900" y="4343401"/>
            <a:ext cx="8458200" cy="791308"/>
          </a:xfrm>
        </p:spPr>
        <p:txBody>
          <a:bodyPr/>
          <a:lstStyle/>
          <a:p>
            <a:r>
              <a:rPr lang="en-US" sz="2000" dirty="0"/>
              <a:t>The cash flow to sales ratio is computed by dividing operating cash flows by net sales. </a:t>
            </a:r>
          </a:p>
        </p:txBody>
      </p:sp>
      <p:sp>
        <p:nvSpPr>
          <p:cNvPr id="6" name="Slide Number Placeholder 5">
            <a:extLst>
              <a:ext uri="{FF2B5EF4-FFF2-40B4-BE49-F238E27FC236}">
                <a16:creationId xmlns:a16="http://schemas.microsoft.com/office/drawing/2014/main" id="{D595A313-0BBA-4CBF-BCC8-09A870AC37CB}"/>
              </a:ext>
            </a:extLst>
          </p:cNvPr>
          <p:cNvSpPr>
            <a:spLocks noGrp="1"/>
          </p:cNvSpPr>
          <p:nvPr>
            <p:ph type="sldNum" sz="quarter" idx="10"/>
          </p:nvPr>
        </p:nvSpPr>
        <p:spPr/>
        <p:txBody>
          <a:bodyPr/>
          <a:lstStyle/>
          <a:p>
            <a:fld id="{68151E55-6873-49E2-B8D5-2F265E6F1973}" type="slidenum">
              <a:rPr lang="en-US" smtClean="0"/>
              <a:t>67</a:t>
            </a:fld>
            <a:endParaRPr lang="en-US" dirty="0"/>
          </a:p>
        </p:txBody>
      </p:sp>
    </p:spTree>
    <p:extLst>
      <p:ext uri="{BB962C8B-B14F-4D97-AF65-F5344CB8AC3E}">
        <p14:creationId xmlns:p14="http://schemas.microsoft.com/office/powerpoint/2010/main" val="22030223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A0705-4BA4-4BBD-A9B1-84F442B0A7B8}"/>
              </a:ext>
            </a:extLst>
          </p:cNvPr>
          <p:cNvSpPr>
            <a:spLocks noGrp="1"/>
          </p:cNvSpPr>
          <p:nvPr>
            <p:ph type="title"/>
          </p:nvPr>
        </p:nvSpPr>
        <p:spPr/>
        <p:txBody>
          <a:bodyPr>
            <a:normAutofit fontScale="90000"/>
          </a:bodyPr>
          <a:lstStyle/>
          <a:p>
            <a:r>
              <a:rPr lang="en-US" sz="3600" dirty="0"/>
              <a:t>APPENDIX OPERATING ACTIVITIES – DIRECT METHOD</a:t>
            </a:r>
            <a:endParaRPr lang="en-US" dirty="0"/>
          </a:p>
        </p:txBody>
      </p:sp>
      <p:sp>
        <p:nvSpPr>
          <p:cNvPr id="3" name="Content Placeholder 2">
            <a:extLst>
              <a:ext uri="{FF2B5EF4-FFF2-40B4-BE49-F238E27FC236}">
                <a16:creationId xmlns:a16="http://schemas.microsoft.com/office/drawing/2014/main" id="{3AE92BD4-6DCB-4E6D-A628-4072ADB9D6D7}"/>
              </a:ext>
            </a:extLst>
          </p:cNvPr>
          <p:cNvSpPr>
            <a:spLocks noGrp="1"/>
          </p:cNvSpPr>
          <p:nvPr>
            <p:ph sz="quarter" idx="11"/>
          </p:nvPr>
        </p:nvSpPr>
        <p:spPr/>
        <p:txBody>
          <a:bodyPr>
            <a:normAutofit/>
          </a:bodyPr>
          <a:lstStyle/>
          <a:p>
            <a:r>
              <a:rPr lang="en-US" sz="2200" b="1" dirty="0">
                <a:solidFill>
                  <a:srgbClr val="A5062D"/>
                </a:solidFill>
              </a:rPr>
              <a:t>L</a:t>
            </a:r>
            <a:r>
              <a:rPr lang="en-US" sz="100" b="1" dirty="0">
                <a:solidFill>
                  <a:srgbClr val="A5062D"/>
                </a:solidFill>
              </a:rPr>
              <a:t> </a:t>
            </a:r>
            <a:r>
              <a:rPr lang="en-US" sz="2200" b="1" dirty="0">
                <a:solidFill>
                  <a:srgbClr val="A5062D"/>
                </a:solidFill>
              </a:rPr>
              <a:t>O 11-7 </a:t>
            </a:r>
            <a:r>
              <a:rPr lang="en-US" sz="2200" dirty="0"/>
              <a:t>Prepare the operating activities section of the statement of cash flows using the direct method.</a:t>
            </a:r>
          </a:p>
        </p:txBody>
      </p:sp>
      <p:sp>
        <p:nvSpPr>
          <p:cNvPr id="6" name="Slide Number Placeholder 5">
            <a:extLst>
              <a:ext uri="{FF2B5EF4-FFF2-40B4-BE49-F238E27FC236}">
                <a16:creationId xmlns:a16="http://schemas.microsoft.com/office/drawing/2014/main" id="{EAF2B8D7-7671-4B49-9E4E-0C53CFE9A66C}"/>
              </a:ext>
            </a:extLst>
          </p:cNvPr>
          <p:cNvSpPr>
            <a:spLocks noGrp="1"/>
          </p:cNvSpPr>
          <p:nvPr>
            <p:ph type="sldNum" sz="quarter" idx="10"/>
          </p:nvPr>
        </p:nvSpPr>
        <p:spPr/>
        <p:txBody>
          <a:bodyPr/>
          <a:lstStyle/>
          <a:p>
            <a:fld id="{68151E55-6873-49E2-B8D5-2F265E6F1973}" type="slidenum">
              <a:rPr lang="en-US" smtClean="0"/>
              <a:t>68</a:t>
            </a:fld>
            <a:endParaRPr lang="en-US" dirty="0"/>
          </a:p>
        </p:txBody>
      </p:sp>
    </p:spTree>
    <p:extLst>
      <p:ext uri="{BB962C8B-B14F-4D97-AF65-F5344CB8AC3E}">
        <p14:creationId xmlns:p14="http://schemas.microsoft.com/office/powerpoint/2010/main" val="22981137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7AD56-5DFA-43BF-ACC3-8028E4B1847B}"/>
              </a:ext>
            </a:extLst>
          </p:cNvPr>
          <p:cNvSpPr>
            <a:spLocks noGrp="1"/>
          </p:cNvSpPr>
          <p:nvPr>
            <p:ph type="title"/>
          </p:nvPr>
        </p:nvSpPr>
        <p:spPr/>
        <p:txBody>
          <a:bodyPr>
            <a:normAutofit/>
          </a:bodyPr>
          <a:lstStyle/>
          <a:p>
            <a:r>
              <a:rPr lang="en-US" sz="3600" dirty="0"/>
              <a:t>Operating Activities—Direct Method</a:t>
            </a:r>
            <a:endParaRPr lang="en-US" dirty="0">
              <a:solidFill>
                <a:schemeClr val="tx1"/>
              </a:solidFill>
            </a:endParaRPr>
          </a:p>
        </p:txBody>
      </p:sp>
      <p:sp>
        <p:nvSpPr>
          <p:cNvPr id="14" name="Content Placeholder 13">
            <a:extLst>
              <a:ext uri="{FF2B5EF4-FFF2-40B4-BE49-F238E27FC236}">
                <a16:creationId xmlns:a16="http://schemas.microsoft.com/office/drawing/2014/main" id="{C2400239-5058-4569-9D6F-7BC5B78C6BB5}"/>
              </a:ext>
            </a:extLst>
          </p:cNvPr>
          <p:cNvSpPr>
            <a:spLocks noGrp="1"/>
          </p:cNvSpPr>
          <p:nvPr>
            <p:ph sz="quarter" idx="11"/>
          </p:nvPr>
        </p:nvSpPr>
        <p:spPr/>
        <p:txBody>
          <a:bodyPr>
            <a:normAutofit/>
          </a:bodyPr>
          <a:lstStyle/>
          <a:p>
            <a:pPr marL="292608" indent="-292608">
              <a:spcBef>
                <a:spcPts val="1000"/>
              </a:spcBef>
              <a:spcAft>
                <a:spcPts val="0"/>
              </a:spcAft>
              <a:buFont typeface="Arial" panose="020B0604020202020204" pitchFamily="34" charset="0"/>
              <a:buChar char="•"/>
            </a:pPr>
            <a:r>
              <a:rPr lang="en-US" sz="2400" dirty="0"/>
              <a:t>Report the cash inflows and cash outflows directly.</a:t>
            </a:r>
          </a:p>
          <a:p>
            <a:pPr marL="292608" indent="-292608">
              <a:spcBef>
                <a:spcPts val="1000"/>
              </a:spcBef>
              <a:spcAft>
                <a:spcPts val="0"/>
              </a:spcAft>
              <a:buFont typeface="Arial" panose="020B0604020202020204" pitchFamily="34" charset="0"/>
              <a:buChar char="•"/>
            </a:pPr>
            <a:r>
              <a:rPr lang="en-IN" sz="2400" dirty="0"/>
              <a:t>Converts each revenue and expense item to its cash-basis amount.</a:t>
            </a:r>
            <a:endParaRPr lang="en-US" sz="2400" dirty="0"/>
          </a:p>
          <a:p>
            <a:pPr marL="292608" indent="-292608">
              <a:spcBef>
                <a:spcPts val="1000"/>
              </a:spcBef>
              <a:spcAft>
                <a:spcPts val="0"/>
              </a:spcAft>
              <a:buFont typeface="Arial" panose="020B0604020202020204" pitchFamily="34" charset="0"/>
              <a:buChar char="•"/>
            </a:pPr>
            <a:r>
              <a:rPr lang="en-US" sz="2400" dirty="0"/>
              <a:t>Income statement items that have no cash effect are not reported.</a:t>
            </a:r>
          </a:p>
        </p:txBody>
      </p:sp>
      <p:sp>
        <p:nvSpPr>
          <p:cNvPr id="11" name="Slide Number Placeholder 10">
            <a:extLst>
              <a:ext uri="{FF2B5EF4-FFF2-40B4-BE49-F238E27FC236}">
                <a16:creationId xmlns:a16="http://schemas.microsoft.com/office/drawing/2014/main" id="{5EA057C2-51F2-4D96-9D95-DB0DB1FE178C}"/>
              </a:ext>
            </a:extLst>
          </p:cNvPr>
          <p:cNvSpPr>
            <a:spLocks noGrp="1"/>
          </p:cNvSpPr>
          <p:nvPr>
            <p:ph type="sldNum" sz="quarter" idx="10"/>
          </p:nvPr>
        </p:nvSpPr>
        <p:spPr/>
        <p:txBody>
          <a:bodyPr/>
          <a:lstStyle/>
          <a:p>
            <a:fld id="{68151E55-6873-49E2-B8D5-2F265E6F1973}" type="slidenum">
              <a:rPr lang="en-US" smtClean="0"/>
              <a:t>69</a:t>
            </a:fld>
            <a:endParaRPr lang="en-US" dirty="0"/>
          </a:p>
        </p:txBody>
      </p:sp>
    </p:spTree>
    <p:extLst>
      <p:ext uri="{BB962C8B-B14F-4D97-AF65-F5344CB8AC3E}">
        <p14:creationId xmlns:p14="http://schemas.microsoft.com/office/powerpoint/2010/main" val="800485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2B31-F665-4194-8F48-0E7F85F39C6B}"/>
              </a:ext>
            </a:extLst>
          </p:cNvPr>
          <p:cNvSpPr>
            <a:spLocks noGrp="1"/>
          </p:cNvSpPr>
          <p:nvPr>
            <p:ph type="title"/>
          </p:nvPr>
        </p:nvSpPr>
        <p:spPr/>
        <p:txBody>
          <a:bodyPr/>
          <a:lstStyle/>
          <a:p>
            <a:r>
              <a:rPr lang="en-US" dirty="0"/>
              <a:t>Common Mistake </a:t>
            </a:r>
            <a:r>
              <a:rPr lang="en-US" sz="1000" b="0" dirty="0"/>
              <a:t>1</a:t>
            </a:r>
          </a:p>
        </p:txBody>
      </p:sp>
      <p:sp>
        <p:nvSpPr>
          <p:cNvPr id="3" name="Content Placeholder 2">
            <a:extLst>
              <a:ext uri="{FF2B5EF4-FFF2-40B4-BE49-F238E27FC236}">
                <a16:creationId xmlns:a16="http://schemas.microsoft.com/office/drawing/2014/main" id="{6C7AD8BA-2A3B-4AF5-8550-E6E274BB142B}"/>
              </a:ext>
            </a:extLst>
          </p:cNvPr>
          <p:cNvSpPr>
            <a:spLocks noGrp="1"/>
          </p:cNvSpPr>
          <p:nvPr>
            <p:ph sz="quarter" idx="11"/>
          </p:nvPr>
        </p:nvSpPr>
        <p:spPr/>
        <p:txBody>
          <a:bodyPr>
            <a:normAutofit/>
          </a:bodyPr>
          <a:lstStyle/>
          <a:p>
            <a:pPr marL="0" indent="0">
              <a:spcBef>
                <a:spcPts val="1000"/>
              </a:spcBef>
              <a:spcAft>
                <a:spcPts val="0"/>
              </a:spcAft>
              <a:buNone/>
            </a:pPr>
            <a:r>
              <a:rPr lang="en-US" sz="2200" dirty="0"/>
              <a:t>Students sometimes misclassify dividends in preparing the statement of cash flows.</a:t>
            </a:r>
          </a:p>
          <a:p>
            <a:pPr marL="291600" indent="-291600">
              <a:spcBef>
                <a:spcPts val="1000"/>
              </a:spcBef>
              <a:spcAft>
                <a:spcPts val="0"/>
              </a:spcAft>
              <a:buFont typeface="Arial" panose="020B0604020202020204" pitchFamily="34" charset="0"/>
              <a:buChar char="•"/>
            </a:pPr>
            <a:r>
              <a:rPr lang="en-US" sz="2200" dirty="0"/>
              <a:t>Dividends </a:t>
            </a:r>
            <a:r>
              <a:rPr lang="en-US" sz="2200" i="1" dirty="0"/>
              <a:t>received</a:t>
            </a:r>
            <a:r>
              <a:rPr lang="en-US" sz="2200" dirty="0"/>
              <a:t> are included in operating activities. </a:t>
            </a:r>
          </a:p>
          <a:p>
            <a:pPr marL="291600" indent="-291600">
              <a:spcBef>
                <a:spcPts val="1000"/>
              </a:spcBef>
              <a:spcAft>
                <a:spcPts val="0"/>
              </a:spcAft>
              <a:buFont typeface="Arial" panose="020B0604020202020204" pitchFamily="34" charset="0"/>
              <a:buChar char="•"/>
            </a:pPr>
            <a:r>
              <a:rPr lang="en-US" sz="2200" dirty="0"/>
              <a:t>Dividends </a:t>
            </a:r>
            <a:r>
              <a:rPr lang="en-US" sz="2200" i="1" dirty="0"/>
              <a:t>paid</a:t>
            </a:r>
            <a:r>
              <a:rPr lang="en-US" sz="2200" dirty="0"/>
              <a:t> are included in financing activities.</a:t>
            </a:r>
          </a:p>
        </p:txBody>
      </p:sp>
      <p:sp>
        <p:nvSpPr>
          <p:cNvPr id="6" name="Slide Number Placeholder 5">
            <a:extLst>
              <a:ext uri="{FF2B5EF4-FFF2-40B4-BE49-F238E27FC236}">
                <a16:creationId xmlns:a16="http://schemas.microsoft.com/office/drawing/2014/main" id="{93244325-5F40-4EB2-84C2-7EB2415BD82B}"/>
              </a:ext>
            </a:extLst>
          </p:cNvPr>
          <p:cNvSpPr>
            <a:spLocks noGrp="1"/>
          </p:cNvSpPr>
          <p:nvPr>
            <p:ph type="sldNum" sz="quarter" idx="10"/>
          </p:nvPr>
        </p:nvSpPr>
        <p:spPr/>
        <p:txBody>
          <a:bodyPr/>
          <a:lstStyle/>
          <a:p>
            <a:fld id="{68151E55-6873-49E2-B8D5-2F265E6F1973}" type="slidenum">
              <a:rPr lang="en-US" smtClean="0"/>
              <a:t>7</a:t>
            </a:fld>
            <a:endParaRPr lang="en-US" dirty="0"/>
          </a:p>
        </p:txBody>
      </p:sp>
    </p:spTree>
    <p:extLst>
      <p:ext uri="{BB962C8B-B14F-4D97-AF65-F5344CB8AC3E}">
        <p14:creationId xmlns:p14="http://schemas.microsoft.com/office/powerpoint/2010/main" val="40486613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AA3AB-8623-45E5-8175-B46DC4DE1173}"/>
              </a:ext>
            </a:extLst>
          </p:cNvPr>
          <p:cNvSpPr>
            <a:spLocks noGrp="1"/>
          </p:cNvSpPr>
          <p:nvPr>
            <p:ph type="title"/>
          </p:nvPr>
        </p:nvSpPr>
        <p:spPr/>
        <p:txBody>
          <a:bodyPr>
            <a:noAutofit/>
          </a:bodyPr>
          <a:lstStyle/>
          <a:p>
            <a:r>
              <a:rPr lang="en-US" sz="2200" dirty="0">
                <a:cs typeface="+mn-cs"/>
              </a:rPr>
              <a:t>Illustration 11–27 </a:t>
            </a:r>
            <a:r>
              <a:rPr lang="en-US" sz="2200" dirty="0"/>
              <a:t>(Illustration 11–26 not shown) Relationship between the Income Statement and Cash Flows from Operating Activities—Direct Method</a:t>
            </a:r>
          </a:p>
        </p:txBody>
      </p:sp>
      <p:sp>
        <p:nvSpPr>
          <p:cNvPr id="3" name="Content Placeholder 2">
            <a:extLst>
              <a:ext uri="{FF2B5EF4-FFF2-40B4-BE49-F238E27FC236}">
                <a16:creationId xmlns:a16="http://schemas.microsoft.com/office/drawing/2014/main" id="{A03F1927-6862-499F-BF45-EE7F6D2F773C}"/>
              </a:ext>
            </a:extLst>
          </p:cNvPr>
          <p:cNvSpPr>
            <a:spLocks noGrp="1"/>
          </p:cNvSpPr>
          <p:nvPr>
            <p:ph sz="quarter" idx="11"/>
          </p:nvPr>
        </p:nvSpPr>
        <p:spPr>
          <a:xfrm>
            <a:off x="342900" y="1276710"/>
            <a:ext cx="8458200" cy="1215282"/>
          </a:xfrm>
        </p:spPr>
        <p:txBody>
          <a:bodyPr>
            <a:normAutofit/>
          </a:bodyPr>
          <a:lstStyle/>
          <a:p>
            <a:r>
              <a:rPr lang="en-US" sz="2200" dirty="0">
                <a:cs typeface="Calibri"/>
              </a:rPr>
              <a:t>An adjusted trial balance is a list of all accounts and their balances at a particular date, after we have updated account balances for adjusting entries.</a:t>
            </a:r>
          </a:p>
        </p:txBody>
      </p:sp>
      <p:graphicFrame>
        <p:nvGraphicFramePr>
          <p:cNvPr id="4" name="Table 4">
            <a:extLst>
              <a:ext uri="{FF2B5EF4-FFF2-40B4-BE49-F238E27FC236}">
                <a16:creationId xmlns:a16="http://schemas.microsoft.com/office/drawing/2014/main" id="{EF6C3448-A577-47AB-AA70-3B506CE3DBA2}"/>
              </a:ext>
            </a:extLst>
          </p:cNvPr>
          <p:cNvGraphicFramePr>
            <a:graphicFrameLocks noGrp="1"/>
          </p:cNvGraphicFramePr>
          <p:nvPr>
            <p:extLst>
              <p:ext uri="{D42A27DB-BD31-4B8C-83A1-F6EECF244321}">
                <p14:modId xmlns:p14="http://schemas.microsoft.com/office/powerpoint/2010/main" val="1417923321"/>
              </p:ext>
            </p:extLst>
          </p:nvPr>
        </p:nvGraphicFramePr>
        <p:xfrm>
          <a:off x="604240" y="2714037"/>
          <a:ext cx="7935519" cy="3377273"/>
        </p:xfrm>
        <a:graphic>
          <a:graphicData uri="http://schemas.openxmlformats.org/drawingml/2006/table">
            <a:tbl>
              <a:tblPr firstRow="1" bandRow="1">
                <a:tableStyleId>{2D5ABB26-0587-4C30-8999-92F81FD0307C}</a:tableStyleId>
              </a:tblPr>
              <a:tblGrid>
                <a:gridCol w="4052166">
                  <a:extLst>
                    <a:ext uri="{9D8B030D-6E8A-4147-A177-3AD203B41FA5}">
                      <a16:colId xmlns:a16="http://schemas.microsoft.com/office/drawing/2014/main" val="2809609796"/>
                    </a:ext>
                  </a:extLst>
                </a:gridCol>
                <a:gridCol w="3883353">
                  <a:extLst>
                    <a:ext uri="{9D8B030D-6E8A-4147-A177-3AD203B41FA5}">
                      <a16:colId xmlns:a16="http://schemas.microsoft.com/office/drawing/2014/main" val="3183980746"/>
                    </a:ext>
                  </a:extLst>
                </a:gridCol>
              </a:tblGrid>
              <a:tr h="3154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Income Statement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Cash Flows from Operating Activities</a:t>
                      </a:r>
                    </a:p>
                  </a:txBody>
                  <a:tcPr/>
                </a:tc>
                <a:extLst>
                  <a:ext uri="{0D108BD9-81ED-4DB2-BD59-A6C34878D82A}">
                    <a16:rowId xmlns:a16="http://schemas.microsoft.com/office/drawing/2014/main" val="4280488965"/>
                  </a:ext>
                </a:extLst>
              </a:tr>
              <a:tr h="2207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rPr>
                        <a:t>Revenues:</a:t>
                      </a:r>
                    </a:p>
                  </a:txBody>
                  <a:tcPr marL="46789" marR="46789"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rPr>
                        <a:t>Cash inflows:</a:t>
                      </a:r>
                    </a:p>
                  </a:txBody>
                  <a:tcPr marL="46789" marR="46789" marT="0" marB="0"/>
                </a:tc>
                <a:extLst>
                  <a:ext uri="{0D108BD9-81ED-4DB2-BD59-A6C34878D82A}">
                    <a16:rowId xmlns:a16="http://schemas.microsoft.com/office/drawing/2014/main" val="2533888425"/>
                  </a:ext>
                </a:extLst>
              </a:tr>
              <a:tr h="220788">
                <a:tc>
                  <a:txBody>
                    <a:bodyPr/>
                    <a:lstStyle/>
                    <a:p>
                      <a:pPr marL="0" indent="230188" algn="l">
                        <a:tabLst/>
                      </a:pPr>
                      <a:r>
                        <a:rPr lang="en-US" sz="1400" b="0" dirty="0">
                          <a:solidFill>
                            <a:schemeClr val="tx1"/>
                          </a:solidFill>
                        </a:rPr>
                        <a:t>Sales and service revenue</a:t>
                      </a:r>
                    </a:p>
                  </a:txBody>
                  <a:tcPr marL="46789" marR="46789" marT="0" marB="0" anchor="ctr"/>
                </a:tc>
                <a:tc>
                  <a:txBody>
                    <a:bodyPr/>
                    <a:lstStyle/>
                    <a:p>
                      <a:pPr marL="0" indent="230188"/>
                      <a:r>
                        <a:rPr lang="en-US" sz="1400" b="0" dirty="0">
                          <a:solidFill>
                            <a:schemeClr val="tx1"/>
                          </a:solidFill>
                        </a:rPr>
                        <a:t>Cash received from customers</a:t>
                      </a:r>
                    </a:p>
                  </a:txBody>
                  <a:tcPr marL="46789" marR="46789" marT="0" marB="0" anchor="ctr"/>
                </a:tc>
                <a:extLst>
                  <a:ext uri="{0D108BD9-81ED-4DB2-BD59-A6C34878D82A}">
                    <a16:rowId xmlns:a16="http://schemas.microsoft.com/office/drawing/2014/main" val="3830823743"/>
                  </a:ext>
                </a:extLst>
              </a:tr>
              <a:tr h="235315">
                <a:tc>
                  <a:txBody>
                    <a:bodyPr/>
                    <a:lstStyle/>
                    <a:p>
                      <a:pPr marL="0" indent="230188" algn="l"/>
                      <a:r>
                        <a:rPr lang="en-US" sz="1400" b="0" dirty="0">
                          <a:solidFill>
                            <a:schemeClr val="tx1"/>
                          </a:solidFill>
                        </a:rPr>
                        <a:t>Investment revenue</a:t>
                      </a:r>
                    </a:p>
                  </a:txBody>
                  <a:tcPr marL="46789" marR="46789" marT="0" marB="0" anchor="ctr"/>
                </a:tc>
                <a:tc>
                  <a:txBody>
                    <a:bodyPr/>
                    <a:lstStyle/>
                    <a:p>
                      <a:pPr marL="0" indent="230188"/>
                      <a:r>
                        <a:rPr lang="en-US" sz="1400" b="0" dirty="0">
                          <a:solidFill>
                            <a:schemeClr val="tx1"/>
                          </a:solidFill>
                        </a:rPr>
                        <a:t>Cash received from interest and dividends</a:t>
                      </a:r>
                    </a:p>
                  </a:txBody>
                  <a:tcPr marL="46789" marR="46789" marT="0" marB="0" anchor="ctr"/>
                </a:tc>
                <a:extLst>
                  <a:ext uri="{0D108BD9-81ED-4DB2-BD59-A6C34878D82A}">
                    <a16:rowId xmlns:a16="http://schemas.microsoft.com/office/drawing/2014/main" val="935348826"/>
                  </a:ext>
                </a:extLst>
              </a:tr>
              <a:tr h="441577">
                <a:tc>
                  <a:txBody>
                    <a:bodyPr/>
                    <a:lstStyle/>
                    <a:p>
                      <a:pPr marL="230188" indent="0" algn="l"/>
                      <a:r>
                        <a:rPr lang="en-US" sz="1400" b="0" dirty="0">
                          <a:solidFill>
                            <a:schemeClr val="tx1"/>
                          </a:solidFill>
                        </a:rPr>
                        <a:t>Noncash revenues and gains (gain on sale of assets)</a:t>
                      </a:r>
                    </a:p>
                  </a:txBody>
                  <a:tcPr marL="46789" marR="46789" marT="0" marB="0" anchor="ctr"/>
                </a:tc>
                <a:tc>
                  <a:txBody>
                    <a:bodyPr/>
                    <a:lstStyle/>
                    <a:p>
                      <a:pPr marL="0" indent="230188"/>
                      <a:r>
                        <a:rPr lang="en-US" sz="1400" b="0" dirty="0">
                          <a:solidFill>
                            <a:schemeClr val="tx1"/>
                          </a:solidFill>
                        </a:rPr>
                        <a:t>(Not reported)</a:t>
                      </a:r>
                    </a:p>
                  </a:txBody>
                  <a:tcPr marL="46789" marR="46789" marT="0" marB="0"/>
                </a:tc>
                <a:extLst>
                  <a:ext uri="{0D108BD9-81ED-4DB2-BD59-A6C34878D82A}">
                    <a16:rowId xmlns:a16="http://schemas.microsoft.com/office/drawing/2014/main" val="521577105"/>
                  </a:ext>
                </a:extLst>
              </a:tr>
              <a:tr h="271335">
                <a:tc>
                  <a:txBody>
                    <a:bodyPr/>
                    <a:lstStyle/>
                    <a:p>
                      <a:r>
                        <a:rPr lang="en-US" sz="1400" b="1" dirty="0">
                          <a:solidFill>
                            <a:srgbClr val="C00000"/>
                          </a:solidFill>
                        </a:rPr>
                        <a:t>Less: Expenses </a:t>
                      </a:r>
                    </a:p>
                  </a:txBody>
                  <a:tcPr marL="46789" marR="46789" marT="0" marB="0" anchor="ctr"/>
                </a:tc>
                <a:tc>
                  <a:txBody>
                    <a:bodyPr/>
                    <a:lstStyle/>
                    <a:p>
                      <a:r>
                        <a:rPr lang="en-US" sz="1400" b="1" dirty="0">
                          <a:solidFill>
                            <a:srgbClr val="C00000"/>
                          </a:solidFill>
                        </a:rPr>
                        <a:t>Less: Cash Outflows</a:t>
                      </a:r>
                    </a:p>
                  </a:txBody>
                  <a:tcPr marL="46789" marR="46789" marT="0" marB="0" anchor="ctr"/>
                </a:tc>
                <a:extLst>
                  <a:ext uri="{0D108BD9-81ED-4DB2-BD59-A6C34878D82A}">
                    <a16:rowId xmlns:a16="http://schemas.microsoft.com/office/drawing/2014/main" val="4092993997"/>
                  </a:ext>
                </a:extLst>
              </a:tr>
              <a:tr h="256027">
                <a:tc>
                  <a:txBody>
                    <a:bodyPr/>
                    <a:lstStyle/>
                    <a:p>
                      <a:pPr algn="l"/>
                      <a:r>
                        <a:rPr lang="en-US" sz="1400" b="0" dirty="0">
                          <a:solidFill>
                            <a:schemeClr val="tx1"/>
                          </a:solidFill>
                        </a:rPr>
                        <a:t>      Cost of goods sold</a:t>
                      </a:r>
                    </a:p>
                  </a:txBody>
                  <a:tcPr marL="46789" marR="46789"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Cash paid to suppliers for inventory</a:t>
                      </a:r>
                    </a:p>
                  </a:txBody>
                  <a:tcPr marL="46789" marR="46789" marT="0" marB="0" anchor="ctr"/>
                </a:tc>
                <a:extLst>
                  <a:ext uri="{0D108BD9-81ED-4DB2-BD59-A6C34878D82A}">
                    <a16:rowId xmlns:a16="http://schemas.microsoft.com/office/drawing/2014/main" val="1604525908"/>
                  </a:ext>
                </a:extLst>
              </a:tr>
              <a:tr h="220788">
                <a:tc>
                  <a:txBody>
                    <a:bodyPr/>
                    <a:lstStyle/>
                    <a:p>
                      <a:pPr marL="0" marR="0" lvl="0" indent="23018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Operating expense</a:t>
                      </a:r>
                    </a:p>
                  </a:txBody>
                  <a:tcPr marL="46789" marR="46789" marT="0" marB="0" anchor="ctr"/>
                </a:tc>
                <a:tc>
                  <a:txBody>
                    <a:bodyPr/>
                    <a:lstStyle/>
                    <a:p>
                      <a:pPr marL="0" marR="0" lvl="0" indent="23018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Cash paid for salaries, rent, utilities, etc.</a:t>
                      </a:r>
                    </a:p>
                  </a:txBody>
                  <a:tcPr marL="46789" marR="46789" marT="0" marB="0" anchor="ctr"/>
                </a:tc>
                <a:extLst>
                  <a:ext uri="{0D108BD9-81ED-4DB2-BD59-A6C34878D82A}">
                    <a16:rowId xmlns:a16="http://schemas.microsoft.com/office/drawing/2014/main" val="1161795627"/>
                  </a:ext>
                </a:extLst>
              </a:tr>
              <a:tr h="441577">
                <a:tc>
                  <a:txBody>
                    <a:bodyPr/>
                    <a:lstStyle/>
                    <a:p>
                      <a:pPr marL="231775" indent="-1588" algn="l"/>
                      <a:r>
                        <a:rPr lang="en-US" sz="1400" b="0" dirty="0">
                          <a:solidFill>
                            <a:schemeClr val="tx1"/>
                          </a:solidFill>
                        </a:rPr>
                        <a:t>Noncash expenses and losses (loss on   sale of assets, depreciation)</a:t>
                      </a:r>
                    </a:p>
                  </a:txBody>
                  <a:tcPr marL="46789" marR="46789" marT="0" marB="0" anchor="ctr"/>
                </a:tc>
                <a:tc>
                  <a:txBody>
                    <a:bodyPr/>
                    <a:lstStyle/>
                    <a:p>
                      <a:pPr marL="0" marR="0" lvl="0" indent="23018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(Not reported)</a:t>
                      </a:r>
                    </a:p>
                  </a:txBody>
                  <a:tcPr marL="46789" marR="46789" marT="0" marB="0" anchor="ctr"/>
                </a:tc>
                <a:extLst>
                  <a:ext uri="{0D108BD9-81ED-4DB2-BD59-A6C34878D82A}">
                    <a16:rowId xmlns:a16="http://schemas.microsoft.com/office/drawing/2014/main" val="3914885241"/>
                  </a:ext>
                </a:extLst>
              </a:tr>
              <a:tr h="223357">
                <a:tc>
                  <a:txBody>
                    <a:bodyPr/>
                    <a:lstStyle/>
                    <a:p>
                      <a:pPr marL="230188" indent="0" algn="l"/>
                      <a:r>
                        <a:rPr lang="en-US" sz="1400" b="0" dirty="0">
                          <a:solidFill>
                            <a:schemeClr val="tx1"/>
                          </a:solidFill>
                        </a:rPr>
                        <a:t>Interest expense</a:t>
                      </a:r>
                    </a:p>
                  </a:txBody>
                  <a:tcPr marL="46789" marR="46789" marT="0" marB="0" anchor="ctr"/>
                </a:tc>
                <a:tc>
                  <a:txBody>
                    <a:bodyPr/>
                    <a:lstStyle/>
                    <a:p>
                      <a:pPr marL="0" marR="0" lvl="0" indent="23018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Cash paid to creditors for interest</a:t>
                      </a:r>
                    </a:p>
                  </a:txBody>
                  <a:tcPr marL="46789" marR="46789" marT="0" marB="0"/>
                </a:tc>
                <a:extLst>
                  <a:ext uri="{0D108BD9-81ED-4DB2-BD59-A6C34878D82A}">
                    <a16:rowId xmlns:a16="http://schemas.microsoft.com/office/drawing/2014/main" val="1539594399"/>
                  </a:ext>
                </a:extLst>
              </a:tr>
              <a:tr h="291150">
                <a:tc>
                  <a:txBody>
                    <a:bodyPr/>
                    <a:lstStyle/>
                    <a:p>
                      <a:pPr marL="0" indent="230188" algn="l"/>
                      <a:r>
                        <a:rPr lang="en-US" sz="1400" b="0" dirty="0">
                          <a:solidFill>
                            <a:schemeClr val="tx1"/>
                          </a:solidFill>
                        </a:rPr>
                        <a:t>Income tax expense</a:t>
                      </a:r>
                    </a:p>
                  </a:txBody>
                  <a:tcPr marL="46789" marR="46789" marT="0" marB="0" anchor="ctr"/>
                </a:tc>
                <a:tc>
                  <a:txBody>
                    <a:bodyPr/>
                    <a:lstStyle/>
                    <a:p>
                      <a:pPr marL="0" marR="0" lvl="0" indent="230188"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 Cash paid to the government for taxes</a:t>
                      </a:r>
                    </a:p>
                  </a:txBody>
                  <a:tcPr marL="46789" marR="46789" marT="0" marB="0" anchor="ctr"/>
                </a:tc>
                <a:extLst>
                  <a:ext uri="{0D108BD9-81ED-4DB2-BD59-A6C34878D82A}">
                    <a16:rowId xmlns:a16="http://schemas.microsoft.com/office/drawing/2014/main" val="927311680"/>
                  </a:ext>
                </a:extLst>
              </a:tr>
              <a:tr h="239159">
                <a:tc>
                  <a:txBody>
                    <a:bodyPr/>
                    <a:lstStyle/>
                    <a:p>
                      <a:pPr marL="0" indent="0" algn="l"/>
                      <a:r>
                        <a:rPr lang="en-US" sz="1400" b="1" dirty="0">
                          <a:solidFill>
                            <a:srgbClr val="C00000"/>
                          </a:solidFill>
                        </a:rPr>
                        <a:t>= Net income</a:t>
                      </a:r>
                    </a:p>
                  </a:txBody>
                  <a:tcPr marL="46789" marR="46789"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C00000"/>
                          </a:solidFill>
                        </a:rPr>
                        <a:t>= Net cash flows from operating activities</a:t>
                      </a:r>
                    </a:p>
                  </a:txBody>
                  <a:tcPr marL="46789" marR="46789" marT="0" marB="0" anchor="ctr"/>
                </a:tc>
                <a:extLst>
                  <a:ext uri="{0D108BD9-81ED-4DB2-BD59-A6C34878D82A}">
                    <a16:rowId xmlns:a16="http://schemas.microsoft.com/office/drawing/2014/main" val="4116576293"/>
                  </a:ext>
                </a:extLst>
              </a:tr>
            </a:tbl>
          </a:graphicData>
        </a:graphic>
      </p:graphicFrame>
      <p:sp>
        <p:nvSpPr>
          <p:cNvPr id="6" name="Slide Number Placeholder 5">
            <a:extLst>
              <a:ext uri="{FF2B5EF4-FFF2-40B4-BE49-F238E27FC236}">
                <a16:creationId xmlns:a16="http://schemas.microsoft.com/office/drawing/2014/main" id="{24F964DA-9BB3-46EF-B357-DBE927CF98E1}"/>
              </a:ext>
            </a:extLst>
          </p:cNvPr>
          <p:cNvSpPr>
            <a:spLocks noGrp="1"/>
          </p:cNvSpPr>
          <p:nvPr>
            <p:ph type="sldNum" sz="quarter" idx="10"/>
          </p:nvPr>
        </p:nvSpPr>
        <p:spPr/>
        <p:txBody>
          <a:bodyPr/>
          <a:lstStyle/>
          <a:p>
            <a:fld id="{68151E55-6873-49E2-B8D5-2F265E6F1973}" type="slidenum">
              <a:rPr lang="en-US" smtClean="0"/>
              <a:t>70</a:t>
            </a:fld>
            <a:endParaRPr lang="en-US" dirty="0"/>
          </a:p>
        </p:txBody>
      </p:sp>
    </p:spTree>
    <p:extLst>
      <p:ext uri="{BB962C8B-B14F-4D97-AF65-F5344CB8AC3E}">
        <p14:creationId xmlns:p14="http://schemas.microsoft.com/office/powerpoint/2010/main" val="17442743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0C859-6A36-4D36-A2A2-F95860622FBB}"/>
              </a:ext>
            </a:extLst>
          </p:cNvPr>
          <p:cNvSpPr>
            <a:spLocks noGrp="1"/>
          </p:cNvSpPr>
          <p:nvPr>
            <p:ph type="title"/>
          </p:nvPr>
        </p:nvSpPr>
        <p:spPr/>
        <p:txBody>
          <a:bodyPr>
            <a:normAutofit fontScale="90000"/>
          </a:bodyPr>
          <a:lstStyle/>
          <a:p>
            <a:pPr marL="0" indent="0">
              <a:buNone/>
            </a:pPr>
            <a:r>
              <a:rPr lang="en-US" sz="3600" dirty="0"/>
              <a:t>Illustration 11–27A Convert Income Statement Items to Operating Cash Flows</a:t>
            </a:r>
          </a:p>
        </p:txBody>
      </p:sp>
      <p:graphicFrame>
        <p:nvGraphicFramePr>
          <p:cNvPr id="7" name="Table 7">
            <a:extLst>
              <a:ext uri="{FF2B5EF4-FFF2-40B4-BE49-F238E27FC236}">
                <a16:creationId xmlns:a16="http://schemas.microsoft.com/office/drawing/2014/main" id="{2837BC0F-D5A2-4D40-B258-CEC114F185AA}"/>
              </a:ext>
            </a:extLst>
          </p:cNvPr>
          <p:cNvGraphicFramePr>
            <a:graphicFrameLocks noGrp="1"/>
          </p:cNvGraphicFramePr>
          <p:nvPr>
            <p:extLst>
              <p:ext uri="{D42A27DB-BD31-4B8C-83A1-F6EECF244321}">
                <p14:modId xmlns:p14="http://schemas.microsoft.com/office/powerpoint/2010/main" val="3353635248"/>
              </p:ext>
            </p:extLst>
          </p:nvPr>
        </p:nvGraphicFramePr>
        <p:xfrm>
          <a:off x="671042" y="1811954"/>
          <a:ext cx="7801916" cy="3561906"/>
        </p:xfrm>
        <a:graphic>
          <a:graphicData uri="http://schemas.openxmlformats.org/drawingml/2006/table">
            <a:tbl>
              <a:tblPr firstRow="1" bandRow="1">
                <a:tableStyleId>{2D5ABB26-0587-4C30-8999-92F81FD0307C}</a:tableStyleId>
              </a:tblPr>
              <a:tblGrid>
                <a:gridCol w="3900958">
                  <a:extLst>
                    <a:ext uri="{9D8B030D-6E8A-4147-A177-3AD203B41FA5}">
                      <a16:colId xmlns:a16="http://schemas.microsoft.com/office/drawing/2014/main" val="3628207643"/>
                    </a:ext>
                  </a:extLst>
                </a:gridCol>
                <a:gridCol w="3900958">
                  <a:extLst>
                    <a:ext uri="{9D8B030D-6E8A-4147-A177-3AD203B41FA5}">
                      <a16:colId xmlns:a16="http://schemas.microsoft.com/office/drawing/2014/main" val="3047985311"/>
                    </a:ext>
                  </a:extLst>
                </a:gridCol>
              </a:tblGrid>
              <a:tr h="593651">
                <a:tc>
                  <a:txBody>
                    <a:bodyPr/>
                    <a:lstStyle/>
                    <a:p>
                      <a:r>
                        <a:rPr lang="en-US" sz="1800" b="1" dirty="0">
                          <a:solidFill>
                            <a:srgbClr val="C00000"/>
                          </a:solidFill>
                        </a:rPr>
                        <a:t>Revenue</a:t>
                      </a:r>
                      <a:endParaRPr lang="en-US" sz="1800" dirty="0">
                        <a:solidFill>
                          <a:srgbClr val="C00000"/>
                        </a:solidFill>
                      </a:endParaRPr>
                    </a:p>
                  </a:txBody>
                  <a:tcPr marL="67704" marR="67704" marT="33852" marB="33852" anchor="b"/>
                </a:tc>
                <a:tc>
                  <a:txBody>
                    <a:bodyPr/>
                    <a:lstStyle/>
                    <a:p>
                      <a:r>
                        <a:rPr lang="en-US" sz="1800" b="1" dirty="0">
                          <a:solidFill>
                            <a:srgbClr val="C00000"/>
                          </a:solidFill>
                        </a:rPr>
                        <a:t>Expense</a:t>
                      </a:r>
                      <a:endParaRPr lang="en-US" sz="1800" dirty="0">
                        <a:solidFill>
                          <a:srgbClr val="C00000"/>
                        </a:solidFill>
                      </a:endParaRPr>
                    </a:p>
                  </a:txBody>
                  <a:tcPr marL="67704" marR="67704" marT="33852" marB="33852" anchor="b"/>
                </a:tc>
                <a:extLst>
                  <a:ext uri="{0D108BD9-81ED-4DB2-BD59-A6C34878D82A}">
                    <a16:rowId xmlns:a16="http://schemas.microsoft.com/office/drawing/2014/main" val="2331362375"/>
                  </a:ext>
                </a:extLst>
              </a:tr>
              <a:tr h="593651">
                <a:tc>
                  <a:txBody>
                    <a:bodyPr/>
                    <a:lstStyle/>
                    <a:p>
                      <a:r>
                        <a:rPr lang="en-US" sz="1800" dirty="0">
                          <a:solidFill>
                            <a:schemeClr val="tx1"/>
                          </a:solidFill>
                        </a:rPr>
                        <a:t>− Increase in related current asset</a:t>
                      </a:r>
                    </a:p>
                  </a:txBody>
                  <a:tcPr marL="67704" marR="67704" marT="33852" marB="33852" anchor="ctr"/>
                </a:tc>
                <a:tc>
                  <a:txBody>
                    <a:bodyPr/>
                    <a:lstStyle/>
                    <a:p>
                      <a:r>
                        <a:rPr lang="en-US" sz="1800" dirty="0">
                          <a:solidFill>
                            <a:schemeClr val="tx1"/>
                          </a:solidFill>
                        </a:rPr>
                        <a:t>+ Increase in related current asset</a:t>
                      </a:r>
                    </a:p>
                  </a:txBody>
                  <a:tcPr marL="67704" marR="67704" marT="33852" marB="33852" anchor="ctr"/>
                </a:tc>
                <a:extLst>
                  <a:ext uri="{0D108BD9-81ED-4DB2-BD59-A6C34878D82A}">
                    <a16:rowId xmlns:a16="http://schemas.microsoft.com/office/drawing/2014/main" val="3370215437"/>
                  </a:ext>
                </a:extLst>
              </a:tr>
              <a:tr h="593651">
                <a:tc>
                  <a:txBody>
                    <a:bodyPr/>
                    <a:lstStyle/>
                    <a:p>
                      <a:r>
                        <a:rPr lang="en-US" sz="1800" dirty="0">
                          <a:solidFill>
                            <a:schemeClr val="tx1"/>
                          </a:solidFill>
                        </a:rPr>
                        <a:t>+ Decrease in related current asset</a:t>
                      </a:r>
                    </a:p>
                  </a:txBody>
                  <a:tcPr marL="67704" marR="67704" marT="33852" marB="33852" anchor="ctr"/>
                </a:tc>
                <a:tc>
                  <a:txBody>
                    <a:bodyPr/>
                    <a:lstStyle/>
                    <a:p>
                      <a:r>
                        <a:rPr lang="en-US" sz="1800" dirty="0">
                          <a:solidFill>
                            <a:schemeClr val="tx1"/>
                          </a:solidFill>
                        </a:rPr>
                        <a:t>− Decrease in related current asset</a:t>
                      </a:r>
                    </a:p>
                  </a:txBody>
                  <a:tcPr marL="67704" marR="67704" marT="33852" marB="33852" anchor="ctr"/>
                </a:tc>
                <a:extLst>
                  <a:ext uri="{0D108BD9-81ED-4DB2-BD59-A6C34878D82A}">
                    <a16:rowId xmlns:a16="http://schemas.microsoft.com/office/drawing/2014/main" val="64318346"/>
                  </a:ext>
                </a:extLst>
              </a:tr>
              <a:tr h="593651">
                <a:tc>
                  <a:txBody>
                    <a:bodyPr/>
                    <a:lstStyle/>
                    <a:p>
                      <a:r>
                        <a:rPr lang="en-US" sz="1800" dirty="0">
                          <a:solidFill>
                            <a:schemeClr val="tx1"/>
                          </a:solidFill>
                        </a:rPr>
                        <a:t>+ Increase in related current liability</a:t>
                      </a:r>
                    </a:p>
                  </a:txBody>
                  <a:tcPr marL="67704" marR="67704" marT="33852" marB="33852" anchor="ctr"/>
                </a:tc>
                <a:tc>
                  <a:txBody>
                    <a:bodyPr/>
                    <a:lstStyle/>
                    <a:p>
                      <a:r>
                        <a:rPr lang="en-US" sz="1800" dirty="0">
                          <a:solidFill>
                            <a:schemeClr val="tx1"/>
                          </a:solidFill>
                        </a:rPr>
                        <a:t>− Increase in related current liability</a:t>
                      </a:r>
                    </a:p>
                  </a:txBody>
                  <a:tcPr marL="67704" marR="67704" marT="33852" marB="33852" anchor="ctr"/>
                </a:tc>
                <a:extLst>
                  <a:ext uri="{0D108BD9-81ED-4DB2-BD59-A6C34878D82A}">
                    <a16:rowId xmlns:a16="http://schemas.microsoft.com/office/drawing/2014/main" val="1468697694"/>
                  </a:ext>
                </a:extLst>
              </a:tr>
              <a:tr h="593651">
                <a:tc>
                  <a:txBody>
                    <a:bodyPr/>
                    <a:lstStyle/>
                    <a:p>
                      <a:r>
                        <a:rPr lang="en-US" sz="1800" dirty="0">
                          <a:solidFill>
                            <a:schemeClr val="tx1"/>
                          </a:solidFill>
                        </a:rPr>
                        <a:t>− Decrease in related current liability</a:t>
                      </a:r>
                    </a:p>
                  </a:txBody>
                  <a:tcPr marL="67704" marR="67704" marT="33852" marB="33852" anchor="ctr">
                    <a:lnB w="28575" cap="flat" cmpd="sng" algn="ctr">
                      <a:solidFill>
                        <a:schemeClr val="tx1"/>
                      </a:solidFill>
                      <a:prstDash val="solid"/>
                      <a:round/>
                      <a:headEnd type="none" w="med" len="med"/>
                      <a:tailEnd type="none" w="med" len="med"/>
                    </a:lnB>
                  </a:tcPr>
                </a:tc>
                <a:tc>
                  <a:txBody>
                    <a:bodyPr/>
                    <a:lstStyle/>
                    <a:p>
                      <a:r>
                        <a:rPr lang="en-US" sz="1800" dirty="0">
                          <a:solidFill>
                            <a:schemeClr val="tx1"/>
                          </a:solidFill>
                        </a:rPr>
                        <a:t>+ Decrease in related current liability</a:t>
                      </a:r>
                    </a:p>
                  </a:txBody>
                  <a:tcPr marL="67704" marR="67704" marT="33852" marB="33852" anchor="ct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6034843"/>
                  </a:ext>
                </a:extLst>
              </a:tr>
              <a:tr h="593651">
                <a:tc>
                  <a:txBody>
                    <a:bodyPr/>
                    <a:lstStyle/>
                    <a:p>
                      <a:r>
                        <a:rPr lang="en-US" sz="1800" dirty="0">
                          <a:solidFill>
                            <a:srgbClr val="C00000"/>
                          </a:solidFill>
                        </a:rPr>
                        <a:t>= </a:t>
                      </a:r>
                      <a:r>
                        <a:rPr lang="en-US" sz="1800" b="1" dirty="0">
                          <a:solidFill>
                            <a:srgbClr val="C00000"/>
                          </a:solidFill>
                        </a:rPr>
                        <a:t>Cash received</a:t>
                      </a:r>
                      <a:endParaRPr lang="en-US" sz="1800" dirty="0">
                        <a:solidFill>
                          <a:srgbClr val="C00000"/>
                        </a:solidFill>
                      </a:endParaRPr>
                    </a:p>
                  </a:txBody>
                  <a:tcPr marL="67704" marR="67704" marT="33852" marB="33852" anchor="ctr">
                    <a:lnT w="28575" cap="flat" cmpd="sng" algn="ctr">
                      <a:solidFill>
                        <a:schemeClr val="tx1"/>
                      </a:solidFill>
                      <a:prstDash val="solid"/>
                      <a:round/>
                      <a:headEnd type="none" w="med" len="med"/>
                      <a:tailEnd type="none" w="med" len="med"/>
                    </a:lnT>
                  </a:tcPr>
                </a:tc>
                <a:tc>
                  <a:txBody>
                    <a:bodyPr/>
                    <a:lstStyle/>
                    <a:p>
                      <a:r>
                        <a:rPr lang="en-US" sz="1800" dirty="0">
                          <a:solidFill>
                            <a:srgbClr val="C00000"/>
                          </a:solidFill>
                        </a:rPr>
                        <a:t>= </a:t>
                      </a:r>
                      <a:r>
                        <a:rPr lang="en-US" sz="1800" b="1" dirty="0">
                          <a:solidFill>
                            <a:srgbClr val="C00000"/>
                          </a:solidFill>
                        </a:rPr>
                        <a:t>Cash paid</a:t>
                      </a:r>
                      <a:endParaRPr lang="en-US" sz="1800" dirty="0">
                        <a:solidFill>
                          <a:srgbClr val="C00000"/>
                        </a:solidFill>
                      </a:endParaRPr>
                    </a:p>
                  </a:txBody>
                  <a:tcPr marL="67704" marR="67704" marT="33852" marB="33852" anchor="ct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69573800"/>
                  </a:ext>
                </a:extLst>
              </a:tr>
            </a:tbl>
          </a:graphicData>
        </a:graphic>
      </p:graphicFrame>
      <p:sp>
        <p:nvSpPr>
          <p:cNvPr id="6" name="Slide Number Placeholder 5">
            <a:extLst>
              <a:ext uri="{FF2B5EF4-FFF2-40B4-BE49-F238E27FC236}">
                <a16:creationId xmlns:a16="http://schemas.microsoft.com/office/drawing/2014/main" id="{943942CD-C7F6-4D94-AB4A-F0033B4A391D}"/>
              </a:ext>
            </a:extLst>
          </p:cNvPr>
          <p:cNvSpPr>
            <a:spLocks noGrp="1"/>
          </p:cNvSpPr>
          <p:nvPr>
            <p:ph type="sldNum" sz="quarter" idx="10"/>
          </p:nvPr>
        </p:nvSpPr>
        <p:spPr/>
        <p:txBody>
          <a:bodyPr/>
          <a:lstStyle/>
          <a:p>
            <a:fld id="{68151E55-6873-49E2-B8D5-2F265E6F1973}" type="slidenum">
              <a:rPr lang="en-US" smtClean="0"/>
              <a:t>71</a:t>
            </a:fld>
            <a:endParaRPr lang="en-US" dirty="0"/>
          </a:p>
        </p:txBody>
      </p:sp>
    </p:spTree>
    <p:extLst>
      <p:ext uri="{BB962C8B-B14F-4D97-AF65-F5344CB8AC3E}">
        <p14:creationId xmlns:p14="http://schemas.microsoft.com/office/powerpoint/2010/main" val="18930866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980CC-75D4-4A42-BC25-ADC3D4F8428E}"/>
              </a:ext>
            </a:extLst>
          </p:cNvPr>
          <p:cNvSpPr>
            <a:spLocks noGrp="1"/>
          </p:cNvSpPr>
          <p:nvPr>
            <p:ph type="title"/>
          </p:nvPr>
        </p:nvSpPr>
        <p:spPr/>
        <p:txBody>
          <a:bodyPr>
            <a:normAutofit fontScale="90000"/>
          </a:bodyPr>
          <a:lstStyle/>
          <a:p>
            <a:r>
              <a:rPr lang="en-US" altLang="en-US" sz="3500" dirty="0">
                <a:solidFill>
                  <a:srgbClr val="1D5F76"/>
                </a:solidFill>
                <a:latin typeface="+mn-lt"/>
                <a:ea typeface="+mn-ea"/>
                <a:cs typeface="+mn-cs"/>
              </a:rPr>
              <a:t>Illustration 11–28 </a:t>
            </a:r>
            <a:br>
              <a:rPr lang="en-US" altLang="en-US" sz="3500" dirty="0">
                <a:solidFill>
                  <a:srgbClr val="1D5F76"/>
                </a:solidFill>
                <a:latin typeface="+mn-lt"/>
                <a:ea typeface="+mn-ea"/>
                <a:cs typeface="+mn-cs"/>
              </a:rPr>
            </a:br>
            <a:r>
              <a:rPr lang="en-US" altLang="en-US" sz="3600" dirty="0"/>
              <a:t>Cash Received from Customers</a:t>
            </a:r>
            <a:endParaRPr lang="en-US" dirty="0"/>
          </a:p>
        </p:txBody>
      </p:sp>
      <p:sp>
        <p:nvSpPr>
          <p:cNvPr id="3" name="Content Placeholder 2">
            <a:extLst>
              <a:ext uri="{FF2B5EF4-FFF2-40B4-BE49-F238E27FC236}">
                <a16:creationId xmlns:a16="http://schemas.microsoft.com/office/drawing/2014/main" id="{FF1E195F-C631-44A2-8500-5D56E61DF1B7}"/>
              </a:ext>
            </a:extLst>
          </p:cNvPr>
          <p:cNvSpPr>
            <a:spLocks noGrp="1"/>
          </p:cNvSpPr>
          <p:nvPr>
            <p:ph sz="quarter" idx="11"/>
          </p:nvPr>
        </p:nvSpPr>
        <p:spPr>
          <a:xfrm>
            <a:off x="342900" y="1276709"/>
            <a:ext cx="8458200" cy="2324620"/>
          </a:xfrm>
        </p:spPr>
        <p:txBody>
          <a:bodyPr>
            <a:normAutofit/>
          </a:bodyPr>
          <a:lstStyle/>
          <a:p>
            <a:pPr marL="292608" indent="-292608">
              <a:spcBef>
                <a:spcPts val="1000"/>
              </a:spcBef>
              <a:spcAft>
                <a:spcPts val="0"/>
              </a:spcAft>
              <a:buFont typeface="Arial" panose="020B0604020202020204" pitchFamily="34" charset="0"/>
              <a:buChar char="•"/>
            </a:pPr>
            <a:r>
              <a:rPr lang="en-US" sz="2400" dirty="0">
                <a:solidFill>
                  <a:schemeClr val="tx1"/>
                </a:solidFill>
              </a:rPr>
              <a:t>E-Games reports net sales of $1,012,000 as the first item in its income statement.</a:t>
            </a:r>
          </a:p>
          <a:p>
            <a:pPr marL="292608" indent="-292608">
              <a:spcBef>
                <a:spcPts val="1000"/>
              </a:spcBef>
              <a:spcAft>
                <a:spcPts val="0"/>
              </a:spcAft>
              <a:buFont typeface="Arial" panose="020B0604020202020204" pitchFamily="34" charset="0"/>
              <a:buChar char="•"/>
            </a:pPr>
            <a:r>
              <a:rPr lang="en-US" sz="2400" dirty="0">
                <a:solidFill>
                  <a:schemeClr val="tx1"/>
                </a:solidFill>
              </a:rPr>
              <a:t>Accounts receivable </a:t>
            </a:r>
            <a:r>
              <a:rPr lang="en-US" sz="2400" i="1" dirty="0">
                <a:solidFill>
                  <a:schemeClr val="tx1"/>
                </a:solidFill>
              </a:rPr>
              <a:t>increased</a:t>
            </a:r>
            <a:r>
              <a:rPr lang="en-US" sz="2400" dirty="0">
                <a:solidFill>
                  <a:schemeClr val="tx1"/>
                </a:solidFill>
              </a:rPr>
              <a:t> $7,000.</a:t>
            </a:r>
          </a:p>
          <a:p>
            <a:pPr marL="292608" indent="-292608">
              <a:spcBef>
                <a:spcPts val="1000"/>
              </a:spcBef>
              <a:spcAft>
                <a:spcPts val="0"/>
              </a:spcAft>
              <a:buFont typeface="Arial" panose="020B0604020202020204" pitchFamily="34" charset="0"/>
              <a:buChar char="•"/>
            </a:pPr>
            <a:r>
              <a:rPr lang="en-US" sz="2400" dirty="0">
                <a:solidFill>
                  <a:schemeClr val="tx1"/>
                </a:solidFill>
              </a:rPr>
              <a:t>Cash received from customers = $1,012,000 </a:t>
            </a:r>
            <a:r>
              <a:rPr lang="en-US" sz="2400" i="1" dirty="0">
                <a:solidFill>
                  <a:schemeClr val="tx1"/>
                </a:solidFill>
              </a:rPr>
              <a:t>minus</a:t>
            </a:r>
            <a:r>
              <a:rPr lang="en-US" sz="2400" dirty="0">
                <a:solidFill>
                  <a:schemeClr val="tx1"/>
                </a:solidFill>
              </a:rPr>
              <a:t> $7,000.</a:t>
            </a:r>
          </a:p>
        </p:txBody>
      </p:sp>
      <p:graphicFrame>
        <p:nvGraphicFramePr>
          <p:cNvPr id="4" name="Table 6">
            <a:extLst>
              <a:ext uri="{FF2B5EF4-FFF2-40B4-BE49-F238E27FC236}">
                <a16:creationId xmlns:a16="http://schemas.microsoft.com/office/drawing/2014/main" id="{B146B830-3DE2-43C9-A5F6-1512863FAB56}"/>
              </a:ext>
            </a:extLst>
          </p:cNvPr>
          <p:cNvGraphicFramePr>
            <a:graphicFrameLocks noGrp="1"/>
          </p:cNvGraphicFramePr>
          <p:nvPr>
            <p:extLst>
              <p:ext uri="{D42A27DB-BD31-4B8C-83A1-F6EECF244321}">
                <p14:modId xmlns:p14="http://schemas.microsoft.com/office/powerpoint/2010/main" val="3032038371"/>
              </p:ext>
            </p:extLst>
          </p:nvPr>
        </p:nvGraphicFramePr>
        <p:xfrm>
          <a:off x="1260458" y="3823373"/>
          <a:ext cx="6032242" cy="1188720"/>
        </p:xfrm>
        <a:graphic>
          <a:graphicData uri="http://schemas.openxmlformats.org/drawingml/2006/table">
            <a:tbl>
              <a:tblPr firstRow="1" bandRow="1">
                <a:tableStyleId>{5C22544A-7EE6-4342-B048-85BDC9FD1C3A}</a:tableStyleId>
              </a:tblPr>
              <a:tblGrid>
                <a:gridCol w="4347587">
                  <a:extLst>
                    <a:ext uri="{9D8B030D-6E8A-4147-A177-3AD203B41FA5}">
                      <a16:colId xmlns:a16="http://schemas.microsoft.com/office/drawing/2014/main" val="1048676828"/>
                    </a:ext>
                  </a:extLst>
                </a:gridCol>
                <a:gridCol w="1684655">
                  <a:extLst>
                    <a:ext uri="{9D8B030D-6E8A-4147-A177-3AD203B41FA5}">
                      <a16:colId xmlns:a16="http://schemas.microsoft.com/office/drawing/2014/main" val="1938458369"/>
                    </a:ext>
                  </a:extLst>
                </a:gridCol>
              </a:tblGrid>
              <a:tr h="270323">
                <a:tc>
                  <a:txBody>
                    <a:bodyPr/>
                    <a:lstStyle/>
                    <a:p>
                      <a:r>
                        <a:rPr lang="en-US" sz="2000" b="0" dirty="0">
                          <a:solidFill>
                            <a:schemeClr val="tx1"/>
                          </a:solidFill>
                        </a:rPr>
                        <a:t>Net sales</a:t>
                      </a:r>
                    </a:p>
                  </a:txBody>
                  <a:tcPr anchor="ctr">
                    <a:noFill/>
                  </a:tcPr>
                </a:tc>
                <a:tc>
                  <a:txBody>
                    <a:bodyPr/>
                    <a:lstStyle/>
                    <a:p>
                      <a:r>
                        <a:rPr lang="en-US" sz="2000" b="0" dirty="0">
                          <a:solidFill>
                            <a:schemeClr val="tx1"/>
                          </a:solidFill>
                        </a:rPr>
                        <a:t>$ 1,012,000</a:t>
                      </a:r>
                    </a:p>
                  </a:txBody>
                  <a:tcPr anchor="ctr">
                    <a:noFill/>
                  </a:tcPr>
                </a:tc>
                <a:extLst>
                  <a:ext uri="{0D108BD9-81ED-4DB2-BD59-A6C34878D82A}">
                    <a16:rowId xmlns:a16="http://schemas.microsoft.com/office/drawing/2014/main" val="3236210062"/>
                  </a:ext>
                </a:extLst>
              </a:tr>
              <a:tr h="370840">
                <a:tc>
                  <a:txBody>
                    <a:bodyPr/>
                    <a:lstStyle/>
                    <a:p>
                      <a:r>
                        <a:rPr lang="en-US" sz="2000" b="0" dirty="0">
                          <a:solidFill>
                            <a:schemeClr val="tx1"/>
                          </a:solidFill>
                        </a:rPr>
                        <a:t>− Increase in accounts receivable</a:t>
                      </a:r>
                    </a:p>
                  </a:txBody>
                  <a:tcPr anchor="ctr">
                    <a:noFill/>
                  </a:tcPr>
                </a:tc>
                <a:tc>
                  <a:txBody>
                    <a:bodyPr/>
                    <a:lstStyle/>
                    <a:p>
                      <a:r>
                        <a:rPr lang="en-US" sz="2000" b="0" dirty="0">
                          <a:solidFill>
                            <a:schemeClr val="tx1"/>
                          </a:solidFill>
                        </a:rPr>
                        <a:t>  </a:t>
                      </a:r>
                      <a:r>
                        <a:rPr lang="en-US" sz="2000" b="0" u="sng" dirty="0">
                          <a:solidFill>
                            <a:schemeClr val="tx1"/>
                          </a:solidFill>
                        </a:rPr>
                        <a:t>       (7,000)</a:t>
                      </a:r>
                    </a:p>
                  </a:txBody>
                  <a:tcPr anchor="ctr">
                    <a:noFill/>
                  </a:tcPr>
                </a:tc>
                <a:extLst>
                  <a:ext uri="{0D108BD9-81ED-4DB2-BD59-A6C34878D82A}">
                    <a16:rowId xmlns:a16="http://schemas.microsoft.com/office/drawing/2014/main" val="689175323"/>
                  </a:ext>
                </a:extLst>
              </a:tr>
              <a:tr h="370840">
                <a:tc>
                  <a:txBody>
                    <a:bodyPr/>
                    <a:lstStyle/>
                    <a:p>
                      <a:r>
                        <a:rPr lang="en-US" sz="2000" b="1" dirty="0">
                          <a:solidFill>
                            <a:schemeClr val="tx1"/>
                          </a:solidFill>
                        </a:rPr>
                        <a:t>= Cash received from customers</a:t>
                      </a:r>
                    </a:p>
                  </a:txBody>
                  <a:tcPr anchor="ctr">
                    <a:noFill/>
                  </a:tcPr>
                </a:tc>
                <a:tc>
                  <a:txBody>
                    <a:bodyPr/>
                    <a:lstStyle/>
                    <a:p>
                      <a:r>
                        <a:rPr lang="en-US" sz="2000" b="1" u="dbl" baseline="0" dirty="0">
                          <a:solidFill>
                            <a:schemeClr val="tx1"/>
                          </a:solidFill>
                        </a:rPr>
                        <a:t>$ 1,005,000</a:t>
                      </a:r>
                    </a:p>
                  </a:txBody>
                  <a:tcPr anchor="ctr">
                    <a:noFill/>
                  </a:tcPr>
                </a:tc>
                <a:extLst>
                  <a:ext uri="{0D108BD9-81ED-4DB2-BD59-A6C34878D82A}">
                    <a16:rowId xmlns:a16="http://schemas.microsoft.com/office/drawing/2014/main" val="4024057302"/>
                  </a:ext>
                </a:extLst>
              </a:tr>
            </a:tbl>
          </a:graphicData>
        </a:graphic>
      </p:graphicFrame>
      <p:sp>
        <p:nvSpPr>
          <p:cNvPr id="6" name="Slide Number Placeholder 5">
            <a:extLst>
              <a:ext uri="{FF2B5EF4-FFF2-40B4-BE49-F238E27FC236}">
                <a16:creationId xmlns:a16="http://schemas.microsoft.com/office/drawing/2014/main" id="{1780DD5A-030A-49DA-AFC8-8053D8ED6951}"/>
              </a:ext>
            </a:extLst>
          </p:cNvPr>
          <p:cNvSpPr>
            <a:spLocks noGrp="1"/>
          </p:cNvSpPr>
          <p:nvPr>
            <p:ph type="sldNum" sz="quarter" idx="10"/>
          </p:nvPr>
        </p:nvSpPr>
        <p:spPr/>
        <p:txBody>
          <a:bodyPr/>
          <a:lstStyle/>
          <a:p>
            <a:fld id="{68151E55-6873-49E2-B8D5-2F265E6F1973}" type="slidenum">
              <a:rPr lang="en-US" smtClean="0"/>
              <a:t>72</a:t>
            </a:fld>
            <a:endParaRPr lang="en-US" dirty="0"/>
          </a:p>
        </p:txBody>
      </p:sp>
    </p:spTree>
    <p:extLst>
      <p:ext uri="{BB962C8B-B14F-4D97-AF65-F5344CB8AC3E}">
        <p14:creationId xmlns:p14="http://schemas.microsoft.com/office/powerpoint/2010/main" val="2197992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5A138-4605-449A-AFC3-E0F12F9263F5}"/>
              </a:ext>
            </a:extLst>
          </p:cNvPr>
          <p:cNvSpPr>
            <a:spLocks noGrp="1"/>
          </p:cNvSpPr>
          <p:nvPr>
            <p:ph type="title"/>
          </p:nvPr>
        </p:nvSpPr>
        <p:spPr/>
        <p:txBody>
          <a:bodyPr>
            <a:noAutofit/>
          </a:bodyPr>
          <a:lstStyle/>
          <a:p>
            <a:r>
              <a:rPr lang="en-US" altLang="en-US" sz="2800" dirty="0"/>
              <a:t>Calculate Cash </a:t>
            </a:r>
            <a:r>
              <a:rPr lang="en-US" sz="2800" dirty="0"/>
              <a:t>Paid to Suppliers</a:t>
            </a:r>
            <a:endParaRPr lang="en-US" sz="2600" dirty="0">
              <a:solidFill>
                <a:schemeClr val="tx1"/>
              </a:solidFill>
            </a:endParaRPr>
          </a:p>
        </p:txBody>
      </p:sp>
      <p:sp>
        <p:nvSpPr>
          <p:cNvPr id="3" name="Content Placeholder 2">
            <a:extLst>
              <a:ext uri="{FF2B5EF4-FFF2-40B4-BE49-F238E27FC236}">
                <a16:creationId xmlns:a16="http://schemas.microsoft.com/office/drawing/2014/main" id="{FCF495F4-9095-4A04-8ADA-FB8E789EA3D8}"/>
              </a:ext>
            </a:extLst>
          </p:cNvPr>
          <p:cNvSpPr>
            <a:spLocks noGrp="1"/>
          </p:cNvSpPr>
          <p:nvPr>
            <p:ph sz="quarter" idx="11"/>
          </p:nvPr>
        </p:nvSpPr>
        <p:spPr>
          <a:xfrm>
            <a:off x="342900" y="1276709"/>
            <a:ext cx="8458200" cy="975632"/>
          </a:xfrm>
        </p:spPr>
        <p:txBody>
          <a:bodyPr>
            <a:noAutofit/>
          </a:bodyPr>
          <a:lstStyle/>
          <a:p>
            <a:pPr>
              <a:spcBef>
                <a:spcPts val="1000"/>
              </a:spcBef>
              <a:spcAft>
                <a:spcPts val="0"/>
              </a:spcAft>
            </a:pPr>
            <a:r>
              <a:rPr lang="en-US" dirty="0"/>
              <a:t>This calculation requires us to examine both the Inventory account and the Accounts Payable account, the balance sheet accounts related to cost of goods sold.</a:t>
            </a:r>
          </a:p>
        </p:txBody>
      </p:sp>
      <p:sp>
        <p:nvSpPr>
          <p:cNvPr id="10" name="Content Placeholder 9">
            <a:extLst>
              <a:ext uri="{FF2B5EF4-FFF2-40B4-BE49-F238E27FC236}">
                <a16:creationId xmlns:a16="http://schemas.microsoft.com/office/drawing/2014/main" id="{64320DA2-89DA-49DA-A9A8-67332F37C72B}"/>
              </a:ext>
            </a:extLst>
          </p:cNvPr>
          <p:cNvSpPr>
            <a:spLocks noGrp="1"/>
          </p:cNvSpPr>
          <p:nvPr>
            <p:ph sz="quarter" idx="14"/>
          </p:nvPr>
        </p:nvSpPr>
        <p:spPr>
          <a:xfrm>
            <a:off x="342899" y="2357271"/>
            <a:ext cx="4229101" cy="1586690"/>
          </a:xfrm>
        </p:spPr>
        <p:txBody>
          <a:bodyPr>
            <a:noAutofit/>
          </a:bodyPr>
          <a:lstStyle/>
          <a:p>
            <a:pPr>
              <a:spcBef>
                <a:spcPts val="500"/>
              </a:spcBef>
              <a:spcAft>
                <a:spcPts val="0"/>
              </a:spcAft>
            </a:pPr>
            <a:r>
              <a:rPr lang="en-US" sz="1800" dirty="0"/>
              <a:t>Cost of goods purchased = ?</a:t>
            </a:r>
          </a:p>
          <a:p>
            <a:pPr>
              <a:spcBef>
                <a:spcPts val="500"/>
              </a:spcBef>
              <a:spcAft>
                <a:spcPts val="0"/>
              </a:spcAft>
            </a:pPr>
            <a:r>
              <a:rPr lang="en-US" sz="1800" b="1" dirty="0"/>
              <a:t>Answer: $640,000.</a:t>
            </a:r>
          </a:p>
          <a:p>
            <a:pPr>
              <a:spcBef>
                <a:spcPts val="500"/>
              </a:spcBef>
              <a:spcAft>
                <a:spcPts val="0"/>
              </a:spcAft>
            </a:pPr>
            <a:r>
              <a:rPr lang="en-US" sz="1800" dirty="0"/>
              <a:t>This is not the cash paid for purchases.</a:t>
            </a:r>
          </a:p>
          <a:p>
            <a:pPr>
              <a:spcBef>
                <a:spcPts val="500"/>
              </a:spcBef>
              <a:spcAft>
                <a:spcPts val="0"/>
              </a:spcAft>
            </a:pPr>
            <a:r>
              <a:rPr lang="en-US" sz="1800" dirty="0"/>
              <a:t>Some of these purchases may have been made on credit.</a:t>
            </a:r>
          </a:p>
        </p:txBody>
      </p:sp>
      <p:pic>
        <p:nvPicPr>
          <p:cNvPr id="100" name="Picture 99" descr="An inventory T-Account.">
            <a:extLst>
              <a:ext uri="{FF2B5EF4-FFF2-40B4-BE49-F238E27FC236}">
                <a16:creationId xmlns:a16="http://schemas.microsoft.com/office/drawing/2014/main" id="{1E99747F-0380-4B67-8242-0BA382B8712F}"/>
              </a:ext>
            </a:extLst>
          </p:cNvPr>
          <p:cNvPicPr>
            <a:picLocks noChangeAspect="1"/>
          </p:cNvPicPr>
          <p:nvPr/>
        </p:nvPicPr>
        <p:blipFill>
          <a:blip r:embed="rId3"/>
          <a:stretch>
            <a:fillRect/>
          </a:stretch>
        </p:blipFill>
        <p:spPr>
          <a:xfrm>
            <a:off x="338044" y="4058540"/>
            <a:ext cx="4227722" cy="2262723"/>
          </a:xfrm>
          <a:prstGeom prst="rect">
            <a:avLst/>
          </a:prstGeom>
        </p:spPr>
      </p:pic>
      <p:pic>
        <p:nvPicPr>
          <p:cNvPr id="101" name="Picture 100" descr="An accounts payable T-Account.">
            <a:extLst>
              <a:ext uri="{FF2B5EF4-FFF2-40B4-BE49-F238E27FC236}">
                <a16:creationId xmlns:a16="http://schemas.microsoft.com/office/drawing/2014/main" id="{D30886FF-6E52-41E5-BA4B-DE8CF8D4D549}"/>
              </a:ext>
            </a:extLst>
          </p:cNvPr>
          <p:cNvPicPr>
            <a:picLocks noChangeAspect="1"/>
          </p:cNvPicPr>
          <p:nvPr/>
        </p:nvPicPr>
        <p:blipFill>
          <a:blip r:embed="rId4"/>
          <a:stretch>
            <a:fillRect/>
          </a:stretch>
        </p:blipFill>
        <p:spPr>
          <a:xfrm>
            <a:off x="4779636" y="2319872"/>
            <a:ext cx="3540658" cy="2313108"/>
          </a:xfrm>
          <a:prstGeom prst="rect">
            <a:avLst/>
          </a:prstGeom>
        </p:spPr>
      </p:pic>
      <p:sp>
        <p:nvSpPr>
          <p:cNvPr id="7" name="Content Placeholder 6">
            <a:extLst>
              <a:ext uri="{FF2B5EF4-FFF2-40B4-BE49-F238E27FC236}">
                <a16:creationId xmlns:a16="http://schemas.microsoft.com/office/drawing/2014/main" id="{A7AF5616-5982-42F9-BB91-50A6BCC831E1}"/>
              </a:ext>
            </a:extLst>
          </p:cNvPr>
          <p:cNvSpPr>
            <a:spLocks noGrp="1"/>
          </p:cNvSpPr>
          <p:nvPr>
            <p:ph sz="quarter" idx="15"/>
          </p:nvPr>
        </p:nvSpPr>
        <p:spPr>
          <a:xfrm>
            <a:off x="5216577" y="4848231"/>
            <a:ext cx="3103717" cy="733060"/>
          </a:xfrm>
        </p:spPr>
        <p:txBody>
          <a:bodyPr>
            <a:noAutofit/>
          </a:bodyPr>
          <a:lstStyle/>
          <a:p>
            <a:pPr>
              <a:spcBef>
                <a:spcPts val="500"/>
              </a:spcBef>
              <a:spcAft>
                <a:spcPts val="0"/>
              </a:spcAft>
            </a:pPr>
            <a:r>
              <a:rPr lang="en-US" sz="1800" dirty="0"/>
              <a:t>Cash paid to suppliers = ?</a:t>
            </a:r>
          </a:p>
          <a:p>
            <a:pPr>
              <a:spcBef>
                <a:spcPts val="500"/>
              </a:spcBef>
              <a:spcAft>
                <a:spcPts val="0"/>
              </a:spcAft>
            </a:pPr>
            <a:r>
              <a:rPr lang="en-US" sz="1800" b="1" dirty="0"/>
              <a:t>Answer: $645,000.</a:t>
            </a:r>
          </a:p>
        </p:txBody>
      </p:sp>
      <p:sp>
        <p:nvSpPr>
          <p:cNvPr id="102" name="Text Placeholder 13">
            <a:extLst>
              <a:ext uri="{FF2B5EF4-FFF2-40B4-BE49-F238E27FC236}">
                <a16:creationId xmlns:a16="http://schemas.microsoft.com/office/drawing/2014/main" id="{373BBF64-1E79-4850-BEAF-97BFA694AEFB}"/>
              </a:ext>
            </a:extLst>
          </p:cNvPr>
          <p:cNvSpPr>
            <a:spLocks noGrp="1"/>
          </p:cNvSpPr>
          <p:nvPr>
            <p:ph type="body" sz="quarter" idx="12"/>
          </p:nvPr>
        </p:nvSpPr>
        <p:spPr>
          <a:xfrm>
            <a:off x="2971268" y="6324600"/>
            <a:ext cx="3201464" cy="190500"/>
          </a:xfrm>
        </p:spPr>
        <p:txBody>
          <a:bodyPr/>
          <a:lstStyle/>
          <a:p>
            <a:r>
              <a:rPr lang="en-US" sz="1200" dirty="0">
                <a:hlinkClick r:id="rId5" action="ppaction://hlinksldjump"/>
              </a:rPr>
              <a:t>Access the text alternative for slide images.</a:t>
            </a:r>
            <a:endParaRPr lang="en-US" sz="1200" dirty="0"/>
          </a:p>
        </p:txBody>
      </p:sp>
      <p:sp>
        <p:nvSpPr>
          <p:cNvPr id="6" name="Slide Number Placeholder 5">
            <a:extLst>
              <a:ext uri="{FF2B5EF4-FFF2-40B4-BE49-F238E27FC236}">
                <a16:creationId xmlns:a16="http://schemas.microsoft.com/office/drawing/2014/main" id="{A24C3949-EA11-4510-82CE-89613C9BBA55}"/>
              </a:ext>
            </a:extLst>
          </p:cNvPr>
          <p:cNvSpPr>
            <a:spLocks noGrp="1"/>
          </p:cNvSpPr>
          <p:nvPr>
            <p:ph type="sldNum" sz="quarter" idx="10"/>
          </p:nvPr>
        </p:nvSpPr>
        <p:spPr/>
        <p:txBody>
          <a:bodyPr/>
          <a:lstStyle/>
          <a:p>
            <a:fld id="{68151E55-6873-49E2-B8D5-2F265E6F1973}" type="slidenum">
              <a:rPr lang="en-US" smtClean="0"/>
              <a:t>73</a:t>
            </a:fld>
            <a:endParaRPr lang="en-US" dirty="0"/>
          </a:p>
        </p:txBody>
      </p:sp>
    </p:spTree>
    <p:extLst>
      <p:ext uri="{BB962C8B-B14F-4D97-AF65-F5344CB8AC3E}">
        <p14:creationId xmlns:p14="http://schemas.microsoft.com/office/powerpoint/2010/main" val="30135735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343A4-F73C-4CCA-90E0-7765B878EA3A}"/>
              </a:ext>
            </a:extLst>
          </p:cNvPr>
          <p:cNvSpPr>
            <a:spLocks noGrp="1"/>
          </p:cNvSpPr>
          <p:nvPr>
            <p:ph type="title"/>
          </p:nvPr>
        </p:nvSpPr>
        <p:spPr/>
        <p:txBody>
          <a:bodyPr>
            <a:noAutofit/>
          </a:bodyPr>
          <a:lstStyle/>
          <a:p>
            <a:r>
              <a:rPr lang="en-US" altLang="en-US" dirty="0">
                <a:solidFill>
                  <a:schemeClr val="tx1"/>
                </a:solidFill>
                <a:latin typeface="Arial" panose="020B0604020202020204" pitchFamily="34" charset="0"/>
              </a:rPr>
              <a:t>Illustration 11–29 Cash </a:t>
            </a:r>
            <a:r>
              <a:rPr lang="en-US" dirty="0">
                <a:solidFill>
                  <a:schemeClr val="tx1"/>
                </a:solidFill>
                <a:latin typeface="Arial" panose="020B0604020202020204" pitchFamily="34" charset="0"/>
              </a:rPr>
              <a:t>Paid to Suppliers</a:t>
            </a:r>
            <a:endParaRPr lang="en-US" dirty="0">
              <a:solidFill>
                <a:schemeClr val="tx1"/>
              </a:solidFill>
            </a:endParaRPr>
          </a:p>
        </p:txBody>
      </p:sp>
      <p:graphicFrame>
        <p:nvGraphicFramePr>
          <p:cNvPr id="8" name="Table 8">
            <a:extLst>
              <a:ext uri="{FF2B5EF4-FFF2-40B4-BE49-F238E27FC236}">
                <a16:creationId xmlns:a16="http://schemas.microsoft.com/office/drawing/2014/main" id="{452F8553-CA04-4835-8B62-802918B49148}"/>
              </a:ext>
            </a:extLst>
          </p:cNvPr>
          <p:cNvGraphicFramePr>
            <a:graphicFrameLocks noGrp="1"/>
          </p:cNvGraphicFramePr>
          <p:nvPr>
            <p:extLst>
              <p:ext uri="{D42A27DB-BD31-4B8C-83A1-F6EECF244321}">
                <p14:modId xmlns:p14="http://schemas.microsoft.com/office/powerpoint/2010/main" val="3509875556"/>
              </p:ext>
            </p:extLst>
          </p:nvPr>
        </p:nvGraphicFramePr>
        <p:xfrm>
          <a:off x="1363897" y="1882898"/>
          <a:ext cx="5743498" cy="1981200"/>
        </p:xfrm>
        <a:graphic>
          <a:graphicData uri="http://schemas.openxmlformats.org/drawingml/2006/table">
            <a:tbl>
              <a:tblPr firstRow="1" bandRow="1">
                <a:tableStyleId>{5C22544A-7EE6-4342-B048-85BDC9FD1C3A}</a:tableStyleId>
              </a:tblPr>
              <a:tblGrid>
                <a:gridCol w="3872230">
                  <a:extLst>
                    <a:ext uri="{9D8B030D-6E8A-4147-A177-3AD203B41FA5}">
                      <a16:colId xmlns:a16="http://schemas.microsoft.com/office/drawing/2014/main" val="1989067690"/>
                    </a:ext>
                  </a:extLst>
                </a:gridCol>
                <a:gridCol w="1871268">
                  <a:extLst>
                    <a:ext uri="{9D8B030D-6E8A-4147-A177-3AD203B41FA5}">
                      <a16:colId xmlns:a16="http://schemas.microsoft.com/office/drawing/2014/main" val="3588500084"/>
                    </a:ext>
                  </a:extLst>
                </a:gridCol>
              </a:tblGrid>
              <a:tr h="370840">
                <a:tc>
                  <a:txBody>
                    <a:bodyPr/>
                    <a:lstStyle/>
                    <a:p>
                      <a:pPr marL="0" indent="230188"/>
                      <a:r>
                        <a:rPr lang="en-US" sz="2000" b="0" dirty="0">
                          <a:solidFill>
                            <a:schemeClr val="tx1"/>
                          </a:solidFill>
                        </a:rPr>
                        <a:t>Cost of goods sold</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$ 650,000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7652668"/>
                  </a:ext>
                </a:extLst>
              </a:tr>
              <a:tr h="370840">
                <a:tc>
                  <a:txBody>
                    <a:bodyPr/>
                    <a:lstStyle/>
                    <a:p>
                      <a:r>
                        <a:rPr lang="en-US" sz="2000" b="0" dirty="0">
                          <a:solidFill>
                            <a:schemeClr val="tx1"/>
                          </a:solidFill>
                        </a:rPr>
                        <a:t>− Decrease in inventory</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u="none" dirty="0">
                          <a:solidFill>
                            <a:schemeClr val="tx1"/>
                          </a:solidFill>
                        </a:rPr>
                        <a:t>(10,000)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59218793"/>
                  </a:ext>
                </a:extLst>
              </a:tr>
              <a:tr h="370840">
                <a:tc>
                  <a:txBody>
                    <a:bodyPr/>
                    <a:lstStyle/>
                    <a:p>
                      <a:r>
                        <a:rPr lang="en-US" sz="2000" b="0" dirty="0">
                          <a:solidFill>
                            <a:schemeClr val="tx1"/>
                          </a:solidFill>
                        </a:rPr>
                        <a:t>= Purchases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640,000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6913117"/>
                  </a:ext>
                </a:extLst>
              </a:tr>
              <a:tr h="370840">
                <a:tc>
                  <a:txBody>
                    <a:bodyPr/>
                    <a:lstStyle/>
                    <a:p>
                      <a:r>
                        <a:rPr lang="en-US" sz="2000" b="0" dirty="0">
                          <a:solidFill>
                            <a:schemeClr val="tx1"/>
                          </a:solidFill>
                        </a:rPr>
                        <a:t>+ Decrease in accounts payable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u="none" dirty="0">
                          <a:solidFill>
                            <a:schemeClr val="tx1"/>
                          </a:solidFill>
                        </a:rPr>
                        <a:t>5,000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69510453"/>
                  </a:ext>
                </a:extLst>
              </a:tr>
              <a:tr h="370840">
                <a:tc>
                  <a:txBody>
                    <a:bodyPr/>
                    <a:lstStyle/>
                    <a:p>
                      <a:r>
                        <a:rPr lang="en-US" sz="2000" b="1" dirty="0">
                          <a:solidFill>
                            <a:schemeClr val="tx1"/>
                          </a:solidFill>
                        </a:rPr>
                        <a:t>= Cash paid to suppliers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1" u="dbl" baseline="0" dirty="0">
                          <a:solidFill>
                            <a:schemeClr val="tx1"/>
                          </a:solidFill>
                        </a:rPr>
                        <a:t>$ 645,000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85651864"/>
                  </a:ext>
                </a:extLst>
              </a:tr>
            </a:tbl>
          </a:graphicData>
        </a:graphic>
      </p:graphicFrame>
      <p:sp>
        <p:nvSpPr>
          <p:cNvPr id="6" name="Slide Number Placeholder 5">
            <a:extLst>
              <a:ext uri="{FF2B5EF4-FFF2-40B4-BE49-F238E27FC236}">
                <a16:creationId xmlns:a16="http://schemas.microsoft.com/office/drawing/2014/main" id="{F307AE17-5935-4A87-BCFC-DEE26117CD6A}"/>
              </a:ext>
            </a:extLst>
          </p:cNvPr>
          <p:cNvSpPr>
            <a:spLocks noGrp="1"/>
          </p:cNvSpPr>
          <p:nvPr>
            <p:ph type="sldNum" sz="quarter" idx="10"/>
          </p:nvPr>
        </p:nvSpPr>
        <p:spPr/>
        <p:txBody>
          <a:bodyPr/>
          <a:lstStyle/>
          <a:p>
            <a:fld id="{68151E55-6873-49E2-B8D5-2F265E6F1973}" type="slidenum">
              <a:rPr lang="en-US" smtClean="0"/>
              <a:t>74</a:t>
            </a:fld>
            <a:endParaRPr lang="en-US" dirty="0"/>
          </a:p>
        </p:txBody>
      </p:sp>
    </p:spTree>
    <p:extLst>
      <p:ext uri="{BB962C8B-B14F-4D97-AF65-F5344CB8AC3E}">
        <p14:creationId xmlns:p14="http://schemas.microsoft.com/office/powerpoint/2010/main" val="27146765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dirty="0">
                <a:solidFill>
                  <a:schemeClr val="tx1"/>
                </a:solidFill>
              </a:rPr>
              <a:t>Illustration 11–30 Cash Paid for Operating Expenses</a:t>
            </a:r>
            <a:endParaRPr lang="en-US" sz="4000" dirty="0">
              <a:solidFill>
                <a:schemeClr val="tx1"/>
              </a:solidFill>
            </a:endParaRPr>
          </a:p>
        </p:txBody>
      </p:sp>
      <p:sp>
        <p:nvSpPr>
          <p:cNvPr id="5" name="Content Placeholder 4">
            <a:extLst>
              <a:ext uri="{FF2B5EF4-FFF2-40B4-BE49-F238E27FC236}">
                <a16:creationId xmlns:a16="http://schemas.microsoft.com/office/drawing/2014/main" id="{526D5760-23E9-4ABC-B5F3-7330CD174A26}"/>
              </a:ext>
            </a:extLst>
          </p:cNvPr>
          <p:cNvSpPr>
            <a:spLocks noGrp="1"/>
          </p:cNvSpPr>
          <p:nvPr>
            <p:ph sz="quarter" idx="11"/>
          </p:nvPr>
        </p:nvSpPr>
        <p:spPr>
          <a:xfrm>
            <a:off x="342900" y="1276709"/>
            <a:ext cx="8458200" cy="2922822"/>
          </a:xfrm>
        </p:spPr>
        <p:txBody>
          <a:bodyPr>
            <a:normAutofit/>
          </a:bodyPr>
          <a:lstStyle/>
          <a:p>
            <a:pPr marL="292608" indent="-292608">
              <a:spcBef>
                <a:spcPts val="1000"/>
              </a:spcBef>
              <a:spcAft>
                <a:spcPts val="0"/>
              </a:spcAft>
              <a:buFont typeface="Arial" panose="020B0604020202020204" pitchFamily="34" charset="0"/>
              <a:buChar char="•"/>
            </a:pPr>
            <a:r>
              <a:rPr lang="en-US" sz="2400" dirty="0">
                <a:solidFill>
                  <a:schemeClr val="tx1"/>
                </a:solidFill>
              </a:rPr>
              <a:t>Rent expense is the only operating expense with a related balance sheet account (prepaid rent).  Other operating expenses must have been paid in cash. </a:t>
            </a:r>
          </a:p>
          <a:p>
            <a:pPr marL="292608" indent="-292608">
              <a:spcBef>
                <a:spcPts val="1000"/>
              </a:spcBef>
              <a:spcAft>
                <a:spcPts val="0"/>
              </a:spcAft>
              <a:buFont typeface="Arial" panose="020B0604020202020204" pitchFamily="34" charset="0"/>
              <a:buChar char="•"/>
            </a:pPr>
            <a:r>
              <a:rPr lang="en-US" sz="2400" dirty="0">
                <a:solidFill>
                  <a:schemeClr val="tx1"/>
                </a:solidFill>
              </a:rPr>
              <a:t>Depreciation expense does not involve cash, so it is excluded from the direct method statement of cash flows.</a:t>
            </a:r>
          </a:p>
          <a:p>
            <a:pPr marL="292608" indent="-292608">
              <a:spcBef>
                <a:spcPts val="1000"/>
              </a:spcBef>
              <a:spcAft>
                <a:spcPts val="0"/>
              </a:spcAft>
              <a:buFont typeface="Arial" panose="020B0604020202020204" pitchFamily="34" charset="0"/>
              <a:buChar char="•"/>
            </a:pPr>
            <a:r>
              <a:rPr lang="en-US" sz="2400" dirty="0">
                <a:solidFill>
                  <a:schemeClr val="tx1"/>
                </a:solidFill>
              </a:rPr>
              <a:t>The sale of land ($6,000 cash inflow) is an investing activity, not an operating activity.</a:t>
            </a:r>
          </a:p>
        </p:txBody>
      </p:sp>
      <p:graphicFrame>
        <p:nvGraphicFramePr>
          <p:cNvPr id="9" name="Table 9">
            <a:extLst>
              <a:ext uri="{FF2B5EF4-FFF2-40B4-BE49-F238E27FC236}">
                <a16:creationId xmlns:a16="http://schemas.microsoft.com/office/drawing/2014/main" id="{9DCA82F1-C4DF-4BDC-8FB0-72FDA863DDD2}"/>
              </a:ext>
            </a:extLst>
          </p:cNvPr>
          <p:cNvGraphicFramePr>
            <a:graphicFrameLocks noGrp="1"/>
          </p:cNvGraphicFramePr>
          <p:nvPr>
            <p:extLst>
              <p:ext uri="{D42A27DB-BD31-4B8C-83A1-F6EECF244321}">
                <p14:modId xmlns:p14="http://schemas.microsoft.com/office/powerpoint/2010/main" val="2341390606"/>
              </p:ext>
            </p:extLst>
          </p:nvPr>
        </p:nvGraphicFramePr>
        <p:xfrm>
          <a:off x="677930" y="4542647"/>
          <a:ext cx="6340462" cy="1188720"/>
        </p:xfrm>
        <a:graphic>
          <a:graphicData uri="http://schemas.openxmlformats.org/drawingml/2006/table">
            <a:tbl>
              <a:tblPr firstRow="1" bandRow="1">
                <a:tableStyleId>{5C22544A-7EE6-4342-B048-85BDC9FD1C3A}</a:tableStyleId>
              </a:tblPr>
              <a:tblGrid>
                <a:gridCol w="4548505">
                  <a:extLst>
                    <a:ext uri="{9D8B030D-6E8A-4147-A177-3AD203B41FA5}">
                      <a16:colId xmlns:a16="http://schemas.microsoft.com/office/drawing/2014/main" val="2203110033"/>
                    </a:ext>
                  </a:extLst>
                </a:gridCol>
                <a:gridCol w="1791957">
                  <a:extLst>
                    <a:ext uri="{9D8B030D-6E8A-4147-A177-3AD203B41FA5}">
                      <a16:colId xmlns:a16="http://schemas.microsoft.com/office/drawing/2014/main" val="2424424553"/>
                    </a:ext>
                  </a:extLst>
                </a:gridCol>
              </a:tblGrid>
              <a:tr h="370840">
                <a:tc>
                  <a:txBody>
                    <a:bodyPr/>
                    <a:lstStyle/>
                    <a:p>
                      <a:pPr marL="0" indent="166688"/>
                      <a:r>
                        <a:rPr lang="en-US" sz="2000" b="0" dirty="0">
                          <a:solidFill>
                            <a:schemeClr val="tx1"/>
                          </a:solidFill>
                        </a:rPr>
                        <a:t>Operating expenses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$286,000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1408106"/>
                  </a:ext>
                </a:extLst>
              </a:tr>
              <a:tr h="370840">
                <a:tc>
                  <a:txBody>
                    <a:bodyPr/>
                    <a:lstStyle/>
                    <a:p>
                      <a:r>
                        <a:rPr lang="en-US" sz="2000" dirty="0">
                          <a:solidFill>
                            <a:schemeClr val="tx1"/>
                          </a:solidFill>
                        </a:rPr>
                        <a:t>+ Increase in prepaid rent</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u="sng" dirty="0">
                          <a:solidFill>
                            <a:schemeClr val="tx1"/>
                          </a:solidFill>
                        </a:rPr>
                        <a:t>       2,000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42288"/>
                  </a:ext>
                </a:extLst>
              </a:tr>
              <a:tr h="370840">
                <a:tc>
                  <a:txBody>
                    <a:bodyPr/>
                    <a:lstStyle/>
                    <a:p>
                      <a:r>
                        <a:rPr lang="en-US" sz="2000" b="1" dirty="0">
                          <a:solidFill>
                            <a:schemeClr val="tx1"/>
                          </a:solidFill>
                        </a:rPr>
                        <a:t>= Cash paid for operating expenses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1" u="dbl" baseline="0" dirty="0">
                          <a:solidFill>
                            <a:schemeClr val="tx1"/>
                          </a:solidFill>
                        </a:rPr>
                        <a:t>$288,000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0749353"/>
                  </a:ext>
                </a:extLst>
              </a:tr>
            </a:tbl>
          </a:graphicData>
        </a:graphic>
      </p:graphicFrame>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75</a:t>
            </a:fld>
            <a:endParaRPr lang="en-US" dirty="0"/>
          </a:p>
        </p:txBody>
      </p:sp>
    </p:spTree>
    <p:extLst>
      <p:ext uri="{BB962C8B-B14F-4D97-AF65-F5344CB8AC3E}">
        <p14:creationId xmlns:p14="http://schemas.microsoft.com/office/powerpoint/2010/main" val="8981026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dirty="0">
                <a:solidFill>
                  <a:schemeClr val="tx1"/>
                </a:solidFill>
              </a:rPr>
              <a:t>Illustration 11–31 Cash Paid for Interest Expense</a:t>
            </a:r>
          </a:p>
        </p:txBody>
      </p:sp>
      <p:sp>
        <p:nvSpPr>
          <p:cNvPr id="5" name="Content Placeholder 4">
            <a:extLst>
              <a:ext uri="{FF2B5EF4-FFF2-40B4-BE49-F238E27FC236}">
                <a16:creationId xmlns:a16="http://schemas.microsoft.com/office/drawing/2014/main" id="{526D5760-23E9-4ABC-B5F3-7330CD174A26}"/>
              </a:ext>
            </a:extLst>
          </p:cNvPr>
          <p:cNvSpPr>
            <a:spLocks noGrp="1"/>
          </p:cNvSpPr>
          <p:nvPr>
            <p:ph sz="quarter" idx="11"/>
          </p:nvPr>
        </p:nvSpPr>
        <p:spPr>
          <a:xfrm>
            <a:off x="342900" y="1276710"/>
            <a:ext cx="8458200" cy="1381760"/>
          </a:xfrm>
        </p:spPr>
        <p:txBody>
          <a:bodyPr>
            <a:normAutofit/>
          </a:bodyPr>
          <a:lstStyle/>
          <a:p>
            <a:pPr marL="342900" indent="-342900">
              <a:spcAft>
                <a:spcPts val="600"/>
              </a:spcAft>
              <a:buFont typeface="Arial" panose="020B0604020202020204" pitchFamily="34" charset="0"/>
              <a:buChar char="•"/>
            </a:pPr>
            <a:r>
              <a:rPr lang="en-US" sz="2400" dirty="0">
                <a:solidFill>
                  <a:schemeClr val="tx1"/>
                </a:solidFill>
              </a:rPr>
              <a:t>E-Games next reports interest expense of $5,000 in the income statement. </a:t>
            </a:r>
          </a:p>
          <a:p>
            <a:pPr marL="342900" indent="-342900">
              <a:spcAft>
                <a:spcPts val="600"/>
              </a:spcAft>
              <a:buFont typeface="Arial" panose="020B0604020202020204" pitchFamily="34" charset="0"/>
              <a:buChar char="•"/>
            </a:pPr>
            <a:r>
              <a:rPr lang="en-US" sz="2400" dirty="0">
                <a:solidFill>
                  <a:schemeClr val="tx1"/>
                </a:solidFill>
              </a:rPr>
              <a:t>Interest payable increased by $1,000.</a:t>
            </a:r>
          </a:p>
        </p:txBody>
      </p:sp>
      <p:graphicFrame>
        <p:nvGraphicFramePr>
          <p:cNvPr id="9" name="Table 9">
            <a:extLst>
              <a:ext uri="{FF2B5EF4-FFF2-40B4-BE49-F238E27FC236}">
                <a16:creationId xmlns:a16="http://schemas.microsoft.com/office/drawing/2014/main" id="{9DCA82F1-C4DF-4BDC-8FB0-72FDA863DDD2}"/>
              </a:ext>
            </a:extLst>
          </p:cNvPr>
          <p:cNvGraphicFramePr>
            <a:graphicFrameLocks noGrp="1"/>
          </p:cNvGraphicFramePr>
          <p:nvPr>
            <p:extLst>
              <p:ext uri="{D42A27DB-BD31-4B8C-83A1-F6EECF244321}">
                <p14:modId xmlns:p14="http://schemas.microsoft.com/office/powerpoint/2010/main" val="3322410757"/>
              </p:ext>
            </p:extLst>
          </p:nvPr>
        </p:nvGraphicFramePr>
        <p:xfrm>
          <a:off x="691997" y="2975967"/>
          <a:ext cx="6096000" cy="1188720"/>
        </p:xfrm>
        <a:graphic>
          <a:graphicData uri="http://schemas.openxmlformats.org/drawingml/2006/table">
            <a:tbl>
              <a:tblPr firstRow="1" bandRow="1">
                <a:tableStyleId>{5C22544A-7EE6-4342-B048-85BDC9FD1C3A}</a:tableStyleId>
              </a:tblPr>
              <a:tblGrid>
                <a:gridCol w="4304043">
                  <a:extLst>
                    <a:ext uri="{9D8B030D-6E8A-4147-A177-3AD203B41FA5}">
                      <a16:colId xmlns:a16="http://schemas.microsoft.com/office/drawing/2014/main" val="2203110033"/>
                    </a:ext>
                  </a:extLst>
                </a:gridCol>
                <a:gridCol w="1791957">
                  <a:extLst>
                    <a:ext uri="{9D8B030D-6E8A-4147-A177-3AD203B41FA5}">
                      <a16:colId xmlns:a16="http://schemas.microsoft.com/office/drawing/2014/main" val="2424424553"/>
                    </a:ext>
                  </a:extLst>
                </a:gridCol>
              </a:tblGrid>
              <a:tr h="370840">
                <a:tc>
                  <a:txBody>
                    <a:bodyPr/>
                    <a:lstStyle/>
                    <a:p>
                      <a:pPr marL="0" indent="230188"/>
                      <a:r>
                        <a:rPr lang="en-US" sz="2000" b="0" dirty="0">
                          <a:solidFill>
                            <a:schemeClr val="tx1"/>
                          </a:solidFill>
                        </a:rPr>
                        <a:t>Interest expense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$5,000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1408106"/>
                  </a:ext>
                </a:extLst>
              </a:tr>
              <a:tr h="370840">
                <a:tc>
                  <a:txBody>
                    <a:bodyPr/>
                    <a:lstStyle/>
                    <a:p>
                      <a:r>
                        <a:rPr lang="en-US" sz="2000" b="0" dirty="0">
                          <a:solidFill>
                            <a:schemeClr val="tx1"/>
                          </a:solidFill>
                        </a:rPr>
                        <a:t>− Increase in interest payable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        </a:t>
                      </a:r>
                      <a:r>
                        <a:rPr lang="en-US" sz="2000" b="0" u="sng" dirty="0">
                          <a:solidFill>
                            <a:schemeClr val="tx1"/>
                          </a:solidFill>
                        </a:rPr>
                        <a:t>(1,000)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42288"/>
                  </a:ext>
                </a:extLst>
              </a:tr>
              <a:tr h="370840">
                <a:tc>
                  <a:txBody>
                    <a:bodyPr/>
                    <a:lstStyle/>
                    <a:p>
                      <a:r>
                        <a:rPr lang="en-US" sz="2000" b="1" dirty="0">
                          <a:solidFill>
                            <a:schemeClr val="tx1"/>
                          </a:solidFill>
                        </a:rPr>
                        <a:t>= Cash paid for interest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1" dirty="0">
                          <a:solidFill>
                            <a:schemeClr val="tx1"/>
                          </a:solidFill>
                        </a:rPr>
                        <a:t>       </a:t>
                      </a:r>
                      <a:r>
                        <a:rPr lang="en-US" sz="2000" b="1" u="dbl" baseline="0" dirty="0">
                          <a:solidFill>
                            <a:schemeClr val="tx1"/>
                          </a:solidFill>
                        </a:rPr>
                        <a:t> $4,000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0749353"/>
                  </a:ext>
                </a:extLst>
              </a:tr>
            </a:tbl>
          </a:graphicData>
        </a:graphic>
      </p:graphicFrame>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76</a:t>
            </a:fld>
            <a:endParaRPr lang="en-US" dirty="0"/>
          </a:p>
        </p:txBody>
      </p:sp>
    </p:spTree>
    <p:extLst>
      <p:ext uri="{BB962C8B-B14F-4D97-AF65-F5344CB8AC3E}">
        <p14:creationId xmlns:p14="http://schemas.microsoft.com/office/powerpoint/2010/main" val="14711179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8774B-83D5-4B3D-BA34-2A34B5644E28}"/>
              </a:ext>
            </a:extLst>
          </p:cNvPr>
          <p:cNvSpPr>
            <a:spLocks noGrp="1"/>
          </p:cNvSpPr>
          <p:nvPr>
            <p:ph type="title"/>
          </p:nvPr>
        </p:nvSpPr>
        <p:spPr/>
        <p:txBody>
          <a:bodyPr>
            <a:noAutofit/>
          </a:bodyPr>
          <a:lstStyle/>
          <a:p>
            <a:r>
              <a:rPr lang="en-US" dirty="0">
                <a:solidFill>
                  <a:schemeClr val="tx1"/>
                </a:solidFill>
              </a:rPr>
              <a:t>Illustration 11–32 Cash Paid for Income Taxes</a:t>
            </a:r>
          </a:p>
        </p:txBody>
      </p:sp>
      <p:sp>
        <p:nvSpPr>
          <p:cNvPr id="5" name="Content Placeholder 4">
            <a:extLst>
              <a:ext uri="{FF2B5EF4-FFF2-40B4-BE49-F238E27FC236}">
                <a16:creationId xmlns:a16="http://schemas.microsoft.com/office/drawing/2014/main" id="{526D5760-23E9-4ABC-B5F3-7330CD174A26}"/>
              </a:ext>
            </a:extLst>
          </p:cNvPr>
          <p:cNvSpPr>
            <a:spLocks noGrp="1"/>
          </p:cNvSpPr>
          <p:nvPr>
            <p:ph sz="quarter" idx="11"/>
          </p:nvPr>
        </p:nvSpPr>
        <p:spPr>
          <a:xfrm>
            <a:off x="342900" y="1276709"/>
            <a:ext cx="8458200" cy="1403569"/>
          </a:xfrm>
        </p:spPr>
        <p:txBody>
          <a:bodyPr>
            <a:normAutofit/>
          </a:bodyPr>
          <a:lstStyle/>
          <a:p>
            <a:pPr marL="342900" indent="-342900">
              <a:spcAft>
                <a:spcPts val="600"/>
              </a:spcAft>
              <a:buFont typeface="Arial" panose="020B0604020202020204" pitchFamily="34" charset="0"/>
              <a:buChar char="•"/>
            </a:pPr>
            <a:r>
              <a:rPr lang="en-US" sz="2400" dirty="0">
                <a:solidFill>
                  <a:schemeClr val="tx1"/>
                </a:solidFill>
              </a:rPr>
              <a:t>E-Games next reports income tax expense of $16,000 in the income statement. </a:t>
            </a:r>
          </a:p>
          <a:p>
            <a:pPr marL="342900" indent="-342900">
              <a:spcAft>
                <a:spcPts val="600"/>
              </a:spcAft>
              <a:buFont typeface="Arial" panose="020B0604020202020204" pitchFamily="34" charset="0"/>
              <a:buChar char="•"/>
            </a:pPr>
            <a:r>
              <a:rPr lang="en-US" sz="2400" dirty="0">
                <a:solidFill>
                  <a:schemeClr val="tx1"/>
                </a:solidFill>
              </a:rPr>
              <a:t>Income tax payable decreased by $2,000.</a:t>
            </a:r>
          </a:p>
        </p:txBody>
      </p:sp>
      <p:graphicFrame>
        <p:nvGraphicFramePr>
          <p:cNvPr id="9" name="Table 9">
            <a:extLst>
              <a:ext uri="{FF2B5EF4-FFF2-40B4-BE49-F238E27FC236}">
                <a16:creationId xmlns:a16="http://schemas.microsoft.com/office/drawing/2014/main" id="{9DCA82F1-C4DF-4BDC-8FB0-72FDA863DDD2}"/>
              </a:ext>
            </a:extLst>
          </p:cNvPr>
          <p:cNvGraphicFramePr>
            <a:graphicFrameLocks noGrp="1"/>
          </p:cNvGraphicFramePr>
          <p:nvPr>
            <p:extLst>
              <p:ext uri="{D42A27DB-BD31-4B8C-83A1-F6EECF244321}">
                <p14:modId xmlns:p14="http://schemas.microsoft.com/office/powerpoint/2010/main" val="1670423583"/>
              </p:ext>
            </p:extLst>
          </p:nvPr>
        </p:nvGraphicFramePr>
        <p:xfrm>
          <a:off x="691997" y="2989003"/>
          <a:ext cx="6096000" cy="1188720"/>
        </p:xfrm>
        <a:graphic>
          <a:graphicData uri="http://schemas.openxmlformats.org/drawingml/2006/table">
            <a:tbl>
              <a:tblPr firstRow="1" bandRow="1">
                <a:tableStyleId>{5C22544A-7EE6-4342-B048-85BDC9FD1C3A}</a:tableStyleId>
              </a:tblPr>
              <a:tblGrid>
                <a:gridCol w="4304043">
                  <a:extLst>
                    <a:ext uri="{9D8B030D-6E8A-4147-A177-3AD203B41FA5}">
                      <a16:colId xmlns:a16="http://schemas.microsoft.com/office/drawing/2014/main" val="2203110033"/>
                    </a:ext>
                  </a:extLst>
                </a:gridCol>
                <a:gridCol w="1791957">
                  <a:extLst>
                    <a:ext uri="{9D8B030D-6E8A-4147-A177-3AD203B41FA5}">
                      <a16:colId xmlns:a16="http://schemas.microsoft.com/office/drawing/2014/main" val="2424424553"/>
                    </a:ext>
                  </a:extLst>
                </a:gridCol>
              </a:tblGrid>
              <a:tr h="370840">
                <a:tc>
                  <a:txBody>
                    <a:bodyPr/>
                    <a:lstStyle/>
                    <a:p>
                      <a:pPr marL="0" indent="166688"/>
                      <a:r>
                        <a:rPr lang="en-US" sz="2000" b="0" dirty="0">
                          <a:solidFill>
                            <a:schemeClr val="tx1"/>
                          </a:solidFill>
                        </a:rPr>
                        <a:t>Income Tax Expense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r"/>
                      <a:r>
                        <a:rPr lang="en-US" sz="2000" b="0" dirty="0">
                          <a:solidFill>
                            <a:schemeClr val="tx1"/>
                          </a:solidFill>
                        </a:rPr>
                        <a:t> $ 16,000</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1408106"/>
                  </a:ext>
                </a:extLst>
              </a:tr>
              <a:tr h="370840">
                <a:tc>
                  <a:txBody>
                    <a:bodyPr/>
                    <a:lstStyle/>
                    <a:p>
                      <a:r>
                        <a:rPr lang="en-US" sz="2000" b="0" dirty="0">
                          <a:solidFill>
                            <a:schemeClr val="tx1"/>
                          </a:solidFill>
                        </a:rPr>
                        <a:t>+ Decrease in income tax payable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0" u="sng" dirty="0">
                          <a:solidFill>
                            <a:schemeClr val="tx1"/>
                          </a:solidFill>
                        </a:rPr>
                        <a:t>   2,000</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42288"/>
                  </a:ext>
                </a:extLst>
              </a:tr>
              <a:tr h="370840">
                <a:tc>
                  <a:txBody>
                    <a:bodyPr/>
                    <a:lstStyle/>
                    <a:p>
                      <a:r>
                        <a:rPr lang="en-US" sz="2000" b="1" dirty="0">
                          <a:solidFill>
                            <a:schemeClr val="tx1"/>
                          </a:solidFill>
                        </a:rPr>
                        <a:t>= Cash paid for income taxes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r"/>
                      <a:r>
                        <a:rPr lang="en-US" sz="2000" b="1" u="dbl" baseline="0" dirty="0">
                          <a:solidFill>
                            <a:schemeClr val="tx1"/>
                          </a:solidFill>
                        </a:rPr>
                        <a:t>$ 18,000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0749353"/>
                  </a:ext>
                </a:extLst>
              </a:tr>
            </a:tbl>
          </a:graphicData>
        </a:graphic>
      </p:graphicFrame>
      <p:sp>
        <p:nvSpPr>
          <p:cNvPr id="6" name="Slide Number Placeholder 5">
            <a:extLst>
              <a:ext uri="{FF2B5EF4-FFF2-40B4-BE49-F238E27FC236}">
                <a16:creationId xmlns:a16="http://schemas.microsoft.com/office/drawing/2014/main" id="{85393EE1-75F3-4E07-8E6F-E007814B1188}"/>
              </a:ext>
            </a:extLst>
          </p:cNvPr>
          <p:cNvSpPr>
            <a:spLocks noGrp="1"/>
          </p:cNvSpPr>
          <p:nvPr>
            <p:ph type="sldNum" sz="quarter" idx="10"/>
          </p:nvPr>
        </p:nvSpPr>
        <p:spPr/>
        <p:txBody>
          <a:bodyPr/>
          <a:lstStyle/>
          <a:p>
            <a:fld id="{68151E55-6873-49E2-B8D5-2F265E6F1973}" type="slidenum">
              <a:rPr lang="en-US" smtClean="0"/>
              <a:t>77</a:t>
            </a:fld>
            <a:endParaRPr lang="en-US" dirty="0"/>
          </a:p>
        </p:txBody>
      </p:sp>
    </p:spTree>
    <p:extLst>
      <p:ext uri="{BB962C8B-B14F-4D97-AF65-F5344CB8AC3E}">
        <p14:creationId xmlns:p14="http://schemas.microsoft.com/office/powerpoint/2010/main" val="1510923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62BE-1B39-4514-B19B-1443E4F0AF3E}"/>
              </a:ext>
            </a:extLst>
          </p:cNvPr>
          <p:cNvSpPr>
            <a:spLocks noGrp="1"/>
          </p:cNvSpPr>
          <p:nvPr>
            <p:ph type="title"/>
          </p:nvPr>
        </p:nvSpPr>
        <p:spPr/>
        <p:txBody>
          <a:bodyPr>
            <a:noAutofit/>
          </a:bodyPr>
          <a:lstStyle/>
          <a:p>
            <a:r>
              <a:rPr lang="en-US" sz="3000" dirty="0">
                <a:solidFill>
                  <a:schemeClr val="tx1"/>
                </a:solidFill>
              </a:rPr>
              <a:t>Illustration 11–33 Operating Activities Using the Direct Method</a:t>
            </a:r>
          </a:p>
        </p:txBody>
      </p:sp>
      <p:sp>
        <p:nvSpPr>
          <p:cNvPr id="3" name="Content Placeholder 2">
            <a:extLst>
              <a:ext uri="{FF2B5EF4-FFF2-40B4-BE49-F238E27FC236}">
                <a16:creationId xmlns:a16="http://schemas.microsoft.com/office/drawing/2014/main" id="{A72ACD84-B952-4D6F-A1A4-0F0A3ABB666D}"/>
              </a:ext>
            </a:extLst>
          </p:cNvPr>
          <p:cNvSpPr>
            <a:spLocks noGrp="1"/>
          </p:cNvSpPr>
          <p:nvPr>
            <p:ph sz="quarter" idx="11"/>
          </p:nvPr>
        </p:nvSpPr>
        <p:spPr>
          <a:xfrm>
            <a:off x="342900" y="1208927"/>
            <a:ext cx="8458200" cy="821119"/>
          </a:xfrm>
        </p:spPr>
        <p:txBody>
          <a:bodyPr>
            <a:normAutofit/>
          </a:bodyPr>
          <a:lstStyle/>
          <a:p>
            <a:pPr algn="ctr"/>
            <a:r>
              <a:rPr lang="en-US" b="1" dirty="0">
                <a:solidFill>
                  <a:schemeClr val="tx1"/>
                </a:solidFill>
              </a:rPr>
              <a:t>E-GAMES, INC.</a:t>
            </a:r>
          </a:p>
          <a:p>
            <a:pPr algn="ctr"/>
            <a:r>
              <a:rPr lang="en-US" b="1" dirty="0">
                <a:solidFill>
                  <a:schemeClr val="tx1"/>
                </a:solidFill>
              </a:rPr>
              <a:t>Statement of Cash Flows (partial) – Direct Method</a:t>
            </a:r>
            <a:endParaRPr lang="en-US" dirty="0">
              <a:solidFill>
                <a:schemeClr val="tx1"/>
              </a:solidFill>
            </a:endParaRPr>
          </a:p>
        </p:txBody>
      </p:sp>
      <p:graphicFrame>
        <p:nvGraphicFramePr>
          <p:cNvPr id="4" name="Table 4">
            <a:extLst>
              <a:ext uri="{FF2B5EF4-FFF2-40B4-BE49-F238E27FC236}">
                <a16:creationId xmlns:a16="http://schemas.microsoft.com/office/drawing/2014/main" id="{6EC072E7-683C-4CF1-83B8-AA3ABC8B83AF}"/>
              </a:ext>
            </a:extLst>
          </p:cNvPr>
          <p:cNvGraphicFramePr>
            <a:graphicFrameLocks noGrp="1"/>
          </p:cNvGraphicFramePr>
          <p:nvPr>
            <p:extLst>
              <p:ext uri="{D42A27DB-BD31-4B8C-83A1-F6EECF244321}">
                <p14:modId xmlns:p14="http://schemas.microsoft.com/office/powerpoint/2010/main" val="2555301216"/>
              </p:ext>
            </p:extLst>
          </p:nvPr>
        </p:nvGraphicFramePr>
        <p:xfrm>
          <a:off x="1321024" y="2195548"/>
          <a:ext cx="7049254" cy="2466904"/>
        </p:xfrm>
        <a:graphic>
          <a:graphicData uri="http://schemas.openxmlformats.org/drawingml/2006/table">
            <a:tbl>
              <a:tblPr firstRow="1" bandRow="1">
                <a:tableStyleId>{5C22544A-7EE6-4342-B048-85BDC9FD1C3A}</a:tableStyleId>
              </a:tblPr>
              <a:tblGrid>
                <a:gridCol w="4522021">
                  <a:extLst>
                    <a:ext uri="{9D8B030D-6E8A-4147-A177-3AD203B41FA5}">
                      <a16:colId xmlns:a16="http://schemas.microsoft.com/office/drawing/2014/main" val="1961613646"/>
                    </a:ext>
                  </a:extLst>
                </a:gridCol>
                <a:gridCol w="1359614">
                  <a:extLst>
                    <a:ext uri="{9D8B030D-6E8A-4147-A177-3AD203B41FA5}">
                      <a16:colId xmlns:a16="http://schemas.microsoft.com/office/drawing/2014/main" val="1488129577"/>
                    </a:ext>
                  </a:extLst>
                </a:gridCol>
                <a:gridCol w="1167619">
                  <a:extLst>
                    <a:ext uri="{9D8B030D-6E8A-4147-A177-3AD203B41FA5}">
                      <a16:colId xmlns:a16="http://schemas.microsoft.com/office/drawing/2014/main" val="3564190800"/>
                    </a:ext>
                  </a:extLst>
                </a:gridCol>
              </a:tblGrid>
              <a:tr h="370840">
                <a:tc>
                  <a:txBody>
                    <a:bodyPr/>
                    <a:lstStyle/>
                    <a:p>
                      <a:r>
                        <a:rPr lang="en-US" sz="1800" b="1" dirty="0">
                          <a:solidFill>
                            <a:schemeClr val="tx1"/>
                          </a:solidFill>
                        </a:rPr>
                        <a:t>Cash Flows from Operating Activities</a:t>
                      </a:r>
                    </a:p>
                  </a:txBody>
                  <a:tcPr marL="75023" marR="75023" marT="37512" marB="37512"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US" sz="1800" b="1" dirty="0">
                          <a:solidFill>
                            <a:schemeClr val="tx1"/>
                          </a:solidFill>
                        </a:rPr>
                        <a:t> </a:t>
                      </a:r>
                    </a:p>
                  </a:txBody>
                  <a:tcPr marL="75023" marR="75023" marT="37512" marB="37512"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ctr"/>
                      <a:endParaRPr lang="en-US" sz="1800" b="1" dirty="0">
                        <a:solidFill>
                          <a:schemeClr val="tx1"/>
                        </a:solidFill>
                      </a:endParaRPr>
                    </a:p>
                  </a:txBody>
                  <a:tcPr marL="75023" marR="75023" marT="37512" marB="37512"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3784655"/>
                  </a:ext>
                </a:extLst>
              </a:tr>
              <a:tr h="221733">
                <a:tc>
                  <a:txBody>
                    <a:bodyPr/>
                    <a:lstStyle/>
                    <a:p>
                      <a:pPr marL="0" indent="115888"/>
                      <a:r>
                        <a:rPr lang="en-US" sz="1800" b="0" dirty="0">
                          <a:solidFill>
                            <a:schemeClr val="tx1"/>
                          </a:solidFill>
                        </a:rPr>
                        <a:t>Cash received from customers</a:t>
                      </a:r>
                    </a:p>
                  </a:txBody>
                  <a:tcPr marL="75023" marR="75023" marT="37512" marB="37512"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$1,005,000            </a:t>
                      </a:r>
                    </a:p>
                  </a:txBody>
                  <a:tcPr marL="75023" marR="75023" marT="37512" marB="37512"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800" b="0" dirty="0">
                        <a:solidFill>
                          <a:schemeClr val="tx1"/>
                        </a:solidFill>
                      </a:endParaRPr>
                    </a:p>
                  </a:txBody>
                  <a:tcPr marL="75023" marR="75023" marT="37512" marB="37512"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15565489"/>
                  </a:ext>
                </a:extLst>
              </a:tr>
              <a:tr h="244848">
                <a:tc>
                  <a:txBody>
                    <a:bodyPr/>
                    <a:lstStyle/>
                    <a:p>
                      <a:pPr marL="0" indent="115888"/>
                      <a:r>
                        <a:rPr lang="en-US" sz="1800" b="0" dirty="0">
                          <a:solidFill>
                            <a:schemeClr val="tx1"/>
                          </a:solidFill>
                        </a:rPr>
                        <a:t>Cash paid to suppliers</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(645,000)</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800" b="0" dirty="0">
                        <a:solidFill>
                          <a:schemeClr val="tx1"/>
                        </a:solidFill>
                      </a:endParaRP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2235991"/>
                  </a:ext>
                </a:extLst>
              </a:tr>
              <a:tr h="177528">
                <a:tc>
                  <a:txBody>
                    <a:bodyPr/>
                    <a:lstStyle/>
                    <a:p>
                      <a:pPr marL="0" indent="115888"/>
                      <a:r>
                        <a:rPr lang="en-US" sz="1800" b="0" dirty="0">
                          <a:solidFill>
                            <a:schemeClr val="tx1"/>
                          </a:solidFill>
                        </a:rPr>
                        <a:t>Cash paid for operating expenses </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(288,000)                 </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800" b="0" dirty="0">
                        <a:solidFill>
                          <a:schemeClr val="tx1"/>
                        </a:solidFill>
                      </a:endParaRP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420794"/>
                  </a:ext>
                </a:extLst>
              </a:tr>
              <a:tr h="180546">
                <a:tc>
                  <a:txBody>
                    <a:bodyPr/>
                    <a:lstStyle/>
                    <a:p>
                      <a:pPr marL="0" indent="115888"/>
                      <a:r>
                        <a:rPr lang="en-US" sz="1800" b="0" dirty="0">
                          <a:solidFill>
                            <a:schemeClr val="tx1"/>
                          </a:solidFill>
                        </a:rPr>
                        <a:t>Cash paid for interest</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0" dirty="0">
                          <a:solidFill>
                            <a:schemeClr val="tx1"/>
                          </a:solidFill>
                        </a:rPr>
                        <a:t>(4,000)                      </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800" b="0" dirty="0">
                        <a:solidFill>
                          <a:schemeClr val="tx1"/>
                        </a:solidFill>
                      </a:endParaRP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3906973"/>
                  </a:ext>
                </a:extLst>
              </a:tr>
              <a:tr h="193612">
                <a:tc>
                  <a:txBody>
                    <a:bodyPr/>
                    <a:lstStyle/>
                    <a:p>
                      <a:pPr marL="0" indent="115888"/>
                      <a:r>
                        <a:rPr lang="en-US" sz="1800" b="0" dirty="0">
                          <a:solidFill>
                            <a:schemeClr val="tx1"/>
                          </a:solidFill>
                        </a:rPr>
                        <a:t>Cash paid for income taxes</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800" b="0" u="sng" dirty="0">
                          <a:solidFill>
                            <a:schemeClr val="tx1"/>
                          </a:solidFill>
                        </a:rPr>
                        <a:t>    (18,000)</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en-US" sz="1800" b="0" dirty="0">
                        <a:solidFill>
                          <a:schemeClr val="tx1"/>
                        </a:solidFill>
                      </a:endParaRP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45335950"/>
                  </a:ext>
                </a:extLst>
              </a:tr>
              <a:tr h="302593">
                <a:tc>
                  <a:txBody>
                    <a:bodyPr/>
                    <a:lstStyle/>
                    <a:p>
                      <a:pPr marL="0" indent="346075"/>
                      <a:r>
                        <a:rPr lang="en-US" sz="1800" b="0" dirty="0">
                          <a:solidFill>
                            <a:schemeClr val="tx1"/>
                          </a:solidFill>
                        </a:rPr>
                        <a:t>Net cash flows from operating activities</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US" sz="1800" b="0" dirty="0">
                          <a:solidFill>
                            <a:schemeClr val="tx1"/>
                          </a:solidFill>
                        </a:rPr>
                        <a:t> </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sz="1800" b="0" dirty="0">
                          <a:solidFill>
                            <a:schemeClr val="tx1"/>
                          </a:solidFill>
                        </a:rPr>
                        <a:t>$50,000</a:t>
                      </a:r>
                    </a:p>
                  </a:txBody>
                  <a:tcPr marL="75023" marR="75023" marT="37512" marB="37512"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1756675"/>
                  </a:ext>
                </a:extLst>
              </a:tr>
            </a:tbl>
          </a:graphicData>
        </a:graphic>
      </p:graphicFrame>
      <p:sp>
        <p:nvSpPr>
          <p:cNvPr id="6" name="Slide Number Placeholder 5">
            <a:extLst>
              <a:ext uri="{FF2B5EF4-FFF2-40B4-BE49-F238E27FC236}">
                <a16:creationId xmlns:a16="http://schemas.microsoft.com/office/drawing/2014/main" id="{485CA005-0606-4441-9AC3-5B869136E6CF}"/>
              </a:ext>
            </a:extLst>
          </p:cNvPr>
          <p:cNvSpPr>
            <a:spLocks noGrp="1"/>
          </p:cNvSpPr>
          <p:nvPr>
            <p:ph type="sldNum" sz="quarter" idx="10"/>
          </p:nvPr>
        </p:nvSpPr>
        <p:spPr/>
        <p:txBody>
          <a:bodyPr/>
          <a:lstStyle/>
          <a:p>
            <a:fld id="{68151E55-6873-49E2-B8D5-2F265E6F1973}" type="slidenum">
              <a:rPr lang="en-US" smtClean="0"/>
              <a:t>78</a:t>
            </a:fld>
            <a:endParaRPr lang="en-US" dirty="0"/>
          </a:p>
        </p:txBody>
      </p:sp>
    </p:spTree>
    <p:extLst>
      <p:ext uri="{BB962C8B-B14F-4D97-AF65-F5344CB8AC3E}">
        <p14:creationId xmlns:p14="http://schemas.microsoft.com/office/powerpoint/2010/main" val="20484480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3CAE6-090C-42FF-AC2F-B6D4E0678FB5}"/>
              </a:ext>
            </a:extLst>
          </p:cNvPr>
          <p:cNvSpPr>
            <a:spLocks noGrp="1"/>
          </p:cNvSpPr>
          <p:nvPr>
            <p:ph type="title"/>
          </p:nvPr>
        </p:nvSpPr>
        <p:spPr/>
        <p:txBody>
          <a:bodyPr/>
          <a:lstStyle/>
          <a:p>
            <a:r>
              <a:rPr lang="en-US" sz="3600" dirty="0"/>
              <a:t>Key Point </a:t>
            </a:r>
            <a:r>
              <a:rPr lang="en-US" sz="1000" b="0" dirty="0"/>
              <a:t>7</a:t>
            </a:r>
          </a:p>
        </p:txBody>
      </p:sp>
      <p:sp>
        <p:nvSpPr>
          <p:cNvPr id="7" name="Content Placeholder 6">
            <a:extLst>
              <a:ext uri="{FF2B5EF4-FFF2-40B4-BE49-F238E27FC236}">
                <a16:creationId xmlns:a16="http://schemas.microsoft.com/office/drawing/2014/main" id="{487AB096-55FC-47B3-BC9D-0A7FF4825090}"/>
              </a:ext>
            </a:extLst>
          </p:cNvPr>
          <p:cNvSpPr>
            <a:spLocks noGrp="1"/>
          </p:cNvSpPr>
          <p:nvPr>
            <p:ph sz="quarter" idx="11"/>
          </p:nvPr>
        </p:nvSpPr>
        <p:spPr>
          <a:xfrm>
            <a:off x="342900" y="1276710"/>
            <a:ext cx="8458200" cy="2630128"/>
          </a:xfrm>
        </p:spPr>
        <p:txBody>
          <a:bodyPr/>
          <a:lstStyle/>
          <a:p>
            <a:pPr marL="0" indent="0">
              <a:spcBef>
                <a:spcPts val="1000"/>
              </a:spcBef>
              <a:spcAft>
                <a:spcPts val="0"/>
              </a:spcAft>
              <a:buNone/>
            </a:pPr>
            <a:r>
              <a:rPr lang="en-US" dirty="0"/>
              <a:t>The indirect method and direct method differ only in the presentation of operating activities.</a:t>
            </a:r>
          </a:p>
          <a:p>
            <a:pPr marL="292608" indent="-292608">
              <a:spcBef>
                <a:spcPts val="1000"/>
              </a:spcBef>
              <a:spcAft>
                <a:spcPts val="0"/>
              </a:spcAft>
              <a:buFont typeface="Arial" panose="020B0604020202020204" pitchFamily="34" charset="0"/>
              <a:buChar char="•"/>
            </a:pPr>
            <a:r>
              <a:rPr lang="en-US" dirty="0"/>
              <a:t>In the indirect method, we start with net income and make adjustments to arrive at net cash flows from operating activities. </a:t>
            </a:r>
          </a:p>
          <a:p>
            <a:pPr marL="292608" indent="-292608">
              <a:spcBef>
                <a:spcPts val="1000"/>
              </a:spcBef>
              <a:spcAft>
                <a:spcPts val="0"/>
              </a:spcAft>
              <a:buFont typeface="Arial" panose="020B0604020202020204" pitchFamily="34" charset="0"/>
              <a:buChar char="•"/>
            </a:pPr>
            <a:r>
              <a:rPr lang="en-US" dirty="0"/>
              <a:t>In the direct method, we convert each individual line item in the income statement to its cash basis and directly list the cash inflows and cash outflows from operating activities. </a:t>
            </a:r>
          </a:p>
        </p:txBody>
      </p:sp>
      <p:sp>
        <p:nvSpPr>
          <p:cNvPr id="10" name="Content Placeholder 9">
            <a:extLst>
              <a:ext uri="{FF2B5EF4-FFF2-40B4-BE49-F238E27FC236}">
                <a16:creationId xmlns:a16="http://schemas.microsoft.com/office/drawing/2014/main" id="{E5356409-C446-4C0A-9068-2E87FA4556D4}"/>
              </a:ext>
            </a:extLst>
          </p:cNvPr>
          <p:cNvSpPr>
            <a:spLocks noGrp="1"/>
          </p:cNvSpPr>
          <p:nvPr>
            <p:ph sz="quarter" idx="14"/>
          </p:nvPr>
        </p:nvSpPr>
        <p:spPr>
          <a:xfrm>
            <a:off x="342900" y="4128883"/>
            <a:ext cx="8458200" cy="895293"/>
          </a:xfrm>
        </p:spPr>
        <p:txBody>
          <a:bodyPr/>
          <a:lstStyle/>
          <a:p>
            <a:r>
              <a:rPr lang="en-US" dirty="0"/>
              <a:t>The net cash flows from operating activities are the same under both methods.</a:t>
            </a:r>
          </a:p>
        </p:txBody>
      </p:sp>
      <p:sp>
        <p:nvSpPr>
          <p:cNvPr id="6" name="Slide Number Placeholder 5">
            <a:extLst>
              <a:ext uri="{FF2B5EF4-FFF2-40B4-BE49-F238E27FC236}">
                <a16:creationId xmlns:a16="http://schemas.microsoft.com/office/drawing/2014/main" id="{20C30562-5A5B-4CDB-820F-2E5C56FE402B}"/>
              </a:ext>
            </a:extLst>
          </p:cNvPr>
          <p:cNvSpPr>
            <a:spLocks noGrp="1"/>
          </p:cNvSpPr>
          <p:nvPr>
            <p:ph type="sldNum" sz="quarter" idx="10"/>
          </p:nvPr>
        </p:nvSpPr>
        <p:spPr/>
        <p:txBody>
          <a:bodyPr/>
          <a:lstStyle/>
          <a:p>
            <a:fld id="{68151E55-6873-49E2-B8D5-2F265E6F1973}" type="slidenum">
              <a:rPr lang="en-US" smtClean="0"/>
              <a:t>79</a:t>
            </a:fld>
            <a:endParaRPr lang="en-US" dirty="0"/>
          </a:p>
        </p:txBody>
      </p:sp>
    </p:spTree>
    <p:extLst>
      <p:ext uri="{BB962C8B-B14F-4D97-AF65-F5344CB8AC3E}">
        <p14:creationId xmlns:p14="http://schemas.microsoft.com/office/powerpoint/2010/main" val="1931222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p:txBody>
          <a:bodyPr>
            <a:normAutofit fontScale="90000"/>
          </a:bodyPr>
          <a:lstStyle/>
          <a:p>
            <a:pPr marL="0" indent="0">
              <a:buNone/>
            </a:pPr>
            <a:r>
              <a:rPr lang="en-US" dirty="0"/>
              <a:t>Illustration 11–3 </a:t>
            </a:r>
            <a:r>
              <a:rPr lang="en-US" sz="3600" dirty="0"/>
              <a:t>Information Sources for Preparing the Statement of Cash Flows</a:t>
            </a:r>
            <a:endParaRPr lang="en-US" dirty="0"/>
          </a:p>
        </p:txBody>
      </p:sp>
      <p:graphicFrame>
        <p:nvGraphicFramePr>
          <p:cNvPr id="6" name="Table 6">
            <a:extLst>
              <a:ext uri="{FF2B5EF4-FFF2-40B4-BE49-F238E27FC236}">
                <a16:creationId xmlns:a16="http://schemas.microsoft.com/office/drawing/2014/main" id="{C2C3BFC3-6C38-4161-9CBB-432408D16BEE}"/>
              </a:ext>
            </a:extLst>
          </p:cNvPr>
          <p:cNvGraphicFramePr>
            <a:graphicFrameLocks noGrp="1"/>
          </p:cNvGraphicFramePr>
          <p:nvPr>
            <p:extLst>
              <p:ext uri="{D42A27DB-BD31-4B8C-83A1-F6EECF244321}">
                <p14:modId xmlns:p14="http://schemas.microsoft.com/office/powerpoint/2010/main" val="2221958319"/>
              </p:ext>
            </p:extLst>
          </p:nvPr>
        </p:nvGraphicFramePr>
        <p:xfrm>
          <a:off x="1078523" y="1621278"/>
          <a:ext cx="6688853" cy="2926080"/>
        </p:xfrm>
        <a:graphic>
          <a:graphicData uri="http://schemas.openxmlformats.org/drawingml/2006/table">
            <a:tbl>
              <a:tblPr firstRow="1" bandRow="1">
                <a:tableStyleId>{5C22544A-7EE6-4342-B048-85BDC9FD1C3A}</a:tableStyleId>
              </a:tblPr>
              <a:tblGrid>
                <a:gridCol w="2772093">
                  <a:extLst>
                    <a:ext uri="{9D8B030D-6E8A-4147-A177-3AD203B41FA5}">
                      <a16:colId xmlns:a16="http://schemas.microsoft.com/office/drawing/2014/main" val="2671107273"/>
                    </a:ext>
                  </a:extLst>
                </a:gridCol>
                <a:gridCol w="3916760">
                  <a:extLst>
                    <a:ext uri="{9D8B030D-6E8A-4147-A177-3AD203B41FA5}">
                      <a16:colId xmlns:a16="http://schemas.microsoft.com/office/drawing/2014/main" val="2339824381"/>
                    </a:ext>
                  </a:extLst>
                </a:gridCol>
              </a:tblGrid>
              <a:tr h="2477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bg1"/>
                          </a:solidFill>
                        </a:rPr>
                        <a:t>Information Sources</a:t>
                      </a:r>
                    </a:p>
                  </a:txBody>
                  <a:tcPr>
                    <a:solidFill>
                      <a:srgbClr val="C0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bg1"/>
                          </a:solidFill>
                        </a:rPr>
                        <a:t>Explanation</a:t>
                      </a:r>
                    </a:p>
                  </a:txBody>
                  <a:tcPr>
                    <a:solidFill>
                      <a:srgbClr val="C00000"/>
                    </a:solidFill>
                  </a:tcPr>
                </a:tc>
                <a:extLst>
                  <a:ext uri="{0D108BD9-81ED-4DB2-BD59-A6C34878D82A}">
                    <a16:rowId xmlns:a16="http://schemas.microsoft.com/office/drawing/2014/main" val="3862696668"/>
                  </a:ext>
                </a:extLst>
              </a:tr>
              <a:tr h="370840">
                <a:tc>
                  <a:txBody>
                    <a:bodyPr/>
                    <a:lstStyle/>
                    <a:p>
                      <a:pPr marL="342900" indent="-342900">
                        <a:buFont typeface="+mj-lt"/>
                        <a:buAutoNum type="arabicPeriod"/>
                      </a:pPr>
                      <a:r>
                        <a:rPr lang="en-US" sz="1400" baseline="0" dirty="0"/>
                        <a:t>Income statement</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Revenues</a:t>
                      </a:r>
                      <a:r>
                        <a:rPr lang="en-US" sz="1400" baseline="0" dirty="0"/>
                        <a:t> and expenses provide information in determining cash flows from operating activities.</a:t>
                      </a:r>
                      <a:endParaRPr lang="en-US" sz="1400" dirty="0"/>
                    </a:p>
                  </a:txBody>
                  <a:tcPr/>
                </a:tc>
                <a:extLst>
                  <a:ext uri="{0D108BD9-81ED-4DB2-BD59-A6C34878D82A}">
                    <a16:rowId xmlns:a16="http://schemas.microsoft.com/office/drawing/2014/main" val="742561495"/>
                  </a:ext>
                </a:extLst>
              </a:tr>
              <a:tr h="370840">
                <a:tc>
                  <a:txBody>
                    <a:bodyPr/>
                    <a:lstStyle/>
                    <a:p>
                      <a:pPr marL="342900" indent="-342900">
                        <a:buFont typeface="+mj-lt"/>
                        <a:buAutoNum type="arabicPeriod" startAt="2"/>
                      </a:pPr>
                      <a:r>
                        <a:rPr lang="en-US" sz="1400" b="0" dirty="0">
                          <a:solidFill>
                            <a:schemeClr val="tx1"/>
                          </a:solidFill>
                        </a:rPr>
                        <a:t>Balance sheet</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Changes in assets, liabilities, and stockholders' equity from the end of the last period to the end of this period help to identify cash flows from operating,</a:t>
                      </a:r>
                      <a:r>
                        <a:rPr lang="en-US" sz="1400" b="0" baseline="0" dirty="0">
                          <a:solidFill>
                            <a:schemeClr val="tx1"/>
                          </a:solidFill>
                        </a:rPr>
                        <a:t> investing, and financing activities. </a:t>
                      </a:r>
                      <a:endParaRPr lang="en-US" sz="1400" b="0" dirty="0">
                        <a:solidFill>
                          <a:schemeClr val="tx1"/>
                        </a:solidFill>
                      </a:endParaRPr>
                    </a:p>
                  </a:txBody>
                  <a:tcPr/>
                </a:tc>
                <a:extLst>
                  <a:ext uri="{0D108BD9-81ED-4DB2-BD59-A6C34878D82A}">
                    <a16:rowId xmlns:a16="http://schemas.microsoft.com/office/drawing/2014/main" val="3487310463"/>
                  </a:ext>
                </a:extLst>
              </a:tr>
              <a:tr h="370840">
                <a:tc>
                  <a:txBody>
                    <a:bodyPr/>
                    <a:lstStyle/>
                    <a:p>
                      <a:pPr marL="342900" indent="-342900">
                        <a:buFont typeface="+mj-lt"/>
                        <a:buAutoNum type="arabicPeriod" startAt="3"/>
                      </a:pPr>
                      <a:r>
                        <a:rPr lang="en-US" sz="1400" b="0" dirty="0">
                          <a:solidFill>
                            <a:schemeClr val="tx1"/>
                          </a:solidFill>
                        </a:rPr>
                        <a:t>Detailed accounting records</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Sometimes additional information from the accounting records is needed to determine specific cash inflows</a:t>
                      </a:r>
                      <a:r>
                        <a:rPr lang="en-US" sz="1400" b="0" baseline="0" dirty="0">
                          <a:solidFill>
                            <a:schemeClr val="tx1"/>
                          </a:solidFill>
                        </a:rPr>
                        <a:t> or cash outflows for the period.</a:t>
                      </a:r>
                      <a:endParaRPr lang="en-US" sz="1400" b="0" dirty="0">
                        <a:solidFill>
                          <a:schemeClr val="tx1"/>
                        </a:solidFill>
                      </a:endParaRPr>
                    </a:p>
                  </a:txBody>
                  <a:tcPr/>
                </a:tc>
                <a:extLst>
                  <a:ext uri="{0D108BD9-81ED-4DB2-BD59-A6C34878D82A}">
                    <a16:rowId xmlns:a16="http://schemas.microsoft.com/office/drawing/2014/main" val="1307519878"/>
                  </a:ext>
                </a:extLst>
              </a:tr>
            </a:tbl>
          </a:graphicData>
        </a:graphic>
      </p:graphicFrame>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8</a:t>
            </a:fld>
            <a:endParaRPr lang="en-US" dirty="0"/>
          </a:p>
        </p:txBody>
      </p:sp>
    </p:spTree>
    <p:extLst>
      <p:ext uri="{BB962C8B-B14F-4D97-AF65-F5344CB8AC3E}">
        <p14:creationId xmlns:p14="http://schemas.microsoft.com/office/powerpoint/2010/main" val="49894922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Concept Check 11–7 </a:t>
            </a:r>
            <a:r>
              <a:rPr lang="en-US" sz="1000" b="0" dirty="0"/>
              <a:t>1</a:t>
            </a:r>
          </a:p>
        </p:txBody>
      </p:sp>
      <p:sp>
        <p:nvSpPr>
          <p:cNvPr id="8" name="Content Placeholder 7">
            <a:extLst>
              <a:ext uri="{FF2B5EF4-FFF2-40B4-BE49-F238E27FC236}">
                <a16:creationId xmlns:a16="http://schemas.microsoft.com/office/drawing/2014/main" id="{22AF331B-7DC6-4D5B-8965-53A7E2A2A582}"/>
              </a:ext>
            </a:extLst>
          </p:cNvPr>
          <p:cNvSpPr>
            <a:spLocks noGrp="1"/>
          </p:cNvSpPr>
          <p:nvPr>
            <p:ph sz="quarter" idx="11"/>
          </p:nvPr>
        </p:nvSpPr>
        <p:spPr>
          <a:xfrm>
            <a:off x="342900" y="1276709"/>
            <a:ext cx="8458200" cy="2244257"/>
          </a:xfrm>
        </p:spPr>
        <p:txBody>
          <a:bodyPr>
            <a:normAutofit fontScale="92500"/>
          </a:bodyPr>
          <a:lstStyle/>
          <a:p>
            <a:pPr marL="0" indent="0">
              <a:buNone/>
            </a:pPr>
            <a:r>
              <a:rPr lang="en-US" sz="2000" dirty="0"/>
              <a:t>Which of the following sections of a statement of cash flows will be different depending on which method (direct or indirect) is chosen to prepare it?</a:t>
            </a:r>
          </a:p>
          <a:p>
            <a:r>
              <a:rPr lang="en-US" dirty="0"/>
              <a:t>a. </a:t>
            </a:r>
            <a:r>
              <a:rPr lang="en-US" sz="2000" dirty="0"/>
              <a:t>Operating activities</a:t>
            </a:r>
          </a:p>
          <a:p>
            <a:r>
              <a:rPr lang="en-US" sz="2000" dirty="0"/>
              <a:t>b. Investing activities</a:t>
            </a:r>
          </a:p>
          <a:p>
            <a:r>
              <a:rPr lang="en-US" sz="2000" dirty="0"/>
              <a:t>c. Financing activities</a:t>
            </a:r>
          </a:p>
          <a:p>
            <a:r>
              <a:rPr lang="en-US" sz="2000" dirty="0"/>
              <a:t>d. All sections vary depending on the method used.</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80</a:t>
            </a:fld>
            <a:endParaRPr lang="en-US" dirty="0"/>
          </a:p>
        </p:txBody>
      </p:sp>
    </p:spTree>
    <p:extLst>
      <p:ext uri="{BB962C8B-B14F-4D97-AF65-F5344CB8AC3E}">
        <p14:creationId xmlns:p14="http://schemas.microsoft.com/office/powerpoint/2010/main" val="56975029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B763E2B-DCFF-4F49-AD31-B7DACF13B43A}"/>
              </a:ext>
            </a:extLst>
          </p:cNvPr>
          <p:cNvSpPr>
            <a:spLocks noGrp="1"/>
          </p:cNvSpPr>
          <p:nvPr>
            <p:ph type="title"/>
          </p:nvPr>
        </p:nvSpPr>
        <p:spPr/>
        <p:txBody>
          <a:bodyPr/>
          <a:lstStyle/>
          <a:p>
            <a:r>
              <a:rPr lang="en-US" dirty="0"/>
              <a:t>Concept Check 11–7 </a:t>
            </a:r>
            <a:r>
              <a:rPr lang="en-US" sz="1000" b="0" dirty="0"/>
              <a:t>2</a:t>
            </a:r>
          </a:p>
        </p:txBody>
      </p:sp>
      <p:sp>
        <p:nvSpPr>
          <p:cNvPr id="8" name="Content Placeholder 7">
            <a:extLst>
              <a:ext uri="{FF2B5EF4-FFF2-40B4-BE49-F238E27FC236}">
                <a16:creationId xmlns:a16="http://schemas.microsoft.com/office/drawing/2014/main" id="{22AF331B-7DC6-4D5B-8965-53A7E2A2A582}"/>
              </a:ext>
            </a:extLst>
          </p:cNvPr>
          <p:cNvSpPr>
            <a:spLocks noGrp="1"/>
          </p:cNvSpPr>
          <p:nvPr>
            <p:ph sz="quarter" idx="11"/>
          </p:nvPr>
        </p:nvSpPr>
        <p:spPr>
          <a:xfrm>
            <a:off x="342900" y="1276709"/>
            <a:ext cx="8458200" cy="2722535"/>
          </a:xfrm>
        </p:spPr>
        <p:txBody>
          <a:bodyPr>
            <a:normAutofit/>
          </a:bodyPr>
          <a:lstStyle/>
          <a:p>
            <a:pPr marL="0" indent="0">
              <a:buNone/>
            </a:pPr>
            <a:r>
              <a:rPr lang="en-US" sz="2000" dirty="0"/>
              <a:t>Which of the following sections of a statement of cash flows will be different depending on which method (direct or indirect) is chosen to prepare it?</a:t>
            </a:r>
          </a:p>
          <a:p>
            <a:r>
              <a:rPr lang="en-US" dirty="0"/>
              <a:t>Answer a. </a:t>
            </a:r>
            <a:r>
              <a:rPr lang="en-US" sz="2000" dirty="0"/>
              <a:t>Operating activities</a:t>
            </a:r>
          </a:p>
          <a:p>
            <a:r>
              <a:rPr lang="en-US" sz="2000" dirty="0"/>
              <a:t>b. Investing activities</a:t>
            </a:r>
          </a:p>
          <a:p>
            <a:r>
              <a:rPr lang="en-US" sz="2000" dirty="0"/>
              <a:t>c. Financing activities</a:t>
            </a:r>
          </a:p>
          <a:p>
            <a:r>
              <a:rPr lang="en-US" sz="2000" dirty="0"/>
              <a:t>d. All sections vary depending on the method used.</a:t>
            </a:r>
          </a:p>
        </p:txBody>
      </p:sp>
      <p:sp>
        <p:nvSpPr>
          <p:cNvPr id="11" name="Content Placeholder 10">
            <a:extLst>
              <a:ext uri="{FF2B5EF4-FFF2-40B4-BE49-F238E27FC236}">
                <a16:creationId xmlns:a16="http://schemas.microsoft.com/office/drawing/2014/main" id="{B41894B0-3013-4B3B-9A57-DA4BBB3FE49A}"/>
              </a:ext>
            </a:extLst>
          </p:cNvPr>
          <p:cNvSpPr>
            <a:spLocks noGrp="1"/>
          </p:cNvSpPr>
          <p:nvPr>
            <p:ph sz="quarter" idx="14"/>
          </p:nvPr>
        </p:nvSpPr>
        <p:spPr>
          <a:xfrm>
            <a:off x="342900" y="4207063"/>
            <a:ext cx="8458200" cy="1374228"/>
          </a:xfrm>
        </p:spPr>
        <p:txBody>
          <a:bodyPr/>
          <a:lstStyle/>
          <a:p>
            <a:r>
              <a:rPr lang="en-US" sz="2000" dirty="0"/>
              <a:t>The operating activities section is the only section that will vary depending on which method of preparation is selected (i.e., either the indirect or direct method). The other two sections are identical under both methods.</a:t>
            </a:r>
          </a:p>
        </p:txBody>
      </p:sp>
      <p:sp>
        <p:nvSpPr>
          <p:cNvPr id="6" name="Slide Number Placeholder 5">
            <a:extLst>
              <a:ext uri="{FF2B5EF4-FFF2-40B4-BE49-F238E27FC236}">
                <a16:creationId xmlns:a16="http://schemas.microsoft.com/office/drawing/2014/main" id="{4B1D24D2-02E4-452E-BDD8-D009D084079F}"/>
              </a:ext>
            </a:extLst>
          </p:cNvPr>
          <p:cNvSpPr>
            <a:spLocks noGrp="1"/>
          </p:cNvSpPr>
          <p:nvPr>
            <p:ph type="sldNum" sz="quarter" idx="10"/>
          </p:nvPr>
        </p:nvSpPr>
        <p:spPr/>
        <p:txBody>
          <a:bodyPr/>
          <a:lstStyle/>
          <a:p>
            <a:fld id="{68151E55-6873-49E2-B8D5-2F265E6F1973}" type="slidenum">
              <a:rPr lang="en-US" smtClean="0"/>
              <a:t>81</a:t>
            </a:fld>
            <a:endParaRPr lang="en-US" dirty="0"/>
          </a:p>
        </p:txBody>
      </p:sp>
    </p:spTree>
    <p:extLst>
      <p:ext uri="{BB962C8B-B14F-4D97-AF65-F5344CB8AC3E}">
        <p14:creationId xmlns:p14="http://schemas.microsoft.com/office/powerpoint/2010/main" val="18980369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4" name="Content Placeholder 3">
            <a:extLst>
              <a:ext uri="{FF2B5EF4-FFF2-40B4-BE49-F238E27FC236}">
                <a16:creationId xmlns:a16="http://schemas.microsoft.com/office/drawing/2014/main" id="{2AAE7BB7-8AAC-4997-A2E0-E359554D7833}"/>
              </a:ext>
            </a:extLst>
          </p:cNvPr>
          <p:cNvSpPr>
            <a:spLocks noGrp="1"/>
          </p:cNvSpPr>
          <p:nvPr>
            <p:ph sz="quarter" idx="10"/>
          </p:nvPr>
        </p:nvSpPr>
        <p:spPr>
          <a:xfrm>
            <a:off x="-83129" y="6551618"/>
            <a:ext cx="9277005" cy="232133"/>
          </a:xfrm>
        </p:spPr>
        <p:txBody>
          <a:bodyPr/>
          <a:lstStyle/>
          <a:p>
            <a:r>
              <a:rPr lang="en-US" sz="800" dirty="0"/>
              <a:t>© 2022 McGraw Hill, LLC. All rights reserved. Authorized only for instructor use in the classroom. No reproduction or further distribution permitted without the prior written consent of McGraw Hill, LLC.</a:t>
            </a:r>
          </a:p>
        </p:txBody>
      </p:sp>
    </p:spTree>
    <p:extLst>
      <p:ext uri="{BB962C8B-B14F-4D97-AF65-F5344CB8AC3E}">
        <p14:creationId xmlns:p14="http://schemas.microsoft.com/office/powerpoint/2010/main" val="10804844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dirty="0"/>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42450165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noAutofit/>
          </a:bodyPr>
          <a:lstStyle/>
          <a:p>
            <a:r>
              <a:rPr lang="en-US" dirty="0">
                <a:cs typeface="+mn-cs"/>
              </a:rPr>
              <a:t>Illustration 11–4 </a:t>
            </a:r>
            <a:r>
              <a:rPr lang="en-US" dirty="0"/>
              <a:t>Relationship of the Income Statement and Balance Sheet to the Statement of Cash Flows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Income statement has revenues and expenses. Balance sheet has assets, liabilities, and stockholders' equity. Under assets, there are Change in cash, Changes in other current assets, and Changes in long-term assets. Under liabilities, there are Changes in current liabilities and Changes in long-term liabilities. Under equity, there are Changes in common stock and Changes in retained earnings (dividends paid). Revenues and expenses in income statement and Changes in other current assets and Changes in current liabilities in balance sheet are related to Operating Activities in statement of cash flows. Changes in long-term assets in balance sheet is related to Investing Activities in statement of cash flows. Changes in long-term liabilities, Changes in common stock, and Changes in retained earnings (dividends paid) in balance sheet are related to Financing Activities in statement of cash flows. Change in cash in balance sheet is related to Net cash flows (= Change in cash) in statement of cash flows.</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84</a:t>
            </a:fld>
            <a:endParaRPr lang="en-US"/>
          </a:p>
        </p:txBody>
      </p:sp>
    </p:spTree>
    <p:extLst>
      <p:ext uri="{BB962C8B-B14F-4D97-AF65-F5344CB8AC3E}">
        <p14:creationId xmlns:p14="http://schemas.microsoft.com/office/powerpoint/2010/main" val="572529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noAutofit/>
          </a:bodyPr>
          <a:lstStyle/>
          <a:p>
            <a:r>
              <a:rPr lang="en-US" altLang="en-US" sz="3000" dirty="0"/>
              <a:t>Calculate Cash </a:t>
            </a:r>
            <a:r>
              <a:rPr lang="en-US" sz="3000" dirty="0"/>
              <a:t>Paid to Suppliers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dirty="0">
                <a:hlinkClick r:id="rId2" action="ppaction://hlinksldjump"/>
              </a:rPr>
              <a:t>Return to parent-slide containing images.</a:t>
            </a:r>
            <a:endParaRPr lang="en-US" dirty="0">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b="0" i="0" u="none" strike="noStrike" dirty="0">
                <a:solidFill>
                  <a:srgbClr val="000000"/>
                </a:solidFill>
                <a:effectLst/>
              </a:rPr>
              <a:t>An accounts payable T-Account has a beginning balance credit of 27,000 and 640,000 cost of goods sold (which increases A</a:t>
            </a:r>
            <a:r>
              <a:rPr lang="en-US" sz="100" b="0" i="0" u="none" strike="noStrike" dirty="0">
                <a:solidFill>
                  <a:srgbClr val="000000"/>
                </a:solidFill>
                <a:effectLst/>
              </a:rPr>
              <a:t> </a:t>
            </a:r>
            <a:r>
              <a:rPr lang="en-US" b="0" i="0" u="none" strike="noStrike" dirty="0">
                <a:solidFill>
                  <a:srgbClr val="000000"/>
                </a:solidFill>
                <a:effectLst/>
              </a:rPr>
              <a:t>P It has an unknown debit (which decreases A</a:t>
            </a:r>
            <a:r>
              <a:rPr lang="en-US" sz="100" b="0" i="0" u="none" strike="noStrike" dirty="0">
                <a:solidFill>
                  <a:srgbClr val="000000"/>
                </a:solidFill>
                <a:effectLst/>
              </a:rPr>
              <a:t> </a:t>
            </a:r>
            <a:r>
              <a:rPr lang="en-US" b="0" i="0" u="none" strike="noStrike" dirty="0">
                <a:solidFill>
                  <a:srgbClr val="000000"/>
                </a:solidFill>
                <a:effectLst/>
              </a:rPr>
              <a:t>P). The ending credit balance is 22,000. </a:t>
            </a:r>
          </a:p>
          <a:p>
            <a:r>
              <a:rPr lang="en-US" b="0" i="0" u="none" strike="noStrike" dirty="0">
                <a:solidFill>
                  <a:srgbClr val="000000"/>
                </a:solidFill>
                <a:effectLst/>
              </a:rPr>
              <a:t>An inventory T-Account has a beginning balance debit of 45,000 and unknown sum of cost of goods sold (which increases inventory). It has credit amount of 650,000 (which decreases inventory). The ending debit balance is 35,000. </a:t>
            </a:r>
            <a:endParaRPr lang="en-US"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pPr algn="ctr"/>
            <a:r>
              <a:rPr lang="en-US" dirty="0">
                <a:hlinkClick r:id="rId2" action="ppaction://hlinksldjump"/>
              </a:rPr>
              <a:t>Return to parent-slide containing images.</a:t>
            </a:r>
            <a:endParaRPr lang="en-US" dirty="0">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85</a:t>
            </a:fld>
            <a:endParaRPr lang="en-US"/>
          </a:p>
        </p:txBody>
      </p:sp>
    </p:spTree>
    <p:extLst>
      <p:ext uri="{BB962C8B-B14F-4D97-AF65-F5344CB8AC3E}">
        <p14:creationId xmlns:p14="http://schemas.microsoft.com/office/powerpoint/2010/main" val="2783942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6D1D-6756-418F-ABF0-20EF886562FC}"/>
              </a:ext>
            </a:extLst>
          </p:cNvPr>
          <p:cNvSpPr>
            <a:spLocks noGrp="1"/>
          </p:cNvSpPr>
          <p:nvPr>
            <p:ph type="title"/>
          </p:nvPr>
        </p:nvSpPr>
        <p:spPr>
          <a:xfrm>
            <a:off x="342900" y="147328"/>
            <a:ext cx="8458200" cy="993554"/>
          </a:xfrm>
        </p:spPr>
        <p:txBody>
          <a:bodyPr>
            <a:noAutofit/>
          </a:bodyPr>
          <a:lstStyle/>
          <a:p>
            <a:r>
              <a:rPr lang="en-US" sz="2600" dirty="0">
                <a:cs typeface="+mn-cs"/>
              </a:rPr>
              <a:t>Illustration 11–4 </a:t>
            </a:r>
            <a:r>
              <a:rPr lang="en-US" sz="2600" dirty="0"/>
              <a:t>Relationship of the Income Statement and Balance Sheet to the Statement of Cash Flows</a:t>
            </a:r>
            <a:endParaRPr lang="en-US" sz="2600" dirty="0">
              <a:cs typeface="+mn-cs"/>
            </a:endParaRPr>
          </a:p>
        </p:txBody>
      </p:sp>
      <p:pic>
        <p:nvPicPr>
          <p:cNvPr id="3" name="Picture 2" descr="Summary of the relationship of income statement and balance sheet to statement of cash flows.">
            <a:extLst>
              <a:ext uri="{FF2B5EF4-FFF2-40B4-BE49-F238E27FC236}">
                <a16:creationId xmlns:a16="http://schemas.microsoft.com/office/drawing/2014/main" id="{9D23D860-7B12-4F05-A7B7-C4DE5C0AD4E8}"/>
              </a:ext>
            </a:extLst>
          </p:cNvPr>
          <p:cNvPicPr>
            <a:picLocks noChangeAspect="1"/>
          </p:cNvPicPr>
          <p:nvPr/>
        </p:nvPicPr>
        <p:blipFill>
          <a:blip r:embed="rId3"/>
          <a:stretch>
            <a:fillRect/>
          </a:stretch>
        </p:blipFill>
        <p:spPr>
          <a:xfrm>
            <a:off x="914401" y="1254190"/>
            <a:ext cx="7315198" cy="4927122"/>
          </a:xfrm>
          <a:prstGeom prst="rect">
            <a:avLst/>
          </a:prstGeom>
        </p:spPr>
      </p:pic>
      <p:sp>
        <p:nvSpPr>
          <p:cNvPr id="14" name="Text Placeholder 13">
            <a:extLst>
              <a:ext uri="{FF2B5EF4-FFF2-40B4-BE49-F238E27FC236}">
                <a16:creationId xmlns:a16="http://schemas.microsoft.com/office/drawing/2014/main" id="{38B5D080-6246-458F-BAFD-FC719CDE4BD0}"/>
              </a:ext>
            </a:extLst>
          </p:cNvPr>
          <p:cNvSpPr>
            <a:spLocks noGrp="1"/>
          </p:cNvSpPr>
          <p:nvPr>
            <p:ph type="body" sz="quarter" idx="12"/>
          </p:nvPr>
        </p:nvSpPr>
        <p:spPr>
          <a:xfrm>
            <a:off x="2971268" y="6324600"/>
            <a:ext cx="3201464" cy="190500"/>
          </a:xfrm>
        </p:spPr>
        <p:txBody>
          <a:bodyPr/>
          <a:lstStyle/>
          <a:p>
            <a:r>
              <a:rPr lang="en-US" sz="1200" dirty="0">
                <a:hlinkClick r:id="rId4" action="ppaction://hlinksldjump"/>
              </a:rPr>
              <a:t>Access the text alternative for slide images.</a:t>
            </a:r>
            <a:endParaRPr lang="en-US" sz="1200" dirty="0"/>
          </a:p>
        </p:txBody>
      </p:sp>
      <p:sp>
        <p:nvSpPr>
          <p:cNvPr id="8" name="Slide Number Placeholder 7">
            <a:extLst>
              <a:ext uri="{FF2B5EF4-FFF2-40B4-BE49-F238E27FC236}">
                <a16:creationId xmlns:a16="http://schemas.microsoft.com/office/drawing/2014/main" id="{653B0A68-E6EA-4D0E-9CDC-C249A745F579}"/>
              </a:ext>
            </a:extLst>
          </p:cNvPr>
          <p:cNvSpPr>
            <a:spLocks noGrp="1"/>
          </p:cNvSpPr>
          <p:nvPr>
            <p:ph type="sldNum" sz="quarter" idx="10"/>
          </p:nvPr>
        </p:nvSpPr>
        <p:spPr/>
        <p:txBody>
          <a:bodyPr/>
          <a:lstStyle/>
          <a:p>
            <a:fld id="{68151E55-6873-49E2-B8D5-2F265E6F1973}" type="slidenum">
              <a:rPr lang="en-US" smtClean="0"/>
              <a:t>9</a:t>
            </a:fld>
            <a:endParaRPr lang="en-US" dirty="0"/>
          </a:p>
        </p:txBody>
      </p:sp>
    </p:spTree>
    <p:extLst>
      <p:ext uri="{BB962C8B-B14F-4D97-AF65-F5344CB8AC3E}">
        <p14:creationId xmlns:p14="http://schemas.microsoft.com/office/powerpoint/2010/main" val="270430237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E7BC6287-1E57-46F8-B46D-CC0ECE7CEE8E}"/>
    </a:ext>
  </a:extLst>
</a:theme>
</file>

<file path=ppt/theme/theme2.xml><?xml version="1.0" encoding="utf-8"?>
<a:theme xmlns:a="http://schemas.openxmlformats.org/drawingml/2006/main" name="MainContentSlideMaster">
  <a:themeElements>
    <a:clrScheme name="Custom 10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B9FDA032-B3B1-4FDF-8A44-9303BC60C76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AD8FA8EE-38E3-45B4-B8A8-91E7376F22D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59A53402-BF8D-4356-9B02-35501F8B049D}"/>
    </a:ext>
  </a:extLst>
</a:theme>
</file>

<file path=ppt/theme/theme5.xml><?xml version="1.0" encoding="utf-8"?>
<a:theme xmlns:a="http://schemas.openxmlformats.org/drawingml/2006/main" name="ImageDescriptionAppendixSlideMaster">
  <a:themeElements>
    <a:clrScheme name="Custom 109">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21D45154-5908-4760-96C7-F0E2BCA85E9B}" vid="{002D0E3A-676D-4160-97AC-45FBF1A959A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Template_Editorial_v11_2020</Template>
  <TotalTime>3611</TotalTime>
  <Words>12419</Words>
  <Application>Microsoft Office PowerPoint</Application>
  <PresentationFormat>On-screen Show (4:3)</PresentationFormat>
  <Paragraphs>1267</Paragraphs>
  <Slides>85</Slides>
  <Notes>63</Notes>
  <HiddenSlides>3</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85</vt:i4>
      </vt:variant>
    </vt:vector>
  </HeadingPairs>
  <TitlesOfParts>
    <vt:vector size="94" baseType="lpstr">
      <vt:lpstr>Arial</vt:lpstr>
      <vt:lpstr>Calibri</vt:lpstr>
      <vt:lpstr>URWPalladioTOT</vt:lpstr>
      <vt:lpstr>Title Slides Master</vt:lpstr>
      <vt:lpstr>MainContentSlideMaster</vt:lpstr>
      <vt:lpstr>ClosingMaster</vt:lpstr>
      <vt:lpstr>DividerSlideMaster</vt:lpstr>
      <vt:lpstr>ImageDescriptionAppendixSlideMaster</vt:lpstr>
      <vt:lpstr>Equation</vt:lpstr>
      <vt:lpstr>Financial Accounting, Sixth Edition</vt:lpstr>
      <vt:lpstr>PART A</vt:lpstr>
      <vt:lpstr>Cash Flow Activities</vt:lpstr>
      <vt:lpstr>Illustration 11–1 Statement of Cash Flows</vt:lpstr>
      <vt:lpstr>Learning Objective 1</vt:lpstr>
      <vt:lpstr>Illustration 11–2 Operating, Investing, and Financing Activities</vt:lpstr>
      <vt:lpstr>Common Mistake 1</vt:lpstr>
      <vt:lpstr>Illustration 11–3 Information Sources for Preparing the Statement of Cash Flows</vt:lpstr>
      <vt:lpstr>Illustration 11–4 Relationship of the Income Statement and Balance Sheet to the Statement of Cash Flows</vt:lpstr>
      <vt:lpstr>Key Point 1</vt:lpstr>
      <vt:lpstr>Noncash Activities</vt:lpstr>
      <vt:lpstr>Examples of Significant Noncash Investing and Financing Activities</vt:lpstr>
      <vt:lpstr>Concept Check 11–1 1</vt:lpstr>
      <vt:lpstr>Concept Check 11–1 2</vt:lpstr>
      <vt:lpstr>PART B</vt:lpstr>
      <vt:lpstr>Learning Objective 2</vt:lpstr>
      <vt:lpstr>Illustration 11–5 Steps in Preparing the Statement of Cash Flows</vt:lpstr>
      <vt:lpstr>Illustration 11–6 (1 of 4) Income Statement, Balance Sheets, and Additional Information for E-Games, Inc.</vt:lpstr>
      <vt:lpstr>Illustration 11–6 (2 of 4) Income Statement, Balance Sheets, and Additional Information for E-Games, Inc.</vt:lpstr>
      <vt:lpstr>Illustration 11–6 (3 of 4) Income Statement, Balance Sheets, and Additional Information for E-Games, Inc.</vt:lpstr>
      <vt:lpstr>Illustration 11–6 (4 of 4) Income Statement, Balance Sheets, and Additional Information for E-Games, Inc.</vt:lpstr>
      <vt:lpstr>Key Point 2</vt:lpstr>
      <vt:lpstr>Illustration 11–7 Basic Format for the Statement of Cash Flows—Indirect Method</vt:lpstr>
      <vt:lpstr>Operating Activities—Indirect and Direct Methods</vt:lpstr>
      <vt:lpstr>Key Point 3</vt:lpstr>
      <vt:lpstr>Learning Objective 3</vt:lpstr>
      <vt:lpstr>Operating Activities—Indirect Method</vt:lpstr>
      <vt:lpstr>Illustration 11–8 Summary of Adjustments to Net Income</vt:lpstr>
      <vt:lpstr>Noncash Income Statement Adjustments</vt:lpstr>
      <vt:lpstr>Illustration 11–9 Adjustment for Depreciation Expense</vt:lpstr>
      <vt:lpstr>Illustration 11–10 Adjustment for Depreciation Expense</vt:lpstr>
      <vt:lpstr>Common Mistake 2</vt:lpstr>
      <vt:lpstr>Balance Sheet Adjustments</vt:lpstr>
      <vt:lpstr>Illustration 11–11 Adjustment for Change in Accounts Receivable</vt:lpstr>
      <vt:lpstr>Illustration 11–12 Adjustment for Change in Inventory</vt:lpstr>
      <vt:lpstr>Illustration 11–13 Adjustment for Change in Prepaid Rent</vt:lpstr>
      <vt:lpstr>Illustration 11–14 Adjustment for Change in Accounts Payable</vt:lpstr>
      <vt:lpstr>Illustration 11–15 Adjustment for Change in Interest Payable</vt:lpstr>
      <vt:lpstr>Illustration 11–16 Adjustment for Change in Income Tax Payable</vt:lpstr>
      <vt:lpstr>Key Point 4</vt:lpstr>
      <vt:lpstr>Concept Check 11–2 1</vt:lpstr>
      <vt:lpstr>Concept Check 11–2 2</vt:lpstr>
      <vt:lpstr>Concept Check 11–3 1</vt:lpstr>
      <vt:lpstr>Concept Check 11–3 2</vt:lpstr>
      <vt:lpstr>Learning Objective 4</vt:lpstr>
      <vt:lpstr>Investing Activities</vt:lpstr>
      <vt:lpstr>Illustration 11–17 Cash Flows from Investing Activities</vt:lpstr>
      <vt:lpstr>Common Mistake 3</vt:lpstr>
      <vt:lpstr>Key Point 5</vt:lpstr>
      <vt:lpstr>Concept Check 11–4 1</vt:lpstr>
      <vt:lpstr>Concept Check 11–4 2</vt:lpstr>
      <vt:lpstr>Learning Objective 5</vt:lpstr>
      <vt:lpstr>Financing Activities</vt:lpstr>
      <vt:lpstr>Illustration 11–18 Cash Flows from Financing Activities</vt:lpstr>
      <vt:lpstr>Concept Check 11–5 1</vt:lpstr>
      <vt:lpstr>Concept Check 11–5 2</vt:lpstr>
      <vt:lpstr>Illustration 11–19 Complete Statement of Cash Flows</vt:lpstr>
      <vt:lpstr>ANALYSIS</vt:lpstr>
      <vt:lpstr>Learning Objective 6</vt:lpstr>
      <vt:lpstr>Cash Flow Ratios</vt:lpstr>
      <vt:lpstr>Illustration 11–20 Selected Financial Data for Apple and Alphabet</vt:lpstr>
      <vt:lpstr>Illustration 11–21 Return on Assets for Apple and Alphabet</vt:lpstr>
      <vt:lpstr>Illustration 11–23 Components of Cash Return on Assets</vt:lpstr>
      <vt:lpstr>Illustration 11–24 Cash Flow to Sales for Apple and Alphabet</vt:lpstr>
      <vt:lpstr>Key Point 6</vt:lpstr>
      <vt:lpstr>Concept Check 11–6 1</vt:lpstr>
      <vt:lpstr>Concept Check 11–6 2</vt:lpstr>
      <vt:lpstr>APPENDIX OPERATING ACTIVITIES – DIRECT METHOD</vt:lpstr>
      <vt:lpstr>Operating Activities—Direct Method</vt:lpstr>
      <vt:lpstr>Illustration 11–27 (Illustration 11–26 not shown) Relationship between the Income Statement and Cash Flows from Operating Activities—Direct Method</vt:lpstr>
      <vt:lpstr>Illustration 11–27A Convert Income Statement Items to Operating Cash Flows</vt:lpstr>
      <vt:lpstr>Illustration 11–28  Cash Received from Customers</vt:lpstr>
      <vt:lpstr>Calculate Cash Paid to Suppliers</vt:lpstr>
      <vt:lpstr>Illustration 11–29 Cash Paid to Suppliers</vt:lpstr>
      <vt:lpstr>Illustration 11–30 Cash Paid for Operating Expenses</vt:lpstr>
      <vt:lpstr>Illustration 11–31 Cash Paid for Interest Expense</vt:lpstr>
      <vt:lpstr>Illustration 11–32 Cash Paid for Income Taxes</vt:lpstr>
      <vt:lpstr>Illustration 11–33 Operating Activities Using the Direct Method</vt:lpstr>
      <vt:lpstr>Key Point 7</vt:lpstr>
      <vt:lpstr>Concept Check 11–7 1</vt:lpstr>
      <vt:lpstr>Concept Check 11–7 2</vt:lpstr>
      <vt:lpstr>End of Main Content</vt:lpstr>
      <vt:lpstr>Accessibility Content: Text Alternatives for Images</vt:lpstr>
      <vt:lpstr>Illustration 11–4 Relationship of the Income Statement and Balance Sheet to the Statement of Cash Flows – Text Alternative</vt:lpstr>
      <vt:lpstr>Calculate Cash Paid to Suppliers – Text Alternative</vt:lpstr>
    </vt:vector>
  </TitlesOfParts>
  <Company>McGraw Hill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creator/>
  <cp:keywords/>
  <cp:lastModifiedBy>Nithiyanadhan Rajagopal</cp:lastModifiedBy>
  <cp:revision>188</cp:revision>
  <dcterms:created xsi:type="dcterms:W3CDTF">2021-07-01T13:49:16Z</dcterms:created>
  <dcterms:modified xsi:type="dcterms:W3CDTF">2021-09-17T03:55:49Z</dcterms:modified>
</cp:coreProperties>
</file>