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1"/>
  </p:notesMasterIdLst>
  <p:sldIdLst>
    <p:sldId id="304" r:id="rId6"/>
    <p:sldId id="305" r:id="rId7"/>
    <p:sldId id="306" r:id="rId8"/>
    <p:sldId id="402" r:id="rId9"/>
    <p:sldId id="307" r:id="rId10"/>
    <p:sldId id="475" r:id="rId11"/>
    <p:sldId id="476" r:id="rId12"/>
    <p:sldId id="404" r:id="rId13"/>
    <p:sldId id="405" r:id="rId14"/>
    <p:sldId id="308" r:id="rId15"/>
    <p:sldId id="406" r:id="rId16"/>
    <p:sldId id="407" r:id="rId17"/>
    <p:sldId id="408" r:id="rId18"/>
    <p:sldId id="477" r:id="rId19"/>
    <p:sldId id="409" r:id="rId20"/>
    <p:sldId id="309" r:id="rId21"/>
    <p:sldId id="310" r:id="rId22"/>
    <p:sldId id="410" r:id="rId23"/>
    <p:sldId id="411" r:id="rId24"/>
    <p:sldId id="412" r:id="rId25"/>
    <p:sldId id="413" r:id="rId26"/>
    <p:sldId id="414" r:id="rId27"/>
    <p:sldId id="478" r:id="rId28"/>
    <p:sldId id="479" r:id="rId29"/>
    <p:sldId id="416" r:id="rId30"/>
    <p:sldId id="417" r:id="rId31"/>
    <p:sldId id="418" r:id="rId32"/>
    <p:sldId id="419" r:id="rId33"/>
    <p:sldId id="420" r:id="rId34"/>
    <p:sldId id="421" r:id="rId35"/>
    <p:sldId id="422" r:id="rId36"/>
    <p:sldId id="423" r:id="rId37"/>
    <p:sldId id="480" r:id="rId38"/>
    <p:sldId id="481" r:id="rId39"/>
    <p:sldId id="425" r:id="rId40"/>
    <p:sldId id="426" r:id="rId41"/>
    <p:sldId id="311" r:id="rId42"/>
    <p:sldId id="427" r:id="rId43"/>
    <p:sldId id="428" r:id="rId44"/>
    <p:sldId id="429" r:id="rId45"/>
    <p:sldId id="430" r:id="rId46"/>
    <p:sldId id="431" r:id="rId47"/>
    <p:sldId id="432" r:id="rId48"/>
    <p:sldId id="433" r:id="rId49"/>
    <p:sldId id="434" r:id="rId50"/>
    <p:sldId id="312" r:id="rId51"/>
    <p:sldId id="435" r:id="rId52"/>
    <p:sldId id="502" r:id="rId53"/>
    <p:sldId id="501" r:id="rId54"/>
    <p:sldId id="437" r:id="rId55"/>
    <p:sldId id="438" r:id="rId56"/>
    <p:sldId id="439" r:id="rId57"/>
    <p:sldId id="500" r:id="rId58"/>
    <p:sldId id="441" r:id="rId59"/>
    <p:sldId id="442" r:id="rId60"/>
    <p:sldId id="443" r:id="rId61"/>
    <p:sldId id="313" r:id="rId62"/>
    <p:sldId id="446" r:id="rId63"/>
    <p:sldId id="447" r:id="rId64"/>
    <p:sldId id="449" r:id="rId65"/>
    <p:sldId id="450" r:id="rId66"/>
    <p:sldId id="451" r:id="rId67"/>
    <p:sldId id="452" r:id="rId68"/>
    <p:sldId id="453" r:id="rId69"/>
    <p:sldId id="454" r:id="rId70"/>
    <p:sldId id="455" r:id="rId71"/>
    <p:sldId id="448" r:id="rId72"/>
    <p:sldId id="456" r:id="rId73"/>
    <p:sldId id="457" r:id="rId74"/>
    <p:sldId id="458" r:id="rId75"/>
    <p:sldId id="459" r:id="rId76"/>
    <p:sldId id="460" r:id="rId77"/>
    <p:sldId id="461" r:id="rId78"/>
    <p:sldId id="483" r:id="rId79"/>
    <p:sldId id="462" r:id="rId80"/>
    <p:sldId id="484" r:id="rId81"/>
    <p:sldId id="463" r:id="rId82"/>
    <p:sldId id="464" r:id="rId83"/>
    <p:sldId id="465" r:id="rId84"/>
    <p:sldId id="503" r:id="rId85"/>
    <p:sldId id="467" r:id="rId86"/>
    <p:sldId id="468" r:id="rId87"/>
    <p:sldId id="469" r:id="rId88"/>
    <p:sldId id="470" r:id="rId89"/>
    <p:sldId id="472" r:id="rId90"/>
    <p:sldId id="471" r:id="rId91"/>
    <p:sldId id="473" r:id="rId92"/>
    <p:sldId id="485" r:id="rId93"/>
    <p:sldId id="260" r:id="rId94"/>
    <p:sldId id="258" r:id="rId95"/>
    <p:sldId id="264" r:id="rId96"/>
    <p:sldId id="486" r:id="rId97"/>
    <p:sldId id="487" r:id="rId98"/>
    <p:sldId id="488" r:id="rId99"/>
    <p:sldId id="489" r:id="rId100"/>
    <p:sldId id="490" r:id="rId101"/>
    <p:sldId id="491" r:id="rId102"/>
    <p:sldId id="492" r:id="rId103"/>
    <p:sldId id="493" r:id="rId104"/>
    <p:sldId id="494" r:id="rId105"/>
    <p:sldId id="495" r:id="rId106"/>
    <p:sldId id="496" r:id="rId107"/>
    <p:sldId id="497" r:id="rId108"/>
    <p:sldId id="498" r:id="rId109"/>
    <p:sldId id="499"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305"/>
            <p14:sldId id="306"/>
            <p14:sldId id="402"/>
            <p14:sldId id="307"/>
            <p14:sldId id="475"/>
            <p14:sldId id="476"/>
            <p14:sldId id="404"/>
            <p14:sldId id="405"/>
            <p14:sldId id="308"/>
            <p14:sldId id="406"/>
            <p14:sldId id="407"/>
            <p14:sldId id="408"/>
            <p14:sldId id="477"/>
            <p14:sldId id="409"/>
            <p14:sldId id="309"/>
            <p14:sldId id="310"/>
            <p14:sldId id="410"/>
            <p14:sldId id="411"/>
            <p14:sldId id="412"/>
            <p14:sldId id="413"/>
            <p14:sldId id="414"/>
            <p14:sldId id="478"/>
            <p14:sldId id="479"/>
            <p14:sldId id="416"/>
            <p14:sldId id="417"/>
            <p14:sldId id="418"/>
            <p14:sldId id="419"/>
            <p14:sldId id="420"/>
            <p14:sldId id="421"/>
            <p14:sldId id="422"/>
            <p14:sldId id="423"/>
            <p14:sldId id="480"/>
            <p14:sldId id="481"/>
            <p14:sldId id="425"/>
            <p14:sldId id="426"/>
            <p14:sldId id="311"/>
            <p14:sldId id="427"/>
            <p14:sldId id="428"/>
            <p14:sldId id="429"/>
            <p14:sldId id="430"/>
            <p14:sldId id="431"/>
            <p14:sldId id="432"/>
            <p14:sldId id="433"/>
            <p14:sldId id="434"/>
            <p14:sldId id="312"/>
            <p14:sldId id="435"/>
            <p14:sldId id="502"/>
            <p14:sldId id="501"/>
            <p14:sldId id="437"/>
            <p14:sldId id="438"/>
            <p14:sldId id="439"/>
            <p14:sldId id="500"/>
            <p14:sldId id="441"/>
            <p14:sldId id="442"/>
            <p14:sldId id="443"/>
            <p14:sldId id="313"/>
            <p14:sldId id="446"/>
            <p14:sldId id="447"/>
            <p14:sldId id="449"/>
            <p14:sldId id="450"/>
            <p14:sldId id="451"/>
            <p14:sldId id="452"/>
            <p14:sldId id="453"/>
            <p14:sldId id="454"/>
            <p14:sldId id="455"/>
            <p14:sldId id="448"/>
            <p14:sldId id="456"/>
            <p14:sldId id="457"/>
            <p14:sldId id="458"/>
            <p14:sldId id="459"/>
            <p14:sldId id="460"/>
            <p14:sldId id="461"/>
            <p14:sldId id="483"/>
            <p14:sldId id="462"/>
            <p14:sldId id="484"/>
            <p14:sldId id="463"/>
            <p14:sldId id="464"/>
            <p14:sldId id="465"/>
            <p14:sldId id="503"/>
            <p14:sldId id="467"/>
            <p14:sldId id="468"/>
            <p14:sldId id="469"/>
            <p14:sldId id="470"/>
            <p14:sldId id="472"/>
            <p14:sldId id="471"/>
            <p14:sldId id="473"/>
            <p14:sldId id="485"/>
            <p14:sldId id="260"/>
          </p14:sldIdLst>
        </p14:section>
        <p14:section name="Appendix: Image Descriptions for Unsighted Students" id="{9E859B0B-078E-463E-89A6-21C20DD280C4}">
          <p14:sldIdLst>
            <p14:sldId id="258"/>
            <p14:sldId id="264"/>
            <p14:sldId id="486"/>
            <p14:sldId id="487"/>
            <p14:sldId id="488"/>
            <p14:sldId id="489"/>
            <p14:sldId id="490"/>
            <p14:sldId id="491"/>
            <p14:sldId id="492"/>
            <p14:sldId id="493"/>
            <p14:sldId id="494"/>
            <p14:sldId id="495"/>
            <p14:sldId id="496"/>
            <p14:sldId id="497"/>
            <p14:sldId id="498"/>
            <p14:sldId id="49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2B"/>
    <a:srgbClr val="F4CCCC"/>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26" autoAdjust="0"/>
    <p:restoredTop sz="94249" autoAdjust="0"/>
  </p:normalViewPr>
  <p:slideViewPr>
    <p:cSldViewPr snapToGrid="0" showGuides="1">
      <p:cViewPr varScale="1">
        <p:scale>
          <a:sx n="64" d="100"/>
          <a:sy n="64" d="100"/>
        </p:scale>
        <p:origin x="924" y="72"/>
      </p:cViewPr>
      <p:guideLst>
        <p:guide pos="3264"/>
        <p:guide orient="horz" pos="2256"/>
        <p:guide pos="5640"/>
      </p:guideLst>
    </p:cSldViewPr>
  </p:slideViewPr>
  <p:outlineViewPr>
    <p:cViewPr>
      <p:scale>
        <a:sx n="33" d="100"/>
        <a:sy n="33" d="100"/>
      </p:scale>
      <p:origin x="0" y="-66786"/>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commentAuthors" Target="commentAuthor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145190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2433421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important that you understand how companies report their leases because </a:t>
            </a:r>
            <a:r>
              <a:rPr lang="en-US" b="1" dirty="0"/>
              <a:t>leasing has become the number one method of external financing by U.S. companies.</a:t>
            </a:r>
            <a:r>
              <a:rPr lang="en-US" dirty="0"/>
              <a:t> You are already familiar with a lease if you’ve ever leased a car or an apartment. </a:t>
            </a:r>
          </a:p>
          <a:p>
            <a:endParaRPr lang="en-US" dirty="0"/>
          </a:p>
          <a:p>
            <a:r>
              <a:rPr lang="en-US" dirty="0"/>
              <a:t>A </a:t>
            </a:r>
            <a:r>
              <a:rPr lang="en-US" b="1" i="0" dirty="0"/>
              <a:t>lease</a:t>
            </a:r>
            <a:r>
              <a:rPr lang="en-US" dirty="0"/>
              <a:t> is a contractual arrangement by which the </a:t>
            </a:r>
            <a:r>
              <a:rPr lang="en-US" i="1" dirty="0"/>
              <a:t>lessor</a:t>
            </a:r>
            <a:r>
              <a:rPr lang="en-US" dirty="0"/>
              <a:t> (owner) provides the </a:t>
            </a:r>
            <a:r>
              <a:rPr lang="en-US" i="1" dirty="0"/>
              <a:t>lessee</a:t>
            </a:r>
            <a:r>
              <a:rPr lang="en-US" dirty="0"/>
              <a:t> (user) the right to use an asset for a specified period of time. This right is recorded as an </a:t>
            </a:r>
            <a:r>
              <a:rPr lang="en-US" i="1" dirty="0"/>
              <a:t>asset</a:t>
            </a:r>
            <a:r>
              <a:rPr lang="en-US" dirty="0"/>
              <a:t>. The user also has an obligation to make payments over the lease period. This obligation is recorded as a </a:t>
            </a:r>
            <a:r>
              <a:rPr lang="en-US" i="1" dirty="0"/>
              <a:t>liability</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2443433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aseline="0" dirty="0"/>
              <a:t>Let’s look at the benefits of leasing.</a:t>
            </a:r>
          </a:p>
          <a:p>
            <a:endParaRPr lang="en-US" baseline="0" dirty="0"/>
          </a:p>
          <a:p>
            <a:r>
              <a:rPr lang="en-US" b="1" dirty="0"/>
              <a:t>Why Do Many Companies Lease Rather Than Buy?</a:t>
            </a:r>
          </a:p>
          <a:p>
            <a:endParaRPr lang="en-US" b="1" dirty="0"/>
          </a:p>
          <a:p>
            <a:pPr marL="234841" indent="-234841">
              <a:buFont typeface="+mj-lt"/>
              <a:buAutoNum type="arabicPeriod"/>
            </a:pPr>
            <a:r>
              <a:rPr lang="en-US" b="1" dirty="0"/>
              <a:t>Leasing reduces the upfront cash needed to use an asset. </a:t>
            </a:r>
            <a:r>
              <a:rPr lang="en-US" dirty="0"/>
              <a:t>Instead of paying cash upfront for the full purchase of an asset, only the first month’s lease payment is needed to begin using the asset. This is especially important for companies that have high credit risk and may not be able to borrow enough cash to purchase an asset.</a:t>
            </a:r>
          </a:p>
          <a:p>
            <a:pPr marL="234841" indent="-234841">
              <a:buFont typeface="+mj-lt"/>
              <a:buAutoNum type="arabicPeriod"/>
            </a:pPr>
            <a:r>
              <a:rPr lang="en-US" b="1" dirty="0"/>
              <a:t>Lease payments often are lower than installment payments.</a:t>
            </a:r>
            <a:r>
              <a:rPr lang="en-US" b="1" i="1" dirty="0"/>
              <a:t> </a:t>
            </a:r>
            <a:r>
              <a:rPr lang="en-US" dirty="0"/>
              <a:t>Lease payments often are tied only to the portion of value related to the period of use, while the installment payments are tied to the entire value of the asset regardless of the borrower's intended period of use. This means the monthly payments associated with leasing often are lower. </a:t>
            </a:r>
          </a:p>
          <a:p>
            <a:pPr marL="234841" indent="-234841">
              <a:buFont typeface="+mj-lt"/>
              <a:buAutoNum type="arabicPeriod"/>
            </a:pPr>
            <a:r>
              <a:rPr lang="en-US" b="1" dirty="0"/>
              <a:t>Leasing offers flexibility and lower costs when disposing of an asset.</a:t>
            </a:r>
            <a:r>
              <a:rPr lang="en-US" dirty="0"/>
              <a:t> Returning a leased asset at the end of the lease term requires little effort or cost. Selling an asset, however, may require more time to find a buyer, especially for unique assets. Selling an asset also can require significant costs, such as selling commissions and legal fees.</a:t>
            </a:r>
          </a:p>
          <a:p>
            <a:pPr marL="234841" indent="-234841">
              <a:buFont typeface="+mj-lt"/>
              <a:buAutoNum type="arabicPeriod"/>
            </a:pPr>
            <a:r>
              <a:rPr lang="en-US" b="1" dirty="0"/>
              <a:t>Leasing may offer protection against the risk of declining asset values.</a:t>
            </a:r>
            <a:r>
              <a:rPr lang="en-US" b="1" i="1" dirty="0"/>
              <a:t> </a:t>
            </a:r>
            <a:r>
              <a:rPr lang="en-US" dirty="0"/>
              <a:t>In certain lease agreements, lessees don’t have to worry about declining fair values (selling prices) while they are using the asset. Of course, the lessee also misses out on any increase in fair value.</a:t>
            </a:r>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505255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lease arrangement gives the lessee (user) the right to use an asset for a period of time. This right is recorded as an </a:t>
            </a:r>
            <a:r>
              <a:rPr lang="en-US" i="1" dirty="0"/>
              <a:t>asset</a:t>
            </a:r>
            <a:r>
              <a:rPr lang="en-US" dirty="0"/>
              <a:t>. The user also has an obligation to make payments over the lease period. This obligation is recorded as a </a:t>
            </a:r>
            <a:r>
              <a:rPr lang="en-US" i="1" dirty="0"/>
              <a:t>liability</a:t>
            </a:r>
            <a:r>
              <a:rPr lang="en-US" dirty="0"/>
              <a:t>. </a:t>
            </a:r>
          </a:p>
          <a:p>
            <a:endParaRPr lang="en-US" dirty="0"/>
          </a:p>
          <a:p>
            <a:r>
              <a:rPr lang="en-US" dirty="0"/>
              <a:t>Let’s look at an example of recording a lease by modifying our earlier example of California Coasters. Instead of purchasing a new delivery truck, California Coasters agrees to make lease payments of $352.28 at the end of each month for 48 months. California Coasters doesn’t own the leased truck, but the company has the right to use the truck by agreeing to terms of the lease. At the beginning of the lease period, California Coasters records a lease asset and lease payable for the present value of the lease payments. In this example, the present value of the 48 lease payments using a 6% borrowing rate is $15,000 (calculation discussed in the next two slides).</a:t>
            </a:r>
          </a:p>
          <a:p>
            <a:endParaRPr lang="en-US" dirty="0"/>
          </a:p>
          <a:p>
            <a:r>
              <a:rPr lang="en-US" dirty="0"/>
              <a:t>Even though lease payments total $16,909.44 over the four-year period ($352.28 × 48 payments), we record the lease  payable for only $15,000, the present value of those future payments. The additional payment of $1,909.44 essentially represents the cost of borrowing for four years. As lease payments are made over time, the carrying values of the asset and the liability will be reduced to zero. </a:t>
            </a:r>
          </a:p>
          <a:p>
            <a:endParaRPr lang="en-US" dirty="0"/>
          </a:p>
          <a:p>
            <a:r>
              <a:rPr lang="en-US" dirty="0"/>
              <a:t>These adjustments are covered in intermediate accounting textbooks.</a:t>
            </a:r>
          </a:p>
        </p:txBody>
      </p:sp>
      <p:sp>
        <p:nvSpPr>
          <p:cNvPr id="4" name="Slide Number Placeholder 3"/>
          <p:cNvSpPr>
            <a:spLocks noGrp="1"/>
          </p:cNvSpPr>
          <p:nvPr>
            <p:ph type="sldNum" sz="quarter" idx="10"/>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522135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beginning of the lease period, the lessee records a lease asset and lease payable for the </a:t>
            </a:r>
            <a:r>
              <a:rPr lang="en-US" i="1" dirty="0"/>
              <a:t>present value of the lease payments</a:t>
            </a:r>
            <a:r>
              <a:rPr lang="en-US" dirty="0"/>
              <a:t>. There are several ways to calculate the present value of the lease payments.</a:t>
            </a:r>
          </a:p>
          <a:p>
            <a:endParaRPr lang="en-US" dirty="0"/>
          </a:p>
          <a:p>
            <a:pPr marL="234841" indent="-234841">
              <a:buFont typeface="+mj-lt"/>
              <a:buAutoNum type="arabicPeriod"/>
            </a:pPr>
            <a:r>
              <a:rPr lang="en-US" dirty="0"/>
              <a:t>Table 4 at the back of this book provides present values of annuities of $1 for many variations in number of periods (</a:t>
            </a:r>
            <a:r>
              <a:rPr lang="en-US" i="1" dirty="0"/>
              <a:t>n</a:t>
            </a:r>
            <a:r>
              <a:rPr lang="en-US" dirty="0"/>
              <a:t>) and interest rates (</a:t>
            </a:r>
            <a:r>
              <a:rPr lang="en-US" i="1" dirty="0" err="1"/>
              <a:t>i</a:t>
            </a:r>
            <a:r>
              <a:rPr lang="en-US" dirty="0"/>
              <a:t>). These values are multiplied by the monthly lease payment to get the present value of the total lease payments. </a:t>
            </a:r>
          </a:p>
          <a:p>
            <a:pPr marL="234841" indent="-234841">
              <a:buFont typeface="+mj-lt"/>
              <a:buAutoNum type="arabicPeriod"/>
            </a:pPr>
            <a:r>
              <a:rPr lang="en-US" dirty="0"/>
              <a:t>For combinations of </a:t>
            </a:r>
            <a:r>
              <a:rPr lang="en-US" i="1" dirty="0"/>
              <a:t>n</a:t>
            </a:r>
            <a:r>
              <a:rPr lang="en-US" dirty="0"/>
              <a:t> and </a:t>
            </a:r>
            <a:r>
              <a:rPr lang="en-US" i="1" dirty="0" err="1"/>
              <a:t>i</a:t>
            </a:r>
            <a:r>
              <a:rPr lang="en-US" dirty="0"/>
              <a:t> not shown, you can calculate the present value of the lease payments using a financial calculator or Excel. </a:t>
            </a:r>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1340827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4 at the back of this book provides present values of annuities of $1 for many variations in number of periods (n) and interest rates (</a:t>
            </a:r>
            <a:r>
              <a:rPr lang="en-US" dirty="0" err="1"/>
              <a:t>i</a:t>
            </a:r>
            <a:r>
              <a:rPr lang="en-US" dirty="0"/>
              <a:t>). These values are multiplied by the monthly lease payment to get the present value of the total lease payments. For combinations of n and I not shown, you can calculate the present value of the lease payments using a financial calculator or Excel.</a:t>
            </a:r>
          </a:p>
          <a:p>
            <a:endParaRPr lang="en-US" dirty="0"/>
          </a:p>
          <a:p>
            <a:r>
              <a:rPr lang="en-US" dirty="0"/>
              <a:t>In our example, the lease period is 48 months, and the interest rate per month is 0.5% (= 6% annual rate ÷ 12). </a:t>
            </a:r>
          </a:p>
          <a:p>
            <a:endParaRPr lang="en-US" dirty="0"/>
          </a:p>
          <a:p>
            <a:r>
              <a:rPr lang="en-US" dirty="0"/>
              <a:t>This illustration shows the calculator inputs used to obtain the present value of $15,000.</a:t>
            </a:r>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2614729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alternative to using a financial calculator is to use Excel. </a:t>
            </a:r>
          </a:p>
          <a:p>
            <a:endParaRPr lang="en-US" dirty="0"/>
          </a:p>
          <a:p>
            <a:r>
              <a:rPr lang="en-US" dirty="0"/>
              <a:t>This illustration demonstrates the inputs and the formula used to calculate the present value of lease payments.</a:t>
            </a:r>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569396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963876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325998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27492260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bond</a:t>
            </a:r>
            <a:r>
              <a:rPr lang="en-US" dirty="0"/>
              <a:t> is a formal debt instrument issued by a company to borrow money. The issuing company (borrower) receives cash by selling a bond to an investor (lender). In return, the issuing company promises to pay back to the investor: </a:t>
            </a:r>
          </a:p>
          <a:p>
            <a:pPr marL="234841" indent="-234841">
              <a:buAutoNum type="arabicParenBoth"/>
            </a:pPr>
            <a:r>
              <a:rPr lang="en-US" dirty="0"/>
              <a:t>A stated amount, referred to as the </a:t>
            </a:r>
            <a:r>
              <a:rPr lang="en-US" i="1" dirty="0"/>
              <a:t>principal</a:t>
            </a:r>
            <a:r>
              <a:rPr lang="en-US" dirty="0"/>
              <a:t> or </a:t>
            </a:r>
            <a:r>
              <a:rPr lang="en-US" i="1" dirty="0"/>
              <a:t>face amount,</a:t>
            </a:r>
            <a:r>
              <a:rPr lang="en-US" dirty="0"/>
              <a:t> at a specified maturity date</a:t>
            </a:r>
          </a:p>
          <a:p>
            <a:pPr marL="234841" indent="-234841">
              <a:buAutoNum type="arabicParenBoth"/>
            </a:pPr>
            <a:r>
              <a:rPr lang="en-US" dirty="0"/>
              <a:t>Periodic interest payments over the life of the bond. </a:t>
            </a:r>
          </a:p>
          <a:p>
            <a:endParaRPr lang="en-US" dirty="0"/>
          </a:p>
          <a:p>
            <a:r>
              <a:rPr lang="en-US" dirty="0"/>
              <a:t>Bonds are very similar to notes.</a:t>
            </a:r>
            <a:r>
              <a:rPr lang="en-US" baseline="0" dirty="0"/>
              <a:t> </a:t>
            </a:r>
            <a:r>
              <a:rPr lang="en-US" dirty="0"/>
              <a:t>Bonds, though, usually are for greater amounts and are issued to many lenders, while notes most often are issued to a single lender such as a bank. </a:t>
            </a:r>
          </a:p>
          <a:p>
            <a:endParaRPr lang="en-US" dirty="0"/>
          </a:p>
          <a:p>
            <a:r>
              <a:rPr lang="en-US" dirty="0"/>
              <a:t>Traditionally, interest on bonds is paid twice a year (semiannually) on designated interest dates, beginning six months after the original bond issue date.</a:t>
            </a:r>
          </a:p>
        </p:txBody>
      </p:sp>
      <p:sp>
        <p:nvSpPr>
          <p:cNvPr id="4" name="Slide Number Placeholder 3"/>
          <p:cNvSpPr>
            <a:spLocks noGrp="1"/>
          </p:cNvSpPr>
          <p:nvPr>
            <p:ph type="sldNum" sz="quarter" idx="10"/>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29913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Assume that on January 1, 2024, California Coasters decides to raise money for development of its new roller coaster by issuing $100,000 of bonds paying interest of 7% each year. The bonds are due in 10 years, with interest payable semiannually on June 30 and December 31 each year. </a:t>
            </a:r>
            <a:r>
              <a:rPr lang="en-US" b="1" dirty="0"/>
              <a:t>In practice, most corporate bonds pay interest semiannually (every six months) rather than paying interest monthly, quarterly, or annually. </a:t>
            </a:r>
          </a:p>
          <a:p>
            <a:pPr algn="just"/>
            <a:endParaRPr lang="en-US" dirty="0"/>
          </a:p>
          <a:p>
            <a:pPr algn="just"/>
            <a:r>
              <a:rPr lang="en-US" dirty="0"/>
              <a:t>In this example, California Coasters will receive cash of $100,000 on the issue date. In return, California Coasters promises the following cash payments back to investors: </a:t>
            </a:r>
          </a:p>
          <a:p>
            <a:pPr marL="234841" indent="-234841">
              <a:buFont typeface="+mj-lt"/>
              <a:buAutoNum type="arabicPeriod"/>
            </a:pPr>
            <a:r>
              <a:rPr lang="en-US" dirty="0"/>
              <a:t>Face amount of $100,000 at the end of 10 years, plus </a:t>
            </a:r>
          </a:p>
          <a:p>
            <a:pPr marL="234841" indent="-234841">
              <a:buFont typeface="+mj-lt"/>
              <a:buAutoNum type="arabicPeriod"/>
            </a:pPr>
            <a:r>
              <a:rPr lang="en-US" dirty="0"/>
              <a:t>Interest payments of $3,500 (= $100,000 × 7% × 1/2 year) every six months for 10 years. That’s a total of 20 interest payments of $3,500 each (= $70,000). </a:t>
            </a:r>
          </a:p>
          <a:p>
            <a:endParaRPr lang="en-US" dirty="0"/>
          </a:p>
          <a:p>
            <a:r>
              <a:rPr lang="en-US" dirty="0"/>
              <a:t>This illustration provides a timeline of the cash flows related to the bond issue. </a:t>
            </a:r>
          </a:p>
          <a:p>
            <a:endParaRPr lang="en-US" dirty="0"/>
          </a:p>
          <a:p>
            <a:pPr algn="just"/>
            <a:r>
              <a:rPr lang="en-US" dirty="0"/>
              <a:t>Over the 10-year period, investors will receive a total of $170,000, which is the face amount of $100,000 due at maturity plus 20 semiannual interest payments of $3,500, totaling $70,000. </a:t>
            </a:r>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2918062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Coasters records the bonds at their issue price of $100,000 by increasing Cash and increasing Bonds Payable (a liability).</a:t>
            </a:r>
          </a:p>
          <a:p>
            <a:endParaRPr lang="en-US" dirty="0"/>
          </a:p>
          <a:p>
            <a:r>
              <a:rPr lang="en-US" dirty="0"/>
              <a:t>California Coasters reports bonds payable in the long-term liabilities section of the balance sheet. Nine years from now, when the bonds are within one year of maturity, the firm will reclassify the bonds as current liabilities.</a:t>
            </a:r>
          </a:p>
        </p:txBody>
      </p:sp>
      <p:sp>
        <p:nvSpPr>
          <p:cNvPr id="4" name="Slide Number Placeholder 3"/>
          <p:cNvSpPr>
            <a:spLocks noGrp="1"/>
          </p:cNvSpPr>
          <p:nvPr>
            <p:ph type="sldNum" sz="quarter" idx="10"/>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4097094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of $3,500 ($100,000 x 7% x ½) based on the bond’s stated interest rate by increasing Interest Expense and decreasing Cash. </a:t>
            </a:r>
          </a:p>
          <a:p>
            <a:endParaRPr lang="en-US" dirty="0"/>
          </a:p>
          <a:p>
            <a:r>
              <a:rPr lang="en-US" dirty="0"/>
              <a:t>The </a:t>
            </a:r>
            <a:r>
              <a:rPr lang="en-US" b="1" dirty="0"/>
              <a:t>stated interest rate</a:t>
            </a:r>
            <a:r>
              <a:rPr lang="en-US" dirty="0"/>
              <a:t> is the rate specified in the bond contract used to calculate the cash payments for interest.</a:t>
            </a:r>
          </a:p>
          <a:p>
            <a:endParaRPr lang="en-US" dirty="0"/>
          </a:p>
          <a:p>
            <a:r>
              <a:rPr lang="en-US" dirty="0"/>
              <a:t>The firm will record another semiannual interest payment on December 31, 2024. In fact, it will record this same semiannual interest payment at the end of every six-month period for the next 10 years.</a:t>
            </a:r>
          </a:p>
        </p:txBody>
      </p:sp>
      <p:sp>
        <p:nvSpPr>
          <p:cNvPr id="4" name="Slide Number Placeholder 3"/>
          <p:cNvSpPr>
            <a:spLocks noGrp="1"/>
          </p:cNvSpPr>
          <p:nvPr>
            <p:ph type="sldNum" sz="quarter" idx="10"/>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3740163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issuing company buys back its bonds from the investors, we say the company has retired those bonds. The company may wait until the bonds mature to retire them or choose to buy back the bonds from the investors early. </a:t>
            </a:r>
          </a:p>
          <a:p>
            <a:endParaRPr lang="en-US" dirty="0"/>
          </a:p>
          <a:p>
            <a:r>
              <a:rPr lang="en-US" dirty="0"/>
              <a:t>At retirement, California Coasters would pay cash of $100,000 to eliminate its bonds payable liability and records the payment by decreasing Cash and decreasing Bonds Payable.</a:t>
            </a:r>
          </a:p>
        </p:txBody>
      </p:sp>
      <p:sp>
        <p:nvSpPr>
          <p:cNvPr id="4" name="Slide Number Placeholder 3"/>
          <p:cNvSpPr>
            <a:spLocks noGrp="1"/>
          </p:cNvSpPr>
          <p:nvPr>
            <p:ph type="sldNum" sz="quarter" idx="10"/>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2430087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For most large corporations, bonds are sold, or underwritten, by investment houses. The three largest bond underwriters are JPMorgan Chase, Citigroup, and Bank of America. A company issuing a bond pays a fee for these underwriting services. Other costs include legal, accounting, registration, and printing fees. To keep costs down, the issuing company may choose to sell the bonds directly to a single investor, such as a large investment fund or an insurance company. This is referred to as a private placement. </a:t>
            </a:r>
          </a:p>
          <a:p>
            <a:endParaRPr lang="en-US" b="0" dirty="0"/>
          </a:p>
          <a:p>
            <a:r>
              <a:rPr lang="en-US" b="0" dirty="0"/>
              <a:t>Bonds may be secured or unsecured, term or serial, callable, or convertible. This illustration provides a summary.</a:t>
            </a:r>
          </a:p>
          <a:p>
            <a:endParaRPr lang="en-US" b="1" dirty="0"/>
          </a:p>
          <a:p>
            <a:r>
              <a:rPr lang="en-US" b="1" dirty="0"/>
              <a:t>Secured and Unsecured Bonds. </a:t>
            </a:r>
          </a:p>
          <a:p>
            <a:r>
              <a:rPr lang="en-US" b="1" dirty="0"/>
              <a:t>Secured bonds</a:t>
            </a:r>
            <a:r>
              <a:rPr lang="en-US" b="0" dirty="0"/>
              <a:t> are supported by specific assets the issuing company has pledged as collateral. If the company defaults on the payments, the investor is entitled to the assets pledged as collateral.</a:t>
            </a:r>
          </a:p>
          <a:p>
            <a:r>
              <a:rPr lang="en-US" b="1" dirty="0"/>
              <a:t>Unsecured bonds</a:t>
            </a:r>
            <a:r>
              <a:rPr lang="en-US" b="0" dirty="0"/>
              <a:t>, also referred to as </a:t>
            </a:r>
            <a:r>
              <a:rPr lang="en-US" b="0" i="1" dirty="0"/>
              <a:t>debentures</a:t>
            </a:r>
            <a:r>
              <a:rPr lang="en-US" b="0" dirty="0"/>
              <a:t>, are not backed by a specific asset. These bonds are secured only by the “full faith and credit” of the issuing company. Most bonds are unsecured.</a:t>
            </a:r>
          </a:p>
          <a:p>
            <a:endParaRPr lang="en-US" b="0" dirty="0"/>
          </a:p>
          <a:p>
            <a:r>
              <a:rPr lang="en-US" b="1" dirty="0"/>
              <a:t>Term and Serial Bonds</a:t>
            </a:r>
          </a:p>
          <a:p>
            <a:endParaRPr lang="en-US" b="1" dirty="0"/>
          </a:p>
          <a:p>
            <a:r>
              <a:rPr lang="en-US" b="1" dirty="0"/>
              <a:t>Term bonds </a:t>
            </a:r>
            <a:r>
              <a:rPr lang="en-US" b="0" dirty="0"/>
              <a:t>require payment of the full principal amount of the bond at a single maturity date. To ensure that sufficient funds are available to pay back the bonds at the end of the loan term, the issuing company usually sets aside money in a “sinking fund.” A </a:t>
            </a:r>
            <a:r>
              <a:rPr lang="en-US" b="1" dirty="0"/>
              <a:t>sinking fund </a:t>
            </a:r>
            <a:r>
              <a:rPr lang="en-US" b="0" dirty="0"/>
              <a:t>is an investment fund to which an organization makes payments each year over the life of its outstanding debt. Since most bonds are term bonds, we focus on term bonds in this chapter. The example we covered using California Coasters in the previous section involved term bonds.</a:t>
            </a:r>
          </a:p>
          <a:p>
            <a:endParaRPr lang="en-US" b="0" dirty="0"/>
          </a:p>
          <a:p>
            <a:r>
              <a:rPr lang="en-US" b="1" dirty="0"/>
              <a:t>Serial bonds </a:t>
            </a:r>
            <a:r>
              <a:rPr lang="en-US" b="0" dirty="0"/>
              <a:t>require payments in installments over a series of years. Rather than issuing $20 million in bonds that will be due at the end of the 10th year, the company may issue $20 million in serial bonds, of which $2 million is due each year for the next 10 years. This makes it easier to meet its bond obligations as they become due.</a:t>
            </a:r>
          </a:p>
          <a:p>
            <a:endParaRPr lang="en-US" b="0" dirty="0"/>
          </a:p>
          <a:p>
            <a:r>
              <a:rPr lang="en-US" b="1" dirty="0"/>
              <a:t>Callable Bonds</a:t>
            </a:r>
          </a:p>
          <a:p>
            <a:endParaRPr lang="en-US" b="0" dirty="0"/>
          </a:p>
          <a:p>
            <a:r>
              <a:rPr lang="en-US" b="0" dirty="0"/>
              <a:t>Suppose your company issued bonds a few years ago that pay 10% interest. Now market interest rates have declined to 6%, but you’re obligated to pay 10% interest for the remaining time to maturity. How can you avoid this unfortunate situation? </a:t>
            </a:r>
          </a:p>
          <a:p>
            <a:endParaRPr lang="en-US" sz="1200" dirty="0">
              <a:solidFill>
                <a:srgbClr val="000000"/>
              </a:solidFill>
              <a:latin typeface="+mn-lt"/>
            </a:endParaRPr>
          </a:p>
          <a:p>
            <a:r>
              <a:rPr lang="en-US" sz="1200" dirty="0">
                <a:solidFill>
                  <a:srgbClr val="000000"/>
                </a:solidFill>
                <a:latin typeface="+mn-lt"/>
              </a:rPr>
              <a:t>Most corporate bonds are</a:t>
            </a:r>
            <a:r>
              <a:rPr lang="en-US" sz="1200" b="1" dirty="0">
                <a:solidFill>
                  <a:srgbClr val="000000"/>
                </a:solidFill>
                <a:latin typeface="+mn-lt"/>
              </a:rPr>
              <a:t> callable</a:t>
            </a:r>
            <a:r>
              <a:rPr lang="en-US" sz="1200" dirty="0">
                <a:solidFill>
                  <a:srgbClr val="000000"/>
                </a:solidFill>
                <a:latin typeface="+mn-lt"/>
              </a:rPr>
              <a:t>, or redeemable. This feature allows the issuing company to repay the bonds before their scheduled maturity date at a specified call price, usually at an amount just above face value. Callable bonds protect the issuing company against future decreases in interest rates. If interest rates decline, the company can buy back the high-interest-rate bonds at a fixed price and issue new bonds at the new, lower interest rate.</a:t>
            </a:r>
          </a:p>
          <a:p>
            <a:endParaRPr lang="en-US" sz="1200" dirty="0">
              <a:solidFill>
                <a:srgbClr val="000000"/>
              </a:solidFill>
              <a:latin typeface="+mn-lt"/>
            </a:endParaRPr>
          </a:p>
          <a:p>
            <a:r>
              <a:rPr lang="en-US" sz="1200" b="1" dirty="0">
                <a:solidFill>
                  <a:srgbClr val="000000"/>
                </a:solidFill>
                <a:latin typeface="+mn-lt"/>
              </a:rPr>
              <a:t>Convertible Bonds</a:t>
            </a:r>
          </a:p>
          <a:p>
            <a:endParaRPr lang="en-US" sz="1200" dirty="0">
              <a:solidFill>
                <a:srgbClr val="000000"/>
              </a:solidFill>
              <a:latin typeface="+mn-lt"/>
            </a:endParaRPr>
          </a:p>
          <a:p>
            <a:r>
              <a:rPr lang="en-US" sz="1200" b="1" dirty="0">
                <a:solidFill>
                  <a:srgbClr val="000000"/>
                </a:solidFill>
                <a:latin typeface="+mn-lt"/>
              </a:rPr>
              <a:t>Convertible bonds </a:t>
            </a:r>
            <a:r>
              <a:rPr lang="en-US" sz="1200" dirty="0">
                <a:solidFill>
                  <a:srgbClr val="000000"/>
                </a:solidFill>
                <a:latin typeface="+mn-lt"/>
              </a:rPr>
              <a:t>allow the investor to convert each bond into a specified number of shares of common stock. For example, let’s say a $1,000 convertible bond can be converted into 20 shares of common stock. In this case, investors in the convertible bonds benefit if the market price of the common stock goes above $50 per share (= $1,000 ÷ 20 shares), assuming the current market price of the bond is $1,000. If the company’s stock price goes to $60 per share, the investors can trade the $1,000 bond for 20 shares of stock worth $60 per share (or $1,200). Prior to conversion, the investor still receives interest on the convertible bond. While a bond could be both callable and convertible, </a:t>
            </a:r>
            <a:r>
              <a:rPr lang="en-US" sz="1200" b="1" dirty="0">
                <a:solidFill>
                  <a:srgbClr val="000000"/>
                </a:solidFill>
                <a:latin typeface="+mn-lt"/>
              </a:rPr>
              <a:t>a call feature is more common than a conversion feature</a:t>
            </a:r>
            <a:r>
              <a:rPr lang="en-US" sz="1200" dirty="0">
                <a:solidFill>
                  <a:srgbClr val="000000"/>
                </a:solidFill>
                <a:latin typeface="+mn-lt"/>
              </a:rPr>
              <a:t>. </a:t>
            </a:r>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934495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84461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289267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711621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eaLnBrk="0" fontAlgn="base" hangingPunct="0">
              <a:spcBef>
                <a:spcPct val="0"/>
              </a:spcBef>
              <a:spcAft>
                <a:spcPct val="0"/>
              </a:spcAft>
            </a:pPr>
            <a:r>
              <a:rPr lang="en-US" dirty="0"/>
              <a:t>The </a:t>
            </a:r>
            <a:r>
              <a:rPr lang="en-US" i="1" dirty="0"/>
              <a:t>stated interest rate</a:t>
            </a:r>
            <a:r>
              <a:rPr lang="en-US" dirty="0"/>
              <a:t> is specified in the bond contract as the interest rate to be paid by the company to investors in the bond.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The </a:t>
            </a:r>
            <a:r>
              <a:rPr lang="en-US" b="1" dirty="0"/>
              <a:t>market interest rate </a:t>
            </a:r>
            <a:r>
              <a:rPr lang="en-US" dirty="0"/>
              <a:t>is not specified in the bond contract. The market rate is an implied rate based on the price investors pay to purchase a bond in return for the right to receive the face amount at maturity and periodic interest payments over the remaining life of the bond.</a:t>
            </a:r>
          </a:p>
          <a:p>
            <a:pPr defTabSz="939363" eaLnBrk="0" fontAlgn="base" hangingPunct="0">
              <a:spcBef>
                <a:spcPct val="0"/>
              </a:spcBef>
              <a:spcAft>
                <a:spcPct val="0"/>
              </a:spcAft>
            </a:pPr>
            <a:endParaRPr lang="en-US" altLang="en-US" dirty="0">
              <a:latin typeface="Arial" panose="020B0604020202020204" pitchFamily="34" charset="0"/>
            </a:endParaRPr>
          </a:p>
          <a:p>
            <a:pPr defTabSz="939363" eaLnBrk="0" fontAlgn="base" hangingPunct="0">
              <a:spcBef>
                <a:spcPct val="0"/>
              </a:spcBef>
              <a:spcAft>
                <a:spcPct val="0"/>
              </a:spcAft>
            </a:pPr>
            <a:r>
              <a:rPr lang="en-US" dirty="0"/>
              <a:t>All else equal, investors demand a higher market rate for bonds that have a higher default risk. </a:t>
            </a:r>
            <a:r>
              <a:rPr lang="en-US" b="1" dirty="0"/>
              <a:t>Default risk </a:t>
            </a:r>
            <a:r>
              <a:rPr lang="en-US" dirty="0"/>
              <a:t>refers to the possibility that a company will be unable to pay the bond’s face amount or interest payments as they become due. </a:t>
            </a:r>
            <a:r>
              <a:rPr lang="en-US" b="1" dirty="0"/>
              <a:t>As the default risk of the bond increases, investors can </a:t>
            </a:r>
            <a:r>
              <a:rPr lang="en-US" b="1" i="1" dirty="0"/>
              <a:t>increase</a:t>
            </a:r>
            <a:r>
              <a:rPr lang="en-US" b="1" dirty="0"/>
              <a:t> their rate of return over the life of the bond by paying a </a:t>
            </a:r>
            <a:r>
              <a:rPr lang="en-US" b="1" i="1" dirty="0"/>
              <a:t>lower</a:t>
            </a:r>
            <a:r>
              <a:rPr lang="en-US" b="1" dirty="0"/>
              <a:t> price at the issue date.</a:t>
            </a:r>
          </a:p>
          <a:p>
            <a:pPr defTabSz="939363" eaLnBrk="0" fontAlgn="base" hangingPunct="0">
              <a:spcBef>
                <a:spcPct val="0"/>
              </a:spcBef>
              <a:spcAft>
                <a:spcPct val="0"/>
              </a:spcAft>
            </a:pPr>
            <a:endParaRPr lang="en-US" b="1" dirty="0"/>
          </a:p>
          <a:p>
            <a:pPr defTabSz="939363" eaLnBrk="0" fontAlgn="base" hangingPunct="0">
              <a:spcBef>
                <a:spcPct val="0"/>
              </a:spcBef>
              <a:spcAft>
                <a:spcPct val="0"/>
              </a:spcAft>
            </a:pPr>
            <a:r>
              <a:rPr lang="en-US" dirty="0"/>
              <a:t>If the bonds’ stated interest rate is </a:t>
            </a:r>
            <a:r>
              <a:rPr lang="en-US" i="1" dirty="0"/>
              <a:t>less than</a:t>
            </a:r>
            <a:r>
              <a:rPr lang="en-US" dirty="0"/>
              <a:t> the market interest rate, then the bonds will issue below face amount (</a:t>
            </a:r>
            <a:r>
              <a:rPr lang="en-US" i="1" dirty="0"/>
              <a:t>discount</a:t>
            </a:r>
            <a:r>
              <a:rPr lang="en-US" dirty="0"/>
              <a:t>). If the bonds’ stated interest rate is </a:t>
            </a:r>
            <a:r>
              <a:rPr lang="en-US" i="1" dirty="0"/>
              <a:t>more than</a:t>
            </a:r>
            <a:r>
              <a:rPr lang="en-US" dirty="0"/>
              <a:t> the market interest rate, the bonds will issue above face amount (</a:t>
            </a:r>
            <a:r>
              <a:rPr lang="en-US" i="1" dirty="0"/>
              <a:t>premium</a:t>
            </a:r>
            <a:r>
              <a:rPr lang="en-US" dirty="0"/>
              <a:t>).</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In the preceding section, we assumed the issuance of bonds at face amount. This will occur when the bond’s stated interest rate (7%) equals the market interest rate (7%). But often, depending on the market interest rate, bonds will issue for more than or less than the face amount. </a:t>
            </a:r>
          </a:p>
          <a:p>
            <a:pPr defTabSz="939363" eaLnBrk="0" fontAlgn="base" hangingPunct="0">
              <a:spcBef>
                <a:spcPct val="0"/>
              </a:spcBef>
              <a:spcAft>
                <a:spcPct val="0"/>
              </a:spcAft>
            </a:pPr>
            <a:endParaRPr lang="en-US" dirty="0"/>
          </a:p>
          <a:p>
            <a:pPr marL="176131" indent="-176131" defTabSz="939363" eaLnBrk="0" fontAlgn="base" hangingPunct="0">
              <a:spcBef>
                <a:spcPct val="0"/>
              </a:spcBef>
              <a:spcAft>
                <a:spcPct val="0"/>
              </a:spcAft>
              <a:buFont typeface="Arial" panose="020B0604020202020204" pitchFamily="34" charset="0"/>
              <a:buChar char="•"/>
            </a:pPr>
            <a:r>
              <a:rPr lang="en-US" dirty="0"/>
              <a:t>If the bonds’ stated interest rate is less than the market interest rate, then the bonds will issue below face amount (</a:t>
            </a:r>
            <a:r>
              <a:rPr lang="en-US" b="1" dirty="0"/>
              <a:t>discount</a:t>
            </a:r>
            <a:r>
              <a:rPr lang="en-US" dirty="0"/>
              <a:t>). </a:t>
            </a:r>
          </a:p>
          <a:p>
            <a:pPr marL="176131" indent="-176131" defTabSz="939363" eaLnBrk="0" fontAlgn="base" hangingPunct="0">
              <a:spcBef>
                <a:spcPct val="0"/>
              </a:spcBef>
              <a:spcAft>
                <a:spcPct val="0"/>
              </a:spcAft>
              <a:buFont typeface="Arial" panose="020B0604020202020204" pitchFamily="34" charset="0"/>
              <a:buChar char="•"/>
            </a:pPr>
            <a:r>
              <a:rPr lang="en-US" dirty="0"/>
              <a:t>If the bonds’ stated interest rate is more than the market interest rate, the bonds will issue above face amount (</a:t>
            </a:r>
            <a:r>
              <a:rPr lang="en-US" b="1" dirty="0"/>
              <a:t>premium</a:t>
            </a:r>
            <a:r>
              <a:rPr lang="en-US" dirty="0"/>
              <a:t>).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Now we will proceed to describe the issuance of bonds and the related interest for bonds issued at a discount, and then we will describe the same but for bonds issued at a premium.</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3938276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10295816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assume that California Coasters issues the same $100,000 of 7% bonds, but due to the company’s higher default risk, investors require a market rate of return of 8%. California Coasters’ bonds are less attractive to investors because they will receive a stated interest rate of 7% per year, which is less than their required rate of 8%. Because of the unfavorable interest rate, investors will pay less than $100,000 to purchase the bonds. These bonds will issue at a discount of $93,205.</a:t>
            </a:r>
          </a:p>
          <a:p>
            <a:endParaRPr lang="en-US" dirty="0"/>
          </a:p>
          <a:p>
            <a:r>
              <a:rPr lang="en-US" dirty="0"/>
              <a:t>California Coasters records the cash received of $93,205. The company records Bonds Payable for the full face amount of $100,000 that must be paid to investors in 10 years. The difference between these two amounts is Discount on Bonds Payable.</a:t>
            </a:r>
            <a:endParaRPr lang="en-IN" dirty="0"/>
          </a:p>
          <a:p>
            <a:endParaRPr lang="en-US" dirty="0"/>
          </a:p>
          <a:p>
            <a:r>
              <a:rPr lang="en-US" dirty="0"/>
              <a:t>These bonds initially will be reported in the balance sheet at their carrying value of $93,205, which equals bonds payable less the bond discount as shown above. </a:t>
            </a:r>
          </a:p>
          <a:p>
            <a:endParaRPr lang="en-US" dirty="0"/>
          </a:p>
          <a:p>
            <a:r>
              <a:rPr lang="en-US" dirty="0"/>
              <a:t>The amount of the discount ($6,795 in this example) effectively represents the additional cost of borrowing when issuing bonds for $93,205 but being required to pay back principal of $100,000. We'll report this amount as additional interest expense over the 10-year life of the bonds as we record each period’s interest payment, as shown next. </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2130835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eaLnBrk="0" fontAlgn="base" hangingPunct="0">
              <a:spcBef>
                <a:spcPct val="0"/>
              </a:spcBef>
              <a:spcAft>
                <a:spcPct val="0"/>
              </a:spcAft>
            </a:pPr>
            <a:r>
              <a:rPr lang="en-US" dirty="0"/>
              <a:t>The bond agreement specifies that cash paid for interest will be the same every six months—the face amount times the stated rate:</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b="1" dirty="0"/>
              <a:t>Cash paid for interest = Face amount of bond × Stated interest rate per period</a:t>
            </a:r>
          </a:p>
          <a:p>
            <a:pPr defTabSz="939363" eaLnBrk="0" fontAlgn="base" hangingPunct="0">
              <a:spcBef>
                <a:spcPct val="0"/>
              </a:spcBef>
              <a:spcAft>
                <a:spcPct val="0"/>
              </a:spcAft>
            </a:pPr>
            <a:r>
              <a:rPr lang="en-US" b="1" dirty="0"/>
              <a:t>$3,500 = $100,000 × 7% × 1/2</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However, interest expense is not based on the stated rate. The amount to record for interest expense equals the current carrying value times the market rate (4% semiannually or 8% annually, in our example). This method of calculating interest is referred to as the effective-interest method. </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dirty="0"/>
              <a:t>For the first interest payment, interest expense is calculated as:</a:t>
            </a:r>
          </a:p>
          <a:p>
            <a:pPr defTabSz="939363" eaLnBrk="0" fontAlgn="base" hangingPunct="0">
              <a:spcBef>
                <a:spcPct val="0"/>
              </a:spcBef>
              <a:spcAft>
                <a:spcPct val="0"/>
              </a:spcAft>
            </a:pPr>
            <a:endParaRPr lang="en-US" dirty="0"/>
          </a:p>
          <a:p>
            <a:pPr defTabSz="939363" eaLnBrk="0" fontAlgn="base" hangingPunct="0">
              <a:spcBef>
                <a:spcPct val="0"/>
              </a:spcBef>
              <a:spcAft>
                <a:spcPct val="0"/>
              </a:spcAft>
            </a:pPr>
            <a:r>
              <a:rPr lang="en-US" b="1" dirty="0"/>
              <a:t>Interest expense = Carrying value of bond × Market interest rate per period </a:t>
            </a:r>
          </a:p>
          <a:p>
            <a:pPr defTabSz="939363" eaLnBrk="0" fontAlgn="base" hangingPunct="0">
              <a:spcBef>
                <a:spcPct val="0"/>
              </a:spcBef>
              <a:spcAft>
                <a:spcPct val="0"/>
              </a:spcAft>
            </a:pPr>
            <a:r>
              <a:rPr lang="en-US" b="1" dirty="0"/>
              <a:t>$3,728 = $93,205 × 8% × ½</a:t>
            </a:r>
          </a:p>
          <a:p>
            <a:pPr defTabSz="939363" eaLnBrk="0" fontAlgn="base" hangingPunct="0">
              <a:spcBef>
                <a:spcPct val="0"/>
              </a:spcBef>
              <a:spcAft>
                <a:spcPct val="0"/>
              </a:spcAft>
            </a:pPr>
            <a:endParaRPr lang="en-US" b="1" dirty="0"/>
          </a:p>
          <a:p>
            <a:pPr defTabSz="939363" eaLnBrk="0" fontAlgn="base" hangingPunct="0">
              <a:spcBef>
                <a:spcPct val="0"/>
              </a:spcBef>
              <a:spcAft>
                <a:spcPct val="0"/>
              </a:spcAft>
            </a:pPr>
            <a:r>
              <a:rPr lang="en-US" b="0" dirty="0"/>
              <a:t>When a bond sells at a discount, interest expense ($3,728) will be more than the cash paid for interest ($3,500). The difference represents the reduction in the discount.</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16086428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by increasing Interest Expense, decreasing Discount on Bonds Payable, and decreasing Cash. When a bond sells at a discount, interest expense ($3,728) will be more than the cash paid for interest ($3,500). The difference ($228) represents the reduction in the discount. </a:t>
            </a:r>
          </a:p>
          <a:p>
            <a:endParaRPr lang="en-US" dirty="0"/>
          </a:p>
          <a:p>
            <a:r>
              <a:rPr lang="en-US" dirty="0"/>
              <a:t>After the first interest payment, the balance of the discount has decreased by $228, which increases the bond’s carrying value to $93,433 (= $93,205 + $228). We use the revised carrying value to calculate interest expense for the second semiannual interest period.</a:t>
            </a:r>
          </a:p>
          <a:p>
            <a:endParaRPr lang="en-US" dirty="0"/>
          </a:p>
          <a:p>
            <a:r>
              <a:rPr lang="en-US" dirty="0"/>
              <a:t>On December 31, 2024, California Coasters records the second semiannual interest payment by again increasing Interest Expense, decreasing Discount on Bonds Payable, and decreasing Cash. When a bond sells at a discount, interest expense ($3,737) will be more than the cash paid for interest ($3,500). The difference ($237) represents the reduction in the discount. After the second interest payment, the balance of the discount has decreased by $237, which increases the bond’s carrying by $237. </a:t>
            </a:r>
          </a:p>
          <a:p>
            <a:endParaRPr lang="en-US" dirty="0"/>
          </a:p>
          <a:p>
            <a:r>
              <a:rPr lang="en-IN" dirty="0"/>
              <a:t>These two entries represent the first two cash payments of </a:t>
            </a:r>
            <a:r>
              <a:rPr lang="en-IN" dirty="0" err="1"/>
              <a:t>semiannual</a:t>
            </a:r>
            <a:r>
              <a:rPr lang="en-IN" dirty="0"/>
              <a:t> interest. Note that all amounts for the </a:t>
            </a:r>
            <a:r>
              <a:rPr lang="en-IN" dirty="0" err="1"/>
              <a:t>semiannual</a:t>
            </a:r>
            <a:r>
              <a:rPr lang="en-IN" dirty="0"/>
              <a:t> interest payments are taken directly from the amortization schedule shown on the next slide.</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2452243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bond amortization schedule summarizes the cash paid for interest, interest expense, and changes in the bond’s carrying value for each semiannual interest period. This slide provides an amortization schedule for the bonds issued at a discount. Note that the amounts for the June 30, 2024, and the December 31, 2024, semiannual interest payments can be taken directly from the amortization schedule.</a:t>
            </a:r>
          </a:p>
          <a:p>
            <a:endParaRPr lang="en-US" dirty="0"/>
          </a:p>
          <a:p>
            <a:r>
              <a:rPr lang="en-US" dirty="0"/>
              <a:t>The amortization schedule shows interest calculations every six months because interest is paid semiannually. The entire amortization schedule would include 20 more rows (10 years × 2 periods per year) after the initial balance on January 1, 2024. To save space, we show only the amortization for the first and last years. The eight years in the middle are represented by asterisks. Cash paid is $3,500 (= $100,000 × 7% × 1/2) every six months. Interest expense is the carrying value times the market rate. Interest expense for the six months ended June 30, 2024, is $3,728 (= $93,205 × 8% × 1/2). The difference between interest expense and the cash paid increases the carrying value of the bonds. At the maturity date, the carrying value will equal the face amount of $100,000.</a:t>
            </a:r>
          </a:p>
        </p:txBody>
      </p:sp>
      <p:sp>
        <p:nvSpPr>
          <p:cNvPr id="4" name="Slide Number Placeholder 3"/>
          <p:cNvSpPr>
            <a:spLocks noGrp="1"/>
          </p:cNvSpPr>
          <p:nvPr>
            <p:ph type="sldNum" sz="quarter" idx="10"/>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3834813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Now let’s assume that California Coasters issues the same $100,000 of 7% bonds, but, for this example, investors require a rate of return of only 6%. Investors will pay </a:t>
            </a:r>
            <a:r>
              <a:rPr lang="en-US" i="1" dirty="0"/>
              <a:t>more</a:t>
            </a:r>
            <a:r>
              <a:rPr lang="en-US" dirty="0"/>
              <a:t> than $100,000 for these bonds since the bonds’ 7% stated rate is relatively attractive to investors requiring only 6%. The bonds will issue at a premium of $107,439.</a:t>
            </a:r>
          </a:p>
          <a:p>
            <a:pPr defTabSz="939363">
              <a:defRPr/>
            </a:pPr>
            <a:endParaRPr lang="en-US" dirty="0"/>
          </a:p>
          <a:p>
            <a:pPr defTabSz="939363">
              <a:defRPr/>
            </a:pPr>
            <a:r>
              <a:rPr lang="en-US" dirty="0"/>
              <a:t>California Coasters records the cash received of $107,439. The company records Bonds Payable for the full face amount of $100,000 that must be paid to investors in 10 years. The difference is Premium on Bonds Payable.</a:t>
            </a:r>
            <a:endParaRPr lang="en-IN" dirty="0"/>
          </a:p>
          <a:p>
            <a:pPr defTabSz="939363">
              <a:defRPr/>
            </a:pPr>
            <a:endParaRPr lang="en-US" dirty="0"/>
          </a:p>
          <a:p>
            <a:pPr defTabSz="939363">
              <a:defRPr/>
            </a:pPr>
            <a:r>
              <a:rPr lang="en-US" baseline="0" dirty="0"/>
              <a:t>The balance of Premium on Bonds Payable is added to Bonds Payable in the balance sheet as shown in the example. </a:t>
            </a:r>
            <a:r>
              <a:rPr lang="en-US" dirty="0"/>
              <a:t>Initially, the carrying value is $107,439. However, California Coasters will need to pay back only $100,000 when the bonds mature in 10 years. Therefore, the carrying value will decrease from $107,439 (issue price) to $100,000 (face amount) over the 10-year life of the bonds.</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9599038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June 30, 2024, California Coasters records the first semiannual interest payment by increasing Interest Expense, decreasing Premium on Bonds Payable, and decreasing Cash. When a bond sells at a premium, interest expense ($3,223) will be less than the cash paid for interest ($3,500). The difference represents the reduction in the premium. </a:t>
            </a:r>
          </a:p>
          <a:p>
            <a:endParaRPr lang="en-US" dirty="0"/>
          </a:p>
          <a:p>
            <a:r>
              <a:rPr lang="en-US" dirty="0"/>
              <a:t>After the first interest payment, the balance of the premium has decreased by $277, which decreases the bond’s carrying value to $107,162 (= $107,439 − $277). We use the revised carrying value to calculate interest expense for the second semiannual interest period on December 31, 2024.</a:t>
            </a:r>
          </a:p>
          <a:p>
            <a:endParaRPr lang="en-US" dirty="0"/>
          </a:p>
          <a:p>
            <a:r>
              <a:rPr lang="en-US" dirty="0"/>
              <a:t>On December 31, 2024, California Coasters records the second semiannual interest payment by again increasing Interest Expense, decreasing Premium on Bonds Payable, and decreasing Cash. When a bond sells at a premium, interest expense ($3,215) will be less than the cash paid for interest ($3,500). The difference ($285) represents the reduction in the premium. After the second interest payment, the balance of the premium has decreased by $285, which decreases the bond’s carrying by $285. </a:t>
            </a:r>
          </a:p>
          <a:p>
            <a:endParaRPr lang="en-US" dirty="0"/>
          </a:p>
          <a:p>
            <a:r>
              <a:rPr lang="en-IN" dirty="0"/>
              <a:t>These two entries represent the first two cash payments of </a:t>
            </a:r>
            <a:r>
              <a:rPr lang="en-IN" dirty="0" err="1"/>
              <a:t>semiannual</a:t>
            </a:r>
            <a:r>
              <a:rPr lang="en-IN" dirty="0"/>
              <a:t> interest. Note that all amounts for the </a:t>
            </a:r>
            <a:r>
              <a:rPr lang="en-IN" dirty="0" err="1"/>
              <a:t>semiannual</a:t>
            </a:r>
            <a:r>
              <a:rPr lang="en-IN" dirty="0"/>
              <a:t> interest payments are taken directly from the amortization schedule shown on the next slide.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2441510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amortization schedule in this slide summarizes the recording of interest expense for the bonds issued at a premium.</a:t>
            </a:r>
          </a:p>
          <a:p>
            <a:endParaRPr lang="en-US" dirty="0"/>
          </a:p>
          <a:p>
            <a:r>
              <a:rPr lang="en-US" dirty="0"/>
              <a:t>Just as in the discount example, the amounts for the June 30, 2024, and the December 31, 2024, semiannual interest payments can be obtained directly from the amortization schedule. Now, however, with a bond premium, the difference between cash paid and interest expense </a:t>
            </a:r>
            <a:r>
              <a:rPr lang="en-US" i="1" dirty="0"/>
              <a:t>decreases</a:t>
            </a:r>
            <a:r>
              <a:rPr lang="en-US" dirty="0"/>
              <a:t> the carrying value each period from $107,439 at bond issue down to $100,000 (the face amount) at bond maturity.</a:t>
            </a:r>
          </a:p>
        </p:txBody>
      </p:sp>
      <p:sp>
        <p:nvSpPr>
          <p:cNvPr id="4" name="Slide Number Placeholder 3"/>
          <p:cNvSpPr>
            <a:spLocks noGrp="1"/>
          </p:cNvSpPr>
          <p:nvPr>
            <p:ph type="sldNum" sz="quarter" idx="10"/>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35794962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how carrying value changes as a bond approaches its maturity date.</a:t>
            </a:r>
          </a:p>
          <a:p>
            <a:endParaRPr lang="en-US" dirty="0"/>
          </a:p>
          <a:p>
            <a:r>
              <a:rPr lang="en-US" dirty="0"/>
              <a:t>For a bond issued at a premium, carrying value decreases over time as the premium is amortized.</a:t>
            </a:r>
          </a:p>
          <a:p>
            <a:endParaRPr lang="en-US" dirty="0"/>
          </a:p>
          <a:p>
            <a:r>
              <a:rPr lang="en-US" dirty="0"/>
              <a:t>For a bond issued at a discount, carrying value increases over time as the discount is amortized.</a:t>
            </a:r>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27384827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3121887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837643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funds needed to pay for a company’s growth can come from the profits generated by operations. Profits generated by the company are a source of </a:t>
            </a:r>
            <a:r>
              <a:rPr lang="en-US" b="1" i="0" dirty="0"/>
              <a:t>internal financing</a:t>
            </a:r>
            <a:r>
              <a:rPr lang="en-US" dirty="0"/>
              <a:t>. Frequently, though, companies must rely on funds from those outside the company to pay for operations and expansion. Funds coming from those outside of the company are sources of </a:t>
            </a:r>
            <a:r>
              <a:rPr lang="en-US" b="1" i="0" dirty="0"/>
              <a:t>external financing</a:t>
            </a:r>
            <a:r>
              <a:rPr lang="en-US" i="1" dirty="0"/>
              <a:t>. </a:t>
            </a:r>
          </a:p>
          <a:p>
            <a:endParaRPr lang="en-US" i="1" dirty="0"/>
          </a:p>
          <a:p>
            <a:r>
              <a:rPr lang="en-US" dirty="0"/>
              <a:t>Let’s look back at the basic accounting equation:</a:t>
            </a:r>
          </a:p>
          <a:p>
            <a:r>
              <a:rPr lang="en-US" b="1" dirty="0"/>
              <a:t>Assets </a:t>
            </a:r>
            <a:r>
              <a:rPr lang="en-US" dirty="0"/>
              <a:t>(resources) = </a:t>
            </a:r>
            <a:r>
              <a:rPr lang="en-US" b="1" dirty="0"/>
              <a:t>Liabilities </a:t>
            </a:r>
            <a:r>
              <a:rPr lang="en-US" dirty="0"/>
              <a:t>(creditors’ claims) + </a:t>
            </a:r>
            <a:r>
              <a:rPr lang="en-US" b="1" dirty="0"/>
              <a:t>Stockholders’ Equity </a:t>
            </a:r>
            <a:r>
              <a:rPr lang="en-US" dirty="0"/>
              <a:t>(owners’ claims) </a:t>
            </a:r>
          </a:p>
          <a:p>
            <a:endParaRPr lang="en-US" dirty="0"/>
          </a:p>
          <a:p>
            <a:r>
              <a:rPr lang="en-US" dirty="0"/>
              <a:t>The right side of the accounting equation reveals the two sources of external financing—debt financing and equity financing. </a:t>
            </a:r>
          </a:p>
          <a:p>
            <a:pPr marL="645812" lvl="1" indent="-176131">
              <a:buFont typeface="Arial" panose="020B0604020202020204" pitchFamily="34" charset="0"/>
              <a:buChar char="•"/>
            </a:pPr>
            <a:r>
              <a:rPr lang="en-US" b="1" i="0" dirty="0"/>
              <a:t>Debt financing </a:t>
            </a:r>
            <a:r>
              <a:rPr lang="en-US" dirty="0"/>
              <a:t>refers to borrowing money from creditors (liabilities). </a:t>
            </a:r>
          </a:p>
          <a:p>
            <a:pPr marL="645812" lvl="1" indent="-176131">
              <a:buFont typeface="Arial" panose="020B0604020202020204" pitchFamily="34" charset="0"/>
              <a:buChar char="•"/>
            </a:pPr>
            <a:r>
              <a:rPr lang="en-US" b="1" i="0" dirty="0"/>
              <a:t>Equity financing </a:t>
            </a:r>
            <a:r>
              <a:rPr lang="en-US" dirty="0"/>
              <a:t>refers to obtaining investment from stockholders (stockholders’ equity).</a:t>
            </a:r>
          </a:p>
          <a:p>
            <a:pPr marL="645812" lvl="1" indent="-176131">
              <a:buFont typeface="Arial" panose="020B0604020202020204" pitchFamily="34" charset="0"/>
              <a:buChar char="•"/>
            </a:pPr>
            <a:endParaRPr lang="en-US" dirty="0"/>
          </a:p>
          <a:p>
            <a:r>
              <a:rPr lang="en-US" dirty="0"/>
              <a:t>Amusement parks, like </a:t>
            </a:r>
            <a:r>
              <a:rPr lang="en-US" b="1" dirty="0"/>
              <a:t>Six Flags</a:t>
            </a:r>
            <a:r>
              <a:rPr lang="en-US" dirty="0"/>
              <a:t> or </a:t>
            </a:r>
            <a:r>
              <a:rPr lang="en-US" b="1" dirty="0"/>
              <a:t>Cedar Fair</a:t>
            </a:r>
            <a:r>
              <a:rPr lang="en-US" dirty="0"/>
              <a:t>, typically use debt financing to a greater extent for their financing. High-tech companies, like </a:t>
            </a:r>
            <a:r>
              <a:rPr lang="en-US" b="1" dirty="0"/>
              <a:t>Alphabet</a:t>
            </a:r>
            <a:r>
              <a:rPr lang="en-US" dirty="0"/>
              <a:t> or </a:t>
            </a:r>
            <a:r>
              <a:rPr lang="en-US" b="1" dirty="0"/>
              <a:t>Microsoft</a:t>
            </a:r>
            <a:r>
              <a:rPr lang="en-US" dirty="0"/>
              <a:t>, use equity financing to a greater extent to finance their asset growth. The mixture of liabilities and stockholders’ equity a business uses is called its </a:t>
            </a:r>
            <a:r>
              <a:rPr lang="en-US" b="1" i="0" dirty="0"/>
              <a:t>capital structure</a:t>
            </a:r>
            <a:r>
              <a:rPr lang="en-US" dirty="0"/>
              <a:t>.</a:t>
            </a:r>
          </a:p>
          <a:p>
            <a:endParaRPr lang="en-US" dirty="0"/>
          </a:p>
          <a:p>
            <a:r>
              <a:rPr lang="en-US" dirty="0"/>
              <a:t>Why would a company choose to borrow money rather than issue additional stock in the company? One of the primary reasons relates to taxes. </a:t>
            </a:r>
            <a:r>
              <a:rPr lang="en-US" b="1" dirty="0"/>
              <a:t>Interest expense incurred when borrowing money is tax-deductible, whereas dividends paid to stockholders are</a:t>
            </a:r>
            <a:r>
              <a:rPr lang="en-US" dirty="0"/>
              <a:t> </a:t>
            </a:r>
            <a:r>
              <a:rPr lang="en-US" b="1" i="1" dirty="0"/>
              <a:t>not</a:t>
            </a:r>
            <a:r>
              <a:rPr lang="en-US" dirty="0"/>
              <a:t> </a:t>
            </a:r>
            <a:r>
              <a:rPr lang="en-US" b="1" dirty="0"/>
              <a:t>tax-deductible.</a:t>
            </a:r>
            <a:r>
              <a:rPr lang="en-US" dirty="0"/>
              <a:t> Interest expense incurred on debt reduces taxable income; paying dividends to stockholders does not reduce taxable income because dividends are not an expense. Therefore, debt can be a less costly source of external financing.</a:t>
            </a:r>
          </a:p>
          <a:p>
            <a:endParaRPr lang="en-US" dirty="0"/>
          </a:p>
          <a:p>
            <a:r>
              <a:rPr lang="en-US" dirty="0"/>
              <a:t>Companies have three primary sources of long-term debt financing: </a:t>
            </a:r>
            <a:r>
              <a:rPr lang="en-US" i="1" dirty="0"/>
              <a:t>notes</a:t>
            </a:r>
            <a:r>
              <a:rPr lang="en-US" i="0" dirty="0"/>
              <a:t>,</a:t>
            </a:r>
            <a:r>
              <a:rPr lang="en-US" i="1" dirty="0"/>
              <a:t> leases</a:t>
            </a:r>
            <a:r>
              <a:rPr lang="en-US" i="0" dirty="0"/>
              <a:t>,</a:t>
            </a:r>
            <a:r>
              <a:rPr lang="en-US" i="1" dirty="0"/>
              <a:t> </a:t>
            </a:r>
            <a:r>
              <a:rPr lang="en-US" i="0" dirty="0"/>
              <a:t>and</a:t>
            </a:r>
            <a:r>
              <a:rPr lang="en-US" i="1" dirty="0"/>
              <a:t> bonds</a:t>
            </a:r>
            <a:r>
              <a:rPr lang="en-US" dirty="0"/>
              <a:t>. We discuss each of these sources of long-term debt financing next. </a:t>
            </a:r>
            <a:r>
              <a:rPr lang="en-US" b="1" dirty="0"/>
              <a:t>The first two (notes and leases) are types of debt financing you’ll likely encounter in your own life.</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35257881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Regardless of whether bonds are issued at face amount, at a discount, or at a premium, their carrying value at maturity will equal their face amount. </a:t>
            </a:r>
          </a:p>
          <a:p>
            <a:endParaRPr lang="en-US" b="0" dirty="0"/>
          </a:p>
          <a:p>
            <a:r>
              <a:rPr lang="en-US" dirty="0"/>
              <a:t>California Coasters issued $100,000 of bonds paying 7% interest for $100,000 (face amount). </a:t>
            </a:r>
          </a:p>
          <a:p>
            <a:endParaRPr lang="en-US" dirty="0"/>
          </a:p>
          <a:p>
            <a:r>
              <a:rPr lang="en-US" b="0" dirty="0"/>
              <a:t>California Coasters records the retirement of its bonds at maturity (December 31, 2033) by decreasing Bonds Payable and decreasing Cash by the face amount of the bonds ($100,000).</a:t>
            </a:r>
          </a:p>
        </p:txBody>
      </p:sp>
      <p:sp>
        <p:nvSpPr>
          <p:cNvPr id="4" name="Slide Number Placeholder 3"/>
          <p:cNvSpPr>
            <a:spLocks noGrp="1"/>
          </p:cNvSpPr>
          <p:nvPr>
            <p:ph type="sldNum" sz="quarter" idx="10"/>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38942155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 we noted that a call feature accompanies most bonds, allowing the issuing company to buy back bonds at a fixed price. </a:t>
            </a:r>
          </a:p>
          <a:p>
            <a:endParaRPr lang="en-US" dirty="0"/>
          </a:p>
          <a:p>
            <a:r>
              <a:rPr lang="en-US" dirty="0"/>
              <a:t>Even when bonds are not callable in this way, the issuing company can retire bonds early by purchasing them on the open market.</a:t>
            </a:r>
          </a:p>
          <a:p>
            <a:endParaRPr lang="en-US" dirty="0"/>
          </a:p>
          <a:p>
            <a:r>
              <a:rPr lang="en-US" dirty="0"/>
              <a:t>Regardless of the method, when the issuing company retires debt of any type before its scheduled maturity date, the transaction is an </a:t>
            </a:r>
            <a:r>
              <a:rPr lang="en-US" b="1" i="0" dirty="0"/>
              <a:t>early extinguishment of debt.</a:t>
            </a:r>
          </a:p>
        </p:txBody>
      </p:sp>
      <p:sp>
        <p:nvSpPr>
          <p:cNvPr id="4" name="Slide Number Placeholder 3"/>
          <p:cNvSpPr>
            <a:spLocks noGrp="1"/>
          </p:cNvSpPr>
          <p:nvPr>
            <p:ph type="sldNum" sz="quarter" idx="10"/>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27856784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return to our example of California Coasters issuing $100,000 of 7% bonds maturing in 10 years when other bonds of similar risk are paying 6%. The bonds were issued on January 1, 2024, above face amount (at a premium) at $107,439. The carrying value of the bonds one year later on December 31, 2024 is $106,877 (see the amortization table in Illustration 9–17, which is on an earlier slide). </a:t>
            </a:r>
          </a:p>
          <a:p>
            <a:endParaRPr lang="en-US" dirty="0"/>
          </a:p>
          <a:p>
            <a:r>
              <a:rPr lang="en-US" dirty="0"/>
              <a:t>When interest rates go down, bond prices go up. If the market rate drops to 5%, it will now cost $114,353 to retire the bonds on December 31, 2024. The bonds have a carrying value on December 31, 2024, of $106,877 but it will cost the issuing company $114,353 to retire them. California Coasters will record a loss for the difference between the price paid to repurchase the bonds and the bonds’ carrying value. </a:t>
            </a:r>
          </a:p>
          <a:p>
            <a:endParaRPr lang="en-US" dirty="0"/>
          </a:p>
          <a:p>
            <a:r>
              <a:rPr lang="en-US" dirty="0"/>
              <a:t>Using the amounts from the related amortization California Coasters records the retirement by decreasing Bonds Payable, decreasing Premium on Bonds Payable, increasing Loss, and decreasing Cash as shown above. </a:t>
            </a:r>
          </a:p>
        </p:txBody>
      </p:sp>
      <p:sp>
        <p:nvSpPr>
          <p:cNvPr id="4" name="Slide Number Placeholder 3"/>
          <p:cNvSpPr>
            <a:spLocks noGrp="1"/>
          </p:cNvSpPr>
          <p:nvPr>
            <p:ph type="sldNum" sz="quarter" idx="10"/>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11700854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13963995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Earlier in this chapter, the issue price of a bond was given. In this section, we demonstrate how the issue price of a bond is calculated. </a:t>
            </a:r>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11305582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38394446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issue price of a bond equals the </a:t>
            </a:r>
            <a:r>
              <a:rPr lang="en-US" b="1" i="1" dirty="0"/>
              <a:t>present value</a:t>
            </a:r>
            <a:r>
              <a:rPr lang="en-US" b="1" dirty="0"/>
              <a:t> of the bond’s face amount</a:t>
            </a:r>
            <a:r>
              <a:rPr lang="en-US" dirty="0"/>
              <a:t> </a:t>
            </a:r>
            <a:r>
              <a:rPr lang="en-US" b="1" dirty="0"/>
              <a:t>plus</a:t>
            </a:r>
            <a:r>
              <a:rPr lang="en-US" dirty="0"/>
              <a:t> </a:t>
            </a:r>
            <a:r>
              <a:rPr lang="en-US" b="1" dirty="0"/>
              <a:t>the </a:t>
            </a:r>
            <a:r>
              <a:rPr lang="en-US" b="1" i="1" dirty="0"/>
              <a:t>present value</a:t>
            </a:r>
            <a:r>
              <a:rPr lang="en-US" b="1" dirty="0"/>
              <a:t> of its periodic interest payments.</a:t>
            </a:r>
            <a:r>
              <a:rPr lang="en-US" dirty="0"/>
              <a:t> </a:t>
            </a:r>
          </a:p>
          <a:p>
            <a:endParaRPr lang="en-US" dirty="0"/>
          </a:p>
          <a:p>
            <a:r>
              <a:rPr lang="en-US" dirty="0"/>
              <a:t>To calculate these present values, we need to know:</a:t>
            </a:r>
          </a:p>
          <a:p>
            <a:pPr marL="176131" indent="-176131">
              <a:buFont typeface="Arial" panose="020B0604020202020204" pitchFamily="34" charset="0"/>
              <a:buChar char="•"/>
            </a:pPr>
            <a:r>
              <a:rPr lang="en-US" dirty="0"/>
              <a:t>The face amount of the bond.</a:t>
            </a:r>
          </a:p>
          <a:p>
            <a:pPr marL="176131" indent="-176131">
              <a:buFont typeface="Arial" panose="020B0604020202020204" pitchFamily="34" charset="0"/>
              <a:buChar char="•"/>
            </a:pPr>
            <a:r>
              <a:rPr lang="en-US" dirty="0"/>
              <a:t>The interest payment each period based on the stated interest rate of the bond.</a:t>
            </a:r>
          </a:p>
          <a:p>
            <a:pPr marL="176131" indent="-176131">
              <a:buFont typeface="Arial" panose="020B0604020202020204" pitchFamily="34" charset="0"/>
              <a:buChar char="•"/>
            </a:pPr>
            <a:r>
              <a:rPr lang="en-US" dirty="0"/>
              <a:t>The number of periods until the bond matures.</a:t>
            </a:r>
          </a:p>
          <a:p>
            <a:pPr marL="176131" indent="-176131">
              <a:buFont typeface="Arial" panose="020B0604020202020204" pitchFamily="34" charset="0"/>
              <a:buChar char="•"/>
            </a:pPr>
            <a:r>
              <a:rPr lang="en-US" dirty="0"/>
              <a:t>The market interest rate per period.</a:t>
            </a:r>
          </a:p>
          <a:p>
            <a:pPr marL="176131" indent="-176131">
              <a:buFont typeface="Arial" panose="020B0604020202020204" pitchFamily="34" charset="0"/>
              <a:buChar char="•"/>
            </a:pPr>
            <a:endParaRPr lang="en-US" dirty="0"/>
          </a:p>
          <a:p>
            <a:r>
              <a:rPr lang="en-US" dirty="0"/>
              <a:t>The first three items are stated in the bond contract. The market rate is not found in the contract, but is implied based on the issue price of the bond.</a:t>
            </a:r>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12925828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example for California Coasters, the </a:t>
            </a:r>
            <a:r>
              <a:rPr lang="en-US" i="1" dirty="0"/>
              <a:t>face amount</a:t>
            </a:r>
            <a:r>
              <a:rPr lang="en-US" dirty="0"/>
              <a:t> equals $100,000. </a:t>
            </a:r>
          </a:p>
          <a:p>
            <a:endParaRPr lang="en-US" dirty="0"/>
          </a:p>
          <a:p>
            <a:r>
              <a:rPr lang="en-US" dirty="0"/>
              <a:t>The </a:t>
            </a:r>
            <a:r>
              <a:rPr lang="en-US" i="1" dirty="0"/>
              <a:t>interest payment</a:t>
            </a:r>
            <a:r>
              <a:rPr lang="en-US" dirty="0"/>
              <a:t> every six months is $3,500 (= $100,000 × 7% × 1/2 year) based on the bond’s stated interest rate of 7%. The interest rate used is one-half of 7% because the interest is paid semi-annually.  </a:t>
            </a:r>
          </a:p>
          <a:p>
            <a:endParaRPr lang="en-US" dirty="0"/>
          </a:p>
          <a:p>
            <a:r>
              <a:rPr lang="en-US" dirty="0"/>
              <a:t>The </a:t>
            </a:r>
            <a:r>
              <a:rPr lang="en-US" i="1" dirty="0"/>
              <a:t>number of periods</a:t>
            </a:r>
            <a:r>
              <a:rPr lang="en-US" dirty="0"/>
              <a:t> to maturity is 20 because the bonds pay interest semiannually (twice per year) for 10 years. Note: this is the number of interest periods and not the number of years.</a:t>
            </a:r>
          </a:p>
          <a:p>
            <a:endParaRPr lang="en-US" dirty="0"/>
          </a:p>
          <a:p>
            <a:r>
              <a:rPr lang="en-US" dirty="0"/>
              <a:t>As discussed previously, the </a:t>
            </a:r>
            <a:r>
              <a:rPr lang="en-US" i="1" dirty="0"/>
              <a:t>market interest rate</a:t>
            </a:r>
            <a:r>
              <a:rPr lang="en-US" dirty="0"/>
              <a:t> is not stated in the bond contract. This rate is implied based on the issue price of the bond. </a:t>
            </a:r>
            <a:r>
              <a:rPr lang="en-US" b="1" dirty="0"/>
              <a:t>It’s the market rate that we’ll use to determine the present value of the face amount and the present value of the interest payments.</a:t>
            </a:r>
            <a:r>
              <a:rPr lang="en-US" dirty="0"/>
              <a:t> </a:t>
            </a:r>
          </a:p>
          <a:p>
            <a:endParaRPr lang="en-US" dirty="0"/>
          </a:p>
          <a:p>
            <a:r>
              <a:rPr lang="en-US" dirty="0"/>
              <a:t>When the market rate equals the bond’s stated rate, the issue price equals the face amount. When the market rate is greater than (less than) the stated rate, the bonds will issue at a discount (premium).</a:t>
            </a:r>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12689135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issue price of a bond equals the </a:t>
            </a:r>
            <a:r>
              <a:rPr lang="en-US" b="1" i="1" dirty="0"/>
              <a:t>present value</a:t>
            </a:r>
            <a:r>
              <a:rPr lang="en-US" b="1" dirty="0"/>
              <a:t> of the bond’s face amount</a:t>
            </a:r>
            <a:r>
              <a:rPr lang="en-US" dirty="0"/>
              <a:t> </a:t>
            </a:r>
            <a:r>
              <a:rPr lang="en-US" b="1" dirty="0"/>
              <a:t>plus</a:t>
            </a:r>
            <a:r>
              <a:rPr lang="en-US" dirty="0"/>
              <a:t> </a:t>
            </a:r>
            <a:r>
              <a:rPr lang="en-US" b="1" dirty="0"/>
              <a:t>the </a:t>
            </a:r>
            <a:r>
              <a:rPr lang="en-US" b="1" i="1" dirty="0"/>
              <a:t>present value</a:t>
            </a:r>
            <a:r>
              <a:rPr lang="en-US" b="1" dirty="0"/>
              <a:t> of its periodic interest payments.</a:t>
            </a:r>
            <a:r>
              <a:rPr lang="en-US" dirty="0"/>
              <a:t> </a:t>
            </a:r>
          </a:p>
          <a:p>
            <a:endParaRPr lang="en-US" dirty="0"/>
          </a:p>
          <a:p>
            <a:r>
              <a:rPr lang="en-US" dirty="0"/>
              <a:t>There are three ways to calculate the present value:</a:t>
            </a:r>
          </a:p>
          <a:p>
            <a:pPr marL="176131" indent="-176131">
              <a:buFont typeface="Arial" panose="020B0604020202020204" pitchFamily="34" charset="0"/>
              <a:buChar char="•"/>
            </a:pPr>
            <a:r>
              <a:rPr lang="en-US" dirty="0"/>
              <a:t>Use a financial calculator</a:t>
            </a:r>
          </a:p>
          <a:p>
            <a:pPr marL="176131" indent="-176131">
              <a:buFont typeface="Arial" panose="020B0604020202020204" pitchFamily="34" charset="0"/>
              <a:buChar char="•"/>
            </a:pPr>
            <a:r>
              <a:rPr lang="en-US" dirty="0"/>
              <a:t>Use Excel</a:t>
            </a:r>
          </a:p>
          <a:p>
            <a:pPr marL="176131" indent="-176131">
              <a:buFont typeface="Arial" panose="020B0604020202020204" pitchFamily="34" charset="0"/>
              <a:buChar char="•"/>
            </a:pPr>
            <a:r>
              <a:rPr lang="en-US" dirty="0"/>
              <a:t>Use present value table factors</a:t>
            </a:r>
          </a:p>
          <a:p>
            <a:pPr marL="176131" indent="-176131">
              <a:buFont typeface="Arial" panose="020B0604020202020204" pitchFamily="34" charset="0"/>
              <a:buChar char="•"/>
            </a:pPr>
            <a:endParaRPr lang="en-US" dirty="0"/>
          </a:p>
          <a:p>
            <a:r>
              <a:rPr lang="en-US" dirty="0"/>
              <a:t>In the next three slides, we will demonstrate each of these methods of calculating present value.</a:t>
            </a:r>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450194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the calculator inputs used to obtain an issue price at the face amount of $100,000.</a:t>
            </a:r>
          </a:p>
          <a:p>
            <a:endParaRPr lang="en-US" dirty="0"/>
          </a:p>
          <a:p>
            <a:r>
              <a:rPr lang="en-US" dirty="0"/>
              <a:t>Bond characteristics 1–3 are found in the bond contract. In this case, item 4, market interest rate, is the same as the stated rate found in the contract.</a:t>
            </a:r>
          </a:p>
          <a:p>
            <a:endParaRPr lang="en-US" dirty="0"/>
          </a:p>
          <a:p>
            <a:r>
              <a:rPr lang="en-US" dirty="0"/>
              <a:t>Because the stated rate and the market rate are equal, the bond present value is equal to its face amount of $100,000.</a:t>
            </a:r>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389781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13705630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alternative to using a financial calculator is to calculate the price of bonds in Excel. This illustration demonstrates the inputs and the formula used to calculate the issue price.</a:t>
            </a:r>
          </a:p>
          <a:p>
            <a:endParaRPr lang="en-US" dirty="0"/>
          </a:p>
          <a:p>
            <a:r>
              <a:rPr lang="en-US" dirty="0"/>
              <a:t>The Excel PV formula (=PV(B5,B4,B3,B2,0) appears on the first line of the illustration.</a:t>
            </a:r>
          </a:p>
          <a:p>
            <a:endParaRPr lang="en-US" dirty="0"/>
          </a:p>
          <a:p>
            <a:r>
              <a:rPr lang="en-US" dirty="0"/>
              <a:t>In column A, we have entered the names of the variables to identify the amounts in column B. The Excel formula picks up the numbers in column B to calculate the issue price, found in cell B7. </a:t>
            </a:r>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8938417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third alternative is to calculate the price of the bonds using present value tables. In this illustration we calculate the price of the bonds using the present value tables provided at the back of this book.</a:t>
            </a:r>
          </a:p>
          <a:p>
            <a:endParaRPr lang="en-US" dirty="0"/>
          </a:p>
          <a:p>
            <a:r>
              <a:rPr lang="en-US" dirty="0"/>
              <a:t>We use Table 2, the present value of $1, to calculate the present value of the face amount since it’s just one amount ($100,000) due at maturity. We use Table 4, the present value of an ordinary annuity of $1, to calculate the present value of the interest payments since they are a series of equal amounts ($3,500 each) paid every semiannual interest period. A series of equal amounts over equal time periods is called an </a:t>
            </a:r>
            <a:r>
              <a:rPr lang="en-US" b="1" i="0" dirty="0"/>
              <a:t>annuity</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34957327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next six slides, we show the three methods of calculating the issue price when bonds are sold at a discount, then when bonds are sold at a premium.</a:t>
            </a:r>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38374308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assume that California Coasters issues the same $100,000 of 7% bonds but investors require a market rate of return of 8%. These bonds will issue for less than $100,000 (at a </a:t>
            </a:r>
            <a:r>
              <a:rPr lang="en-US" i="1" dirty="0"/>
              <a:t>discount</a:t>
            </a:r>
            <a:r>
              <a:rPr lang="en-US" dirty="0"/>
              <a:t>). </a:t>
            </a:r>
          </a:p>
          <a:p>
            <a:endParaRPr lang="en-US" dirty="0"/>
          </a:p>
          <a:p>
            <a:r>
              <a:rPr lang="en-US" dirty="0"/>
              <a:t>This illustration shows the calculation of this issue price using a market rate of 8% (4% every semiannual period).</a:t>
            </a:r>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1135272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the inputs and the formula used to calculate the issue price for bonds issued at a discount.</a:t>
            </a:r>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16321990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investing only $93,205 to receive the face amount of $100,000 and semiannual interest payments of $3,500, investors </a:t>
            </a:r>
            <a:r>
              <a:rPr lang="en-US" i="1" dirty="0"/>
              <a:t>effectively</a:t>
            </a:r>
            <a:r>
              <a:rPr lang="en-US" dirty="0"/>
              <a:t> earn the market rate of 8% on their investment. </a:t>
            </a:r>
            <a:r>
              <a:rPr lang="en-US" b="1" dirty="0"/>
              <a:t>In other words, an investor paying $93,205 for the 7% bonds will earn the same rate of return (8%) as an investor paying $100,000 for bonds with a stated rate of 8%.</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34899310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123235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assume that California Coasters issues $100,000 of 7% bonds when investors require a rate of only 6%. These bonds will issue for more than $100,000 (a </a:t>
            </a:r>
            <a:r>
              <a:rPr lang="en-US" i="1" dirty="0"/>
              <a:t>premium</a:t>
            </a:r>
            <a:r>
              <a:rPr lang="en-US" dirty="0"/>
              <a:t>). </a:t>
            </a:r>
          </a:p>
          <a:p>
            <a:endParaRPr lang="en-US" dirty="0"/>
          </a:p>
          <a:p>
            <a:r>
              <a:rPr lang="en-US" dirty="0"/>
              <a:t>This illustration shows the calculation of this issue price using a market rate of 6% (3% every semiannual period).</a:t>
            </a:r>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17452730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how to use Excel to determine the issue price when bonds are issued at a premium.</a:t>
            </a:r>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8330658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investing $107,439 to receive the face amount of $100,000 and semiannual interest payments of $3,500, investors </a:t>
            </a:r>
            <a:r>
              <a:rPr lang="en-US" i="1" dirty="0"/>
              <a:t>effectively</a:t>
            </a:r>
            <a:r>
              <a:rPr lang="en-US" dirty="0"/>
              <a:t> earn the market rate of 6% on their investment. </a:t>
            </a:r>
            <a:r>
              <a:rPr lang="en-US" b="1" dirty="0"/>
              <a:t>In other words, an investor paying $107,439 for the 7% bonds will earn the same rate of return (6%) as an investor paying $100,000 for bonds with a stated rate of 6%.</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31133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14525461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9–18 shows the relation between the stated interest rate, the market interest rate, and the bond issue price.</a:t>
            </a:r>
          </a:p>
          <a:p>
            <a:endParaRPr lang="en-US" dirty="0"/>
          </a:p>
          <a:p>
            <a:r>
              <a:rPr lang="en-US" dirty="0"/>
              <a:t>If the bonds’ stated interest rate is less than the market interest rate, then the bonds will issue below face amount (discount). If the bonds’ stated interest rate equals the market interest rate, then the bonds will issue at face amount. Finally, if the bonds’ stated interest rate is more than the market interest rate, the bonds will issue above face amount (premium).</a:t>
            </a:r>
          </a:p>
          <a:p>
            <a:endParaRPr lang="en-US" dirty="0"/>
          </a:p>
          <a:p>
            <a:r>
              <a:rPr lang="en-US" dirty="0"/>
              <a:t>Which is most common in practice—bonds issued at face amount, a discount, or a premium? Most bonds initially are issued at a slight discount. Because there is a delay between when the company determines the characteristics of the bonds and when the bonds actually are issued, the company must estimate the market rate of interest. Bond issuers usually adopt a stated interest rate that is close to, but just under, the expected market interest rate. However, in future periods, the bonds may trade at either a discount or a premium depending on changes in market interest rates.</a:t>
            </a:r>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15376586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3692175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24971894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11831669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Long-term debt is one of the first places decision makers look when trying to get a handle on risk. </a:t>
            </a:r>
          </a:p>
          <a:p>
            <a:endParaRPr lang="en-US" dirty="0"/>
          </a:p>
          <a:p>
            <a:r>
              <a:rPr lang="en-US" dirty="0"/>
              <a:t>Here, we look at two ratios frequently used to measure financial risk related to long-term liabilities: (1) debt to equity and (2) times interest earned.</a:t>
            </a:r>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22288307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company’s level of debt is one of the first places decision makers look when trying to get a handle on solvency risk. </a:t>
            </a:r>
            <a:r>
              <a:rPr lang="en-US" b="1" dirty="0"/>
              <a:t>Solvency</a:t>
            </a:r>
            <a:r>
              <a:rPr lang="en-US" dirty="0"/>
              <a:t> refers to a company's ability to pays its current and long-term obligations.</a:t>
            </a:r>
          </a:p>
          <a:p>
            <a:endParaRPr lang="en-US" dirty="0"/>
          </a:p>
          <a:p>
            <a:r>
              <a:rPr lang="en-US" dirty="0"/>
              <a:t>The year before </a:t>
            </a:r>
            <a:r>
              <a:rPr lang="en-US" b="1" dirty="0"/>
              <a:t>Toys R Us</a:t>
            </a:r>
            <a:r>
              <a:rPr lang="en-US" dirty="0"/>
              <a:t> declared bankruptcy, the company described in its annual report the risks of its growing long-term debt. Excerpts are provided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14051529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measure a company’s risk, we often calculate the </a:t>
            </a:r>
            <a:r>
              <a:rPr lang="en-US" b="1" i="0" dirty="0"/>
              <a:t>debt to equity ratio</a:t>
            </a:r>
            <a:r>
              <a:rPr lang="en-US" dirty="0"/>
              <a:t>:</a:t>
            </a:r>
          </a:p>
          <a:p>
            <a:endParaRPr lang="en-US" dirty="0"/>
          </a:p>
          <a:p>
            <a:r>
              <a:rPr lang="en-US" b="1" dirty="0"/>
              <a:t>Debt to equity ratio = Total liabilities / Stockholders’ equity </a:t>
            </a:r>
          </a:p>
          <a:p>
            <a:endParaRPr lang="en-US" b="1" dirty="0"/>
          </a:p>
          <a:p>
            <a:r>
              <a:rPr lang="en-US" dirty="0"/>
              <a:t>Debt requires payment on specific dates. Failure to repay debt or the interest associated with the debt on a timely basis may result in default and perhaps even bankruptcy for a company. Other things being equal, the higher the debt to equity ratio, the higher the risk of bankruptcy. When a company assumes more debt, risk increases.</a:t>
            </a:r>
          </a:p>
          <a:p>
            <a:endParaRPr lang="en-US" dirty="0"/>
          </a:p>
          <a:p>
            <a:r>
              <a:rPr lang="en-US" dirty="0"/>
              <a:t>Debt also can be an advantage. It can enhance the return to stockholders. If a company earns a return in excess of the cost of borrowing the funds, shareholders are provided with a total return greater than what could have been earned with equity funds alone. Unfortunately, borrowing is not always favorable. Sometimes the cost of borrowing the funds exceeds the returns they generate. This illustrates the risk–reward trade-off faced by shareholders.</a:t>
            </a:r>
          </a:p>
          <a:p>
            <a:endParaRPr lang="en-US" dirty="0"/>
          </a:p>
          <a:p>
            <a:r>
              <a:rPr lang="en-US" dirty="0"/>
              <a:t>Have you ever ordered a Pepsi and then found out the place serves only Coke products? Amusement parks often have exclusive contracts for soft drinks. This illustration provides selected financial data for </a:t>
            </a:r>
            <a:r>
              <a:rPr lang="en-US" b="1" dirty="0"/>
              <a:t>Coca-Cola</a:t>
            </a:r>
            <a:r>
              <a:rPr lang="en-US" dirty="0"/>
              <a:t> and </a:t>
            </a:r>
            <a:r>
              <a:rPr lang="en-US" b="1" dirty="0"/>
              <a:t>PepsiCo</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81</a:t>
            </a:fld>
            <a:endParaRPr lang="en-US"/>
          </a:p>
        </p:txBody>
      </p:sp>
    </p:spTree>
    <p:extLst>
      <p:ext uri="{BB962C8B-B14F-4D97-AF65-F5344CB8AC3E}">
        <p14:creationId xmlns:p14="http://schemas.microsoft.com/office/powerpoint/2010/main" val="304487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top illustration provides selected financial data for Coca-Cola and PepsiCo.</a:t>
            </a:r>
          </a:p>
          <a:p>
            <a:endParaRPr lang="en-US" dirty="0"/>
          </a:p>
          <a:p>
            <a:r>
              <a:rPr lang="en-US" dirty="0"/>
              <a:t>The bottom illustration compares the debt to equity ratio for Coca-Cola and PepsiCo. The debt to equity ratio is higher for PepsiCo. Debt to equity is a measure of financial leverage. Thus, PepsiCo has higher leverage than Coca-Cola. Leverage enables a company to earn a higher return using debt than without debt, in the same way a person can lift more weight with a lever than without it. </a:t>
            </a:r>
          </a:p>
          <a:p>
            <a:endParaRPr lang="en-US" dirty="0"/>
          </a:p>
          <a:p>
            <a:r>
              <a:rPr lang="en-US" dirty="0"/>
              <a:t>PepsiCo is assuming more debt, and therefore its investors are assuming more risk. Remember, this added debt could be good or bad depending on whether the company earns a return in excess of the cost of borrowed funds.</a:t>
            </a:r>
          </a:p>
        </p:txBody>
      </p:sp>
      <p:sp>
        <p:nvSpPr>
          <p:cNvPr id="4" name="Slide Number Placeholder 3"/>
          <p:cNvSpPr>
            <a:spLocks noGrp="1"/>
          </p:cNvSpPr>
          <p:nvPr>
            <p:ph type="sldNum" sz="quarter" idx="10"/>
          </p:nvPr>
        </p:nvSpPr>
        <p:spPr/>
        <p:txBody>
          <a:bodyPr/>
          <a:lstStyle/>
          <a:p>
            <a:fld id="{35356329-1779-487C-B587-BBABA473AA7C}" type="slidenum">
              <a:rPr lang="en-US" smtClean="0"/>
              <a:t>82</a:t>
            </a:fld>
            <a:endParaRPr lang="en-US"/>
          </a:p>
        </p:txBody>
      </p:sp>
    </p:spTree>
    <p:extLst>
      <p:ext uri="{BB962C8B-B14F-4D97-AF65-F5344CB8AC3E}">
        <p14:creationId xmlns:p14="http://schemas.microsoft.com/office/powerpoint/2010/main" val="244201165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return on assets measures the amount of income generated for each dollar of assets. </a:t>
            </a:r>
          </a:p>
          <a:p>
            <a:endParaRPr lang="en-US" dirty="0"/>
          </a:p>
          <a:p>
            <a:r>
              <a:rPr lang="en-US" dirty="0"/>
              <a:t>In this illustration we calculate the return on assets for Coca-Cola and PepsiCo.</a:t>
            </a:r>
          </a:p>
          <a:p>
            <a:endParaRPr lang="en-US" dirty="0"/>
          </a:p>
          <a:p>
            <a:r>
              <a:rPr lang="en-US" dirty="0"/>
              <a:t>Coca-Cola returns 10.6 cents for each dollar of assets, compared with 9.4 cents for PepsiCo. For both companies, the return on assets exceeds the cost of borrowing (each company’s borrowing rate is less than 4%). Therefore, both companies increase their total return</a:t>
            </a:r>
          </a:p>
          <a:p>
            <a:r>
              <a:rPr lang="en-US" dirty="0"/>
              <a:t>by borrowing at a low rate and then earning a higher return on those borrowed funds. This illustrates the power of leverage to increase a company’s profits. This is especially true for PepsiCo because its return on assets is similar to Coca-Cola's, but Pepsi's leverage is much higher. If return on assets should fall below the rate charged on borrowed funds, PepsiCo’s greater leverage will result in a lower overall return to shareholders. That’s where the risk comes in.</a:t>
            </a:r>
          </a:p>
        </p:txBody>
      </p:sp>
      <p:sp>
        <p:nvSpPr>
          <p:cNvPr id="4" name="Slide Number Placeholder 3"/>
          <p:cNvSpPr>
            <a:spLocks noGrp="1"/>
          </p:cNvSpPr>
          <p:nvPr>
            <p:ph type="sldNum" sz="quarter" idx="10"/>
          </p:nvPr>
        </p:nvSpPr>
        <p:spPr/>
        <p:txBody>
          <a:bodyPr/>
          <a:lstStyle/>
          <a:p>
            <a:fld id="{35356329-1779-487C-B587-BBABA473AA7C}" type="slidenum">
              <a:rPr lang="en-US" smtClean="0"/>
              <a:t>83</a:t>
            </a:fld>
            <a:endParaRPr lang="en-US"/>
          </a:p>
        </p:txBody>
      </p:sp>
    </p:spTree>
    <p:extLst>
      <p:ext uri="{BB962C8B-B14F-4D97-AF65-F5344CB8AC3E}">
        <p14:creationId xmlns:p14="http://schemas.microsoft.com/office/powerpoint/2010/main" val="12598160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Lenders require interest payments in return for the use of their money. Failure to pay interest when it is due may invoke penalties, possibly leading to bankruptcy. A ratio often used to measure this risk is the </a:t>
            </a:r>
            <a:r>
              <a:rPr lang="en-US" b="1" i="0" dirty="0"/>
              <a:t>times interest earned ratio</a:t>
            </a:r>
            <a:r>
              <a:rPr lang="en-US" dirty="0"/>
              <a:t>. This ratio provides an indication to creditors of how many “times” greater earnings are than interest expense. A company’s earnings (or profitability) provide an indication of its ability to generate cash from operations in the current year and in future years, and its cash that will be used to pay interest payments. So, </a:t>
            </a:r>
            <a:r>
              <a:rPr lang="en-US" b="1" dirty="0"/>
              <a:t>the higher a company’s earnings relative to its interest expense, the more likely it will be able to make current and future interest payments</a:t>
            </a:r>
            <a:r>
              <a:rPr lang="en-US" dirty="0"/>
              <a:t>.</a:t>
            </a:r>
          </a:p>
          <a:p>
            <a:endParaRPr lang="en-US" dirty="0"/>
          </a:p>
          <a:p>
            <a:r>
              <a:rPr lang="en-US" dirty="0"/>
              <a:t>At first glance, you might think we can calculate the times interest earned ratio as net income divided by interest expense. But remember, interest is one of the expenses subtracted in determining net income. So, to measure how many times greater earnings are than interest expense, we need to add interest expense back to net income. Similarly, because interest is deductible for income tax purposes, we also need to add back income tax expense to get a measure of earnings </a:t>
            </a:r>
            <a:r>
              <a:rPr lang="en-US" i="1" dirty="0"/>
              <a:t>before </a:t>
            </a:r>
            <a:r>
              <a:rPr lang="en-US" dirty="0"/>
              <a:t>the effects of interest and taxes. We compute the times interest earned ratio as</a:t>
            </a:r>
          </a:p>
          <a:p>
            <a:endParaRPr lang="en-US" dirty="0"/>
          </a:p>
          <a:p>
            <a:r>
              <a:rPr lang="en-US" b="1" dirty="0"/>
              <a:t>Times interest earned ratio   =   </a:t>
            </a:r>
            <a:r>
              <a:rPr lang="en-US" b="1" u="sng" dirty="0"/>
              <a:t>Net income   +   Interest expense   +   Tax expense</a:t>
            </a:r>
          </a:p>
          <a:p>
            <a:r>
              <a:rPr lang="en-US" b="1" dirty="0"/>
              <a:t>                                                                                  Interest expense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84</a:t>
            </a:fld>
            <a:endParaRPr lang="en-US"/>
          </a:p>
        </p:txBody>
      </p:sp>
    </p:spTree>
    <p:extLst>
      <p:ext uri="{BB962C8B-B14F-4D97-AF65-F5344CB8AC3E}">
        <p14:creationId xmlns:p14="http://schemas.microsoft.com/office/powerpoint/2010/main" val="2187000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have purchased a car, or maybe even a house. If so, unless you paid cash, you signed a note promising to pay the purchase price over, say, 4 years for the car or 30 years for the house. Car loans and home loans usually call for payment in monthly installments rather than by a single amount at maturity. </a:t>
            </a:r>
          </a:p>
          <a:p>
            <a:endParaRPr lang="en-US" dirty="0"/>
          </a:p>
          <a:p>
            <a:r>
              <a:rPr lang="en-US" dirty="0"/>
              <a:t>Companies, too, often borrow cash using installment notes. </a:t>
            </a:r>
            <a:r>
              <a:rPr lang="en-US" b="0" dirty="0"/>
              <a:t>Each </a:t>
            </a:r>
            <a:r>
              <a:rPr lang="en-US" b="1" i="0" dirty="0"/>
              <a:t>installment payment </a:t>
            </a:r>
            <a:r>
              <a:rPr lang="en-US" b="0" dirty="0"/>
              <a:t>includes both an amount that represents interest and an amount that represents a reduction of the outstanding loan balance. </a:t>
            </a:r>
            <a:r>
              <a:rPr lang="en-US" dirty="0"/>
              <a:t>The periodic reduction of the balance is enough that at maturity the note is completely paid.</a:t>
            </a:r>
          </a:p>
        </p:txBody>
      </p:sp>
      <p:sp>
        <p:nvSpPr>
          <p:cNvPr id="4" name="Slide Number Placeholder 3"/>
          <p:cNvSpPr>
            <a:spLocks noGrp="1"/>
          </p:cNvSpPr>
          <p:nvPr>
            <p:ph type="sldNum" sz="quarter" idx="10"/>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30040682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top illustration provides selected financial data for Coca-Cola and PepsiCo.</a:t>
            </a:r>
          </a:p>
          <a:p>
            <a:endParaRPr lang="en-US" dirty="0"/>
          </a:p>
          <a:p>
            <a:r>
              <a:rPr lang="en-US" dirty="0"/>
              <a:t>The bottom illustration computes the times interest earned ratios for Coca-Cola and PepsiCo to compare the companies’ ability to make interest payments.</a:t>
            </a:r>
          </a:p>
          <a:p>
            <a:endParaRPr lang="en-US" dirty="0"/>
          </a:p>
          <a:p>
            <a:r>
              <a:rPr lang="en-US" dirty="0"/>
              <a:t>Coca-Cola has a higher times interest earned ratio than PepsiCo, indicating Coca-Cola is better able to meet its long-term interest obligations. However, both companies exhibit strong earnings in relation to their interest expense, and both companies appear well able to meet interest payments as they become due.</a:t>
            </a:r>
          </a:p>
        </p:txBody>
      </p:sp>
      <p:sp>
        <p:nvSpPr>
          <p:cNvPr id="4" name="Slide Number Placeholder 3"/>
          <p:cNvSpPr>
            <a:spLocks noGrp="1"/>
          </p:cNvSpPr>
          <p:nvPr>
            <p:ph type="sldNum" sz="quarter" idx="10"/>
          </p:nvPr>
        </p:nvSpPr>
        <p:spPr/>
        <p:txBody>
          <a:bodyPr/>
          <a:lstStyle/>
          <a:p>
            <a:fld id="{35356329-1779-487C-B587-BBABA473AA7C}" type="slidenum">
              <a:rPr lang="en-US" smtClean="0"/>
              <a:t>85</a:t>
            </a:fld>
            <a:endParaRPr lang="en-US"/>
          </a:p>
        </p:txBody>
      </p:sp>
    </p:spTree>
    <p:extLst>
      <p:ext uri="{BB962C8B-B14F-4D97-AF65-F5344CB8AC3E}">
        <p14:creationId xmlns:p14="http://schemas.microsoft.com/office/powerpoint/2010/main" val="32243702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86</a:t>
            </a:fld>
            <a:endParaRPr lang="en-US"/>
          </a:p>
        </p:txBody>
      </p:sp>
    </p:spTree>
    <p:extLst>
      <p:ext uri="{BB962C8B-B14F-4D97-AF65-F5344CB8AC3E}">
        <p14:creationId xmlns:p14="http://schemas.microsoft.com/office/powerpoint/2010/main" val="8184732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87</a:t>
            </a:fld>
            <a:endParaRPr lang="en-US"/>
          </a:p>
        </p:txBody>
      </p:sp>
    </p:spTree>
    <p:extLst>
      <p:ext uri="{BB962C8B-B14F-4D97-AF65-F5344CB8AC3E}">
        <p14:creationId xmlns:p14="http://schemas.microsoft.com/office/powerpoint/2010/main" val="20352303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89</a:t>
            </a:fld>
            <a:endParaRPr lang="en-US"/>
          </a:p>
        </p:txBody>
      </p:sp>
    </p:spTree>
    <p:extLst>
      <p:ext uri="{BB962C8B-B14F-4D97-AF65-F5344CB8AC3E}">
        <p14:creationId xmlns:p14="http://schemas.microsoft.com/office/powerpoint/2010/main" val="341563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assume that California Coasters obtains a $25,000, 6%, four-year loan </a:t>
            </a:r>
            <a:r>
              <a:rPr lang="en-US" u="none" dirty="0"/>
              <a:t>for</a:t>
            </a:r>
            <a:r>
              <a:rPr lang="en-US" dirty="0"/>
              <a:t> the purchase of a new delivery truck on November 1, 2024. Payments of $587.13 are required at the end of each month for 48 months. </a:t>
            </a:r>
          </a:p>
          <a:p>
            <a:endParaRPr lang="en-US" dirty="0"/>
          </a:p>
          <a:p>
            <a:r>
              <a:rPr lang="en-US" dirty="0"/>
              <a:t>An </a:t>
            </a:r>
            <a:r>
              <a:rPr lang="en-US" b="1" i="0" dirty="0"/>
              <a:t>amortization schedule </a:t>
            </a:r>
            <a:r>
              <a:rPr lang="en-US" dirty="0"/>
              <a:t>provides a table format detailing the cash payment each period, the portions of each cash payment that represent interest and the change in carrying value, and the balance of the carrying value. </a:t>
            </a:r>
          </a:p>
          <a:p>
            <a:endParaRPr lang="en-US" dirty="0"/>
          </a:p>
          <a:p>
            <a:r>
              <a:rPr lang="en-US" dirty="0"/>
              <a:t>For an installment note payable, the interest portion is recorded as interest expense and the </a:t>
            </a:r>
            <a:r>
              <a:rPr lang="en-US" b="1" dirty="0"/>
              <a:t>carrying value </a:t>
            </a:r>
            <a:r>
              <a:rPr lang="en-US" dirty="0"/>
              <a:t>is the loan’s remaining balance. This illustration provides a partial amortization schedule. The full amortization schedule would have a row for each of the 48 payments. We use asterisks to denote periods omitted.</a:t>
            </a:r>
          </a:p>
          <a:p>
            <a:endParaRPr lang="en-US" dirty="0"/>
          </a:p>
          <a:p>
            <a:r>
              <a:rPr lang="en-US" b="1" dirty="0"/>
              <a:t>Notice the following features of the amortization schedule:</a:t>
            </a:r>
          </a:p>
          <a:p>
            <a:endParaRPr lang="en-US" dirty="0"/>
          </a:p>
          <a:p>
            <a:r>
              <a:rPr lang="en-US" b="0" dirty="0"/>
              <a:t>1.</a:t>
            </a:r>
            <a:r>
              <a:rPr lang="en-US" b="1" dirty="0"/>
              <a:t> Date.</a:t>
            </a:r>
            <a:r>
              <a:rPr lang="en-US" dirty="0"/>
              <a:t> Payments are made at the end of each month.</a:t>
            </a:r>
          </a:p>
          <a:p>
            <a:r>
              <a:rPr lang="en-US" b="0" dirty="0"/>
              <a:t>2. </a:t>
            </a:r>
            <a:r>
              <a:rPr lang="en-US" b="1" dirty="0"/>
              <a:t>Cash Paid.</a:t>
            </a:r>
            <a:r>
              <a:rPr lang="en-US" dirty="0"/>
              <a:t> Monthly payments remain the same over the loan period.</a:t>
            </a:r>
          </a:p>
          <a:p>
            <a:r>
              <a:rPr lang="en-US" b="0" dirty="0"/>
              <a:t>3. </a:t>
            </a:r>
            <a:r>
              <a:rPr lang="en-US" b="1" dirty="0"/>
              <a:t>Interest Expense.</a:t>
            </a:r>
            <a:r>
              <a:rPr lang="en-US" dirty="0"/>
              <a:t> Interest expense equals the prior month’s carrying value times the interest rate (in this example, the monthly interest rate is 0.5% = 6% annual rate × 1/12).</a:t>
            </a:r>
          </a:p>
          <a:p>
            <a:r>
              <a:rPr lang="en-US" b="0" dirty="0"/>
              <a:t>4. </a:t>
            </a:r>
            <a:r>
              <a:rPr lang="en-US" b="1" dirty="0"/>
              <a:t>Decrease in Carrying Value.</a:t>
            </a:r>
            <a:r>
              <a:rPr lang="en-US" dirty="0"/>
              <a:t> The cash paid in excess of interest expense reduces the carrying value (remaining loan balance).</a:t>
            </a:r>
          </a:p>
          <a:p>
            <a:r>
              <a:rPr lang="en-US" b="0" dirty="0"/>
              <a:t>5. </a:t>
            </a:r>
            <a:r>
              <a:rPr lang="en-US" b="1" dirty="0"/>
              <a:t>Carrying Value.</a:t>
            </a:r>
            <a:r>
              <a:rPr lang="en-US" dirty="0"/>
              <a:t> The carrying value begins at $25,000, the original amount of the loan. </a:t>
            </a:r>
            <a:r>
              <a:rPr lang="en-US" i="0" dirty="0"/>
              <a:t>With each monthly cash payment, the portion assigned to interest expense becomes less and the portion that reduces the carrying value becomes more</a:t>
            </a:r>
            <a:r>
              <a:rPr lang="en-US" i="1" dirty="0"/>
              <a:t>.</a:t>
            </a:r>
            <a:r>
              <a:rPr lang="en-US" dirty="0"/>
              <a:t> By the end of the four-year loan, the $25,000 loan has been paid off and the carrying value equals $0.</a:t>
            </a: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1542557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Coasters records the issuance of the $25,000 note as shown in the journal entry dated November 1, 2024, above.</a:t>
            </a:r>
          </a:p>
          <a:p>
            <a:endParaRPr lang="en-US" sz="1200" dirty="0">
              <a:latin typeface="+mn-lt"/>
            </a:endParaRPr>
          </a:p>
          <a:p>
            <a:r>
              <a:rPr lang="en-US" sz="1200" dirty="0">
                <a:solidFill>
                  <a:srgbClr val="000000"/>
                </a:solidFill>
                <a:latin typeface="+mn-lt"/>
              </a:rPr>
              <a:t>California Coasters will make its first monthly payment on November 30, another monthly payment on December 31, and so on. The journal entries used to record the first two monthly payments, dated November 30 and December 31, 2024, are shown above. The amounts used in recording the monthly payments come directly from the amortization schedule, which is set forth on the preceding slide. </a:t>
            </a:r>
          </a:p>
          <a:p>
            <a:endParaRPr lang="en-US" sz="1200" dirty="0">
              <a:solidFill>
                <a:srgbClr val="000000"/>
              </a:solidFill>
              <a:latin typeface="+mn-lt"/>
            </a:endParaRPr>
          </a:p>
          <a:p>
            <a:r>
              <a:rPr lang="en-US" sz="1200" dirty="0">
                <a:solidFill>
                  <a:srgbClr val="000000"/>
                </a:solidFill>
                <a:latin typeface="+mn-lt"/>
              </a:rPr>
              <a:t>Notice that the amount of cash paid is the same for each payment but (a) the amount of interest expense is decreasing and (b) the amount paid on the note's principal balance is increasing. </a:t>
            </a:r>
          </a:p>
          <a:p>
            <a:endParaRPr lang="en-US" sz="1200" dirty="0">
              <a:solidFill>
                <a:srgbClr val="000000"/>
              </a:solidFill>
              <a:latin typeface="+mn-lt"/>
            </a:endParaRPr>
          </a:p>
          <a:p>
            <a:r>
              <a:rPr lang="en-US" sz="1200" dirty="0">
                <a:solidFill>
                  <a:srgbClr val="000000"/>
                </a:solidFill>
                <a:latin typeface="+mn-lt"/>
              </a:rPr>
              <a:t>After the second payment, the note will have a balance of $24,073.43</a:t>
            </a:r>
            <a:r>
              <a:rPr lang="en-US" sz="1800" dirty="0">
                <a:solidFill>
                  <a:srgbClr val="000000"/>
                </a:solidFill>
                <a:latin typeface="URWPalladioTOT"/>
              </a:rPr>
              <a:t>. </a:t>
            </a:r>
          </a:p>
        </p:txBody>
      </p:sp>
      <p:sp>
        <p:nvSpPr>
          <p:cNvPr id="4" name="Slide Number Placeholder 3"/>
          <p:cNvSpPr>
            <a:spLocks noGrp="1"/>
          </p:cNvSpPr>
          <p:nvPr>
            <p:ph type="sldNum" sz="quarter" idx="10"/>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200203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slide" Target="slide91.xml"/></Relationships>
</file>

<file path=ppt/slides/_rels/slide100.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4.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5.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8.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9.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82.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83.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slide" Target="slide9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slide" Target="slide9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slide" Target="slide9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slide" Target="slide9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1.xml"/><Relationship Id="rId4" Type="http://schemas.openxmlformats.org/officeDocument/2006/relationships/slide" Target="slide9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slide" Target="slide9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slide" Target="slide98.xml"/></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slide" Target="slide9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slide" Target="slide100.xml"/></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slide" Target="slide10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slide" Target="slide102.xml"/></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slide" Target="slide10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6.xml"/><Relationship Id="rId1" Type="http://schemas.openxmlformats.org/officeDocument/2006/relationships/slideLayout" Target="../slideLayouts/slideLayout11.xml"/><Relationship Id="rId4" Type="http://schemas.openxmlformats.org/officeDocument/2006/relationships/image" Target="../media/image14.wmf"/></Relationships>
</file>

<file path=ppt/slides/_rels/slide8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7.xml"/><Relationship Id="rId1" Type="http://schemas.openxmlformats.org/officeDocument/2006/relationships/slideLayout" Target="../slideLayouts/slideLayout11.xml"/><Relationship Id="rId4" Type="http://schemas.openxmlformats.org/officeDocument/2006/relationships/slide" Target="slide104.xml"/></Relationships>
</file>

<file path=ppt/slides/_rels/slide8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11.xml"/><Relationship Id="rId4" Type="http://schemas.openxmlformats.org/officeDocument/2006/relationships/slide" Target="slide105.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69.xml"/><Relationship Id="rId1" Type="http://schemas.openxmlformats.org/officeDocument/2006/relationships/slideLayout" Target="../slideLayouts/slideLayout11.xml"/><Relationship Id="rId4" Type="http://schemas.openxmlformats.org/officeDocument/2006/relationships/image" Target="../media/image16.wmf"/></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10.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11.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0.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1.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27.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39.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46.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0.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 Target="slide61.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9</a:t>
            </a:r>
          </a:p>
          <a:p>
            <a:r>
              <a:rPr lang="en-US" dirty="0"/>
              <a:t>Long-Term Liabilities</a:t>
            </a:r>
            <a:endParaRPr lang="en-US" noProof="0" dirty="0"/>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rPr>
              <a:t>Illustration 9–1 Amortization Schedule for an Installment Note</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227339"/>
          </a:xfrm>
        </p:spPr>
        <p:txBody>
          <a:bodyPr>
            <a:noAutofit/>
          </a:bodyPr>
          <a:lstStyle/>
          <a:p>
            <a:pPr>
              <a:spcBef>
                <a:spcPts val="1000"/>
              </a:spcBef>
              <a:spcAft>
                <a:spcPts val="0"/>
              </a:spcAft>
              <a:tabLst>
                <a:tab pos="1139825" algn="l"/>
              </a:tabLst>
            </a:pPr>
            <a:r>
              <a:rPr lang="en-US" sz="2400" dirty="0">
                <a:solidFill>
                  <a:schemeClr val="tx1"/>
                </a:solidFill>
              </a:rPr>
              <a:t>Assume a $25,000, 6%, four-year loan for a new delivery truck on November 1, 2024. Payments of $587.13 are required at the end of each month for 48 months.</a:t>
            </a:r>
            <a:endParaRPr lang="en-US" sz="2400" noProof="0" dirty="0">
              <a:solidFill>
                <a:schemeClr val="tx1"/>
              </a:solidFill>
            </a:endParaRPr>
          </a:p>
        </p:txBody>
      </p:sp>
      <p:pic>
        <p:nvPicPr>
          <p:cNvPr id="4" name="Picture 3" descr="The illustration shows the amortization schedule for an instalment note.">
            <a:extLst>
              <a:ext uri="{FF2B5EF4-FFF2-40B4-BE49-F238E27FC236}">
                <a16:creationId xmlns:a16="http://schemas.microsoft.com/office/drawing/2014/main" id="{8F99A9BA-E658-4D9F-9768-EC6600F3D14B}"/>
              </a:ext>
            </a:extLst>
          </p:cNvPr>
          <p:cNvPicPr>
            <a:picLocks noChangeAspect="1"/>
          </p:cNvPicPr>
          <p:nvPr/>
        </p:nvPicPr>
        <p:blipFill rotWithShape="1">
          <a:blip r:embed="rId3"/>
          <a:srcRect r="6683" b="3012"/>
          <a:stretch/>
        </p:blipFill>
        <p:spPr>
          <a:xfrm>
            <a:off x="921796" y="2715410"/>
            <a:ext cx="7328543" cy="3332700"/>
          </a:xfrm>
          <a:prstGeom prst="rect">
            <a:avLst/>
          </a:prstGeom>
        </p:spPr>
      </p:pic>
      <p:sp>
        <p:nvSpPr>
          <p:cNvPr id="6" name="Text Placeholder 3">
            <a:extLst>
              <a:ext uri="{FF2B5EF4-FFF2-40B4-BE49-F238E27FC236}">
                <a16:creationId xmlns:a16="http://schemas.microsoft.com/office/drawing/2014/main" id="{10924AB7-A98F-40B2-9D5D-3D8A499D30F6}"/>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600" dirty="0">
                <a:solidFill>
                  <a:schemeClr val="tx1"/>
                </a:solidFill>
              </a:rPr>
              <a:t>Illustration 9–12 Pricing Bonds Issued at A Discount Using a Financial Calculator </a:t>
            </a:r>
            <a:r>
              <a:rPr lang="en-US" sz="2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table has 3 columns and 6 rows. The title of the table is as follows: Calculator input. The column headings from left to right are as follows: Bond characteristics; Key; Amount. The row entries are as follows: Row 1. Face amount; F</a:t>
            </a:r>
            <a:r>
              <a:rPr lang="en-US" sz="100" b="0" i="0" u="none" strike="noStrike" dirty="0">
                <a:solidFill>
                  <a:srgbClr val="000000"/>
                </a:solidFill>
                <a:effectLst/>
              </a:rPr>
              <a:t> </a:t>
            </a:r>
            <a:r>
              <a:rPr lang="en-US" b="0" i="0" u="none" strike="noStrike" dirty="0">
                <a:solidFill>
                  <a:srgbClr val="000000"/>
                </a:solidFill>
                <a:effectLst/>
              </a:rPr>
              <a:t>V; $100,000. Row 2. Interest payment;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$3,500 = 100,000 × 7% × 1 / 2 year. Row 3. Number of periods; N; 20 = 10 years × 2 periods each year. Row 4. Market interest rate; I; 4 = 8% / 2 periods each year. Row 5 contains the table title: Calculator Output. Row 6. Issue price; P</a:t>
            </a:r>
            <a:r>
              <a:rPr lang="en-US" sz="100" b="0" i="0" u="none" strike="noStrike" dirty="0">
                <a:solidFill>
                  <a:srgbClr val="000000"/>
                </a:solidFill>
                <a:effectLst/>
              </a:rPr>
              <a:t> </a:t>
            </a:r>
            <a:r>
              <a:rPr lang="en-US" b="0" i="0" u="none" strike="noStrike" dirty="0">
                <a:solidFill>
                  <a:srgbClr val="000000"/>
                </a:solidFill>
                <a:effectLst/>
              </a:rPr>
              <a:t>V; $93,205.</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100</a:t>
            </a:fld>
            <a:endParaRPr lang="en-US"/>
          </a:p>
        </p:txBody>
      </p:sp>
    </p:spTree>
    <p:extLst>
      <p:ext uri="{BB962C8B-B14F-4D97-AF65-F5344CB8AC3E}">
        <p14:creationId xmlns:p14="http://schemas.microsoft.com/office/powerpoint/2010/main" val="22362023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solidFill>
                  <a:schemeClr val="tx1"/>
                </a:solidFill>
              </a:rPr>
              <a:t>Illustration 9–13 Pricing Bonds Issued at a Discount Using Excel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of an excel sheet shows the formula in cell B 7 as: = − P</a:t>
            </a:r>
            <a:r>
              <a:rPr lang="en-US" sz="100" b="0" i="0" u="none" strike="noStrike" dirty="0">
                <a:solidFill>
                  <a:srgbClr val="000000"/>
                </a:solidFill>
                <a:effectLst/>
              </a:rPr>
              <a:t> </a:t>
            </a:r>
            <a:r>
              <a:rPr lang="en-US" b="0" i="0" u="none" strike="noStrike" dirty="0">
                <a:solidFill>
                  <a:srgbClr val="000000"/>
                </a:solidFill>
                <a:effectLst/>
              </a:rPr>
              <a:t>V (B 5, B 4, B 3, B 2,0). Cells A 2 to A 5 contains the following: Face amount; interest payment; number of periods; market interest rate. Cell A 7 contains the following: Issue price. Cells B 2 to B 5 contain the following: $100,000; $3,500; 20; 0.035. Cell B 7 contains the following: $100,000.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101</a:t>
            </a:fld>
            <a:endParaRPr lang="en-US"/>
          </a:p>
        </p:txBody>
      </p:sp>
    </p:spTree>
    <p:extLst>
      <p:ext uri="{BB962C8B-B14F-4D97-AF65-F5344CB8AC3E}">
        <p14:creationId xmlns:p14="http://schemas.microsoft.com/office/powerpoint/2010/main" val="146712757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600" dirty="0">
                <a:solidFill>
                  <a:schemeClr val="tx1"/>
                </a:solidFill>
              </a:rPr>
              <a:t>Illustration 9–15 Pricing Bonds Issued at A Premium Using a Financial Calculator </a:t>
            </a:r>
            <a:r>
              <a:rPr lang="en-US" sz="2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table has 3 columns and 6 rows. The title of the table is as follows: Calculator input. The column headings from left to right are as follows: Bond characteristics; Key; Amount. The row entries are as follows: Row 1. Face amount; F</a:t>
            </a:r>
            <a:r>
              <a:rPr lang="en-US" sz="100" b="0" i="0" u="none" strike="noStrike" dirty="0">
                <a:solidFill>
                  <a:srgbClr val="000000"/>
                </a:solidFill>
                <a:effectLst/>
              </a:rPr>
              <a:t> </a:t>
            </a:r>
            <a:r>
              <a:rPr lang="en-US" b="0" i="0" u="none" strike="noStrike" dirty="0">
                <a:solidFill>
                  <a:srgbClr val="000000"/>
                </a:solidFill>
                <a:effectLst/>
              </a:rPr>
              <a:t>V; $100,000. Row 2. Interest payment;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$3,500 = 100,000 × 7% × 1 / 2 year. Row 3. Number of periods; N; 20 = 10 years × 2 periods each year. Row 4. Market interest rate; I; 3 = 6% / 2 periods each year. Row 5 contains the table title: Calculator Output. Row 6. Issue price; P</a:t>
            </a:r>
            <a:r>
              <a:rPr lang="en-US" sz="100" b="0" i="0" u="none" strike="noStrike" dirty="0">
                <a:solidFill>
                  <a:srgbClr val="000000"/>
                </a:solidFill>
                <a:effectLst/>
              </a:rPr>
              <a:t> </a:t>
            </a:r>
            <a:r>
              <a:rPr lang="en-US" b="0" i="0" u="none" strike="noStrike" dirty="0">
                <a:solidFill>
                  <a:srgbClr val="000000"/>
                </a:solidFill>
                <a:effectLst/>
              </a:rPr>
              <a:t>V; $107,439.</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102</a:t>
            </a:fld>
            <a:endParaRPr lang="en-US"/>
          </a:p>
        </p:txBody>
      </p:sp>
    </p:spTree>
    <p:extLst>
      <p:ext uri="{BB962C8B-B14F-4D97-AF65-F5344CB8AC3E}">
        <p14:creationId xmlns:p14="http://schemas.microsoft.com/office/powerpoint/2010/main" val="41243229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solidFill>
                  <a:schemeClr val="tx1"/>
                </a:solidFill>
              </a:rPr>
              <a:t>Illustration 9–16 Pricing Bonds Issued at a Premium Using Excel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of an excel sheet shows the formula in cell B 7 as: = − P</a:t>
            </a:r>
            <a:r>
              <a:rPr lang="en-US" sz="100" b="0" i="0" u="none" strike="noStrike" dirty="0">
                <a:solidFill>
                  <a:srgbClr val="000000"/>
                </a:solidFill>
                <a:effectLst/>
              </a:rPr>
              <a:t> </a:t>
            </a:r>
            <a:r>
              <a:rPr lang="en-US" b="0" i="0" u="none" strike="noStrike" dirty="0">
                <a:solidFill>
                  <a:srgbClr val="000000"/>
                </a:solidFill>
                <a:effectLst/>
              </a:rPr>
              <a:t>V (B 5, B 4, B 3, B 2,0). Cells A 2 to A 5 contains the following: Face amount; interest payment; number of periods; market interest rate. Cell A 7 contains the following: Issue price. Cells B 2 to B 5 contain the following: $100,000; $3,500; 20; 0.035. Cell B 7 contains the following: $100,000.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103</a:t>
            </a:fld>
            <a:endParaRPr lang="en-US"/>
          </a:p>
        </p:txBody>
      </p:sp>
    </p:spTree>
    <p:extLst>
      <p:ext uri="{BB962C8B-B14F-4D97-AF65-F5344CB8AC3E}">
        <p14:creationId xmlns:p14="http://schemas.microsoft.com/office/powerpoint/2010/main" val="28999140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t>Illustration 9–20 (partial) </a:t>
            </a:r>
            <a:r>
              <a:rPr lang="en-US" sz="1000" b="0" dirty="0"/>
              <a:t>1</a:t>
            </a:r>
            <a:r>
              <a:rPr lang="en-US" sz="300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table shows selected balance sheet date in millions of dollars with 3 columns and 4 rows. The headings of columns 2 and 3 are as follows: Coca-Cola; PepsiCo. The row entries are as follows: Row 1. Total assets*; $86,381; $78,547. Row 2. Total liabilities; $65,283; $63,679. Row 3. Stockholders’ equity; 21,098; 14,868. Row 4. Total liabilities and equity; $86,381; $78,547.</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104</a:t>
            </a:fld>
            <a:endParaRPr lang="en-US"/>
          </a:p>
        </p:txBody>
      </p:sp>
    </p:spTree>
    <p:extLst>
      <p:ext uri="{BB962C8B-B14F-4D97-AF65-F5344CB8AC3E}">
        <p14:creationId xmlns:p14="http://schemas.microsoft.com/office/powerpoint/2010/main" val="15170103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t>Illustration 9–20 (partial) </a:t>
            </a:r>
            <a:r>
              <a:rPr lang="en-US" sz="1000" b="0" dirty="0"/>
              <a:t>2</a:t>
            </a:r>
            <a:r>
              <a:rPr lang="en-US" sz="300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table shows selected balance sheet date in millions of dollars with 3 columns and 4 rows. The headings of columns 2 and 3 are as follows: Coca-Cola; PepsiCo. The row entries are as follows: Row 1. Total assets*; $86,381; $78,547. Row 2. Total liabilities; $65,283; $63,679. Row 3. Stockholders’ equity; 21,098; 14,868. Row 4. Total liabilities and equity; $86,381; $78,547.</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105</a:t>
            </a:fld>
            <a:endParaRPr lang="en-US"/>
          </a:p>
        </p:txBody>
      </p:sp>
    </p:spTree>
    <p:extLst>
      <p:ext uri="{BB962C8B-B14F-4D97-AF65-F5344CB8AC3E}">
        <p14:creationId xmlns:p14="http://schemas.microsoft.com/office/powerpoint/2010/main" val="2865646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64360-D58A-4B97-82F6-0EBEC705509B}"/>
              </a:ext>
            </a:extLst>
          </p:cNvPr>
          <p:cNvSpPr>
            <a:spLocks noGrp="1"/>
          </p:cNvSpPr>
          <p:nvPr>
            <p:ph type="title"/>
          </p:nvPr>
        </p:nvSpPr>
        <p:spPr/>
        <p:txBody>
          <a:bodyPr/>
          <a:lstStyle/>
          <a:p>
            <a:r>
              <a:rPr lang="en-US" dirty="0"/>
              <a:t>Installment Loan Transactions</a:t>
            </a:r>
          </a:p>
        </p:txBody>
      </p:sp>
      <p:sp>
        <p:nvSpPr>
          <p:cNvPr id="3" name="Content Placeholder 2">
            <a:extLst>
              <a:ext uri="{FF2B5EF4-FFF2-40B4-BE49-F238E27FC236}">
                <a16:creationId xmlns:a16="http://schemas.microsoft.com/office/drawing/2014/main" id="{4842C509-848B-4A01-BCB8-7D82AB45A548}"/>
              </a:ext>
            </a:extLst>
          </p:cNvPr>
          <p:cNvSpPr>
            <a:spLocks noGrp="1"/>
          </p:cNvSpPr>
          <p:nvPr>
            <p:ph sz="quarter" idx="11"/>
          </p:nvPr>
        </p:nvSpPr>
        <p:spPr>
          <a:xfrm>
            <a:off x="342900" y="1276710"/>
            <a:ext cx="8458200" cy="507120"/>
          </a:xfrm>
        </p:spPr>
        <p:txBody>
          <a:bodyPr>
            <a:normAutofit/>
          </a:bodyPr>
          <a:lstStyle/>
          <a:p>
            <a:pPr>
              <a:spcBef>
                <a:spcPts val="1000"/>
              </a:spcBef>
              <a:spcAft>
                <a:spcPts val="0"/>
              </a:spcAft>
            </a:pPr>
            <a:r>
              <a:rPr lang="en-US" sz="2200" dirty="0">
                <a:solidFill>
                  <a:schemeClr val="tx1"/>
                </a:solidFill>
              </a:rPr>
              <a:t>Establishment of the Note Payable</a:t>
            </a:r>
          </a:p>
        </p:txBody>
      </p:sp>
      <p:graphicFrame>
        <p:nvGraphicFramePr>
          <p:cNvPr id="12" name="Table 17">
            <a:extLst>
              <a:ext uri="{FF2B5EF4-FFF2-40B4-BE49-F238E27FC236}">
                <a16:creationId xmlns:a16="http://schemas.microsoft.com/office/drawing/2014/main" id="{1AB90477-24B4-4AAD-B8D5-E5AB8EEEEBFD}"/>
              </a:ext>
            </a:extLst>
          </p:cNvPr>
          <p:cNvGraphicFramePr>
            <a:graphicFrameLocks noGrp="1"/>
          </p:cNvGraphicFramePr>
          <p:nvPr>
            <p:extLst>
              <p:ext uri="{D42A27DB-BD31-4B8C-83A1-F6EECF244321}">
                <p14:modId xmlns:p14="http://schemas.microsoft.com/office/powerpoint/2010/main" val="3291061106"/>
              </p:ext>
            </p:extLst>
          </p:nvPr>
        </p:nvGraphicFramePr>
        <p:xfrm>
          <a:off x="413237" y="1922317"/>
          <a:ext cx="7741412" cy="1403602"/>
        </p:xfrm>
        <a:graphic>
          <a:graphicData uri="http://schemas.openxmlformats.org/drawingml/2006/table">
            <a:tbl>
              <a:tblPr firstRow="1" bandRow="1">
                <a:tableStyleId>{5C22544A-7EE6-4342-B048-85BDC9FD1C3A}</a:tableStyleId>
              </a:tblPr>
              <a:tblGrid>
                <a:gridCol w="5073163">
                  <a:extLst>
                    <a:ext uri="{9D8B030D-6E8A-4147-A177-3AD203B41FA5}">
                      <a16:colId xmlns:a16="http://schemas.microsoft.com/office/drawing/2014/main" val="758200181"/>
                    </a:ext>
                  </a:extLst>
                </a:gridCol>
                <a:gridCol w="1663908">
                  <a:extLst>
                    <a:ext uri="{9D8B030D-6E8A-4147-A177-3AD203B41FA5}">
                      <a16:colId xmlns:a16="http://schemas.microsoft.com/office/drawing/2014/main" val="4280523739"/>
                    </a:ext>
                  </a:extLst>
                </a:gridCol>
                <a:gridCol w="1004341">
                  <a:extLst>
                    <a:ext uri="{9D8B030D-6E8A-4147-A177-3AD203B41FA5}">
                      <a16:colId xmlns:a16="http://schemas.microsoft.com/office/drawing/2014/main" val="1871165183"/>
                    </a:ext>
                  </a:extLst>
                </a:gridCol>
              </a:tblGrid>
              <a:tr h="376576">
                <a:tc>
                  <a:txBody>
                    <a:bodyPr/>
                    <a:lstStyle/>
                    <a:p>
                      <a:r>
                        <a:rPr lang="en-US" sz="1600" b="0" u="sng" dirty="0">
                          <a:solidFill>
                            <a:schemeClr val="tx1"/>
                          </a:solidFill>
                          <a:latin typeface="+mn-lt"/>
                        </a:rPr>
                        <a:t>November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6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6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76576">
                <a:tc>
                  <a:txBody>
                    <a:bodyPr/>
                    <a:lstStyle/>
                    <a:p>
                      <a:r>
                        <a:rPr lang="en-US" sz="1600" b="1" dirty="0">
                          <a:latin typeface="+mn-lt"/>
                        </a:rPr>
                        <a:t>Cash</a:t>
                      </a:r>
                      <a:endParaRPr lang="en-US" sz="16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mn-lt"/>
                        </a:rPr>
                        <a:t>25,000</a:t>
                      </a:r>
                      <a:endParaRPr lang="en-US" sz="16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60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650450">
                <a:tc>
                  <a:txBody>
                    <a:bodyPr/>
                    <a:lstStyle/>
                    <a:p>
                      <a:pPr marL="0" indent="536400"/>
                      <a:r>
                        <a:rPr lang="en-US" sz="1600" b="1" dirty="0">
                          <a:latin typeface="+mn-lt"/>
                        </a:rPr>
                        <a:t>Notes Payable</a:t>
                      </a:r>
                      <a:endParaRPr lang="en-US" sz="1600" b="1" dirty="0">
                        <a:solidFill>
                          <a:schemeClr val="tx1"/>
                        </a:solidFill>
                        <a:latin typeface="+mn-lt"/>
                      </a:endParaRPr>
                    </a:p>
                    <a:p>
                      <a:pPr marL="0" indent="534988"/>
                      <a:r>
                        <a:rPr lang="en-US" sz="1400" i="1" dirty="0">
                          <a:latin typeface="+mn-lt"/>
                        </a:rPr>
                        <a:t>(Issue a note payable)</a:t>
                      </a:r>
                      <a:endParaRPr lang="en-US" sz="14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mn-lt"/>
                        </a:rPr>
                        <a:t>25,000</a:t>
                      </a:r>
                      <a:endParaRPr lang="en-US" sz="16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4" name="Content Placeholder 3">
            <a:extLst>
              <a:ext uri="{FF2B5EF4-FFF2-40B4-BE49-F238E27FC236}">
                <a16:creationId xmlns:a16="http://schemas.microsoft.com/office/drawing/2014/main" id="{D5F3A433-5F1E-49E3-918C-05156DBA6B03}"/>
              </a:ext>
            </a:extLst>
          </p:cNvPr>
          <p:cNvSpPr>
            <a:spLocks noGrp="1"/>
          </p:cNvSpPr>
          <p:nvPr>
            <p:ph sz="quarter" idx="14"/>
          </p:nvPr>
        </p:nvSpPr>
        <p:spPr>
          <a:xfrm>
            <a:off x="342900" y="3545298"/>
            <a:ext cx="8458200" cy="487706"/>
          </a:xfrm>
        </p:spPr>
        <p:txBody>
          <a:bodyPr>
            <a:normAutofit/>
          </a:bodyPr>
          <a:lstStyle/>
          <a:p>
            <a:pPr>
              <a:spcBef>
                <a:spcPts val="1000"/>
              </a:spcBef>
              <a:spcAft>
                <a:spcPts val="0"/>
              </a:spcAft>
            </a:pPr>
            <a:r>
              <a:rPr lang="en-US" sz="2200" dirty="0">
                <a:solidFill>
                  <a:schemeClr val="tx1"/>
                </a:solidFill>
              </a:rPr>
              <a:t>First two monthly payments</a:t>
            </a:r>
          </a:p>
        </p:txBody>
      </p:sp>
      <p:pic>
        <p:nvPicPr>
          <p:cNvPr id="13" name="Picture 12" descr="The table shows the first 2 monthly payments."/>
          <p:cNvPicPr>
            <a:picLocks noChangeAspect="1"/>
          </p:cNvPicPr>
          <p:nvPr/>
        </p:nvPicPr>
        <p:blipFill>
          <a:blip r:embed="rId3"/>
          <a:stretch>
            <a:fillRect/>
          </a:stretch>
        </p:blipFill>
        <p:spPr>
          <a:xfrm>
            <a:off x="1817506" y="4091875"/>
            <a:ext cx="5508986" cy="2032037"/>
          </a:xfrm>
          <a:prstGeom prst="rect">
            <a:avLst/>
          </a:prstGeom>
        </p:spPr>
      </p:pic>
      <p:sp>
        <p:nvSpPr>
          <p:cNvPr id="16" name="Text Placeholder 3">
            <a:extLst>
              <a:ext uri="{FF2B5EF4-FFF2-40B4-BE49-F238E27FC236}">
                <a16:creationId xmlns:a16="http://schemas.microsoft.com/office/drawing/2014/main" id="{10924AB7-A98F-40B2-9D5D-3D8A499D30F6}"/>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2CFEFF17-F101-4818-AA17-C483C6084A1D}"/>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372238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dirty="0"/>
              <a:t>Most notes payable require periodic installment payments.</a:t>
            </a:r>
          </a:p>
          <a:p>
            <a:pPr marL="291600" indent="-291600">
              <a:spcBef>
                <a:spcPts val="1000"/>
              </a:spcBef>
              <a:spcAft>
                <a:spcPts val="0"/>
              </a:spcAft>
              <a:buFont typeface="Arial" panose="020B0604020202020204" pitchFamily="34" charset="0"/>
              <a:buChar char="•"/>
            </a:pPr>
            <a:r>
              <a:rPr lang="en-US" sz="2800" dirty="0"/>
              <a:t>Each installment payment includes an amount that represents interest expense and an amount that represents a reduction of the carrying value (remaining loan balance).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359474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9–2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199" cy="2770635"/>
          </a:xfrm>
        </p:spPr>
        <p:txBody>
          <a:bodyPr>
            <a:noAutofit/>
          </a:bodyPr>
          <a:lstStyle/>
          <a:p>
            <a:pPr>
              <a:spcBef>
                <a:spcPts val="1000"/>
              </a:spcBef>
              <a:spcAft>
                <a:spcPts val="0"/>
              </a:spcAft>
            </a:pPr>
            <a:r>
              <a:rPr lang="en-US" dirty="0"/>
              <a:t>Tropical Paradise borrows $24,000 and agrees to a 5%, five-year installment loan with the bank. Payments of $452.91 are due at the end of each month. How much interest should be recorded for the first month?</a:t>
            </a:r>
          </a:p>
          <a:p>
            <a:pPr marL="338138" indent="-338138">
              <a:spcBef>
                <a:spcPts val="1000"/>
              </a:spcBef>
              <a:spcAft>
                <a:spcPts val="0"/>
              </a:spcAft>
            </a:pPr>
            <a:r>
              <a:rPr lang="en-US" b="1" dirty="0"/>
              <a:t>a.</a:t>
            </a:r>
            <a:r>
              <a:rPr lang="en-US" dirty="0"/>
              <a:t> All $452.91 is attributable to interest.</a:t>
            </a:r>
          </a:p>
          <a:p>
            <a:pPr>
              <a:spcBef>
                <a:spcPts val="1000"/>
              </a:spcBef>
              <a:spcAft>
                <a:spcPts val="0"/>
              </a:spcAft>
            </a:pPr>
            <a:r>
              <a:rPr lang="en-US" b="1" dirty="0"/>
              <a:t>b.</a:t>
            </a:r>
            <a:r>
              <a:rPr lang="en-US" dirty="0"/>
              <a:t> $100.00</a:t>
            </a:r>
          </a:p>
          <a:p>
            <a:pPr>
              <a:spcBef>
                <a:spcPts val="1000"/>
              </a:spcBef>
              <a:spcAft>
                <a:spcPts val="0"/>
              </a:spcAft>
            </a:pPr>
            <a:r>
              <a:rPr lang="en-US" b="1" dirty="0"/>
              <a:t>c.</a:t>
            </a:r>
            <a:r>
              <a:rPr lang="en-US" dirty="0"/>
              <a:t> $352.91</a:t>
            </a:r>
          </a:p>
          <a:p>
            <a:pPr>
              <a:spcBef>
                <a:spcPts val="1000"/>
              </a:spcBef>
              <a:spcAft>
                <a:spcPts val="0"/>
              </a:spcAft>
            </a:pPr>
            <a:r>
              <a:rPr lang="en-US" b="1" dirty="0"/>
              <a:t>d.</a:t>
            </a:r>
            <a:r>
              <a:rPr lang="en-US" dirty="0"/>
              <a:t> $0</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12076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9–2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199" cy="2770635"/>
          </a:xfrm>
        </p:spPr>
        <p:txBody>
          <a:bodyPr>
            <a:noAutofit/>
          </a:bodyPr>
          <a:lstStyle/>
          <a:p>
            <a:pPr>
              <a:spcBef>
                <a:spcPts val="1000"/>
              </a:spcBef>
              <a:spcAft>
                <a:spcPts val="0"/>
              </a:spcAft>
            </a:pPr>
            <a:r>
              <a:rPr lang="en-US" dirty="0"/>
              <a:t>Tropical Paradise borrows $24,000 and agrees to a 5%, five-year installment loan with the bank. Payments of $452.91 are due at the end of each month. How much interest should be recorded for the first month?</a:t>
            </a:r>
          </a:p>
          <a:p>
            <a:pPr marL="338138" indent="-338138">
              <a:spcBef>
                <a:spcPts val="1000"/>
              </a:spcBef>
              <a:spcAft>
                <a:spcPts val="0"/>
              </a:spcAft>
            </a:pPr>
            <a:r>
              <a:rPr lang="en-US" b="1" dirty="0"/>
              <a:t>a.</a:t>
            </a:r>
            <a:r>
              <a:rPr lang="en-US" dirty="0"/>
              <a:t> All $452.91 is attributable to interest.</a:t>
            </a:r>
          </a:p>
          <a:p>
            <a:pPr>
              <a:spcBef>
                <a:spcPts val="1000"/>
              </a:spcBef>
              <a:spcAft>
                <a:spcPts val="0"/>
              </a:spcAft>
            </a:pPr>
            <a:r>
              <a:rPr lang="en-US" b="1" dirty="0"/>
              <a:t>Answer: b.</a:t>
            </a:r>
            <a:r>
              <a:rPr lang="en-US" dirty="0"/>
              <a:t> $100.00</a:t>
            </a:r>
          </a:p>
          <a:p>
            <a:pPr>
              <a:spcBef>
                <a:spcPts val="1000"/>
              </a:spcBef>
              <a:spcAft>
                <a:spcPts val="0"/>
              </a:spcAft>
            </a:pPr>
            <a:r>
              <a:rPr lang="en-US" b="1" dirty="0"/>
              <a:t>c.</a:t>
            </a:r>
            <a:r>
              <a:rPr lang="en-US" dirty="0"/>
              <a:t> $352.91</a:t>
            </a:r>
          </a:p>
          <a:p>
            <a:pPr>
              <a:spcBef>
                <a:spcPts val="1000"/>
              </a:spcBef>
              <a:spcAft>
                <a:spcPts val="0"/>
              </a:spcAft>
            </a:pPr>
            <a:r>
              <a:rPr lang="en-US" b="1" dirty="0"/>
              <a:t>d.</a:t>
            </a:r>
            <a:r>
              <a:rPr lang="en-US" dirty="0"/>
              <a:t> $0</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269387"/>
            <a:ext cx="8458199" cy="2018871"/>
          </a:xfrm>
        </p:spPr>
        <p:txBody>
          <a:bodyPr>
            <a:noAutofit/>
          </a:bodyPr>
          <a:lstStyle/>
          <a:p>
            <a:pPr>
              <a:spcBef>
                <a:spcPts val="1000"/>
              </a:spcBef>
              <a:spcAft>
                <a:spcPts val="0"/>
              </a:spcAft>
            </a:pPr>
            <a:r>
              <a:rPr lang="en-US" dirty="0"/>
              <a:t>The payment of $452.91 includes payment for both interest expense and a portion of the principal. The interest expense for the first month is the carrying value multiplied by (the interest rate × 1/12):</a:t>
            </a:r>
          </a:p>
          <a:p>
            <a:pPr algn="ctr">
              <a:spcBef>
                <a:spcPts val="1000"/>
              </a:spcBef>
              <a:spcAft>
                <a:spcPts val="0"/>
              </a:spcAft>
            </a:pPr>
            <a:r>
              <a:rPr lang="en-US" dirty="0"/>
              <a:t>$24,000 × 5% × 1/12 = $100.00</a:t>
            </a:r>
          </a:p>
          <a:p>
            <a:pPr>
              <a:spcBef>
                <a:spcPts val="1000"/>
              </a:spcBef>
              <a:spcAft>
                <a:spcPts val="0"/>
              </a:spcAft>
            </a:pPr>
            <a:r>
              <a:rPr lang="en-US" dirty="0"/>
              <a:t>The remaining portion of the payment ($352.91) reduces the carry value.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813180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3</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LO9-3	</a:t>
            </a:r>
            <a:r>
              <a:rPr lang="en-US" sz="2800" dirty="0"/>
              <a:t>Understand how leases are recorded.</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8127205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Leases</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p:txBody>
          <a:bodyPr>
            <a:noAutofit/>
          </a:bodyPr>
          <a:lstStyle/>
          <a:p>
            <a:r>
              <a:rPr lang="en-US" sz="2800" dirty="0"/>
              <a:t>Contractual arrangement by which the </a:t>
            </a:r>
            <a:r>
              <a:rPr lang="en-US" sz="2800" i="1" dirty="0"/>
              <a:t>lessor</a:t>
            </a:r>
            <a:r>
              <a:rPr lang="en-US" sz="2800" dirty="0"/>
              <a:t> (owner) provides the </a:t>
            </a:r>
            <a:r>
              <a:rPr lang="en-US" sz="2800" i="1" dirty="0"/>
              <a:t>lessee</a:t>
            </a:r>
            <a:r>
              <a:rPr lang="en-US" sz="2800" dirty="0"/>
              <a:t> (user) the right to use an asset for a specified period of time.</a:t>
            </a:r>
          </a:p>
          <a:p>
            <a:r>
              <a:rPr lang="en-US" sz="2800" dirty="0"/>
              <a:t>Leases are recorded by the lessee as a debit to lease asset and a credit to lease payable.</a:t>
            </a:r>
          </a:p>
          <a:p>
            <a:pPr marL="291600" lvl="1" indent="-291600">
              <a:spcBef>
                <a:spcPts val="1000"/>
              </a:spcBef>
              <a:spcAft>
                <a:spcPts val="0"/>
              </a:spcAft>
            </a:pPr>
            <a:r>
              <a:rPr lang="en-US" sz="2400" dirty="0"/>
              <a:t>For the present value of the lease payments.</a:t>
            </a:r>
          </a:p>
          <a:p>
            <a:pPr marL="291600" lvl="1" indent="-291600">
              <a:spcBef>
                <a:spcPts val="1000"/>
              </a:spcBef>
              <a:spcAft>
                <a:spcPts val="0"/>
              </a:spcAft>
            </a:pPr>
            <a:r>
              <a:rPr lang="en-US" sz="2400" dirty="0"/>
              <a:t>At the beginning of the lease term.</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748637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Decision Maker’s Perspective</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491046"/>
          </a:xfrm>
        </p:spPr>
        <p:txBody>
          <a:bodyPr>
            <a:noAutofit/>
          </a:bodyPr>
          <a:lstStyle/>
          <a:p>
            <a:pPr>
              <a:spcBef>
                <a:spcPts val="1000"/>
              </a:spcBef>
              <a:spcAft>
                <a:spcPts val="0"/>
              </a:spcAft>
            </a:pPr>
            <a:r>
              <a:rPr lang="en-US" sz="2400" b="1" dirty="0">
                <a:solidFill>
                  <a:schemeClr val="tx1"/>
                </a:solidFill>
              </a:rPr>
              <a:t>Why Do Many Companies Lease Rather Than Buy?</a:t>
            </a:r>
          </a:p>
          <a:p>
            <a:pPr marL="403200" indent="-403200">
              <a:spcBef>
                <a:spcPts val="1000"/>
              </a:spcBef>
              <a:spcAft>
                <a:spcPts val="0"/>
              </a:spcAft>
              <a:buFont typeface="+mj-lt"/>
              <a:buAutoNum type="arabicPeriod"/>
            </a:pPr>
            <a:r>
              <a:rPr lang="en-US" sz="2800" dirty="0">
                <a:solidFill>
                  <a:schemeClr val="tx1"/>
                </a:solidFill>
              </a:rPr>
              <a:t>Leasing reduces the upfront cash needed to use an asset.</a:t>
            </a:r>
          </a:p>
          <a:p>
            <a:pPr marL="403200" indent="-403200">
              <a:spcBef>
                <a:spcPts val="1000"/>
              </a:spcBef>
              <a:spcAft>
                <a:spcPts val="0"/>
              </a:spcAft>
              <a:buFont typeface="+mj-lt"/>
              <a:buAutoNum type="arabicPeriod"/>
            </a:pPr>
            <a:r>
              <a:rPr lang="en-US" sz="2800" dirty="0">
                <a:solidFill>
                  <a:schemeClr val="tx1"/>
                </a:solidFill>
              </a:rPr>
              <a:t>Lease payments often are lower than installment payments.</a:t>
            </a:r>
          </a:p>
          <a:p>
            <a:pPr marL="403200" indent="-403200">
              <a:spcBef>
                <a:spcPts val="1000"/>
              </a:spcBef>
              <a:spcAft>
                <a:spcPts val="0"/>
              </a:spcAft>
              <a:buFont typeface="+mj-lt"/>
              <a:buAutoNum type="arabicPeriod"/>
            </a:pPr>
            <a:r>
              <a:rPr lang="en-US" sz="2800" dirty="0">
                <a:solidFill>
                  <a:schemeClr val="tx1"/>
                </a:solidFill>
              </a:rPr>
              <a:t>Leasing offers flexibility and lower costs when disposing of an asset.</a:t>
            </a:r>
          </a:p>
          <a:p>
            <a:pPr marL="403200" indent="-403200">
              <a:spcBef>
                <a:spcPts val="1000"/>
              </a:spcBef>
              <a:spcAft>
                <a:spcPts val="0"/>
              </a:spcAft>
              <a:buFont typeface="+mj-lt"/>
              <a:buAutoNum type="arabicPeriod"/>
            </a:pPr>
            <a:r>
              <a:rPr lang="en-US" sz="2800" dirty="0">
                <a:solidFill>
                  <a:schemeClr val="tx1"/>
                </a:solidFill>
              </a:rPr>
              <a:t>Leasing may offer protection against the risk of declining asset values.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E21C9D-A9DC-49B6-BEAB-BFED3FB84A56}"/>
              </a:ext>
            </a:extLst>
          </p:cNvPr>
          <p:cNvSpPr>
            <a:spLocks noGrp="1"/>
          </p:cNvSpPr>
          <p:nvPr>
            <p:ph type="title"/>
          </p:nvPr>
        </p:nvSpPr>
        <p:spPr/>
        <p:txBody>
          <a:bodyPr/>
          <a:lstStyle/>
          <a:p>
            <a:r>
              <a:rPr lang="en-US" dirty="0"/>
              <a:t>Recording Lease Payable</a:t>
            </a:r>
          </a:p>
        </p:txBody>
      </p:sp>
      <p:sp>
        <p:nvSpPr>
          <p:cNvPr id="13" name="Content Placeholder 12">
            <a:extLst>
              <a:ext uri="{FF2B5EF4-FFF2-40B4-BE49-F238E27FC236}">
                <a16:creationId xmlns:a16="http://schemas.microsoft.com/office/drawing/2014/main" id="{91E58117-5514-4447-B0D6-9E4FFC59FFE6}"/>
              </a:ext>
            </a:extLst>
          </p:cNvPr>
          <p:cNvSpPr>
            <a:spLocks noGrp="1"/>
          </p:cNvSpPr>
          <p:nvPr>
            <p:ph sz="quarter" idx="11"/>
          </p:nvPr>
        </p:nvSpPr>
        <p:spPr>
          <a:xfrm>
            <a:off x="342900" y="1276709"/>
            <a:ext cx="8458200" cy="2465305"/>
          </a:xfrm>
        </p:spPr>
        <p:txBody>
          <a:bodyPr>
            <a:noAutofit/>
          </a:bodyPr>
          <a:lstStyle/>
          <a:p>
            <a:pPr>
              <a:spcBef>
                <a:spcPts val="1000"/>
              </a:spcBef>
              <a:spcAft>
                <a:spcPts val="0"/>
              </a:spcAft>
            </a:pPr>
            <a:r>
              <a:rPr lang="en-US" sz="2800" dirty="0"/>
              <a:t>At the beginning of the lease, record:</a:t>
            </a:r>
          </a:p>
          <a:p>
            <a:pPr marL="291600" lvl="1" indent="-291600">
              <a:spcBef>
                <a:spcPts val="1000"/>
              </a:spcBef>
              <a:spcAft>
                <a:spcPts val="0"/>
              </a:spcAft>
            </a:pPr>
            <a:r>
              <a:rPr lang="en-US" sz="2800" dirty="0"/>
              <a:t>Lease asset – right to use the asset over lease period.</a:t>
            </a:r>
          </a:p>
          <a:p>
            <a:pPr marL="291600" lvl="1" indent="-291600">
              <a:spcBef>
                <a:spcPts val="1000"/>
              </a:spcBef>
              <a:spcAft>
                <a:spcPts val="0"/>
              </a:spcAft>
            </a:pPr>
            <a:r>
              <a:rPr lang="en-US" sz="2800" dirty="0"/>
              <a:t>Lease payable – present value of obligation to make payments.</a:t>
            </a:r>
          </a:p>
        </p:txBody>
      </p:sp>
      <p:graphicFrame>
        <p:nvGraphicFramePr>
          <p:cNvPr id="17" name="Table 17">
            <a:extLst>
              <a:ext uri="{FF2B5EF4-FFF2-40B4-BE49-F238E27FC236}">
                <a16:creationId xmlns:a16="http://schemas.microsoft.com/office/drawing/2014/main" id="{1AB90477-24B4-4AAD-B8D5-E5AB8EEEEBFD}"/>
              </a:ext>
            </a:extLst>
          </p:cNvPr>
          <p:cNvGraphicFramePr>
            <a:graphicFrameLocks noGrp="1"/>
          </p:cNvGraphicFramePr>
          <p:nvPr>
            <p:extLst>
              <p:ext uri="{D42A27DB-BD31-4B8C-83A1-F6EECF244321}">
                <p14:modId xmlns:p14="http://schemas.microsoft.com/office/powerpoint/2010/main" val="3323528424"/>
              </p:ext>
            </p:extLst>
          </p:nvPr>
        </p:nvGraphicFramePr>
        <p:xfrm>
          <a:off x="413237" y="3945989"/>
          <a:ext cx="7968176" cy="1645920"/>
        </p:xfrm>
        <a:graphic>
          <a:graphicData uri="http://schemas.openxmlformats.org/drawingml/2006/table">
            <a:tbl>
              <a:tblPr firstRow="1" bandRow="1">
                <a:tableStyleId>{5C22544A-7EE6-4342-B048-85BDC9FD1C3A}</a:tableStyleId>
              </a:tblPr>
              <a:tblGrid>
                <a:gridCol w="5898243">
                  <a:extLst>
                    <a:ext uri="{9D8B030D-6E8A-4147-A177-3AD203B41FA5}">
                      <a16:colId xmlns:a16="http://schemas.microsoft.com/office/drawing/2014/main" val="758200181"/>
                    </a:ext>
                  </a:extLst>
                </a:gridCol>
                <a:gridCol w="1030514">
                  <a:extLst>
                    <a:ext uri="{9D8B030D-6E8A-4147-A177-3AD203B41FA5}">
                      <a16:colId xmlns:a16="http://schemas.microsoft.com/office/drawing/2014/main" val="4280523739"/>
                    </a:ext>
                  </a:extLst>
                </a:gridCol>
                <a:gridCol w="1039419">
                  <a:extLst>
                    <a:ext uri="{9D8B030D-6E8A-4147-A177-3AD203B41FA5}">
                      <a16:colId xmlns:a16="http://schemas.microsoft.com/office/drawing/2014/main" val="1871165183"/>
                    </a:ext>
                  </a:extLst>
                </a:gridCol>
              </a:tblGrid>
              <a:tr h="352807">
                <a:tc>
                  <a:txBody>
                    <a:bodyPr/>
                    <a:lstStyle/>
                    <a:p>
                      <a:r>
                        <a:rPr lang="en-US" sz="1800" b="0" u="sng" dirty="0">
                          <a:solidFill>
                            <a:schemeClr val="tx1"/>
                          </a:solidFill>
                          <a:latin typeface="+mn-lt"/>
                        </a:rPr>
                        <a:t>November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1800" b="1" dirty="0">
                          <a:solidFill>
                            <a:schemeClr val="tx1"/>
                          </a:solidFill>
                          <a:latin typeface="+mn-lt"/>
                        </a:rPr>
                        <a:t>Lease Asset</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15,000</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595648">
                <a:tc>
                  <a:txBody>
                    <a:bodyPr/>
                    <a:lstStyle/>
                    <a:p>
                      <a:pPr marL="0" indent="536400"/>
                      <a:r>
                        <a:rPr lang="en-US" sz="1800" b="1" dirty="0">
                          <a:solidFill>
                            <a:schemeClr val="tx1"/>
                          </a:solidFill>
                          <a:latin typeface="+mn-lt"/>
                        </a:rPr>
                        <a:t>Lease Payable</a:t>
                      </a:r>
                    </a:p>
                    <a:p>
                      <a:pPr marL="0" indent="534988"/>
                      <a:r>
                        <a:rPr lang="en-US" sz="1800" i="0" dirty="0">
                          <a:solidFill>
                            <a:schemeClr val="tx1"/>
                          </a:solidFill>
                          <a:latin typeface="+mn-lt"/>
                        </a:rPr>
                        <a:t>(Record the lease)</a:t>
                      </a:r>
                    </a:p>
                    <a:p>
                      <a:pPr marL="0" indent="534988"/>
                      <a:r>
                        <a:rPr lang="en-US" sz="1800" i="0" dirty="0">
                          <a:solidFill>
                            <a:schemeClr val="tx1"/>
                          </a:solidFill>
                          <a:latin typeface="+mn-lt"/>
                        </a:rPr>
                        <a:t>($15,000 = present value of lease payments*) </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15,000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6" name="Content Placeholder 15">
            <a:extLst>
              <a:ext uri="{FF2B5EF4-FFF2-40B4-BE49-F238E27FC236}">
                <a16:creationId xmlns:a16="http://schemas.microsoft.com/office/drawing/2014/main" id="{5A49DF38-5409-47B3-8421-0FD6E633F5F6}"/>
              </a:ext>
            </a:extLst>
          </p:cNvPr>
          <p:cNvSpPr>
            <a:spLocks noGrp="1"/>
          </p:cNvSpPr>
          <p:nvPr>
            <p:ph sz="quarter" idx="14"/>
          </p:nvPr>
        </p:nvSpPr>
        <p:spPr>
          <a:xfrm>
            <a:off x="413237" y="5795884"/>
            <a:ext cx="6339254" cy="368105"/>
          </a:xfrm>
        </p:spPr>
        <p:txBody>
          <a:bodyPr>
            <a:normAutofit lnSpcReduction="10000"/>
          </a:bodyPr>
          <a:lstStyle/>
          <a:p>
            <a:pPr>
              <a:spcBef>
                <a:spcPts val="1000"/>
              </a:spcBef>
              <a:spcAft>
                <a:spcPts val="0"/>
              </a:spcAft>
            </a:pPr>
            <a:r>
              <a:rPr lang="en-US" dirty="0"/>
              <a:t>*present value of ordinary annuity; </a:t>
            </a:r>
            <a:r>
              <a:rPr lang="en-US" i="1" dirty="0"/>
              <a:t>n </a:t>
            </a:r>
            <a:r>
              <a:rPr lang="en-US" dirty="0"/>
              <a:t>= 48, </a:t>
            </a:r>
            <a:r>
              <a:rPr lang="en-US" i="1" dirty="0" err="1"/>
              <a:t>i</a:t>
            </a:r>
            <a:r>
              <a:rPr lang="en-US" i="1" dirty="0"/>
              <a:t> </a:t>
            </a:r>
            <a:r>
              <a:rPr lang="en-US" dirty="0"/>
              <a:t>= 6% ÷ 12</a:t>
            </a:r>
            <a:endParaRPr lang="en-US" b="1" u="sng" dirty="0"/>
          </a:p>
        </p:txBody>
      </p:sp>
      <p:sp>
        <p:nvSpPr>
          <p:cNvPr id="11" name="Slide Number Placeholder 10">
            <a:extLst>
              <a:ext uri="{FF2B5EF4-FFF2-40B4-BE49-F238E27FC236}">
                <a16:creationId xmlns:a16="http://schemas.microsoft.com/office/drawing/2014/main" id="{74766A1C-9748-48AA-8DB4-E2BD6F0CF011}"/>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559818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t>Calculating the Present Value of Lease Payments (Annuity)</a:t>
            </a:r>
            <a:endParaRPr lang="en-US" sz="32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7"/>
            <a:ext cx="8458200" cy="4983415"/>
          </a:xfrm>
        </p:spPr>
        <p:txBody>
          <a:bodyPr>
            <a:no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Table 4 at the back of the book provides present values of annuities of $1 (ordinary annuity).</a:t>
            </a:r>
          </a:p>
          <a:p>
            <a:pPr marL="291600" indent="-291600">
              <a:spcBef>
                <a:spcPts val="1000"/>
              </a:spcBef>
              <a:spcAft>
                <a:spcPts val="0"/>
              </a:spcAft>
              <a:buFont typeface="Arial" panose="020B0604020202020204" pitchFamily="34" charset="0"/>
              <a:buChar char="•"/>
            </a:pPr>
            <a:r>
              <a:rPr lang="en-US" sz="2800" dirty="0">
                <a:solidFill>
                  <a:schemeClr val="tx1"/>
                </a:solidFill>
              </a:rPr>
              <a:t>These values are multiplied by the monthly lease payment to get the present value of the total lease payments.</a:t>
            </a:r>
          </a:p>
          <a:p>
            <a:pPr marL="291600" indent="-291600">
              <a:spcBef>
                <a:spcPts val="1000"/>
              </a:spcBef>
              <a:spcAft>
                <a:spcPts val="0"/>
              </a:spcAft>
              <a:buFont typeface="Arial" panose="020B0604020202020204" pitchFamily="34" charset="0"/>
              <a:buChar char="•"/>
            </a:pPr>
            <a:r>
              <a:rPr lang="en-US" sz="2800" dirty="0">
                <a:solidFill>
                  <a:schemeClr val="tx1"/>
                </a:solidFill>
              </a:rPr>
              <a:t>To use the table, you need to know </a:t>
            </a:r>
            <a:r>
              <a:rPr lang="en-US" sz="2800" i="1" dirty="0">
                <a:solidFill>
                  <a:schemeClr val="tx1"/>
                </a:solidFill>
              </a:rPr>
              <a:t>n</a:t>
            </a:r>
            <a:r>
              <a:rPr lang="en-US" sz="2800" dirty="0">
                <a:solidFill>
                  <a:schemeClr val="tx1"/>
                </a:solidFill>
              </a:rPr>
              <a:t> (time periods) and </a:t>
            </a:r>
            <a:r>
              <a:rPr lang="en-US" sz="2800" i="1" dirty="0" err="1">
                <a:solidFill>
                  <a:schemeClr val="tx1"/>
                </a:solidFill>
              </a:rPr>
              <a:t>i</a:t>
            </a:r>
            <a:r>
              <a:rPr lang="en-US" sz="2800" dirty="0">
                <a:solidFill>
                  <a:schemeClr val="tx1"/>
                </a:solidFill>
              </a:rPr>
              <a:t> (interest rate.)</a:t>
            </a:r>
          </a:p>
          <a:p>
            <a:pPr marL="291600" indent="-291600">
              <a:spcBef>
                <a:spcPts val="1000"/>
              </a:spcBef>
              <a:spcAft>
                <a:spcPts val="0"/>
              </a:spcAft>
              <a:buFont typeface="Arial" panose="020B0604020202020204" pitchFamily="34" charset="0"/>
              <a:buChar char="•"/>
            </a:pPr>
            <a:r>
              <a:rPr lang="en-US" sz="2800" dirty="0">
                <a:solidFill>
                  <a:schemeClr val="tx1"/>
                </a:solidFill>
              </a:rPr>
              <a:t>For combinations of </a:t>
            </a:r>
            <a:r>
              <a:rPr lang="en-US" sz="2800" i="1" dirty="0">
                <a:solidFill>
                  <a:schemeClr val="tx1"/>
                </a:solidFill>
              </a:rPr>
              <a:t>n</a:t>
            </a:r>
            <a:r>
              <a:rPr lang="en-US" sz="2800" dirty="0">
                <a:solidFill>
                  <a:schemeClr val="tx1"/>
                </a:solidFill>
              </a:rPr>
              <a:t> and </a:t>
            </a:r>
            <a:r>
              <a:rPr lang="en-US" sz="2800" i="1" dirty="0" err="1">
                <a:solidFill>
                  <a:schemeClr val="tx1"/>
                </a:solidFill>
              </a:rPr>
              <a:t>i</a:t>
            </a:r>
            <a:r>
              <a:rPr lang="en-US" sz="2800" dirty="0">
                <a:solidFill>
                  <a:schemeClr val="tx1"/>
                </a:solidFill>
              </a:rPr>
              <a:t> not shown, you can calculate the present value of the lease payments using a financial calculator or Excel.</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20364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noProof="0" dirty="0"/>
              <a:t>PART A</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821119"/>
          </a:xfrm>
        </p:spPr>
        <p:txBody>
          <a:bodyPr>
            <a:normAutofit/>
          </a:bodyPr>
          <a:lstStyle/>
          <a:p>
            <a:r>
              <a:rPr lang="en-US" sz="3200" dirty="0"/>
              <a:t>TYPES OF LONG-TERM DEBT</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1075507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a:xfrm>
            <a:off x="342900" y="147328"/>
            <a:ext cx="8458200" cy="993554"/>
          </a:xfrm>
        </p:spPr>
        <p:txBody>
          <a:bodyPr>
            <a:noAutofit/>
          </a:bodyPr>
          <a:lstStyle/>
          <a:p>
            <a:r>
              <a:rPr lang="en-US" sz="3200" dirty="0">
                <a:solidFill>
                  <a:schemeClr val="tx1"/>
                </a:solidFill>
              </a:rPr>
              <a:t>Illustration 9–2 Present Value of Lease Payments Using a Financial Calculator </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311745"/>
          </a:xfrm>
        </p:spPr>
        <p:txBody>
          <a:bodyPr>
            <a:noAutofit/>
          </a:bodyPr>
          <a:lstStyle/>
          <a:p>
            <a:pPr>
              <a:spcBef>
                <a:spcPts val="1000"/>
              </a:spcBef>
              <a:spcAft>
                <a:spcPts val="0"/>
              </a:spcAft>
            </a:pPr>
            <a:r>
              <a:rPr lang="en-US" sz="2800" dirty="0">
                <a:solidFill>
                  <a:schemeClr val="tx1"/>
                </a:solidFill>
              </a:rPr>
              <a:t>A company agrees to make lease payments of $352.28 at the end of each month for 48 months, assuming a 6% borrowing rate.</a:t>
            </a:r>
          </a:p>
        </p:txBody>
      </p:sp>
      <p:pic>
        <p:nvPicPr>
          <p:cNvPr id="5" name="Picture 4" descr="The illustration shows the present value of lease payments using a financial calculator.">
            <a:extLst>
              <a:ext uri="{FF2B5EF4-FFF2-40B4-BE49-F238E27FC236}">
                <a16:creationId xmlns:a16="http://schemas.microsoft.com/office/drawing/2014/main" id="{28CCAE20-A9C1-4EC4-B034-7703D34F7679}"/>
              </a:ext>
            </a:extLst>
          </p:cNvPr>
          <p:cNvPicPr>
            <a:picLocks noChangeAspect="1"/>
          </p:cNvPicPr>
          <p:nvPr/>
        </p:nvPicPr>
        <p:blipFill>
          <a:blip r:embed="rId3"/>
          <a:stretch>
            <a:fillRect/>
          </a:stretch>
        </p:blipFill>
        <p:spPr>
          <a:xfrm>
            <a:off x="426360" y="2936507"/>
            <a:ext cx="8291279" cy="2926334"/>
          </a:xfrm>
          <a:prstGeom prst="rect">
            <a:avLst/>
          </a:prstGeom>
        </p:spPr>
      </p:pic>
      <p:sp>
        <p:nvSpPr>
          <p:cNvPr id="6" name="Text Placeholder 3">
            <a:extLst>
              <a:ext uri="{FF2B5EF4-FFF2-40B4-BE49-F238E27FC236}">
                <a16:creationId xmlns:a16="http://schemas.microsoft.com/office/drawing/2014/main" id="{10924AB7-A98F-40B2-9D5D-3D8A499D30F6}"/>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1268772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rPr>
              <a:t>Illustration 9–3 </a:t>
            </a:r>
            <a:r>
              <a:rPr lang="en-US" sz="3200" dirty="0"/>
              <a:t>Present Value of Lease Payments Using Excel</a:t>
            </a:r>
            <a:endParaRPr lang="en-US" sz="3200" dirty="0">
              <a:solidFill>
                <a:schemeClr val="tx1"/>
              </a:solidFill>
            </a:endParaRPr>
          </a:p>
        </p:txBody>
      </p:sp>
      <p:pic>
        <p:nvPicPr>
          <p:cNvPr id="8" name="Picture 7" descr="The table shows an illustration with the present value of lease payments using excel.">
            <a:extLst>
              <a:ext uri="{FF2B5EF4-FFF2-40B4-BE49-F238E27FC236}">
                <a16:creationId xmlns:a16="http://schemas.microsoft.com/office/drawing/2014/main" id="{982370A7-AC70-4CF9-B4D9-30F316E88E81}"/>
              </a:ext>
            </a:extLst>
          </p:cNvPr>
          <p:cNvPicPr>
            <a:picLocks noChangeAspect="1"/>
          </p:cNvPicPr>
          <p:nvPr/>
        </p:nvPicPr>
        <p:blipFill>
          <a:blip r:embed="rId3"/>
          <a:stretch>
            <a:fillRect/>
          </a:stretch>
        </p:blipFill>
        <p:spPr>
          <a:xfrm>
            <a:off x="584870" y="1699116"/>
            <a:ext cx="7974259" cy="3981033"/>
          </a:xfrm>
          <a:prstGeom prst="rect">
            <a:avLst/>
          </a:prstGeom>
        </p:spPr>
      </p:pic>
      <p:sp>
        <p:nvSpPr>
          <p:cNvPr id="9" name="Text Placeholder 3">
            <a:extLst>
              <a:ext uri="{FF2B5EF4-FFF2-40B4-BE49-F238E27FC236}">
                <a16:creationId xmlns:a16="http://schemas.microsoft.com/office/drawing/2014/main" id="{10924AB7-A98F-40B2-9D5D-3D8A499D30F6}"/>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777109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3</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While not transferring ownership as in a purchase, a lease gives the lessee (user) the right to use the asset over the lease period.</a:t>
            </a:r>
          </a:p>
          <a:p>
            <a:pPr marL="291600" indent="-291600">
              <a:spcBef>
                <a:spcPts val="1000"/>
              </a:spcBef>
              <a:spcAft>
                <a:spcPts val="0"/>
              </a:spcAft>
              <a:buFont typeface="Arial" panose="020B0604020202020204" pitchFamily="34" charset="0"/>
              <a:buChar char="•"/>
            </a:pPr>
            <a:r>
              <a:rPr lang="en-US" sz="2800" dirty="0">
                <a:solidFill>
                  <a:schemeClr val="tx1"/>
                </a:solidFill>
              </a:rPr>
              <a:t>This right is recorded as an asset, and the obligation to make lease payments is recorded as a liability.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94021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9–3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2725665"/>
          </a:xfrm>
        </p:spPr>
        <p:txBody>
          <a:bodyPr>
            <a:noAutofit/>
          </a:bodyPr>
          <a:lstStyle/>
          <a:p>
            <a:pPr>
              <a:spcBef>
                <a:spcPts val="1000"/>
              </a:spcBef>
              <a:spcAft>
                <a:spcPts val="0"/>
              </a:spcAft>
            </a:pPr>
            <a:r>
              <a:rPr lang="en-US" dirty="0"/>
              <a:t>Which of the following is an advantage of leasing an asset over purchasing an asset on the installment basis?</a:t>
            </a:r>
          </a:p>
          <a:p>
            <a:pPr>
              <a:spcBef>
                <a:spcPts val="1000"/>
              </a:spcBef>
              <a:spcAft>
                <a:spcPts val="0"/>
              </a:spcAft>
            </a:pPr>
            <a:r>
              <a:rPr lang="en-US" b="1" dirty="0"/>
              <a:t>a.</a:t>
            </a:r>
            <a:r>
              <a:rPr lang="en-US" dirty="0"/>
              <a:t> Leasing reduces the upfront cash needed to use an asset</a:t>
            </a:r>
            <a:r>
              <a:rPr lang="en-US" b="1" dirty="0"/>
              <a:t>.</a:t>
            </a:r>
          </a:p>
          <a:p>
            <a:pPr>
              <a:spcBef>
                <a:spcPts val="1000"/>
              </a:spcBef>
              <a:spcAft>
                <a:spcPts val="0"/>
              </a:spcAft>
            </a:pPr>
            <a:r>
              <a:rPr lang="en-US" b="1" dirty="0"/>
              <a:t>b.</a:t>
            </a:r>
            <a:r>
              <a:rPr lang="en-US" dirty="0"/>
              <a:t> Lease payments are usually higher than installment payments.</a:t>
            </a:r>
          </a:p>
          <a:p>
            <a:pPr>
              <a:spcBef>
                <a:spcPts val="1000"/>
              </a:spcBef>
              <a:spcAft>
                <a:spcPts val="0"/>
              </a:spcAft>
            </a:pPr>
            <a:r>
              <a:rPr lang="en-US" b="1" dirty="0"/>
              <a:t>c.</a:t>
            </a:r>
            <a:r>
              <a:rPr lang="en-US" dirty="0"/>
              <a:t> Leased assets do not result in liabilities on the balance sheet.</a:t>
            </a:r>
          </a:p>
          <a:p>
            <a:pPr marL="309563" indent="-309563">
              <a:spcBef>
                <a:spcPts val="1000"/>
              </a:spcBef>
              <a:spcAft>
                <a:spcPts val="0"/>
              </a:spcAft>
            </a:pPr>
            <a:r>
              <a:rPr lang="en-US" b="1" dirty="0"/>
              <a:t>d.</a:t>
            </a:r>
            <a:r>
              <a:rPr lang="en-US" dirty="0"/>
              <a:t> The leased asset carrying value includes interest in the asset account rather than an expense account.</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371138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9–3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2725665"/>
          </a:xfrm>
        </p:spPr>
        <p:txBody>
          <a:bodyPr>
            <a:noAutofit/>
          </a:bodyPr>
          <a:lstStyle/>
          <a:p>
            <a:pPr>
              <a:spcBef>
                <a:spcPts val="1000"/>
              </a:spcBef>
              <a:spcAft>
                <a:spcPts val="0"/>
              </a:spcAft>
            </a:pPr>
            <a:r>
              <a:rPr lang="en-US" dirty="0"/>
              <a:t>Which of the following is an advantage of leasing an asset over purchasing an asset on the installment basis?</a:t>
            </a:r>
          </a:p>
          <a:p>
            <a:pPr>
              <a:spcBef>
                <a:spcPts val="1000"/>
              </a:spcBef>
              <a:spcAft>
                <a:spcPts val="0"/>
              </a:spcAft>
            </a:pPr>
            <a:r>
              <a:rPr lang="en-US" b="1" dirty="0"/>
              <a:t>Answer: a.</a:t>
            </a:r>
            <a:r>
              <a:rPr lang="en-US" dirty="0"/>
              <a:t> Leasing reduces the upfront cash needed to use an asset</a:t>
            </a:r>
            <a:r>
              <a:rPr lang="en-US" b="1" dirty="0"/>
              <a:t>.</a:t>
            </a:r>
          </a:p>
          <a:p>
            <a:pPr>
              <a:spcBef>
                <a:spcPts val="1000"/>
              </a:spcBef>
              <a:spcAft>
                <a:spcPts val="0"/>
              </a:spcAft>
            </a:pPr>
            <a:r>
              <a:rPr lang="en-US" b="1" dirty="0"/>
              <a:t>b.</a:t>
            </a:r>
            <a:r>
              <a:rPr lang="en-US" dirty="0"/>
              <a:t> Lease payments are usually higher than installment payments.</a:t>
            </a:r>
          </a:p>
          <a:p>
            <a:pPr>
              <a:spcBef>
                <a:spcPts val="1000"/>
              </a:spcBef>
              <a:spcAft>
                <a:spcPts val="0"/>
              </a:spcAft>
            </a:pPr>
            <a:r>
              <a:rPr lang="en-US" b="1" dirty="0"/>
              <a:t>c.</a:t>
            </a:r>
            <a:r>
              <a:rPr lang="en-US" dirty="0"/>
              <a:t> Leased assets do not result in liabilities on the balance sheet.</a:t>
            </a:r>
          </a:p>
          <a:p>
            <a:pPr marL="309563" indent="-309563">
              <a:spcBef>
                <a:spcPts val="1000"/>
              </a:spcBef>
              <a:spcAft>
                <a:spcPts val="0"/>
              </a:spcAft>
            </a:pPr>
            <a:r>
              <a:rPr lang="en-US" b="1" dirty="0"/>
              <a:t>d.</a:t>
            </a:r>
            <a:r>
              <a:rPr lang="en-US" dirty="0"/>
              <a:t> The leased asset carrying value includes interest in the asset account rather than an expense account.</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167266"/>
            <a:ext cx="8458200" cy="2216090"/>
          </a:xfrm>
        </p:spPr>
        <p:txBody>
          <a:bodyPr>
            <a:noAutofit/>
          </a:bodyPr>
          <a:lstStyle/>
          <a:p>
            <a:pPr>
              <a:spcBef>
                <a:spcPts val="1000"/>
              </a:spcBef>
              <a:spcAft>
                <a:spcPts val="0"/>
              </a:spcAft>
            </a:pPr>
            <a:r>
              <a:rPr lang="en-US" sz="1800" dirty="0"/>
              <a:t>Instead of paying cash upfront for the full purchase of an asset, only the first month’s lease payment is needed to begin using the asset. </a:t>
            </a:r>
          </a:p>
          <a:p>
            <a:pPr indent="534988">
              <a:spcBef>
                <a:spcPts val="1000"/>
              </a:spcBef>
              <a:spcAft>
                <a:spcPts val="0"/>
              </a:spcAft>
            </a:pPr>
            <a:r>
              <a:rPr lang="en-US" sz="1800" dirty="0"/>
              <a:t>Lease payments are usually lower than installment payments. Leased assets do result in liabilities; the initial recording includes a debit to lease asset and credit to lease payable for the present value of the payments. Interest is not included in the asset amount; the asset is recorded at present value and interest is calculated each period and charged to expense.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512037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4</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LO9-4	</a:t>
            </a:r>
            <a:r>
              <a:rPr lang="en-US" sz="2800" dirty="0">
                <a:solidFill>
                  <a:schemeClr val="tx1"/>
                </a:solidFill>
              </a:rPr>
              <a:t>Account for the issuance of bonds at face amount.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1377406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D24A056-D836-4709-8A59-544C116B6CDC}"/>
              </a:ext>
            </a:extLst>
          </p:cNvPr>
          <p:cNvSpPr>
            <a:spLocks noGrp="1"/>
          </p:cNvSpPr>
          <p:nvPr>
            <p:ph type="title"/>
          </p:nvPr>
        </p:nvSpPr>
        <p:spPr/>
        <p:txBody>
          <a:bodyPr/>
          <a:lstStyle/>
          <a:p>
            <a:r>
              <a:rPr lang="en-US" dirty="0"/>
              <a:t>Bonds</a:t>
            </a:r>
          </a:p>
        </p:txBody>
      </p:sp>
      <p:sp>
        <p:nvSpPr>
          <p:cNvPr id="13" name="Content Placeholder 12">
            <a:extLst>
              <a:ext uri="{FF2B5EF4-FFF2-40B4-BE49-F238E27FC236}">
                <a16:creationId xmlns:a16="http://schemas.microsoft.com/office/drawing/2014/main" id="{830D8B7E-C7E5-497B-A58B-D52797740306}"/>
              </a:ext>
            </a:extLst>
          </p:cNvPr>
          <p:cNvSpPr>
            <a:spLocks noGrp="1"/>
          </p:cNvSpPr>
          <p:nvPr>
            <p:ph sz="quarter" idx="11"/>
          </p:nvPr>
        </p:nvSpPr>
        <p:spPr>
          <a:xfrm>
            <a:off x="342900" y="1276709"/>
            <a:ext cx="8458200" cy="3126479"/>
          </a:xfrm>
        </p:spPr>
        <p:txBody>
          <a:bodyPr>
            <a:normAutofit/>
          </a:bodyPr>
          <a:lstStyle/>
          <a:p>
            <a:pPr>
              <a:spcBef>
                <a:spcPts val="1000"/>
              </a:spcBef>
              <a:spcAft>
                <a:spcPts val="0"/>
              </a:spcAft>
            </a:pPr>
            <a:r>
              <a:rPr lang="en-US" sz="2600" dirty="0"/>
              <a:t>A bond is a formal debt instrument issued by a company to borrow money.</a:t>
            </a:r>
          </a:p>
          <a:p>
            <a:pPr>
              <a:spcBef>
                <a:spcPts val="1000"/>
              </a:spcBef>
              <a:spcAft>
                <a:spcPts val="0"/>
              </a:spcAft>
            </a:pPr>
            <a:r>
              <a:rPr lang="en-US" sz="2600" dirty="0"/>
              <a:t>The issuing company promises to pay back to the investor:</a:t>
            </a:r>
          </a:p>
          <a:p>
            <a:pPr marL="291600" lvl="1" indent="-291600">
              <a:spcBef>
                <a:spcPts val="1000"/>
              </a:spcBef>
              <a:spcAft>
                <a:spcPts val="0"/>
              </a:spcAft>
            </a:pPr>
            <a:r>
              <a:rPr lang="en-US" sz="2200" dirty="0"/>
              <a:t>A stated amount, referred to as the </a:t>
            </a:r>
            <a:r>
              <a:rPr lang="en-US" sz="2200" i="1" dirty="0"/>
              <a:t>principal</a:t>
            </a:r>
            <a:r>
              <a:rPr lang="en-US" sz="2200" dirty="0"/>
              <a:t> or </a:t>
            </a:r>
            <a:r>
              <a:rPr lang="en-US" sz="2200" i="1" dirty="0"/>
              <a:t>face amount</a:t>
            </a:r>
            <a:r>
              <a:rPr lang="en-US" sz="2200" dirty="0"/>
              <a:t>, at a specified maturity date and</a:t>
            </a:r>
          </a:p>
          <a:p>
            <a:pPr marL="291600" lvl="1" indent="-291600">
              <a:spcBef>
                <a:spcPts val="1000"/>
              </a:spcBef>
              <a:spcAft>
                <a:spcPts val="0"/>
              </a:spcAft>
            </a:pPr>
            <a:r>
              <a:rPr lang="en-US" sz="2200" dirty="0"/>
              <a:t>Periodic interest payments over the life of the bond.</a:t>
            </a:r>
          </a:p>
        </p:txBody>
      </p:sp>
      <p:sp>
        <p:nvSpPr>
          <p:cNvPr id="16" name="Content Placeholder 15">
            <a:extLst>
              <a:ext uri="{FF2B5EF4-FFF2-40B4-BE49-F238E27FC236}">
                <a16:creationId xmlns:a16="http://schemas.microsoft.com/office/drawing/2014/main" id="{3B562411-5386-41A8-8C86-1A52BCCA0453}"/>
              </a:ext>
            </a:extLst>
          </p:cNvPr>
          <p:cNvSpPr>
            <a:spLocks noGrp="1"/>
          </p:cNvSpPr>
          <p:nvPr>
            <p:ph sz="quarter" idx="14"/>
          </p:nvPr>
        </p:nvSpPr>
        <p:spPr>
          <a:xfrm>
            <a:off x="342900" y="4572000"/>
            <a:ext cx="8458200" cy="1308296"/>
          </a:xfrm>
        </p:spPr>
        <p:txBody>
          <a:bodyPr>
            <a:noAutofit/>
          </a:bodyPr>
          <a:lstStyle/>
          <a:p>
            <a:pPr>
              <a:spcBef>
                <a:spcPts val="1000"/>
              </a:spcBef>
              <a:spcAft>
                <a:spcPts val="0"/>
              </a:spcAft>
            </a:pPr>
            <a:r>
              <a:rPr lang="en-US" sz="2600" dirty="0"/>
              <a:t>Traditionally, interest on bonds is paid twice a year (semiannually) on designated interest dates, beginning six months after the original bond issue date.</a:t>
            </a:r>
          </a:p>
        </p:txBody>
      </p:sp>
      <p:sp>
        <p:nvSpPr>
          <p:cNvPr id="11" name="Slide Number Placeholder 10">
            <a:extLst>
              <a:ext uri="{FF2B5EF4-FFF2-40B4-BE49-F238E27FC236}">
                <a16:creationId xmlns:a16="http://schemas.microsoft.com/office/drawing/2014/main" id="{BFAF5BEE-5667-4236-BC1C-5E4112A3196C}"/>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2917282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a:xfrm>
            <a:off x="342900" y="147328"/>
            <a:ext cx="8458200" cy="993554"/>
          </a:xfrm>
        </p:spPr>
        <p:txBody>
          <a:bodyPr>
            <a:noAutofit/>
          </a:bodyPr>
          <a:lstStyle/>
          <a:p>
            <a:r>
              <a:rPr lang="en-US" dirty="0">
                <a:solidFill>
                  <a:schemeClr val="tx1"/>
                </a:solidFill>
              </a:rPr>
              <a:t>Illustration 9–4 </a:t>
            </a:r>
            <a:r>
              <a:rPr lang="en-US" dirty="0"/>
              <a:t>Timeline of a Bond Issue</a:t>
            </a:r>
            <a:endParaRPr lang="en-US"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311745"/>
          </a:xfrm>
        </p:spPr>
        <p:txBody>
          <a:bodyPr>
            <a:noAutofit/>
          </a:bodyPr>
          <a:lstStyle/>
          <a:p>
            <a:pPr>
              <a:spcBef>
                <a:spcPts val="1000"/>
              </a:spcBef>
              <a:spcAft>
                <a:spcPts val="0"/>
              </a:spcAft>
            </a:pPr>
            <a:r>
              <a:rPr lang="en-US" dirty="0">
                <a:solidFill>
                  <a:schemeClr val="tx1"/>
                </a:solidFill>
              </a:rPr>
              <a:t>On January 1, 2024, California Coasters raises money for development of its new roller coaster by issuing $100,000 of bonds paying a stated interest rate of 7% each year. The bonds are due in 10 years, with interest payable semiannually on June 30 and December 31 each year. </a:t>
            </a:r>
          </a:p>
        </p:txBody>
      </p:sp>
      <p:pic>
        <p:nvPicPr>
          <p:cNvPr id="7" name="Picture 6" descr="The illustration shows a timeline of a bond issue.">
            <a:extLst>
              <a:ext uri="{FF2B5EF4-FFF2-40B4-BE49-F238E27FC236}">
                <a16:creationId xmlns:a16="http://schemas.microsoft.com/office/drawing/2014/main" id="{2B93A0CF-AC57-400A-80EE-7FAE80535F76}"/>
              </a:ext>
            </a:extLst>
          </p:cNvPr>
          <p:cNvPicPr>
            <a:picLocks noChangeAspect="1"/>
          </p:cNvPicPr>
          <p:nvPr/>
        </p:nvPicPr>
        <p:blipFill>
          <a:blip r:embed="rId3"/>
          <a:stretch>
            <a:fillRect/>
          </a:stretch>
        </p:blipFill>
        <p:spPr>
          <a:xfrm>
            <a:off x="955650" y="2726226"/>
            <a:ext cx="7232700" cy="3408514"/>
          </a:xfrm>
          <a:prstGeom prst="rect">
            <a:avLst/>
          </a:prstGeom>
        </p:spPr>
      </p:pic>
      <p:sp>
        <p:nvSpPr>
          <p:cNvPr id="6" name="Text Placeholder 3">
            <a:extLst>
              <a:ext uri="{FF2B5EF4-FFF2-40B4-BE49-F238E27FC236}">
                <a16:creationId xmlns:a16="http://schemas.microsoft.com/office/drawing/2014/main" id="{10924AB7-A98F-40B2-9D5D-3D8A499D30F6}"/>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861099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E21C9D-A9DC-49B6-BEAB-BFED3FB84A56}"/>
              </a:ext>
            </a:extLst>
          </p:cNvPr>
          <p:cNvSpPr>
            <a:spLocks noGrp="1"/>
          </p:cNvSpPr>
          <p:nvPr>
            <p:ph type="title"/>
          </p:nvPr>
        </p:nvSpPr>
        <p:spPr/>
        <p:txBody>
          <a:bodyPr/>
          <a:lstStyle/>
          <a:p>
            <a:r>
              <a:rPr lang="en-US" dirty="0"/>
              <a:t>Recording a Bond Issuance</a:t>
            </a:r>
          </a:p>
        </p:txBody>
      </p:sp>
      <p:sp>
        <p:nvSpPr>
          <p:cNvPr id="13" name="Content Placeholder 12">
            <a:extLst>
              <a:ext uri="{FF2B5EF4-FFF2-40B4-BE49-F238E27FC236}">
                <a16:creationId xmlns:a16="http://schemas.microsoft.com/office/drawing/2014/main" id="{91E58117-5514-4447-B0D6-9E4FFC59FFE6}"/>
              </a:ext>
            </a:extLst>
          </p:cNvPr>
          <p:cNvSpPr>
            <a:spLocks noGrp="1"/>
          </p:cNvSpPr>
          <p:nvPr>
            <p:ph sz="quarter" idx="11"/>
          </p:nvPr>
        </p:nvSpPr>
        <p:spPr>
          <a:xfrm>
            <a:off x="342900" y="1276710"/>
            <a:ext cx="8458200" cy="1031062"/>
          </a:xfrm>
        </p:spPr>
        <p:txBody>
          <a:bodyPr>
            <a:noAutofit/>
          </a:bodyPr>
          <a:lstStyle/>
          <a:p>
            <a:r>
              <a:rPr lang="en-US" sz="2800" dirty="0"/>
              <a:t>California Coasters issues $100,000 of bonds paying 7% interest for $100,000 (face amount).</a:t>
            </a:r>
          </a:p>
        </p:txBody>
      </p:sp>
      <p:graphicFrame>
        <p:nvGraphicFramePr>
          <p:cNvPr id="17" name="Table 17">
            <a:extLst>
              <a:ext uri="{FF2B5EF4-FFF2-40B4-BE49-F238E27FC236}">
                <a16:creationId xmlns:a16="http://schemas.microsoft.com/office/drawing/2014/main" id="{1AB90477-24B4-4AAD-B8D5-E5AB8EEEEBFD}"/>
              </a:ext>
            </a:extLst>
          </p:cNvPr>
          <p:cNvGraphicFramePr>
            <a:graphicFrameLocks noGrp="1"/>
          </p:cNvGraphicFramePr>
          <p:nvPr>
            <p:extLst>
              <p:ext uri="{D42A27DB-BD31-4B8C-83A1-F6EECF244321}">
                <p14:modId xmlns:p14="http://schemas.microsoft.com/office/powerpoint/2010/main" val="538381532"/>
              </p:ext>
            </p:extLst>
          </p:nvPr>
        </p:nvGraphicFramePr>
        <p:xfrm>
          <a:off x="342900" y="2668174"/>
          <a:ext cx="8458200" cy="1399732"/>
        </p:xfrm>
        <a:graphic>
          <a:graphicData uri="http://schemas.openxmlformats.org/drawingml/2006/table">
            <a:tbl>
              <a:tblPr firstRow="1" bandRow="1">
                <a:tableStyleId>{5C22544A-7EE6-4342-B048-85BDC9FD1C3A}</a:tableStyleId>
              </a:tblPr>
              <a:tblGrid>
                <a:gridCol w="6028871">
                  <a:extLst>
                    <a:ext uri="{9D8B030D-6E8A-4147-A177-3AD203B41FA5}">
                      <a16:colId xmlns:a16="http://schemas.microsoft.com/office/drawing/2014/main" val="758200181"/>
                    </a:ext>
                  </a:extLst>
                </a:gridCol>
                <a:gridCol w="1204686">
                  <a:extLst>
                    <a:ext uri="{9D8B030D-6E8A-4147-A177-3AD203B41FA5}">
                      <a16:colId xmlns:a16="http://schemas.microsoft.com/office/drawing/2014/main" val="4280523739"/>
                    </a:ext>
                  </a:extLst>
                </a:gridCol>
                <a:gridCol w="1224643">
                  <a:extLst>
                    <a:ext uri="{9D8B030D-6E8A-4147-A177-3AD203B41FA5}">
                      <a16:colId xmlns:a16="http://schemas.microsoft.com/office/drawing/2014/main" val="1871165183"/>
                    </a:ext>
                  </a:extLst>
                </a:gridCol>
              </a:tblGrid>
              <a:tr h="424372">
                <a:tc>
                  <a:txBody>
                    <a:bodyPr/>
                    <a:lstStyle/>
                    <a:p>
                      <a:r>
                        <a:rPr lang="en-US" sz="1800" b="0" u="sng" dirty="0">
                          <a:solidFill>
                            <a:schemeClr val="tx1"/>
                          </a:solidFill>
                          <a:latin typeface="+mn-lt"/>
                        </a:rPr>
                        <a:t>January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1800" b="1" dirty="0">
                          <a:solidFill>
                            <a:schemeClr val="tx1"/>
                          </a:solidFill>
                          <a:latin typeface="+mn-lt"/>
                        </a:rPr>
                        <a:t>Cash</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100,000</a:t>
                      </a:r>
                      <a:endParaRPr lang="en-US" sz="1800" dirty="0">
                        <a:solidFill>
                          <a:schemeClr val="tx1"/>
                        </a:solidFill>
                        <a:latin typeface="+mn-lt"/>
                      </a:endParaRPr>
                    </a:p>
                  </a:txBody>
                  <a:tcPr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80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595648">
                <a:tc>
                  <a:txBody>
                    <a:bodyPr/>
                    <a:lstStyle/>
                    <a:p>
                      <a:pPr marL="0" indent="536400"/>
                      <a:r>
                        <a:rPr lang="en-US" sz="1800" b="1" dirty="0">
                          <a:solidFill>
                            <a:schemeClr val="tx1"/>
                          </a:solidFill>
                          <a:latin typeface="+mn-lt"/>
                        </a:rPr>
                        <a:t>Bonds Payable</a:t>
                      </a:r>
                    </a:p>
                    <a:p>
                      <a:pPr marL="0" indent="536575"/>
                      <a:r>
                        <a:rPr lang="en-US" sz="1600" i="1" dirty="0">
                          <a:solidFill>
                            <a:schemeClr val="tx1"/>
                          </a:solidFill>
                          <a:latin typeface="+mn-lt"/>
                        </a:rPr>
                        <a:t>(Issue bonds at face amount)</a:t>
                      </a:r>
                      <a:endParaRPr lang="en-US" sz="1600" b="1"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mn-lt"/>
                        </a:rPr>
                        <a:t>100,000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1" name="Slide Number Placeholder 10">
            <a:extLst>
              <a:ext uri="{FF2B5EF4-FFF2-40B4-BE49-F238E27FC236}">
                <a16:creationId xmlns:a16="http://schemas.microsoft.com/office/drawing/2014/main" id="{74766A1C-9748-48AA-8DB4-E2BD6F0CF011}"/>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3209561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E21C9D-A9DC-49B6-BEAB-BFED3FB84A56}"/>
              </a:ext>
            </a:extLst>
          </p:cNvPr>
          <p:cNvSpPr>
            <a:spLocks noGrp="1"/>
          </p:cNvSpPr>
          <p:nvPr>
            <p:ph type="title"/>
          </p:nvPr>
        </p:nvSpPr>
        <p:spPr/>
        <p:txBody>
          <a:bodyPr/>
          <a:lstStyle/>
          <a:p>
            <a:r>
              <a:rPr lang="en-US" dirty="0"/>
              <a:t>Recording Interest Payments</a:t>
            </a:r>
          </a:p>
        </p:txBody>
      </p:sp>
      <p:sp>
        <p:nvSpPr>
          <p:cNvPr id="13" name="Content Placeholder 12">
            <a:extLst>
              <a:ext uri="{FF2B5EF4-FFF2-40B4-BE49-F238E27FC236}">
                <a16:creationId xmlns:a16="http://schemas.microsoft.com/office/drawing/2014/main" id="{91E58117-5514-4447-B0D6-9E4FFC59FFE6}"/>
              </a:ext>
            </a:extLst>
          </p:cNvPr>
          <p:cNvSpPr>
            <a:spLocks noGrp="1"/>
          </p:cNvSpPr>
          <p:nvPr>
            <p:ph sz="quarter" idx="11"/>
          </p:nvPr>
        </p:nvSpPr>
        <p:spPr>
          <a:xfrm>
            <a:off x="342900" y="1276709"/>
            <a:ext cx="8458200" cy="2729233"/>
          </a:xfrm>
        </p:spPr>
        <p:txBody>
          <a:bodyPr>
            <a:noAutofit/>
          </a:bodyPr>
          <a:lstStyle/>
          <a:p>
            <a:pPr marL="291600" indent="-291600">
              <a:spcBef>
                <a:spcPts val="1000"/>
              </a:spcBef>
              <a:spcAft>
                <a:spcPts val="0"/>
              </a:spcAft>
              <a:buFont typeface="Arial" panose="020B0604020202020204" pitchFamily="34" charset="0"/>
              <a:buChar char="•"/>
            </a:pPr>
            <a:r>
              <a:rPr lang="en-US" sz="2800" dirty="0"/>
              <a:t>On June 30, 2024, California Coasters records the first semiannual interest payment based on the bond’s stated interest rate. </a:t>
            </a:r>
          </a:p>
          <a:p>
            <a:pPr marL="291600" indent="-291600">
              <a:spcBef>
                <a:spcPts val="1000"/>
              </a:spcBef>
              <a:spcAft>
                <a:spcPts val="0"/>
              </a:spcAft>
              <a:buFont typeface="Arial" panose="020B0604020202020204" pitchFamily="34" charset="0"/>
              <a:buChar char="•"/>
            </a:pPr>
            <a:r>
              <a:rPr lang="en-US" sz="2800" dirty="0"/>
              <a:t>The stated interest rate is the rate specified in the bond contract used to calculate the cash payments for interest.</a:t>
            </a:r>
          </a:p>
        </p:txBody>
      </p:sp>
      <p:graphicFrame>
        <p:nvGraphicFramePr>
          <p:cNvPr id="17" name="Table 17">
            <a:extLst>
              <a:ext uri="{FF2B5EF4-FFF2-40B4-BE49-F238E27FC236}">
                <a16:creationId xmlns:a16="http://schemas.microsoft.com/office/drawing/2014/main" id="{1AB90477-24B4-4AAD-B8D5-E5AB8EEEEBFD}"/>
              </a:ext>
            </a:extLst>
          </p:cNvPr>
          <p:cNvGraphicFramePr>
            <a:graphicFrameLocks noGrp="1"/>
          </p:cNvGraphicFramePr>
          <p:nvPr>
            <p:extLst>
              <p:ext uri="{D42A27DB-BD31-4B8C-83A1-F6EECF244321}">
                <p14:modId xmlns:p14="http://schemas.microsoft.com/office/powerpoint/2010/main" val="3241641854"/>
              </p:ext>
            </p:extLst>
          </p:nvPr>
        </p:nvGraphicFramePr>
        <p:xfrm>
          <a:off x="342900" y="4257014"/>
          <a:ext cx="8423729" cy="1765492"/>
        </p:xfrm>
        <a:graphic>
          <a:graphicData uri="http://schemas.openxmlformats.org/drawingml/2006/table">
            <a:tbl>
              <a:tblPr firstRow="1" bandRow="1">
                <a:tableStyleId>{5C22544A-7EE6-4342-B048-85BDC9FD1C3A}</a:tableStyleId>
              </a:tblPr>
              <a:tblGrid>
                <a:gridCol w="6507843">
                  <a:extLst>
                    <a:ext uri="{9D8B030D-6E8A-4147-A177-3AD203B41FA5}">
                      <a16:colId xmlns:a16="http://schemas.microsoft.com/office/drawing/2014/main" val="758200181"/>
                    </a:ext>
                  </a:extLst>
                </a:gridCol>
                <a:gridCol w="1016000">
                  <a:extLst>
                    <a:ext uri="{9D8B030D-6E8A-4147-A177-3AD203B41FA5}">
                      <a16:colId xmlns:a16="http://schemas.microsoft.com/office/drawing/2014/main" val="4280523739"/>
                    </a:ext>
                  </a:extLst>
                </a:gridCol>
                <a:gridCol w="899886">
                  <a:extLst>
                    <a:ext uri="{9D8B030D-6E8A-4147-A177-3AD203B41FA5}">
                      <a16:colId xmlns:a16="http://schemas.microsoft.com/office/drawing/2014/main" val="1871165183"/>
                    </a:ext>
                  </a:extLst>
                </a:gridCol>
              </a:tblGrid>
              <a:tr h="424372">
                <a:tc>
                  <a:txBody>
                    <a:bodyPr/>
                    <a:lstStyle/>
                    <a:p>
                      <a:r>
                        <a:rPr lang="en-US" sz="2000" b="0" u="sng" dirty="0">
                          <a:solidFill>
                            <a:schemeClr val="tx1"/>
                          </a:solidFill>
                          <a:latin typeface="+mn-lt"/>
                        </a:rPr>
                        <a:t>June 30,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2000" b="1" dirty="0">
                          <a:solidFill>
                            <a:schemeClr val="tx1"/>
                          </a:solidFill>
                          <a:latin typeface="+mn-lt"/>
                        </a:rPr>
                        <a:t>Interest Expense</a:t>
                      </a:r>
                      <a:endParaRPr lang="en-US" sz="20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000" b="1" dirty="0">
                          <a:solidFill>
                            <a:schemeClr val="tx1"/>
                          </a:solidFill>
                          <a:latin typeface="+mn-lt"/>
                        </a:rPr>
                        <a:t>3,500</a:t>
                      </a:r>
                      <a:endParaRPr lang="en-US" sz="20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200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595648">
                <a:tc>
                  <a:txBody>
                    <a:bodyPr/>
                    <a:lstStyle/>
                    <a:p>
                      <a:pPr marL="0" indent="261938"/>
                      <a:r>
                        <a:rPr lang="en-US" sz="2000" b="1" dirty="0">
                          <a:solidFill>
                            <a:schemeClr val="tx1"/>
                          </a:solidFill>
                          <a:latin typeface="+mn-lt"/>
                        </a:rPr>
                        <a:t>Cash</a:t>
                      </a:r>
                    </a:p>
                    <a:p>
                      <a:pPr indent="262800"/>
                      <a:r>
                        <a:rPr lang="en-US" sz="1800" i="0" dirty="0">
                          <a:solidFill>
                            <a:schemeClr val="tx1"/>
                          </a:solidFill>
                          <a:latin typeface="+mn-lt"/>
                        </a:rPr>
                        <a:t>(Pay semiannual interest)</a:t>
                      </a:r>
                    </a:p>
                    <a:p>
                      <a:pPr indent="262800"/>
                      <a:r>
                        <a:rPr lang="en-US" sz="1800" i="0" dirty="0">
                          <a:solidFill>
                            <a:schemeClr val="tx1"/>
                          </a:solidFill>
                          <a:latin typeface="+mn-lt"/>
                        </a:rPr>
                        <a:t>($3,500 = $100,000 × 7% × 1/2)</a:t>
                      </a:r>
                      <a:endParaRPr lang="en-US" sz="1800" b="1" i="0"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solidFill>
                            <a:schemeClr val="tx1"/>
                          </a:solidFill>
                          <a:latin typeface="+mn-lt"/>
                        </a:rPr>
                        <a:t>3,500</a:t>
                      </a:r>
                      <a:endParaRPr lang="en-US" sz="20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1" name="Slide Number Placeholder 10">
            <a:extLst>
              <a:ext uri="{FF2B5EF4-FFF2-40B4-BE49-F238E27FC236}">
                <a16:creationId xmlns:a16="http://schemas.microsoft.com/office/drawing/2014/main" id="{74766A1C-9748-48AA-8DB4-E2BD6F0CF011}"/>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931994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1</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LO9-1	</a:t>
            </a:r>
            <a:r>
              <a:rPr lang="en-US" sz="2800" dirty="0">
                <a:solidFill>
                  <a:schemeClr val="tx1"/>
                </a:solidFill>
              </a:rPr>
              <a:t>Explain financing alternatives.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946111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E21C9D-A9DC-49B6-BEAB-BFED3FB84A56}"/>
              </a:ext>
            </a:extLst>
          </p:cNvPr>
          <p:cNvSpPr>
            <a:spLocks noGrp="1"/>
          </p:cNvSpPr>
          <p:nvPr>
            <p:ph type="title"/>
          </p:nvPr>
        </p:nvSpPr>
        <p:spPr/>
        <p:txBody>
          <a:bodyPr/>
          <a:lstStyle/>
          <a:p>
            <a:r>
              <a:rPr lang="en-US" dirty="0"/>
              <a:t>Retiring a Bond</a:t>
            </a:r>
          </a:p>
        </p:txBody>
      </p:sp>
      <p:sp>
        <p:nvSpPr>
          <p:cNvPr id="13" name="Content Placeholder 12">
            <a:extLst>
              <a:ext uri="{FF2B5EF4-FFF2-40B4-BE49-F238E27FC236}">
                <a16:creationId xmlns:a16="http://schemas.microsoft.com/office/drawing/2014/main" id="{91E58117-5514-4447-B0D6-9E4FFC59FFE6}"/>
              </a:ext>
            </a:extLst>
          </p:cNvPr>
          <p:cNvSpPr>
            <a:spLocks noGrp="1"/>
          </p:cNvSpPr>
          <p:nvPr>
            <p:ph sz="quarter" idx="11"/>
          </p:nvPr>
        </p:nvSpPr>
        <p:spPr>
          <a:xfrm>
            <a:off x="342900" y="1276710"/>
            <a:ext cx="8458200" cy="1016548"/>
          </a:xfrm>
        </p:spPr>
        <p:txBody>
          <a:bodyPr>
            <a:noAutofit/>
          </a:bodyPr>
          <a:lstStyle/>
          <a:p>
            <a:pPr>
              <a:spcBef>
                <a:spcPts val="1000"/>
              </a:spcBef>
              <a:spcAft>
                <a:spcPts val="0"/>
              </a:spcAft>
            </a:pPr>
            <a:r>
              <a:rPr lang="en-US" sz="2800" dirty="0"/>
              <a:t>California Coasters issues $100,000 of bonds paying 7% interest for $100,000 (face amount).</a:t>
            </a:r>
          </a:p>
        </p:txBody>
      </p:sp>
      <p:graphicFrame>
        <p:nvGraphicFramePr>
          <p:cNvPr id="17" name="Table 17">
            <a:extLst>
              <a:ext uri="{FF2B5EF4-FFF2-40B4-BE49-F238E27FC236}">
                <a16:creationId xmlns:a16="http://schemas.microsoft.com/office/drawing/2014/main" id="{1AB90477-24B4-4AAD-B8D5-E5AB8EEEEBFD}"/>
              </a:ext>
            </a:extLst>
          </p:cNvPr>
          <p:cNvGraphicFramePr>
            <a:graphicFrameLocks noGrp="1"/>
          </p:cNvGraphicFramePr>
          <p:nvPr>
            <p:extLst>
              <p:ext uri="{D42A27DB-BD31-4B8C-83A1-F6EECF244321}">
                <p14:modId xmlns:p14="http://schemas.microsoft.com/office/powerpoint/2010/main" val="1810070128"/>
              </p:ext>
            </p:extLst>
          </p:nvPr>
        </p:nvGraphicFramePr>
        <p:xfrm>
          <a:off x="342900" y="2515774"/>
          <a:ext cx="8213187" cy="1399732"/>
        </p:xfrm>
        <a:graphic>
          <a:graphicData uri="http://schemas.openxmlformats.org/drawingml/2006/table">
            <a:tbl>
              <a:tblPr firstRow="1" bandRow="1">
                <a:tableStyleId>{5C22544A-7EE6-4342-B048-85BDC9FD1C3A}</a:tableStyleId>
              </a:tblPr>
              <a:tblGrid>
                <a:gridCol w="5991627">
                  <a:extLst>
                    <a:ext uri="{9D8B030D-6E8A-4147-A177-3AD203B41FA5}">
                      <a16:colId xmlns:a16="http://schemas.microsoft.com/office/drawing/2014/main" val="758200181"/>
                    </a:ext>
                  </a:extLst>
                </a:gridCol>
                <a:gridCol w="1077162">
                  <a:extLst>
                    <a:ext uri="{9D8B030D-6E8A-4147-A177-3AD203B41FA5}">
                      <a16:colId xmlns:a16="http://schemas.microsoft.com/office/drawing/2014/main" val="4280523739"/>
                    </a:ext>
                  </a:extLst>
                </a:gridCol>
                <a:gridCol w="1144398">
                  <a:extLst>
                    <a:ext uri="{9D8B030D-6E8A-4147-A177-3AD203B41FA5}">
                      <a16:colId xmlns:a16="http://schemas.microsoft.com/office/drawing/2014/main" val="1871165183"/>
                    </a:ext>
                  </a:extLst>
                </a:gridCol>
              </a:tblGrid>
              <a:tr h="424372">
                <a:tc>
                  <a:txBody>
                    <a:bodyPr/>
                    <a:lstStyle/>
                    <a:p>
                      <a:r>
                        <a:rPr lang="en-US" sz="1800" b="0" u="sng" dirty="0">
                          <a:solidFill>
                            <a:schemeClr val="tx1"/>
                          </a:solidFill>
                          <a:latin typeface="+mn-lt"/>
                        </a:rPr>
                        <a:t>January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1800" b="1" dirty="0">
                          <a:latin typeface="+mn-lt"/>
                        </a:rPr>
                        <a:t>Bonds Payable</a:t>
                      </a:r>
                      <a:endParaRPr lang="en-US" sz="1800" dirty="0">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100,000</a:t>
                      </a:r>
                      <a:endParaRPr lang="en-US" sz="1800" dirty="0">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595648">
                <a:tc>
                  <a:txBody>
                    <a:bodyPr/>
                    <a:lstStyle/>
                    <a:p>
                      <a:pPr marL="0" indent="536400"/>
                      <a:r>
                        <a:rPr lang="en-US" sz="1800" b="1" dirty="0">
                          <a:latin typeface="+mn-lt"/>
                        </a:rPr>
                        <a:t>Cash</a:t>
                      </a:r>
                    </a:p>
                    <a:p>
                      <a:pPr indent="536400"/>
                      <a:r>
                        <a:rPr lang="en-US" sz="1600" i="0" dirty="0">
                          <a:latin typeface="+mn-lt"/>
                        </a:rPr>
                        <a:t>(Retire bonds at maturity)</a:t>
                      </a:r>
                      <a:endParaRPr lang="en-US" sz="16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100,000</a:t>
                      </a:r>
                      <a:endParaRPr lang="en-US" sz="1800" dirty="0">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1" name="Slide Number Placeholder 10">
            <a:extLst>
              <a:ext uri="{FF2B5EF4-FFF2-40B4-BE49-F238E27FC236}">
                <a16:creationId xmlns:a16="http://schemas.microsoft.com/office/drawing/2014/main" id="{74766A1C-9748-48AA-8DB4-E2BD6F0CF011}"/>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18840342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a:xfrm>
            <a:off x="342900" y="147328"/>
            <a:ext cx="8458200" cy="993554"/>
          </a:xfrm>
        </p:spPr>
        <p:txBody>
          <a:bodyPr>
            <a:noAutofit/>
          </a:bodyPr>
          <a:lstStyle/>
          <a:p>
            <a:r>
              <a:rPr lang="en-US" dirty="0">
                <a:solidFill>
                  <a:schemeClr val="tx1"/>
                </a:solidFill>
              </a:rPr>
              <a:t>Illustration 9–5 </a:t>
            </a:r>
            <a:r>
              <a:rPr lang="en-US" dirty="0"/>
              <a:t>Summary of Bond Characteristics</a:t>
            </a:r>
            <a:endParaRPr lang="en-US" dirty="0">
              <a:solidFill>
                <a:schemeClr val="tx1"/>
              </a:solidFill>
            </a:endParaRPr>
          </a:p>
        </p:txBody>
      </p:sp>
      <p:graphicFrame>
        <p:nvGraphicFramePr>
          <p:cNvPr id="10" name="Table 11">
            <a:extLst>
              <a:ext uri="{FF2B5EF4-FFF2-40B4-BE49-F238E27FC236}">
                <a16:creationId xmlns:a16="http://schemas.microsoft.com/office/drawing/2014/main" id="{2E2B8D95-1518-4DE1-A11D-5C55550A90D0}"/>
              </a:ext>
            </a:extLst>
          </p:cNvPr>
          <p:cNvGraphicFramePr>
            <a:graphicFrameLocks noGrp="1"/>
          </p:cNvGraphicFramePr>
          <p:nvPr>
            <p:extLst>
              <p:ext uri="{D42A27DB-BD31-4B8C-83A1-F6EECF244321}">
                <p14:modId xmlns:p14="http://schemas.microsoft.com/office/powerpoint/2010/main" val="3202273945"/>
              </p:ext>
            </p:extLst>
          </p:nvPr>
        </p:nvGraphicFramePr>
        <p:xfrm>
          <a:off x="342900" y="1817913"/>
          <a:ext cx="8467271" cy="3322320"/>
        </p:xfrm>
        <a:graphic>
          <a:graphicData uri="http://schemas.openxmlformats.org/drawingml/2006/table">
            <a:tbl>
              <a:tblPr firstRow="1" bandRow="1">
                <a:tableStyleId>{5C22544A-7EE6-4342-B048-85BDC9FD1C3A}</a:tableStyleId>
              </a:tblPr>
              <a:tblGrid>
                <a:gridCol w="2139043">
                  <a:extLst>
                    <a:ext uri="{9D8B030D-6E8A-4147-A177-3AD203B41FA5}">
                      <a16:colId xmlns:a16="http://schemas.microsoft.com/office/drawing/2014/main" val="444782876"/>
                    </a:ext>
                  </a:extLst>
                </a:gridCol>
                <a:gridCol w="6328228">
                  <a:extLst>
                    <a:ext uri="{9D8B030D-6E8A-4147-A177-3AD203B41FA5}">
                      <a16:colId xmlns:a16="http://schemas.microsoft.com/office/drawing/2014/main" val="856277739"/>
                    </a:ext>
                  </a:extLst>
                </a:gridCol>
              </a:tblGrid>
              <a:tr h="5717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Bond Characteristic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Definition</a:t>
                      </a:r>
                      <a:endParaRPr lang="en-US" sz="220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2083876"/>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Secured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Bonds are backed by collateral.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081831"/>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Unsecured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Bonds are not backed by collateral.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2744919"/>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Bond issue matures on a single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0726991"/>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Serial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Bond issue matures in installments.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4752367"/>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Callable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Issuing company can pay off bonds early.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0020621"/>
                  </a:ext>
                </a:extLst>
              </a:tr>
              <a:tr h="3201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Convertible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solidFill>
                            <a:schemeClr val="tx1"/>
                          </a:solidFill>
                        </a:rPr>
                        <a:t>Investor can convert bonds to common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3476466"/>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6477882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4</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a:spcBef>
                <a:spcPts val="1000"/>
              </a:spcBef>
              <a:spcAft>
                <a:spcPts val="0"/>
              </a:spcAft>
            </a:pPr>
            <a:r>
              <a:rPr lang="en-US" sz="2800" dirty="0"/>
              <a:t>The distinguishing characteristics of bonds include whether they are backed by collateral (secured or unsecured), become due at a single specified date or over a series of years (term or serial), can be redeemed prior to maturity (callable), or can be converted into common stock (convertible).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6642543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9–4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3235329"/>
          </a:xfrm>
        </p:spPr>
        <p:txBody>
          <a:bodyPr>
            <a:noAutofit/>
          </a:bodyPr>
          <a:lstStyle/>
          <a:p>
            <a:pPr>
              <a:spcBef>
                <a:spcPts val="1000"/>
              </a:spcBef>
              <a:spcAft>
                <a:spcPts val="0"/>
              </a:spcAft>
            </a:pPr>
            <a:r>
              <a:rPr lang="en-US" sz="2800" dirty="0"/>
              <a:t>Which of the following bonds always matures on a single date?</a:t>
            </a:r>
          </a:p>
          <a:p>
            <a:pPr>
              <a:spcBef>
                <a:spcPts val="1000"/>
              </a:spcBef>
              <a:spcAft>
                <a:spcPts val="0"/>
              </a:spcAft>
            </a:pPr>
            <a:r>
              <a:rPr lang="en-US" sz="2800" b="1" dirty="0"/>
              <a:t>a.</a:t>
            </a:r>
            <a:r>
              <a:rPr lang="en-US" sz="2800" dirty="0"/>
              <a:t> A serial bond</a:t>
            </a:r>
          </a:p>
          <a:p>
            <a:pPr>
              <a:spcBef>
                <a:spcPts val="1000"/>
              </a:spcBef>
              <a:spcAft>
                <a:spcPts val="0"/>
              </a:spcAft>
            </a:pPr>
            <a:r>
              <a:rPr lang="en-US" sz="2800" b="1" dirty="0"/>
              <a:t>b.</a:t>
            </a:r>
            <a:r>
              <a:rPr lang="en-US" sz="2800" dirty="0"/>
              <a:t> A term bond</a:t>
            </a:r>
          </a:p>
          <a:p>
            <a:pPr>
              <a:spcBef>
                <a:spcPts val="1000"/>
              </a:spcBef>
              <a:spcAft>
                <a:spcPts val="0"/>
              </a:spcAft>
            </a:pPr>
            <a:r>
              <a:rPr lang="en-US" sz="2800" b="1" dirty="0"/>
              <a:t>c.</a:t>
            </a:r>
            <a:r>
              <a:rPr lang="en-US" sz="2800" dirty="0"/>
              <a:t> A secured bond</a:t>
            </a:r>
          </a:p>
          <a:p>
            <a:pPr>
              <a:spcBef>
                <a:spcPts val="1000"/>
              </a:spcBef>
              <a:spcAft>
                <a:spcPts val="0"/>
              </a:spcAft>
            </a:pPr>
            <a:r>
              <a:rPr lang="en-US" sz="2800" b="1" dirty="0"/>
              <a:t>d.</a:t>
            </a:r>
            <a:r>
              <a:rPr lang="en-US" sz="2800" dirty="0"/>
              <a:t> A convertible bond</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9398441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9–4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3262211"/>
          </a:xfrm>
        </p:spPr>
        <p:txBody>
          <a:bodyPr>
            <a:noAutofit/>
          </a:bodyPr>
          <a:lstStyle/>
          <a:p>
            <a:pPr>
              <a:spcBef>
                <a:spcPts val="1000"/>
              </a:spcBef>
              <a:spcAft>
                <a:spcPts val="0"/>
              </a:spcAft>
            </a:pPr>
            <a:r>
              <a:rPr lang="en-US" sz="2800" dirty="0"/>
              <a:t>Which of the following bonds always matures on a single date?</a:t>
            </a:r>
          </a:p>
          <a:p>
            <a:pPr>
              <a:spcBef>
                <a:spcPts val="1000"/>
              </a:spcBef>
              <a:spcAft>
                <a:spcPts val="0"/>
              </a:spcAft>
            </a:pPr>
            <a:r>
              <a:rPr lang="en-US" sz="2800" b="1" dirty="0"/>
              <a:t>a.</a:t>
            </a:r>
            <a:r>
              <a:rPr lang="en-US" sz="2800" dirty="0"/>
              <a:t> A serial bond</a:t>
            </a:r>
          </a:p>
          <a:p>
            <a:pPr>
              <a:spcBef>
                <a:spcPts val="1000"/>
              </a:spcBef>
              <a:spcAft>
                <a:spcPts val="0"/>
              </a:spcAft>
            </a:pPr>
            <a:r>
              <a:rPr lang="en-US" sz="2800" b="1" dirty="0"/>
              <a:t>Answer: b.</a:t>
            </a:r>
            <a:r>
              <a:rPr lang="en-US" sz="2800" dirty="0"/>
              <a:t> A term bond</a:t>
            </a:r>
          </a:p>
          <a:p>
            <a:pPr>
              <a:spcBef>
                <a:spcPts val="1000"/>
              </a:spcBef>
              <a:spcAft>
                <a:spcPts val="0"/>
              </a:spcAft>
            </a:pPr>
            <a:r>
              <a:rPr lang="en-US" sz="2800" b="1" dirty="0"/>
              <a:t>c.</a:t>
            </a:r>
            <a:r>
              <a:rPr lang="en-US" sz="2800" dirty="0"/>
              <a:t> A secured bond</a:t>
            </a:r>
          </a:p>
          <a:p>
            <a:pPr>
              <a:spcBef>
                <a:spcPts val="1000"/>
              </a:spcBef>
              <a:spcAft>
                <a:spcPts val="0"/>
              </a:spcAft>
            </a:pPr>
            <a:r>
              <a:rPr lang="en-US" sz="2800" b="1" dirty="0"/>
              <a:t>d.</a:t>
            </a:r>
            <a:r>
              <a:rPr lang="en-US" sz="2800" dirty="0"/>
              <a:t> A convertible bond</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5342703"/>
            <a:ext cx="8458200" cy="527046"/>
          </a:xfrm>
        </p:spPr>
        <p:txBody>
          <a:bodyPr>
            <a:noAutofit/>
          </a:bodyPr>
          <a:lstStyle/>
          <a:p>
            <a:pPr>
              <a:spcBef>
                <a:spcPts val="1000"/>
              </a:spcBef>
              <a:spcAft>
                <a:spcPts val="0"/>
              </a:spcAft>
            </a:pPr>
            <a:r>
              <a:rPr lang="en-US" sz="2400" dirty="0"/>
              <a:t>A term bond is a bond issue that matures on a single date.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21779331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noProof="0" dirty="0"/>
              <a:t>PART B</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1068199"/>
          </a:xfrm>
        </p:spPr>
        <p:txBody>
          <a:bodyPr>
            <a:noAutofit/>
          </a:bodyPr>
          <a:lstStyle/>
          <a:p>
            <a:r>
              <a:rPr lang="en-US" sz="3200" dirty="0"/>
              <a:t>BONDS ISSUED AT DISCOUNT OR PREMIUM</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7631386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5</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LO9-5	</a:t>
            </a:r>
            <a:r>
              <a:rPr lang="en-US" sz="2800" dirty="0"/>
              <a:t>Account for the issuance of bonds at a discount or premium.</a:t>
            </a:r>
            <a:endParaRPr lang="en-US" sz="28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309380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altLang="en-US" sz="3400" dirty="0"/>
              <a:t>Bonds Issued at Discount or Premium</a:t>
            </a:r>
            <a:endParaRPr lang="en-US" sz="34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4338279"/>
          </a:xfrm>
        </p:spPr>
        <p:txBody>
          <a:bodyPr>
            <a:noAutofit/>
          </a:bodyPr>
          <a:lstStyle/>
          <a:p>
            <a:pPr marL="291600" indent="-291600" eaLnBrk="0" fontAlgn="base" hangingPunct="0">
              <a:spcBef>
                <a:spcPts val="1000"/>
              </a:spcBef>
              <a:spcAft>
                <a:spcPct val="0"/>
              </a:spcAft>
              <a:buFont typeface="Arial" panose="020B0604020202020204" pitchFamily="34" charset="0"/>
              <a:buChar char="•"/>
            </a:pPr>
            <a:r>
              <a:rPr lang="en-US" sz="2800" dirty="0"/>
              <a:t>The </a:t>
            </a:r>
            <a:r>
              <a:rPr lang="en-US" sz="2800" i="1" dirty="0"/>
              <a:t>stated interest rate</a:t>
            </a:r>
            <a:r>
              <a:rPr lang="en-US" sz="2800" dirty="0"/>
              <a:t> is specified in the bond contract.</a:t>
            </a:r>
          </a:p>
          <a:p>
            <a:pPr marL="291600" indent="-291600" eaLnBrk="0" fontAlgn="base" hangingPunct="0">
              <a:spcBef>
                <a:spcPts val="1000"/>
              </a:spcBef>
              <a:spcAft>
                <a:spcPct val="0"/>
              </a:spcAft>
              <a:buFont typeface="Arial" panose="020B0604020202020204" pitchFamily="34" charset="0"/>
              <a:buChar char="•"/>
            </a:pPr>
            <a:r>
              <a:rPr lang="en-US" sz="2800" dirty="0"/>
              <a:t>The </a:t>
            </a:r>
            <a:r>
              <a:rPr lang="en-US" sz="2800" i="1" dirty="0"/>
              <a:t>market interest rate</a:t>
            </a:r>
            <a:r>
              <a:rPr lang="en-US" sz="2800" dirty="0"/>
              <a:t> is not specified in the bond contract. </a:t>
            </a:r>
            <a:endParaRPr lang="en-US" altLang="en-US" sz="2800" dirty="0">
              <a:solidFill>
                <a:schemeClr val="tx1"/>
              </a:solidFill>
            </a:endParaRPr>
          </a:p>
          <a:p>
            <a:pPr marL="291600" indent="-291600" eaLnBrk="0" fontAlgn="base" hangingPunct="0">
              <a:spcBef>
                <a:spcPts val="1000"/>
              </a:spcBef>
              <a:spcAft>
                <a:spcPct val="0"/>
              </a:spcAft>
              <a:buFont typeface="Arial" panose="020B0604020202020204" pitchFamily="34" charset="0"/>
              <a:buChar char="•"/>
            </a:pPr>
            <a:r>
              <a:rPr lang="en-US" sz="2800" dirty="0"/>
              <a:t>Investors demand a higher market rate for bonds that have a higher default risk. </a:t>
            </a:r>
            <a:endParaRPr lang="en-US" sz="2800" b="1" dirty="0"/>
          </a:p>
          <a:p>
            <a:pPr marL="291600" indent="-291600" eaLnBrk="0" fontAlgn="base" hangingPunct="0">
              <a:spcBef>
                <a:spcPts val="1000"/>
              </a:spcBef>
              <a:spcAft>
                <a:spcPct val="0"/>
              </a:spcAft>
              <a:buFont typeface="Arial" panose="020B0604020202020204" pitchFamily="34" charset="0"/>
              <a:buChar char="•"/>
            </a:pPr>
            <a:r>
              <a:rPr lang="en-US" sz="2800" dirty="0"/>
              <a:t>Bonds may be issued at the face amount, or at a discount or premium.</a:t>
            </a:r>
            <a:endParaRPr lang="en-US" sz="2800" b="1"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9276127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t>Bonds Issued at a Discount</a:t>
            </a:r>
            <a:endParaRPr lang="en-US"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1252179"/>
          </a:xfrm>
        </p:spPr>
        <p:txBody>
          <a:bodyPr>
            <a:noAutofit/>
          </a:bodyPr>
          <a:lstStyle/>
          <a:p>
            <a:pPr>
              <a:spcBef>
                <a:spcPts val="1000"/>
              </a:spcBef>
              <a:spcAft>
                <a:spcPts val="0"/>
              </a:spcAft>
            </a:pPr>
            <a:r>
              <a:rPr lang="en-US" sz="2400" dirty="0"/>
              <a:t>Now, let’s assume that California Coasters issues $100,000 of 7% bonds, but investors require a market rate of return of 8%. The bonds will issue at a discount of $83,205.</a:t>
            </a:r>
          </a:p>
        </p:txBody>
      </p:sp>
      <p:graphicFrame>
        <p:nvGraphicFramePr>
          <p:cNvPr id="5" name="Table 17">
            <a:extLst>
              <a:ext uri="{FF2B5EF4-FFF2-40B4-BE49-F238E27FC236}">
                <a16:creationId xmlns:a16="http://schemas.microsoft.com/office/drawing/2014/main" id="{BA726504-9520-404D-ACC9-D27DA02FCC05}"/>
              </a:ext>
            </a:extLst>
          </p:cNvPr>
          <p:cNvGraphicFramePr>
            <a:graphicFrameLocks noGrp="1"/>
          </p:cNvGraphicFramePr>
          <p:nvPr>
            <p:extLst>
              <p:ext uri="{D42A27DB-BD31-4B8C-83A1-F6EECF244321}">
                <p14:modId xmlns:p14="http://schemas.microsoft.com/office/powerpoint/2010/main" val="524305625"/>
              </p:ext>
            </p:extLst>
          </p:nvPr>
        </p:nvGraphicFramePr>
        <p:xfrm>
          <a:off x="342900" y="2787240"/>
          <a:ext cx="8213187" cy="1706880"/>
        </p:xfrm>
        <a:graphic>
          <a:graphicData uri="http://schemas.openxmlformats.org/drawingml/2006/table">
            <a:tbl>
              <a:tblPr firstRow="1" bandRow="1">
                <a:tableStyleId>{5C22544A-7EE6-4342-B048-85BDC9FD1C3A}</a:tableStyleId>
              </a:tblPr>
              <a:tblGrid>
                <a:gridCol w="5991627">
                  <a:extLst>
                    <a:ext uri="{9D8B030D-6E8A-4147-A177-3AD203B41FA5}">
                      <a16:colId xmlns:a16="http://schemas.microsoft.com/office/drawing/2014/main" val="758200181"/>
                    </a:ext>
                  </a:extLst>
                </a:gridCol>
                <a:gridCol w="1077162">
                  <a:extLst>
                    <a:ext uri="{9D8B030D-6E8A-4147-A177-3AD203B41FA5}">
                      <a16:colId xmlns:a16="http://schemas.microsoft.com/office/drawing/2014/main" val="4280523739"/>
                    </a:ext>
                  </a:extLst>
                </a:gridCol>
                <a:gridCol w="1144398">
                  <a:extLst>
                    <a:ext uri="{9D8B030D-6E8A-4147-A177-3AD203B41FA5}">
                      <a16:colId xmlns:a16="http://schemas.microsoft.com/office/drawing/2014/main" val="1871165183"/>
                    </a:ext>
                  </a:extLst>
                </a:gridCol>
              </a:tblGrid>
              <a:tr h="210999">
                <a:tc>
                  <a:txBody>
                    <a:bodyPr/>
                    <a:lstStyle/>
                    <a:p>
                      <a:r>
                        <a:rPr lang="en-US" sz="1800" b="0" u="sng" dirty="0">
                          <a:solidFill>
                            <a:schemeClr val="tx1"/>
                          </a:solidFill>
                          <a:latin typeface="+mn-lt"/>
                        </a:rPr>
                        <a:t>January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Cash</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93,205</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0"/>
                      <a:r>
                        <a:rPr lang="en-US" sz="1800" b="1" dirty="0">
                          <a:latin typeface="+mn-lt"/>
                        </a:rPr>
                        <a:t>Discount on Bonds Payable</a:t>
                      </a:r>
                      <a:endParaRPr lang="en-US" sz="1800"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r>
                        <a:rPr lang="en-US" sz="1800" b="1" dirty="0">
                          <a:latin typeface="+mn-lt"/>
                        </a:rPr>
                        <a:t>6,795</a:t>
                      </a:r>
                      <a:endParaRPr lang="en-US" sz="1800"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latin typeface="+mn-lt"/>
                        </a:rPr>
                        <a:t>Bonds Payable</a:t>
                      </a:r>
                      <a:endParaRPr lang="en-US" sz="1800" dirty="0">
                        <a:latin typeface="+mn-lt"/>
                      </a:endParaRPr>
                    </a:p>
                    <a:p>
                      <a:pPr marL="0" marR="0" lvl="0" indent="536400" algn="l" defTabSz="914400" rtl="0" eaLnBrk="1" fontAlgn="auto" latinLnBrk="0" hangingPunct="1">
                        <a:lnSpc>
                          <a:spcPct val="100000"/>
                        </a:lnSpc>
                        <a:spcBef>
                          <a:spcPts val="0"/>
                        </a:spcBef>
                        <a:spcAft>
                          <a:spcPts val="0"/>
                        </a:spcAft>
                        <a:buClrTx/>
                        <a:buSzTx/>
                        <a:buFontTx/>
                        <a:buNone/>
                        <a:tabLst/>
                        <a:defRPr/>
                      </a:pPr>
                      <a:r>
                        <a:rPr lang="en-US" sz="1600" i="1" dirty="0">
                          <a:latin typeface="+mn-lt"/>
                        </a:rPr>
                        <a:t>(Issue bonds at a discount)</a:t>
                      </a:r>
                      <a:endParaRPr lang="en-US" sz="1600" b="1"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100,000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graphicFrame>
        <p:nvGraphicFramePr>
          <p:cNvPr id="6" name="Table 17">
            <a:extLst>
              <a:ext uri="{FF2B5EF4-FFF2-40B4-BE49-F238E27FC236}">
                <a16:creationId xmlns:a16="http://schemas.microsoft.com/office/drawing/2014/main" id="{3DDDCAA5-9839-42C9-9BE3-232859499B52}"/>
              </a:ext>
            </a:extLst>
          </p:cNvPr>
          <p:cNvGraphicFramePr>
            <a:graphicFrameLocks noGrp="1"/>
          </p:cNvGraphicFramePr>
          <p:nvPr>
            <p:extLst>
              <p:ext uri="{D42A27DB-BD31-4B8C-83A1-F6EECF244321}">
                <p14:modId xmlns:p14="http://schemas.microsoft.com/office/powerpoint/2010/main" val="506443352"/>
              </p:ext>
            </p:extLst>
          </p:nvPr>
        </p:nvGraphicFramePr>
        <p:xfrm>
          <a:off x="342900" y="4752472"/>
          <a:ext cx="7416532" cy="1463040"/>
        </p:xfrm>
        <a:graphic>
          <a:graphicData uri="http://schemas.openxmlformats.org/drawingml/2006/table">
            <a:tbl>
              <a:tblPr firstRow="1" bandRow="1">
                <a:tableStyleId>{5C22544A-7EE6-4342-B048-85BDC9FD1C3A}</a:tableStyleId>
              </a:tblPr>
              <a:tblGrid>
                <a:gridCol w="5551094">
                  <a:extLst>
                    <a:ext uri="{9D8B030D-6E8A-4147-A177-3AD203B41FA5}">
                      <a16:colId xmlns:a16="http://schemas.microsoft.com/office/drawing/2014/main" val="758200181"/>
                    </a:ext>
                  </a:extLst>
                </a:gridCol>
                <a:gridCol w="1865438">
                  <a:extLst>
                    <a:ext uri="{9D8B030D-6E8A-4147-A177-3AD203B41FA5}">
                      <a16:colId xmlns:a16="http://schemas.microsoft.com/office/drawing/2014/main" val="4280523739"/>
                    </a:ext>
                  </a:extLst>
                </a:gridCol>
              </a:tblGrid>
              <a:tr h="231786">
                <a:tc>
                  <a:txBody>
                    <a:bodyPr/>
                    <a:lstStyle/>
                    <a:p>
                      <a:r>
                        <a:rPr lang="en-US" sz="1800" b="0" dirty="0">
                          <a:solidFill>
                            <a:schemeClr val="tx1"/>
                          </a:solidFill>
                        </a:rPr>
                        <a:t>Long-term liabilities:</a:t>
                      </a:r>
                      <a:endParaRPr lang="en-US" sz="1800" b="0"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endParaRPr lang="en-US" sz="1800" b="0" u="sng"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31786">
                <a:tc>
                  <a:txBody>
                    <a:bodyPr/>
                    <a:lstStyle/>
                    <a:p>
                      <a:pPr marL="0" indent="185738"/>
                      <a:r>
                        <a:rPr lang="en-US" sz="1800" dirty="0">
                          <a:solidFill>
                            <a:schemeClr val="tx1"/>
                          </a:solidFill>
                        </a:rPr>
                        <a:t>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800" dirty="0"/>
                        <a:t>$100,000</a:t>
                      </a: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31786">
                <a:tc>
                  <a:txBody>
                    <a:bodyPr/>
                    <a:lstStyle/>
                    <a:p>
                      <a:pPr marL="0" indent="185738"/>
                      <a:r>
                        <a:rPr lang="en-US" sz="1800" dirty="0">
                          <a:solidFill>
                            <a:schemeClr val="tx1"/>
                          </a:solidFill>
                        </a:rPr>
                        <a:t>Less: Discount on 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a:tabLst/>
                      </a:pPr>
                      <a:r>
                        <a:rPr lang="en-US" sz="1800" u="sng" dirty="0"/>
                        <a:t>    (6,795)</a:t>
                      </a:r>
                    </a:p>
                  </a:txBody>
                  <a:tcPr marR="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231786">
                <a:tc>
                  <a:txBody>
                    <a:bodyPr/>
                    <a:lstStyle/>
                    <a:p>
                      <a:pPr marL="0" indent="185738"/>
                      <a:r>
                        <a:rPr lang="en-US" sz="1800" dirty="0">
                          <a:solidFill>
                            <a:schemeClr val="tx1"/>
                          </a:solidFill>
                        </a:rPr>
                        <a:t>Carrying value</a:t>
                      </a:r>
                      <a:endParaRPr lang="en-US" sz="1600" b="1"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u="dbl" baseline="0" dirty="0"/>
                        <a:t>$  93,205</a:t>
                      </a:r>
                    </a:p>
                  </a:txBody>
                  <a:tcPr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1051415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altLang="en-US" sz="3200" dirty="0"/>
              <a:t>Interest Paid versus Interest Expense – First Interest Payment</a:t>
            </a:r>
            <a:endParaRPr lang="en-US" sz="32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2509479"/>
          </a:xfrm>
        </p:spPr>
        <p:txBody>
          <a:bodyPr>
            <a:noAutofit/>
          </a:bodyPr>
          <a:lstStyle/>
          <a:p>
            <a:pPr marL="291600" indent="-291600" eaLnBrk="0" fontAlgn="base" hangingPunct="0">
              <a:spcBef>
                <a:spcPts val="1000"/>
              </a:spcBef>
              <a:spcAft>
                <a:spcPct val="0"/>
              </a:spcAft>
              <a:buFont typeface="Arial" panose="020B0604020202020204" pitchFamily="34" charset="0"/>
              <a:buChar char="•"/>
            </a:pPr>
            <a:r>
              <a:rPr lang="en-US" sz="2400" dirty="0"/>
              <a:t>Now, let’s assume that California Coasters issues $100,000 of 7% bonds, but investors require a market rate of return of 8%. The bonds will issue at a discount of $83,205.</a:t>
            </a:r>
          </a:p>
          <a:p>
            <a:pPr marL="291600" indent="-291600" eaLnBrk="0" fontAlgn="base" hangingPunct="0">
              <a:spcBef>
                <a:spcPts val="1000"/>
              </a:spcBef>
              <a:spcAft>
                <a:spcPct val="0"/>
              </a:spcAft>
              <a:buFont typeface="Arial" panose="020B0604020202020204" pitchFamily="34" charset="0"/>
              <a:buChar char="•"/>
            </a:pPr>
            <a:r>
              <a:rPr lang="en-US" sz="2400" dirty="0"/>
              <a:t>The company uses the effective-interest method to record interest on the bonds.</a:t>
            </a:r>
          </a:p>
        </p:txBody>
      </p:sp>
      <p:pic>
        <p:nvPicPr>
          <p:cNvPr id="4" name="Picture 3" descr="The illustration shows interest paid versus interest expense – first interest payment.">
            <a:extLst>
              <a:ext uri="{FF2B5EF4-FFF2-40B4-BE49-F238E27FC236}">
                <a16:creationId xmlns:a16="http://schemas.microsoft.com/office/drawing/2014/main" id="{DEB49F8B-537C-44D8-9CD0-FAF9C8FF4D81}"/>
              </a:ext>
            </a:extLst>
          </p:cNvPr>
          <p:cNvPicPr>
            <a:picLocks noChangeAspect="1"/>
          </p:cNvPicPr>
          <p:nvPr/>
        </p:nvPicPr>
        <p:blipFill>
          <a:blip r:embed="rId3"/>
          <a:stretch>
            <a:fillRect/>
          </a:stretch>
        </p:blipFill>
        <p:spPr>
          <a:xfrm>
            <a:off x="1183316" y="3948027"/>
            <a:ext cx="6805943" cy="2133785"/>
          </a:xfrm>
          <a:prstGeom prst="rect">
            <a:avLst/>
          </a:prstGeom>
        </p:spPr>
      </p:pic>
      <p:sp>
        <p:nvSpPr>
          <p:cNvPr id="8" name="Text Placeholder 3">
            <a:extLst>
              <a:ext uri="{FF2B5EF4-FFF2-40B4-BE49-F238E27FC236}">
                <a16:creationId xmlns:a16="http://schemas.microsoft.com/office/drawing/2014/main" id="{06618A30-5475-45D0-8333-3DC469FEC4AE}"/>
              </a:ext>
            </a:extLst>
          </p:cNvPr>
          <p:cNvSpPr>
            <a:spLocks noGrp="1"/>
          </p:cNvSpPr>
          <p:nvPr>
            <p:ph type="body" sz="quarter" idx="12"/>
          </p:nvPr>
        </p:nvSpPr>
        <p:spPr>
          <a:xfrm>
            <a:off x="2940360" y="6324600"/>
            <a:ext cx="3311154" cy="299854"/>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3448710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Financing Alternatives</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1841271"/>
          </a:xfrm>
        </p:spPr>
        <p:txBody>
          <a:bodyPr>
            <a:noAutofit/>
          </a:bodyPr>
          <a:lstStyle/>
          <a:p>
            <a:pPr>
              <a:spcBef>
                <a:spcPts val="1000"/>
              </a:spcBef>
              <a:spcAft>
                <a:spcPts val="0"/>
              </a:spcAft>
            </a:pPr>
            <a:r>
              <a:rPr lang="en-US" sz="2600" b="1" dirty="0"/>
              <a:t>Capital structure</a:t>
            </a:r>
            <a:r>
              <a:rPr lang="en-US" sz="2600" dirty="0"/>
              <a:t>: mixture of liabilities and stockholders’ equity a business uses.</a:t>
            </a:r>
          </a:p>
          <a:p>
            <a:pPr marL="291600" lvl="1" indent="-291600">
              <a:spcBef>
                <a:spcPts val="1000"/>
              </a:spcBef>
              <a:spcAft>
                <a:spcPts val="0"/>
              </a:spcAft>
            </a:pPr>
            <a:r>
              <a:rPr lang="en-US" sz="2200" b="1" dirty="0"/>
              <a:t>Debt financing:</a:t>
            </a:r>
            <a:r>
              <a:rPr lang="en-US" sz="2200" dirty="0"/>
              <a:t> borrowing money.</a:t>
            </a:r>
          </a:p>
          <a:p>
            <a:pPr marL="291600" lvl="1" indent="-291600">
              <a:spcBef>
                <a:spcPts val="1000"/>
              </a:spcBef>
              <a:spcAft>
                <a:spcPts val="0"/>
              </a:spcAft>
            </a:pPr>
            <a:r>
              <a:rPr lang="en-US" sz="2200" b="1" dirty="0"/>
              <a:t>Equity financing:</a:t>
            </a:r>
            <a:r>
              <a:rPr lang="en-US" sz="2200" dirty="0"/>
              <a:t> obtaining investment from stockholders.</a:t>
            </a:r>
          </a:p>
        </p:txBody>
      </p:sp>
      <p:sp>
        <p:nvSpPr>
          <p:cNvPr id="10" name="Content Placeholder 9">
            <a:extLst>
              <a:ext uri="{FF2B5EF4-FFF2-40B4-BE49-F238E27FC236}">
                <a16:creationId xmlns:a16="http://schemas.microsoft.com/office/drawing/2014/main" id="{D1EA9133-2B25-4593-95C8-EE770B776ABB}"/>
              </a:ext>
            </a:extLst>
          </p:cNvPr>
          <p:cNvSpPr>
            <a:spLocks noGrp="1"/>
          </p:cNvSpPr>
          <p:nvPr>
            <p:ph sz="quarter" idx="14"/>
          </p:nvPr>
        </p:nvSpPr>
        <p:spPr>
          <a:xfrm>
            <a:off x="342900" y="3307079"/>
            <a:ext cx="8458200" cy="1426343"/>
          </a:xfrm>
        </p:spPr>
        <p:txBody>
          <a:bodyPr>
            <a:noAutofit/>
          </a:bodyPr>
          <a:lstStyle/>
          <a:p>
            <a:pPr>
              <a:spcBef>
                <a:spcPts val="1000"/>
              </a:spcBef>
              <a:spcAft>
                <a:spcPts val="0"/>
              </a:spcAft>
            </a:pPr>
            <a:r>
              <a:rPr lang="en-US" sz="2600" b="1" dirty="0"/>
              <a:t>Cost of financing:</a:t>
            </a:r>
          </a:p>
          <a:p>
            <a:pPr marL="291600" lvl="1" indent="-291600">
              <a:spcBef>
                <a:spcPts val="1000"/>
              </a:spcBef>
              <a:spcAft>
                <a:spcPts val="0"/>
              </a:spcAft>
            </a:pPr>
            <a:r>
              <a:rPr lang="en-US" sz="2200" b="1" dirty="0"/>
              <a:t>Debt: </a:t>
            </a:r>
            <a:r>
              <a:rPr lang="en-US" sz="2200" dirty="0"/>
              <a:t>interest expense (tax-deductible).</a:t>
            </a:r>
          </a:p>
          <a:p>
            <a:pPr marL="291600" lvl="1" indent="-291600">
              <a:spcBef>
                <a:spcPts val="1000"/>
              </a:spcBef>
              <a:spcAft>
                <a:spcPts val="0"/>
              </a:spcAft>
            </a:pPr>
            <a:r>
              <a:rPr lang="en-US" sz="2200" b="1" dirty="0"/>
              <a:t>Equity: </a:t>
            </a:r>
            <a:r>
              <a:rPr lang="en-US" sz="2200" dirty="0"/>
              <a:t>dividends (not tax-deductible).</a:t>
            </a:r>
          </a:p>
        </p:txBody>
      </p:sp>
      <p:sp>
        <p:nvSpPr>
          <p:cNvPr id="6" name="Content Placeholder 5">
            <a:extLst>
              <a:ext uri="{FF2B5EF4-FFF2-40B4-BE49-F238E27FC236}">
                <a16:creationId xmlns:a16="http://schemas.microsoft.com/office/drawing/2014/main" id="{AB8DBF64-620D-4725-B8CE-F7795E3082BD}"/>
              </a:ext>
            </a:extLst>
          </p:cNvPr>
          <p:cNvSpPr>
            <a:spLocks noGrp="1"/>
          </p:cNvSpPr>
          <p:nvPr>
            <p:ph sz="quarter" idx="15"/>
          </p:nvPr>
        </p:nvSpPr>
        <p:spPr>
          <a:xfrm>
            <a:off x="342900" y="4922520"/>
            <a:ext cx="8458200" cy="1028114"/>
          </a:xfrm>
        </p:spPr>
        <p:txBody>
          <a:bodyPr>
            <a:normAutofit/>
          </a:bodyPr>
          <a:lstStyle/>
          <a:p>
            <a:pPr>
              <a:spcBef>
                <a:spcPts val="1000"/>
              </a:spcBef>
              <a:spcAft>
                <a:spcPts val="0"/>
              </a:spcAft>
            </a:pPr>
            <a:r>
              <a:rPr lang="en-US" sz="2600" b="1" dirty="0"/>
              <a:t>Examples of debt:</a:t>
            </a:r>
          </a:p>
          <a:p>
            <a:pPr marL="291600" lvl="1" indent="-291600">
              <a:spcBef>
                <a:spcPts val="1000"/>
              </a:spcBef>
              <a:spcAft>
                <a:spcPts val="0"/>
              </a:spcAft>
            </a:pPr>
            <a:r>
              <a:rPr lang="en-US" sz="2200" dirty="0"/>
              <a:t>Notes, leases, and bonds.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23098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41D881-F69F-44E1-806C-ED8BD1047DCB}"/>
              </a:ext>
            </a:extLst>
          </p:cNvPr>
          <p:cNvSpPr>
            <a:spLocks noGrp="1"/>
          </p:cNvSpPr>
          <p:nvPr>
            <p:ph type="title"/>
          </p:nvPr>
        </p:nvSpPr>
        <p:spPr/>
        <p:txBody>
          <a:bodyPr/>
          <a:lstStyle/>
          <a:p>
            <a:r>
              <a:rPr lang="en-US" dirty="0"/>
              <a:t>Common Mistake </a:t>
            </a:r>
            <a:r>
              <a:rPr lang="en-US" sz="1000" b="0" dirty="0"/>
              <a:t>1</a:t>
            </a:r>
          </a:p>
        </p:txBody>
      </p:sp>
      <p:sp>
        <p:nvSpPr>
          <p:cNvPr id="13" name="Content Placeholder 12">
            <a:extLst>
              <a:ext uri="{FF2B5EF4-FFF2-40B4-BE49-F238E27FC236}">
                <a16:creationId xmlns:a16="http://schemas.microsoft.com/office/drawing/2014/main" id="{87806C47-3AD5-4E3D-BC3D-89DA20067FDD}"/>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800" dirty="0"/>
              <a:t>Students sometimes incorrectly record interest expense using the stated rate rather than the market rate.</a:t>
            </a:r>
          </a:p>
          <a:p>
            <a:pPr marL="291600" indent="-291600">
              <a:spcBef>
                <a:spcPts val="1000"/>
              </a:spcBef>
              <a:spcAft>
                <a:spcPts val="0"/>
              </a:spcAft>
              <a:buFont typeface="Arial" panose="020B0604020202020204" pitchFamily="34" charset="0"/>
              <a:buChar char="•"/>
            </a:pPr>
            <a:r>
              <a:rPr lang="en-US" sz="2800" dirty="0"/>
              <a:t>Remember that interest expense is the carrying value times the market rate, while the cash paid for interest is the face amount times the stated rate.</a:t>
            </a:r>
          </a:p>
        </p:txBody>
      </p:sp>
      <p:sp>
        <p:nvSpPr>
          <p:cNvPr id="11" name="Slide Number Placeholder 10">
            <a:extLst>
              <a:ext uri="{FF2B5EF4-FFF2-40B4-BE49-F238E27FC236}">
                <a16:creationId xmlns:a16="http://schemas.microsoft.com/office/drawing/2014/main" id="{1041152E-57B4-4B3E-A737-F811A95167C2}"/>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155741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0A67-7143-4724-B8D8-85EA7BE82C2B}"/>
              </a:ext>
            </a:extLst>
          </p:cNvPr>
          <p:cNvSpPr>
            <a:spLocks noGrp="1"/>
          </p:cNvSpPr>
          <p:nvPr>
            <p:ph type="title"/>
          </p:nvPr>
        </p:nvSpPr>
        <p:spPr/>
        <p:txBody>
          <a:bodyPr>
            <a:normAutofit fontScale="90000"/>
          </a:bodyPr>
          <a:lstStyle/>
          <a:p>
            <a:r>
              <a:rPr lang="en-US" dirty="0"/>
              <a:t>Interest Expense and Interest Payment—Bonds Issued at a Discount</a:t>
            </a:r>
          </a:p>
        </p:txBody>
      </p:sp>
      <p:sp>
        <p:nvSpPr>
          <p:cNvPr id="3" name="Content Placeholder 2">
            <a:extLst>
              <a:ext uri="{FF2B5EF4-FFF2-40B4-BE49-F238E27FC236}">
                <a16:creationId xmlns:a16="http://schemas.microsoft.com/office/drawing/2014/main" id="{1A835706-CB0B-4A59-B005-910E3EE92837}"/>
              </a:ext>
            </a:extLst>
          </p:cNvPr>
          <p:cNvSpPr>
            <a:spLocks noGrp="1"/>
          </p:cNvSpPr>
          <p:nvPr>
            <p:ph sz="quarter" idx="11"/>
          </p:nvPr>
        </p:nvSpPr>
        <p:spPr>
          <a:xfrm>
            <a:off x="342900" y="1276710"/>
            <a:ext cx="8458200" cy="485776"/>
          </a:xfrm>
        </p:spPr>
        <p:txBody>
          <a:bodyPr>
            <a:normAutofit/>
          </a:bodyPr>
          <a:lstStyle/>
          <a:p>
            <a:pPr marL="291600" indent="-291600">
              <a:spcBef>
                <a:spcPts val="1000"/>
              </a:spcBef>
              <a:spcAft>
                <a:spcPts val="0"/>
              </a:spcAft>
              <a:buFont typeface="Arial" panose="020B0604020202020204" pitchFamily="34" charset="0"/>
              <a:buChar char="•"/>
            </a:pPr>
            <a:r>
              <a:rPr lang="en-US" sz="2400" b="1" dirty="0"/>
              <a:t>First</a:t>
            </a:r>
            <a:r>
              <a:rPr lang="en-US" sz="2400" dirty="0"/>
              <a:t> semiannual interest payment:</a:t>
            </a:r>
          </a:p>
        </p:txBody>
      </p:sp>
      <p:graphicFrame>
        <p:nvGraphicFramePr>
          <p:cNvPr id="8" name="Table 17">
            <a:extLst>
              <a:ext uri="{FF2B5EF4-FFF2-40B4-BE49-F238E27FC236}">
                <a16:creationId xmlns:a16="http://schemas.microsoft.com/office/drawing/2014/main" id="{FC015A16-68EB-47E0-9669-9262BA7D2FDE}"/>
              </a:ext>
            </a:extLst>
          </p:cNvPr>
          <p:cNvGraphicFramePr>
            <a:graphicFrameLocks noGrp="1"/>
          </p:cNvGraphicFramePr>
          <p:nvPr>
            <p:extLst>
              <p:ext uri="{D42A27DB-BD31-4B8C-83A1-F6EECF244321}">
                <p14:modId xmlns:p14="http://schemas.microsoft.com/office/powerpoint/2010/main" val="1781726255"/>
              </p:ext>
            </p:extLst>
          </p:nvPr>
        </p:nvGraphicFramePr>
        <p:xfrm>
          <a:off x="342900" y="1929986"/>
          <a:ext cx="8213187" cy="1706880"/>
        </p:xfrm>
        <a:graphic>
          <a:graphicData uri="http://schemas.openxmlformats.org/drawingml/2006/table">
            <a:tbl>
              <a:tblPr firstRow="1" bandRow="1">
                <a:tableStyleId>{5C22544A-7EE6-4342-B048-85BDC9FD1C3A}</a:tableStyleId>
              </a:tblPr>
              <a:tblGrid>
                <a:gridCol w="6172200">
                  <a:extLst>
                    <a:ext uri="{9D8B030D-6E8A-4147-A177-3AD203B41FA5}">
                      <a16:colId xmlns:a16="http://schemas.microsoft.com/office/drawing/2014/main" val="758200181"/>
                    </a:ext>
                  </a:extLst>
                </a:gridCol>
                <a:gridCol w="985838">
                  <a:extLst>
                    <a:ext uri="{9D8B030D-6E8A-4147-A177-3AD203B41FA5}">
                      <a16:colId xmlns:a16="http://schemas.microsoft.com/office/drawing/2014/main" val="4280523739"/>
                    </a:ext>
                  </a:extLst>
                </a:gridCol>
                <a:gridCol w="1055149">
                  <a:extLst>
                    <a:ext uri="{9D8B030D-6E8A-4147-A177-3AD203B41FA5}">
                      <a16:colId xmlns:a16="http://schemas.microsoft.com/office/drawing/2014/main" val="1871165183"/>
                    </a:ext>
                  </a:extLst>
                </a:gridCol>
              </a:tblGrid>
              <a:tr h="210999">
                <a:tc>
                  <a:txBody>
                    <a:bodyPr/>
                    <a:lstStyle/>
                    <a:p>
                      <a:r>
                        <a:rPr lang="en-US" sz="1800" b="0" u="sng" dirty="0">
                          <a:solidFill>
                            <a:schemeClr val="tx1"/>
                          </a:solidFill>
                          <a:latin typeface="+mn-lt"/>
                        </a:rPr>
                        <a:t>June 30,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Interest Expense </a:t>
                      </a:r>
                      <a:r>
                        <a:rPr lang="en-US" sz="1800" dirty="0">
                          <a:latin typeface="+mn-lt"/>
                        </a:rPr>
                        <a:t>(= $93,205 × 8% × 1/2)</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3,728</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0"/>
                      <a:r>
                        <a:rPr lang="en-US" sz="1800" b="1" dirty="0">
                          <a:latin typeface="+mn-lt"/>
                        </a:rPr>
                        <a:t>Discount on Bonds Payable</a:t>
                      </a:r>
                      <a:r>
                        <a:rPr lang="en-US" sz="1800" dirty="0">
                          <a:latin typeface="+mn-lt"/>
                        </a:rPr>
                        <a:t> (difference)</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endParaRPr lang="en-US" sz="1800"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85738" algn="ctr"/>
                      <a:r>
                        <a:rPr lang="en-US" sz="1800" b="1" dirty="0">
                          <a:latin typeface="+mn-lt"/>
                        </a:rPr>
                        <a:t>228</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latin typeface="+mn-lt"/>
                        </a:rPr>
                        <a:t>Cash (</a:t>
                      </a:r>
                      <a:r>
                        <a:rPr lang="en-US" sz="1800" dirty="0">
                          <a:latin typeface="+mn-lt"/>
                        </a:rPr>
                        <a:t>= $100,000 × 7% × 1/2)</a:t>
                      </a:r>
                    </a:p>
                    <a:p>
                      <a:pPr marL="0" indent="536400"/>
                      <a:r>
                        <a:rPr lang="en-US" sz="1600" i="0" dirty="0">
                          <a:latin typeface="+mn-lt"/>
                        </a:rPr>
                        <a:t>(Pay semiannual interest)</a:t>
                      </a:r>
                      <a:endParaRPr lang="en-US" sz="16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3,500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cxnSp>
        <p:nvCxnSpPr>
          <p:cNvPr id="11" name="Straight Arrow Connector 10" descr="A Straight connector arrow points to $228.">
            <a:extLst>
              <a:ext uri="{FF2B5EF4-FFF2-40B4-BE49-F238E27FC236}">
                <a16:creationId xmlns:a16="http://schemas.microsoft.com/office/drawing/2014/main" id="{09621566-5136-4CDB-A2D9-273428F4F1FB}"/>
              </a:ext>
            </a:extLst>
          </p:cNvPr>
          <p:cNvCxnSpPr>
            <a:cxnSpLocks/>
          </p:cNvCxnSpPr>
          <p:nvPr/>
        </p:nvCxnSpPr>
        <p:spPr>
          <a:xfrm flipH="1">
            <a:off x="4129088" y="2886078"/>
            <a:ext cx="3800475" cy="2185985"/>
          </a:xfrm>
          <a:prstGeom prst="straightConnector1">
            <a:avLst/>
          </a:prstGeom>
          <a:ln w="28575">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4" name="Content Placeholder 3">
            <a:extLst>
              <a:ext uri="{FF2B5EF4-FFF2-40B4-BE49-F238E27FC236}">
                <a16:creationId xmlns:a16="http://schemas.microsoft.com/office/drawing/2014/main" id="{9646E02F-C9AB-42D6-ABAD-871CDCE64A21}"/>
              </a:ext>
            </a:extLst>
          </p:cNvPr>
          <p:cNvSpPr>
            <a:spLocks noGrp="1"/>
          </p:cNvSpPr>
          <p:nvPr>
            <p:ph sz="quarter" idx="14"/>
          </p:nvPr>
        </p:nvSpPr>
        <p:spPr>
          <a:xfrm>
            <a:off x="342900" y="3971922"/>
            <a:ext cx="8458200" cy="485775"/>
          </a:xfrm>
        </p:spPr>
        <p:txBody>
          <a:bodyPr>
            <a:normAutofit/>
          </a:bodyPr>
          <a:lstStyle/>
          <a:p>
            <a:pPr marL="291600" indent="-291600">
              <a:spcBef>
                <a:spcPts val="1000"/>
              </a:spcBef>
              <a:spcAft>
                <a:spcPts val="0"/>
              </a:spcAft>
              <a:buFont typeface="Arial" panose="020B0604020202020204" pitchFamily="34" charset="0"/>
              <a:buChar char="•"/>
            </a:pPr>
            <a:r>
              <a:rPr lang="en-US" sz="2400" b="1" dirty="0"/>
              <a:t>Second</a:t>
            </a:r>
            <a:r>
              <a:rPr lang="en-US" sz="2400" dirty="0"/>
              <a:t> semiannual interest payment:</a:t>
            </a:r>
          </a:p>
        </p:txBody>
      </p:sp>
      <p:graphicFrame>
        <p:nvGraphicFramePr>
          <p:cNvPr id="10" name="Table 17">
            <a:extLst>
              <a:ext uri="{FF2B5EF4-FFF2-40B4-BE49-F238E27FC236}">
                <a16:creationId xmlns:a16="http://schemas.microsoft.com/office/drawing/2014/main" id="{75E28236-2EE7-48B7-8882-338E24E87A47}"/>
              </a:ext>
            </a:extLst>
          </p:cNvPr>
          <p:cNvGraphicFramePr>
            <a:graphicFrameLocks noGrp="1"/>
          </p:cNvGraphicFramePr>
          <p:nvPr>
            <p:extLst>
              <p:ext uri="{D42A27DB-BD31-4B8C-83A1-F6EECF244321}">
                <p14:modId xmlns:p14="http://schemas.microsoft.com/office/powerpoint/2010/main" val="2824133399"/>
              </p:ext>
            </p:extLst>
          </p:nvPr>
        </p:nvGraphicFramePr>
        <p:xfrm>
          <a:off x="338132" y="4639865"/>
          <a:ext cx="8213187" cy="1737360"/>
        </p:xfrm>
        <a:graphic>
          <a:graphicData uri="http://schemas.openxmlformats.org/drawingml/2006/table">
            <a:tbl>
              <a:tblPr firstRow="1" bandRow="1">
                <a:tableStyleId>{5C22544A-7EE6-4342-B048-85BDC9FD1C3A}</a:tableStyleId>
              </a:tblPr>
              <a:tblGrid>
                <a:gridCol w="6191256">
                  <a:extLst>
                    <a:ext uri="{9D8B030D-6E8A-4147-A177-3AD203B41FA5}">
                      <a16:colId xmlns:a16="http://schemas.microsoft.com/office/drawing/2014/main" val="758200181"/>
                    </a:ext>
                  </a:extLst>
                </a:gridCol>
                <a:gridCol w="1028700">
                  <a:extLst>
                    <a:ext uri="{9D8B030D-6E8A-4147-A177-3AD203B41FA5}">
                      <a16:colId xmlns:a16="http://schemas.microsoft.com/office/drawing/2014/main" val="4280523739"/>
                    </a:ext>
                  </a:extLst>
                </a:gridCol>
                <a:gridCol w="993231">
                  <a:extLst>
                    <a:ext uri="{9D8B030D-6E8A-4147-A177-3AD203B41FA5}">
                      <a16:colId xmlns:a16="http://schemas.microsoft.com/office/drawing/2014/main" val="1871165183"/>
                    </a:ext>
                  </a:extLst>
                </a:gridCol>
              </a:tblGrid>
              <a:tr h="210999">
                <a:tc>
                  <a:txBody>
                    <a:bodyPr/>
                    <a:lstStyle/>
                    <a:p>
                      <a:r>
                        <a:rPr lang="en-US" sz="1800" b="0" u="sng" dirty="0">
                          <a:solidFill>
                            <a:schemeClr val="tx1"/>
                          </a:solidFill>
                          <a:latin typeface="+mn-lt"/>
                        </a:rPr>
                        <a:t>December 31,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Interest Expense  </a:t>
                      </a:r>
                      <a:r>
                        <a:rPr lang="en-US" sz="1800" dirty="0">
                          <a:latin typeface="+mn-lt"/>
                        </a:rPr>
                        <a:t>(= [$93,205 + $228] × 8% × 1/2).</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3,737</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0"/>
                      <a:r>
                        <a:rPr lang="en-US" sz="1800" b="1" dirty="0">
                          <a:latin typeface="+mn-lt"/>
                        </a:rPr>
                        <a:t>Discount on Bonds Payable</a:t>
                      </a:r>
                      <a:r>
                        <a:rPr lang="en-US" sz="1800" dirty="0">
                          <a:latin typeface="+mn-lt"/>
                        </a:rPr>
                        <a:t> (difference)</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endParaRPr lang="en-US" sz="1800"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85738" algn="ctr"/>
                      <a:r>
                        <a:rPr lang="en-US" sz="1800" b="1" dirty="0">
                          <a:latin typeface="+mn-lt"/>
                        </a:rPr>
                        <a:t>237</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latin typeface="+mn-lt"/>
                        </a:rPr>
                        <a:t>Cash (</a:t>
                      </a:r>
                      <a:r>
                        <a:rPr lang="en-US" sz="1800" dirty="0">
                          <a:latin typeface="+mn-lt"/>
                        </a:rPr>
                        <a:t>= $100,000 × 7% × 1/2</a:t>
                      </a:r>
                      <a:r>
                        <a:rPr lang="en-US" sz="1800" b="1" dirty="0">
                          <a:latin typeface="+mn-lt"/>
                        </a:rPr>
                        <a:t>)</a:t>
                      </a:r>
                      <a:endParaRPr lang="en-US" sz="1800" dirty="0">
                        <a:latin typeface="+mn-lt"/>
                      </a:endParaRPr>
                    </a:p>
                    <a:p>
                      <a:pPr marL="0" indent="536400"/>
                      <a:r>
                        <a:rPr lang="en-US" sz="1800" i="0" dirty="0">
                          <a:latin typeface="+mn-lt"/>
                        </a:rPr>
                        <a:t>(Pay semiannual interest)</a:t>
                      </a:r>
                      <a:endParaRPr lang="en-US" sz="18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3,500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sp>
        <p:nvSpPr>
          <p:cNvPr id="7" name="Slide Number Placeholder 6">
            <a:extLst>
              <a:ext uri="{FF2B5EF4-FFF2-40B4-BE49-F238E27FC236}">
                <a16:creationId xmlns:a16="http://schemas.microsoft.com/office/drawing/2014/main" id="{E3E4457E-0426-4A96-8C34-1C28FEA05EDC}"/>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5382863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87014-37C0-4B54-AAB6-97C8B152AC1C}"/>
              </a:ext>
            </a:extLst>
          </p:cNvPr>
          <p:cNvSpPr>
            <a:spLocks noGrp="1"/>
          </p:cNvSpPr>
          <p:nvPr>
            <p:ph type="title"/>
          </p:nvPr>
        </p:nvSpPr>
        <p:spPr/>
        <p:txBody>
          <a:bodyPr>
            <a:noAutofit/>
          </a:bodyPr>
          <a:lstStyle/>
          <a:p>
            <a:r>
              <a:rPr lang="en-US" sz="3200" dirty="0">
                <a:solidFill>
                  <a:schemeClr val="tx1"/>
                </a:solidFill>
              </a:rPr>
              <a:t>Illustration 9–6 </a:t>
            </a:r>
            <a:r>
              <a:rPr lang="en-US" sz="3200" dirty="0"/>
              <a:t>Amortization Schedule for Bonds Issued at a Discount</a:t>
            </a:r>
            <a:endParaRPr lang="en-US" sz="3200" dirty="0">
              <a:solidFill>
                <a:schemeClr val="tx1"/>
              </a:solidFill>
            </a:endParaRPr>
          </a:p>
        </p:txBody>
      </p:sp>
      <p:graphicFrame>
        <p:nvGraphicFramePr>
          <p:cNvPr id="9" name="Content Placeholder 5">
            <a:extLst>
              <a:ext uri="{FF2B5EF4-FFF2-40B4-BE49-F238E27FC236}">
                <a16:creationId xmlns:a16="http://schemas.microsoft.com/office/drawing/2014/main" id="{F34A523A-896C-410C-B3F4-B42779F5242E}"/>
              </a:ext>
            </a:extLst>
          </p:cNvPr>
          <p:cNvGraphicFramePr>
            <a:graphicFrameLocks/>
          </p:cNvGraphicFramePr>
          <p:nvPr>
            <p:extLst>
              <p:ext uri="{D42A27DB-BD31-4B8C-83A1-F6EECF244321}">
                <p14:modId xmlns:p14="http://schemas.microsoft.com/office/powerpoint/2010/main" val="2319100619"/>
              </p:ext>
            </p:extLst>
          </p:nvPr>
        </p:nvGraphicFramePr>
        <p:xfrm>
          <a:off x="597730" y="1883054"/>
          <a:ext cx="7691828" cy="3674313"/>
        </p:xfrm>
        <a:graphic>
          <a:graphicData uri="http://schemas.openxmlformats.org/drawingml/2006/table">
            <a:tbl>
              <a:tblPr firstRow="1">
                <a:tableStyleId>{5C22544A-7EE6-4342-B048-85BDC9FD1C3A}</a:tableStyleId>
              </a:tblPr>
              <a:tblGrid>
                <a:gridCol w="1297525">
                  <a:extLst>
                    <a:ext uri="{9D8B030D-6E8A-4147-A177-3AD203B41FA5}">
                      <a16:colId xmlns:a16="http://schemas.microsoft.com/office/drawing/2014/main" val="338955321"/>
                    </a:ext>
                  </a:extLst>
                </a:gridCol>
                <a:gridCol w="1462542">
                  <a:extLst>
                    <a:ext uri="{9D8B030D-6E8A-4147-A177-3AD203B41FA5}">
                      <a16:colId xmlns:a16="http://schemas.microsoft.com/office/drawing/2014/main" val="2406061950"/>
                    </a:ext>
                  </a:extLst>
                </a:gridCol>
                <a:gridCol w="1543984">
                  <a:extLst>
                    <a:ext uri="{9D8B030D-6E8A-4147-A177-3AD203B41FA5}">
                      <a16:colId xmlns:a16="http://schemas.microsoft.com/office/drawing/2014/main" val="829520716"/>
                    </a:ext>
                  </a:extLst>
                </a:gridCol>
                <a:gridCol w="1738859">
                  <a:extLst>
                    <a:ext uri="{9D8B030D-6E8A-4147-A177-3AD203B41FA5}">
                      <a16:colId xmlns:a16="http://schemas.microsoft.com/office/drawing/2014/main" val="3876733494"/>
                    </a:ext>
                  </a:extLst>
                </a:gridCol>
                <a:gridCol w="1648918">
                  <a:extLst>
                    <a:ext uri="{9D8B030D-6E8A-4147-A177-3AD203B41FA5}">
                      <a16:colId xmlns:a16="http://schemas.microsoft.com/office/drawing/2014/main" val="1648724937"/>
                    </a:ext>
                  </a:extLst>
                </a:gridCol>
              </a:tblGrid>
              <a:tr h="485392">
                <a:tc>
                  <a:txBody>
                    <a:bodyPr/>
                    <a:lstStyle/>
                    <a:p>
                      <a:pPr algn="ctr" fontAlgn="ctr"/>
                      <a:r>
                        <a:rPr lang="en-US" sz="1600" b="0" u="none" strike="noStrike" dirty="0">
                          <a:solidFill>
                            <a:schemeClr val="tx1"/>
                          </a:solidFill>
                          <a:effectLst/>
                          <a:latin typeface="+mn-lt"/>
                        </a:rPr>
                        <a:t>(1)</a:t>
                      </a:r>
                      <a:endParaRPr lang="en-US" sz="16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0" u="none" strike="noStrike" dirty="0">
                          <a:solidFill>
                            <a:schemeClr val="tx1"/>
                          </a:solidFill>
                          <a:effectLst/>
                          <a:latin typeface="+mn-lt"/>
                        </a:rPr>
                        <a:t>(2)</a:t>
                      </a:r>
                      <a:endParaRPr lang="en-US" sz="16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0" u="none" strike="noStrike" dirty="0">
                          <a:solidFill>
                            <a:schemeClr val="tx1"/>
                          </a:solidFill>
                          <a:effectLst/>
                          <a:latin typeface="+mn-lt"/>
                        </a:rPr>
                        <a:t>(3)</a:t>
                      </a:r>
                      <a:endParaRPr lang="en-US" sz="16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0" u="none" strike="noStrike" dirty="0">
                          <a:solidFill>
                            <a:schemeClr val="tx1"/>
                          </a:solidFill>
                          <a:effectLst/>
                          <a:latin typeface="+mn-lt"/>
                        </a:rPr>
                        <a:t>(4)</a:t>
                      </a:r>
                      <a:endParaRPr lang="en-US" sz="16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b="0" u="none" strike="noStrike" dirty="0">
                          <a:solidFill>
                            <a:schemeClr val="tx1"/>
                          </a:solidFill>
                          <a:effectLst/>
                          <a:latin typeface="+mn-lt"/>
                        </a:rPr>
                        <a:t>(5)</a:t>
                      </a:r>
                      <a:endParaRPr lang="en-US" sz="16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33057123"/>
                  </a:ext>
                </a:extLst>
              </a:tr>
              <a:tr h="719528">
                <a:tc>
                  <a:txBody>
                    <a:bodyPr/>
                    <a:lstStyle/>
                    <a:p>
                      <a:pPr algn="ctr" fontAlgn="ctr"/>
                      <a:r>
                        <a:rPr lang="en-US" sz="1800" b="1" u="none" strike="noStrike" dirty="0">
                          <a:effectLst/>
                          <a:latin typeface="+mn-lt"/>
                        </a:rPr>
                        <a:t>Date </a:t>
                      </a:r>
                      <a:endParaRPr lang="en-US" sz="18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800" b="1" u="none" strike="noStrike" dirty="0">
                          <a:effectLst/>
                          <a:latin typeface="+mn-lt"/>
                        </a:rPr>
                        <a:t>Cash Paid</a:t>
                      </a:r>
                      <a:endParaRPr lang="en-US" sz="18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800" b="1" u="none" strike="noStrike" dirty="0">
                          <a:effectLst/>
                          <a:latin typeface="+mn-lt"/>
                        </a:rPr>
                        <a:t>Interest Expense</a:t>
                      </a:r>
                      <a:endParaRPr lang="en-US" sz="18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800" b="1" u="none" strike="noStrike" dirty="0">
                          <a:effectLst/>
                          <a:latin typeface="+mn-lt"/>
                        </a:rPr>
                        <a:t>Increase in Carrying Value</a:t>
                      </a:r>
                      <a:endParaRPr lang="en-US" sz="18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800" b="1" u="none" strike="noStrike" dirty="0">
                          <a:effectLst/>
                          <a:latin typeface="+mn-lt"/>
                        </a:rPr>
                        <a:t>Carrying Value</a:t>
                      </a:r>
                      <a:endParaRPr lang="en-US" sz="18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1192851"/>
                  </a:ext>
                </a:extLst>
              </a:tr>
              <a:tr h="501189">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Face Amount × Stated Rate</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Carrying Value × Market Rate</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(3) </a:t>
                      </a:r>
                      <a:r>
                        <a:rPr lang="en-US" sz="1600" u="none" strike="noStrike" dirty="0">
                          <a:effectLst/>
                          <a:latin typeface="Arial" panose="020B0604020202020204" pitchFamily="34" charset="0"/>
                          <a:cs typeface="Arial" panose="020B0604020202020204" pitchFamily="34" charset="0"/>
                        </a:rPr>
                        <a:t>−</a:t>
                      </a:r>
                      <a:r>
                        <a:rPr lang="en-US" sz="1600" u="none" strike="noStrike" dirty="0">
                          <a:effectLst/>
                          <a:latin typeface="+mn-lt"/>
                        </a:rPr>
                        <a:t> (2)</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Prior Carrying Value + (4)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7739387"/>
                  </a:ext>
                </a:extLst>
              </a:tr>
              <a:tr h="281172">
                <a:tc>
                  <a:txBody>
                    <a:bodyPr/>
                    <a:lstStyle/>
                    <a:p>
                      <a:pPr algn="ctr" fontAlgn="b"/>
                      <a:r>
                        <a:rPr lang="en-US" sz="1600" u="none" strike="noStrike" dirty="0">
                          <a:effectLst/>
                          <a:latin typeface="+mn-lt"/>
                        </a:rPr>
                        <a:t>1/1/2024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$93,205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59982870"/>
                  </a:ext>
                </a:extLst>
              </a:tr>
              <a:tr h="281172">
                <a:tc>
                  <a:txBody>
                    <a:bodyPr/>
                    <a:lstStyle/>
                    <a:p>
                      <a:pPr algn="ctr" fontAlgn="b"/>
                      <a:r>
                        <a:rPr lang="en-US" sz="1600" u="none" strike="noStrike" dirty="0">
                          <a:effectLst/>
                          <a:latin typeface="+mn-lt"/>
                        </a:rPr>
                        <a:t>6/30/2024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600" u="none" strike="noStrike" dirty="0">
                          <a:effectLst/>
                          <a:latin typeface="+mn-lt"/>
                        </a:rPr>
                        <a:t>$3,500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$3,728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$228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tabLst/>
                      </a:pPr>
                      <a:r>
                        <a:rPr lang="en-US" sz="1600" u="none" strike="noStrike" dirty="0">
                          <a:effectLst/>
                          <a:latin typeface="+mn-lt"/>
                        </a:rPr>
                        <a:t>93,433 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6364246"/>
                  </a:ext>
                </a:extLst>
              </a:tr>
              <a:tr h="281172">
                <a:tc>
                  <a:txBody>
                    <a:bodyPr/>
                    <a:lstStyle/>
                    <a:p>
                      <a:pPr algn="ctr" fontAlgn="b"/>
                      <a:r>
                        <a:rPr lang="en-US" sz="1600" u="none" strike="noStrike" dirty="0">
                          <a:effectLst/>
                          <a:latin typeface="+mn-lt"/>
                        </a:rPr>
                        <a:t>12/31/2024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b"/>
                      <a:r>
                        <a:rPr lang="en-US" sz="1600" u="none" strike="noStrike" dirty="0">
                          <a:effectLst/>
                          <a:latin typeface="+mn-lt"/>
                        </a:rPr>
                        <a:t>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ctr"/>
                      <a:r>
                        <a:rPr lang="en-US" sz="1600" u="none" strike="noStrike" dirty="0">
                          <a:effectLst/>
                          <a:latin typeface="+mn-lt"/>
                        </a:rPr>
                        <a:t>3,737 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04775" algn="ctr" fontAlgn="ctr"/>
                      <a:r>
                        <a:rPr lang="en-US" sz="1600" u="none" strike="noStrike" dirty="0">
                          <a:effectLst/>
                          <a:latin typeface="+mn-lt"/>
                        </a:rPr>
                        <a:t>237 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93,670 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3794457"/>
                  </a:ext>
                </a:extLst>
              </a:tr>
              <a:tr h="281172">
                <a:tc>
                  <a:txBody>
                    <a:bodyPr/>
                    <a:lstStyle/>
                    <a:p>
                      <a:pPr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77073232"/>
                  </a:ext>
                </a:extLst>
              </a:tr>
              <a:tr h="281172">
                <a:tc>
                  <a:txBody>
                    <a:bodyPr/>
                    <a:lstStyle/>
                    <a:p>
                      <a:pPr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99,057 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3531612"/>
                  </a:ext>
                </a:extLst>
              </a:tr>
              <a:tr h="281172">
                <a:tc>
                  <a:txBody>
                    <a:bodyPr/>
                    <a:lstStyle/>
                    <a:p>
                      <a:pPr algn="ctr" fontAlgn="b"/>
                      <a:r>
                        <a:rPr lang="en-US" sz="1600" u="none" strike="noStrike" dirty="0">
                          <a:effectLst/>
                          <a:latin typeface="+mn-lt"/>
                        </a:rPr>
                        <a:t>6/30/2033</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b"/>
                      <a:r>
                        <a:rPr lang="en-US" sz="1600" u="none" strike="noStrike" dirty="0">
                          <a:effectLst/>
                          <a:latin typeface="+mn-lt"/>
                        </a:rPr>
                        <a:t>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ctr"/>
                      <a:r>
                        <a:rPr lang="en-US" sz="1600" u="none" strike="noStrike" dirty="0">
                          <a:effectLst/>
                          <a:latin typeface="+mn-lt"/>
                        </a:rPr>
                        <a:t>3,962 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462 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99,519 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82358305"/>
                  </a:ext>
                </a:extLst>
              </a:tr>
              <a:tr h="281172">
                <a:tc>
                  <a:txBody>
                    <a:bodyPr/>
                    <a:lstStyle/>
                    <a:p>
                      <a:pPr algn="ctr" fontAlgn="b"/>
                      <a:r>
                        <a:rPr lang="en-US" sz="1600" u="none" strike="noStrike" dirty="0">
                          <a:effectLst/>
                          <a:latin typeface="+mn-lt"/>
                        </a:rPr>
                        <a:t>12/31/2033</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b"/>
                      <a:r>
                        <a:rPr lang="en-US" sz="1600" u="none" strike="noStrike" dirty="0">
                          <a:effectLst/>
                          <a:latin typeface="+mn-lt"/>
                        </a:rPr>
                        <a:t>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20650" algn="ctr" fontAlgn="ctr"/>
                      <a:r>
                        <a:rPr lang="en-US" sz="1600" u="none" strike="noStrike" dirty="0">
                          <a:effectLst/>
                          <a:latin typeface="+mn-lt"/>
                        </a:rPr>
                        <a:t>3,981 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90488" algn="ctr" fontAlgn="ctr"/>
                      <a:r>
                        <a:rPr lang="en-US" sz="1600" u="none" strike="noStrike" dirty="0">
                          <a:effectLst/>
                          <a:latin typeface="+mn-lt"/>
                        </a:rPr>
                        <a:t>481 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600" u="none" strike="noStrike" dirty="0">
                          <a:effectLst/>
                          <a:latin typeface="+mn-lt"/>
                        </a:rPr>
                        <a:t>100,000 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6766769"/>
                  </a:ext>
                </a:extLst>
              </a:tr>
            </a:tbl>
          </a:graphicData>
        </a:graphic>
      </p:graphicFrame>
      <p:sp>
        <p:nvSpPr>
          <p:cNvPr id="7" name="Slide Number Placeholder 6">
            <a:extLst>
              <a:ext uri="{FF2B5EF4-FFF2-40B4-BE49-F238E27FC236}">
                <a16:creationId xmlns:a16="http://schemas.microsoft.com/office/drawing/2014/main" id="{D31F185C-E8EE-4135-92B7-8DB2FEB5B8BD}"/>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38935430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t>Bonds Issued at a Premium</a:t>
            </a:r>
            <a:endParaRPr lang="en-US"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1252179"/>
          </a:xfrm>
        </p:spPr>
        <p:txBody>
          <a:bodyPr>
            <a:noAutofit/>
          </a:bodyPr>
          <a:lstStyle/>
          <a:p>
            <a:pPr>
              <a:spcBef>
                <a:spcPts val="1000"/>
              </a:spcBef>
              <a:spcAft>
                <a:spcPts val="0"/>
              </a:spcAft>
            </a:pPr>
            <a:r>
              <a:rPr lang="en-US" sz="2400" dirty="0"/>
              <a:t>Now, let’s assume that California Coasters issues $100,000 of 7% bonds, but investors require a market rate of return of 6%. The bonds will issue at a premium of $107,439.</a:t>
            </a:r>
          </a:p>
        </p:txBody>
      </p:sp>
      <p:graphicFrame>
        <p:nvGraphicFramePr>
          <p:cNvPr id="5" name="Table 17">
            <a:extLst>
              <a:ext uri="{FF2B5EF4-FFF2-40B4-BE49-F238E27FC236}">
                <a16:creationId xmlns:a16="http://schemas.microsoft.com/office/drawing/2014/main" id="{BA726504-9520-404D-ACC9-D27DA02FCC05}"/>
              </a:ext>
            </a:extLst>
          </p:cNvPr>
          <p:cNvGraphicFramePr>
            <a:graphicFrameLocks noGrp="1"/>
          </p:cNvGraphicFramePr>
          <p:nvPr>
            <p:extLst>
              <p:ext uri="{D42A27DB-BD31-4B8C-83A1-F6EECF244321}">
                <p14:modId xmlns:p14="http://schemas.microsoft.com/office/powerpoint/2010/main" val="1601017598"/>
              </p:ext>
            </p:extLst>
          </p:nvPr>
        </p:nvGraphicFramePr>
        <p:xfrm>
          <a:off x="342900" y="2787240"/>
          <a:ext cx="8213187" cy="1706880"/>
        </p:xfrm>
        <a:graphic>
          <a:graphicData uri="http://schemas.openxmlformats.org/drawingml/2006/table">
            <a:tbl>
              <a:tblPr firstRow="1" bandRow="1">
                <a:tableStyleId>{5C22544A-7EE6-4342-B048-85BDC9FD1C3A}</a:tableStyleId>
              </a:tblPr>
              <a:tblGrid>
                <a:gridCol w="5991627">
                  <a:extLst>
                    <a:ext uri="{9D8B030D-6E8A-4147-A177-3AD203B41FA5}">
                      <a16:colId xmlns:a16="http://schemas.microsoft.com/office/drawing/2014/main" val="758200181"/>
                    </a:ext>
                  </a:extLst>
                </a:gridCol>
                <a:gridCol w="1077162">
                  <a:extLst>
                    <a:ext uri="{9D8B030D-6E8A-4147-A177-3AD203B41FA5}">
                      <a16:colId xmlns:a16="http://schemas.microsoft.com/office/drawing/2014/main" val="4280523739"/>
                    </a:ext>
                  </a:extLst>
                </a:gridCol>
                <a:gridCol w="1144398">
                  <a:extLst>
                    <a:ext uri="{9D8B030D-6E8A-4147-A177-3AD203B41FA5}">
                      <a16:colId xmlns:a16="http://schemas.microsoft.com/office/drawing/2014/main" val="1871165183"/>
                    </a:ext>
                  </a:extLst>
                </a:gridCol>
              </a:tblGrid>
              <a:tr h="210999">
                <a:tc>
                  <a:txBody>
                    <a:bodyPr/>
                    <a:lstStyle/>
                    <a:p>
                      <a:r>
                        <a:rPr lang="en-US" sz="1800" b="0" u="sng" dirty="0">
                          <a:solidFill>
                            <a:schemeClr val="tx1"/>
                          </a:solidFill>
                          <a:latin typeface="+mn-lt"/>
                        </a:rPr>
                        <a:t>January 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Cash</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solidFill>
                            <a:prstClr val="black"/>
                          </a:solidFill>
                          <a:latin typeface="+mn-lt"/>
                        </a:rPr>
                        <a:t>107,439</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542925"/>
                      <a:r>
                        <a:rPr lang="en-US" sz="1800" b="1" dirty="0">
                          <a:latin typeface="+mn-lt"/>
                        </a:rPr>
                        <a:t>Bonds Payable</a:t>
                      </a:r>
                      <a:endParaRPr lang="en-US" sz="1800" b="0"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endParaRPr lang="en-US" sz="1800"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prstClr val="black"/>
                          </a:solidFill>
                          <a:latin typeface="+mn-lt"/>
                        </a:rPr>
                        <a:t>100,000</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solidFill>
                            <a:prstClr val="black"/>
                          </a:solidFill>
                          <a:latin typeface="+mn-lt"/>
                        </a:rPr>
                        <a:t>Premium on Bonds Payable </a:t>
                      </a:r>
                      <a:r>
                        <a:rPr lang="en-US" sz="1800" dirty="0">
                          <a:solidFill>
                            <a:prstClr val="black"/>
                          </a:solidFill>
                          <a:latin typeface="+mn-lt"/>
                        </a:rPr>
                        <a:t>(difference)</a:t>
                      </a:r>
                      <a:endParaRPr lang="en-US" sz="1800" dirty="0">
                        <a:latin typeface="+mn-lt"/>
                      </a:endParaRPr>
                    </a:p>
                    <a:p>
                      <a:pPr marL="0" marR="0" lvl="0" indent="536400" algn="l" defTabSz="914400" rtl="0" eaLnBrk="1" fontAlgn="auto" latinLnBrk="0" hangingPunct="1">
                        <a:lnSpc>
                          <a:spcPct val="100000"/>
                        </a:lnSpc>
                        <a:spcBef>
                          <a:spcPts val="0"/>
                        </a:spcBef>
                        <a:spcAft>
                          <a:spcPts val="0"/>
                        </a:spcAft>
                        <a:buClrTx/>
                        <a:buSzTx/>
                        <a:buFontTx/>
                        <a:buNone/>
                        <a:tabLst/>
                        <a:defRPr/>
                      </a:pPr>
                      <a:r>
                        <a:rPr lang="en-US" sz="1600" i="0" dirty="0">
                          <a:latin typeface="+mn-lt"/>
                        </a:rPr>
                        <a:t>(Issue bonds at a premium)</a:t>
                      </a:r>
                      <a:endParaRPr lang="en-US" sz="16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271463" algn="ctr">
                        <a:tabLst>
                          <a:tab pos="271463" algn="l"/>
                        </a:tabLst>
                      </a:pPr>
                      <a:r>
                        <a:rPr lang="en-US" sz="1800" b="1" dirty="0">
                          <a:solidFill>
                            <a:prstClr val="black"/>
                          </a:solidFill>
                          <a:latin typeface="+mn-lt"/>
                        </a:rPr>
                        <a:t>7,439</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graphicFrame>
        <p:nvGraphicFramePr>
          <p:cNvPr id="6" name="Table 17">
            <a:extLst>
              <a:ext uri="{FF2B5EF4-FFF2-40B4-BE49-F238E27FC236}">
                <a16:creationId xmlns:a16="http://schemas.microsoft.com/office/drawing/2014/main" id="{3DDDCAA5-9839-42C9-9BE3-232859499B52}"/>
              </a:ext>
            </a:extLst>
          </p:cNvPr>
          <p:cNvGraphicFramePr>
            <a:graphicFrameLocks noGrp="1"/>
          </p:cNvGraphicFramePr>
          <p:nvPr>
            <p:extLst>
              <p:ext uri="{D42A27DB-BD31-4B8C-83A1-F6EECF244321}">
                <p14:modId xmlns:p14="http://schemas.microsoft.com/office/powerpoint/2010/main" val="1791662315"/>
              </p:ext>
            </p:extLst>
          </p:nvPr>
        </p:nvGraphicFramePr>
        <p:xfrm>
          <a:off x="342900" y="4752472"/>
          <a:ext cx="7416532" cy="1463040"/>
        </p:xfrm>
        <a:graphic>
          <a:graphicData uri="http://schemas.openxmlformats.org/drawingml/2006/table">
            <a:tbl>
              <a:tblPr firstRow="1" bandRow="1">
                <a:tableStyleId>{5C22544A-7EE6-4342-B048-85BDC9FD1C3A}</a:tableStyleId>
              </a:tblPr>
              <a:tblGrid>
                <a:gridCol w="5551094">
                  <a:extLst>
                    <a:ext uri="{9D8B030D-6E8A-4147-A177-3AD203B41FA5}">
                      <a16:colId xmlns:a16="http://schemas.microsoft.com/office/drawing/2014/main" val="758200181"/>
                    </a:ext>
                  </a:extLst>
                </a:gridCol>
                <a:gridCol w="1865438">
                  <a:extLst>
                    <a:ext uri="{9D8B030D-6E8A-4147-A177-3AD203B41FA5}">
                      <a16:colId xmlns:a16="http://schemas.microsoft.com/office/drawing/2014/main" val="4280523739"/>
                    </a:ext>
                  </a:extLst>
                </a:gridCol>
              </a:tblGrid>
              <a:tr h="231786">
                <a:tc>
                  <a:txBody>
                    <a:bodyPr/>
                    <a:lstStyle/>
                    <a:p>
                      <a:r>
                        <a:rPr lang="en-US" sz="1800" b="0" dirty="0">
                          <a:solidFill>
                            <a:schemeClr val="tx1"/>
                          </a:solidFill>
                        </a:rPr>
                        <a:t>Long-term liabilities:</a:t>
                      </a:r>
                      <a:endParaRPr lang="en-US" sz="1800" b="0"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endParaRPr lang="en-US" sz="1800" b="0" u="sng"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31786">
                <a:tc>
                  <a:txBody>
                    <a:bodyPr/>
                    <a:lstStyle/>
                    <a:p>
                      <a:pPr marL="0" indent="185738"/>
                      <a:r>
                        <a:rPr lang="en-US" sz="1800" dirty="0">
                          <a:solidFill>
                            <a:schemeClr val="tx1"/>
                          </a:solidFill>
                        </a:rPr>
                        <a:t>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800" dirty="0"/>
                        <a:t>$100,000</a:t>
                      </a: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31786">
                <a:tc>
                  <a:txBody>
                    <a:bodyPr/>
                    <a:lstStyle/>
                    <a:p>
                      <a:pPr marL="0" indent="185738"/>
                      <a:r>
                        <a:rPr lang="en-US" sz="1800" dirty="0">
                          <a:solidFill>
                            <a:prstClr val="black"/>
                          </a:solidFill>
                        </a:rPr>
                        <a:t>Add: Premium on 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a:tabLst/>
                      </a:pPr>
                      <a:r>
                        <a:rPr lang="en-US" sz="1800" u="sng" dirty="0"/>
                        <a:t>    </a:t>
                      </a:r>
                      <a:r>
                        <a:rPr lang="en-US" sz="1800" u="sng" dirty="0">
                          <a:solidFill>
                            <a:prstClr val="black"/>
                          </a:solidFill>
                        </a:rPr>
                        <a:t>7,439</a:t>
                      </a:r>
                      <a:endParaRPr lang="en-US" sz="1800" u="sng" dirty="0"/>
                    </a:p>
                  </a:txBody>
                  <a:tcPr marR="9000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231786">
                <a:tc>
                  <a:txBody>
                    <a:bodyPr/>
                    <a:lstStyle/>
                    <a:p>
                      <a:pPr marL="0" indent="185738"/>
                      <a:r>
                        <a:rPr lang="en-US" sz="1800" dirty="0">
                          <a:solidFill>
                            <a:schemeClr val="tx1"/>
                          </a:solidFill>
                        </a:rPr>
                        <a:t>Carrying value</a:t>
                      </a:r>
                      <a:endParaRPr lang="en-US" sz="1600" b="1" u="sng"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u="dbl" baseline="0" dirty="0"/>
                        <a:t>$  107,439</a:t>
                      </a:r>
                    </a:p>
                  </a:txBody>
                  <a:tcPr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990393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A0A67-7143-4724-B8D8-85EA7BE82C2B}"/>
              </a:ext>
            </a:extLst>
          </p:cNvPr>
          <p:cNvSpPr>
            <a:spLocks noGrp="1"/>
          </p:cNvSpPr>
          <p:nvPr>
            <p:ph type="title"/>
          </p:nvPr>
        </p:nvSpPr>
        <p:spPr/>
        <p:txBody>
          <a:bodyPr>
            <a:normAutofit fontScale="90000"/>
          </a:bodyPr>
          <a:lstStyle/>
          <a:p>
            <a:r>
              <a:rPr lang="en-US" dirty="0"/>
              <a:t>Interest Expense and Interest Payment—Bonds Issued at a Premium</a:t>
            </a:r>
          </a:p>
        </p:txBody>
      </p:sp>
      <p:sp>
        <p:nvSpPr>
          <p:cNvPr id="3" name="Content Placeholder 2">
            <a:extLst>
              <a:ext uri="{FF2B5EF4-FFF2-40B4-BE49-F238E27FC236}">
                <a16:creationId xmlns:a16="http://schemas.microsoft.com/office/drawing/2014/main" id="{1A835706-CB0B-4A59-B005-910E3EE92837}"/>
              </a:ext>
            </a:extLst>
          </p:cNvPr>
          <p:cNvSpPr>
            <a:spLocks noGrp="1"/>
          </p:cNvSpPr>
          <p:nvPr>
            <p:ph sz="quarter" idx="11"/>
          </p:nvPr>
        </p:nvSpPr>
        <p:spPr>
          <a:xfrm>
            <a:off x="342900" y="1276710"/>
            <a:ext cx="8458200" cy="485776"/>
          </a:xfrm>
        </p:spPr>
        <p:txBody>
          <a:bodyPr>
            <a:normAutofit/>
          </a:bodyPr>
          <a:lstStyle/>
          <a:p>
            <a:pPr marL="291600" indent="-291600">
              <a:spcBef>
                <a:spcPts val="1000"/>
              </a:spcBef>
              <a:spcAft>
                <a:spcPts val="0"/>
              </a:spcAft>
              <a:buFont typeface="Arial" panose="020B0604020202020204" pitchFamily="34" charset="0"/>
              <a:buChar char="•"/>
            </a:pPr>
            <a:r>
              <a:rPr lang="en-US" sz="2400" b="1" dirty="0"/>
              <a:t>First</a:t>
            </a:r>
            <a:r>
              <a:rPr lang="en-US" sz="2400" dirty="0"/>
              <a:t> semiannual interest payment:</a:t>
            </a:r>
          </a:p>
        </p:txBody>
      </p:sp>
      <p:graphicFrame>
        <p:nvGraphicFramePr>
          <p:cNvPr id="8" name="Table 17">
            <a:extLst>
              <a:ext uri="{FF2B5EF4-FFF2-40B4-BE49-F238E27FC236}">
                <a16:creationId xmlns:a16="http://schemas.microsoft.com/office/drawing/2014/main" id="{FC015A16-68EB-47E0-9669-9262BA7D2FDE}"/>
              </a:ext>
            </a:extLst>
          </p:cNvPr>
          <p:cNvGraphicFramePr>
            <a:graphicFrameLocks noGrp="1"/>
          </p:cNvGraphicFramePr>
          <p:nvPr>
            <p:extLst>
              <p:ext uri="{D42A27DB-BD31-4B8C-83A1-F6EECF244321}">
                <p14:modId xmlns:p14="http://schemas.microsoft.com/office/powerpoint/2010/main" val="92775426"/>
              </p:ext>
            </p:extLst>
          </p:nvPr>
        </p:nvGraphicFramePr>
        <p:xfrm>
          <a:off x="342900" y="1929986"/>
          <a:ext cx="8458201" cy="1767840"/>
        </p:xfrm>
        <a:graphic>
          <a:graphicData uri="http://schemas.openxmlformats.org/drawingml/2006/table">
            <a:tbl>
              <a:tblPr firstRow="1" bandRow="1">
                <a:tableStyleId>{5C22544A-7EE6-4342-B048-85BDC9FD1C3A}</a:tableStyleId>
              </a:tblPr>
              <a:tblGrid>
                <a:gridCol w="6300788">
                  <a:extLst>
                    <a:ext uri="{9D8B030D-6E8A-4147-A177-3AD203B41FA5}">
                      <a16:colId xmlns:a16="http://schemas.microsoft.com/office/drawing/2014/main" val="758200181"/>
                    </a:ext>
                  </a:extLst>
                </a:gridCol>
                <a:gridCol w="1085850">
                  <a:extLst>
                    <a:ext uri="{9D8B030D-6E8A-4147-A177-3AD203B41FA5}">
                      <a16:colId xmlns:a16="http://schemas.microsoft.com/office/drawing/2014/main" val="4280523739"/>
                    </a:ext>
                  </a:extLst>
                </a:gridCol>
                <a:gridCol w="1071563">
                  <a:extLst>
                    <a:ext uri="{9D8B030D-6E8A-4147-A177-3AD203B41FA5}">
                      <a16:colId xmlns:a16="http://schemas.microsoft.com/office/drawing/2014/main" val="1871165183"/>
                    </a:ext>
                  </a:extLst>
                </a:gridCol>
              </a:tblGrid>
              <a:tr h="210999">
                <a:tc>
                  <a:txBody>
                    <a:bodyPr/>
                    <a:lstStyle/>
                    <a:p>
                      <a:r>
                        <a:rPr lang="en-US" sz="2000" b="0" u="sng" dirty="0">
                          <a:solidFill>
                            <a:schemeClr val="tx1"/>
                          </a:solidFill>
                          <a:latin typeface="+mn-lt"/>
                        </a:rPr>
                        <a:t>June 30,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Interest Expense </a:t>
                      </a:r>
                      <a:r>
                        <a:rPr lang="en-US" sz="1800" dirty="0">
                          <a:latin typeface="+mn-lt"/>
                        </a:rPr>
                        <a:t>(= $107,439 × 6% × 1/2)</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3,223</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0"/>
                      <a:r>
                        <a:rPr lang="en-US" sz="1800" b="1" dirty="0">
                          <a:latin typeface="+mn-lt"/>
                        </a:rPr>
                        <a:t>Premium on Bonds Payable</a:t>
                      </a:r>
                      <a:r>
                        <a:rPr lang="en-US" sz="1800" dirty="0">
                          <a:latin typeface="+mn-lt"/>
                        </a:rPr>
                        <a:t> (difference)</a:t>
                      </a: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r>
                        <a:rPr lang="en-IN" sz="1800" b="1" dirty="0">
                          <a:solidFill>
                            <a:schemeClr val="tx1"/>
                          </a:solidFill>
                          <a:latin typeface="+mn-lt"/>
                        </a:rPr>
                        <a:t>277</a:t>
                      </a:r>
                      <a:endParaRPr lang="en-US" sz="1800" b="1"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85738" algn="ct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latin typeface="+mn-lt"/>
                        </a:rPr>
                        <a:t>Cash (</a:t>
                      </a:r>
                      <a:r>
                        <a:rPr lang="en-US" sz="1800" dirty="0">
                          <a:latin typeface="+mn-lt"/>
                        </a:rPr>
                        <a:t>= $100,000 × 7% × 1/2)</a:t>
                      </a:r>
                    </a:p>
                    <a:p>
                      <a:pPr marL="0" indent="536400"/>
                      <a:r>
                        <a:rPr lang="en-US" sz="1800" i="0" dirty="0">
                          <a:latin typeface="+mn-lt"/>
                        </a:rPr>
                        <a:t>(Pay semiannual interest)</a:t>
                      </a:r>
                      <a:endParaRPr lang="en-US" sz="18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3,500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cxnSp>
        <p:nvCxnSpPr>
          <p:cNvPr id="11" name="Straight Arrow Connector 10" descr="A Straight connector arrow points to $277.">
            <a:extLst>
              <a:ext uri="{FF2B5EF4-FFF2-40B4-BE49-F238E27FC236}">
                <a16:creationId xmlns:a16="http://schemas.microsoft.com/office/drawing/2014/main" id="{09621566-5136-4CDB-A2D9-273428F4F1FB}"/>
              </a:ext>
            </a:extLst>
          </p:cNvPr>
          <p:cNvCxnSpPr>
            <a:cxnSpLocks/>
          </p:cNvCxnSpPr>
          <p:nvPr/>
        </p:nvCxnSpPr>
        <p:spPr>
          <a:xfrm flipH="1">
            <a:off x="4129089" y="2886078"/>
            <a:ext cx="2928936" cy="2185985"/>
          </a:xfrm>
          <a:prstGeom prst="straightConnector1">
            <a:avLst/>
          </a:prstGeom>
          <a:ln w="28575">
            <a:solidFill>
              <a:srgbClr val="C00000"/>
            </a:solidFill>
            <a:tailEnd type="arrow"/>
          </a:ln>
        </p:spPr>
        <p:style>
          <a:lnRef idx="2">
            <a:schemeClr val="accent1"/>
          </a:lnRef>
          <a:fillRef idx="0">
            <a:schemeClr val="accent1"/>
          </a:fillRef>
          <a:effectRef idx="1">
            <a:schemeClr val="accent1"/>
          </a:effectRef>
          <a:fontRef idx="minor">
            <a:schemeClr val="tx1"/>
          </a:fontRef>
        </p:style>
      </p:cxnSp>
      <p:sp>
        <p:nvSpPr>
          <p:cNvPr id="4" name="Content Placeholder 3">
            <a:extLst>
              <a:ext uri="{FF2B5EF4-FFF2-40B4-BE49-F238E27FC236}">
                <a16:creationId xmlns:a16="http://schemas.microsoft.com/office/drawing/2014/main" id="{9646E02F-C9AB-42D6-ABAD-871CDCE64A21}"/>
              </a:ext>
            </a:extLst>
          </p:cNvPr>
          <p:cNvSpPr>
            <a:spLocks noGrp="1"/>
          </p:cNvSpPr>
          <p:nvPr>
            <p:ph sz="quarter" idx="14"/>
          </p:nvPr>
        </p:nvSpPr>
        <p:spPr>
          <a:xfrm>
            <a:off x="342900" y="3971922"/>
            <a:ext cx="8458200" cy="485775"/>
          </a:xfrm>
        </p:spPr>
        <p:txBody>
          <a:bodyPr>
            <a:normAutofit/>
          </a:bodyPr>
          <a:lstStyle/>
          <a:p>
            <a:pPr marL="291600" indent="-291600">
              <a:spcBef>
                <a:spcPts val="1000"/>
              </a:spcBef>
              <a:spcAft>
                <a:spcPts val="0"/>
              </a:spcAft>
              <a:buFont typeface="Arial" panose="020B0604020202020204" pitchFamily="34" charset="0"/>
              <a:buChar char="•"/>
            </a:pPr>
            <a:r>
              <a:rPr lang="en-US" sz="2400" b="1" dirty="0"/>
              <a:t>Second</a:t>
            </a:r>
            <a:r>
              <a:rPr lang="en-US" sz="2400" dirty="0"/>
              <a:t> semiannual interest payment:</a:t>
            </a:r>
          </a:p>
        </p:txBody>
      </p:sp>
      <p:graphicFrame>
        <p:nvGraphicFramePr>
          <p:cNvPr id="10" name="Table 17">
            <a:extLst>
              <a:ext uri="{FF2B5EF4-FFF2-40B4-BE49-F238E27FC236}">
                <a16:creationId xmlns:a16="http://schemas.microsoft.com/office/drawing/2014/main" id="{75E28236-2EE7-48B7-8882-338E24E87A47}"/>
              </a:ext>
            </a:extLst>
          </p:cNvPr>
          <p:cNvGraphicFramePr>
            <a:graphicFrameLocks noGrp="1"/>
          </p:cNvGraphicFramePr>
          <p:nvPr>
            <p:extLst>
              <p:ext uri="{D42A27DB-BD31-4B8C-83A1-F6EECF244321}">
                <p14:modId xmlns:p14="http://schemas.microsoft.com/office/powerpoint/2010/main" val="1613084411"/>
              </p:ext>
            </p:extLst>
          </p:nvPr>
        </p:nvGraphicFramePr>
        <p:xfrm>
          <a:off x="338132" y="4639865"/>
          <a:ext cx="8458200" cy="1767840"/>
        </p:xfrm>
        <a:graphic>
          <a:graphicData uri="http://schemas.openxmlformats.org/drawingml/2006/table">
            <a:tbl>
              <a:tblPr firstRow="1" bandRow="1">
                <a:tableStyleId>{5C22544A-7EE6-4342-B048-85BDC9FD1C3A}</a:tableStyleId>
              </a:tblPr>
              <a:tblGrid>
                <a:gridCol w="6375951">
                  <a:extLst>
                    <a:ext uri="{9D8B030D-6E8A-4147-A177-3AD203B41FA5}">
                      <a16:colId xmlns:a16="http://schemas.microsoft.com/office/drawing/2014/main" val="758200181"/>
                    </a:ext>
                  </a:extLst>
                </a:gridCol>
                <a:gridCol w="1059388">
                  <a:extLst>
                    <a:ext uri="{9D8B030D-6E8A-4147-A177-3AD203B41FA5}">
                      <a16:colId xmlns:a16="http://schemas.microsoft.com/office/drawing/2014/main" val="4280523739"/>
                    </a:ext>
                  </a:extLst>
                </a:gridCol>
                <a:gridCol w="1022861">
                  <a:extLst>
                    <a:ext uri="{9D8B030D-6E8A-4147-A177-3AD203B41FA5}">
                      <a16:colId xmlns:a16="http://schemas.microsoft.com/office/drawing/2014/main" val="1871165183"/>
                    </a:ext>
                  </a:extLst>
                </a:gridCol>
              </a:tblGrid>
              <a:tr h="210999">
                <a:tc>
                  <a:txBody>
                    <a:bodyPr/>
                    <a:lstStyle/>
                    <a:p>
                      <a:r>
                        <a:rPr lang="en-US" sz="2000" b="0" u="sng" dirty="0">
                          <a:solidFill>
                            <a:schemeClr val="tx1"/>
                          </a:solidFill>
                          <a:latin typeface="+mn-lt"/>
                        </a:rPr>
                        <a:t>December 31,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210999">
                <a:tc>
                  <a:txBody>
                    <a:bodyPr/>
                    <a:lstStyle/>
                    <a:p>
                      <a:r>
                        <a:rPr lang="en-US" sz="1800" b="1" dirty="0">
                          <a:latin typeface="+mn-lt"/>
                        </a:rPr>
                        <a:t>Interest Expense  </a:t>
                      </a:r>
                      <a:r>
                        <a:rPr lang="en-US" sz="1800" dirty="0">
                          <a:latin typeface="+mn-lt"/>
                        </a:rPr>
                        <a:t>(= [$107,439 − $277] × 6% × 1/2).</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3,215</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210999">
                <a:tc>
                  <a:txBody>
                    <a:bodyPr/>
                    <a:lstStyle/>
                    <a:p>
                      <a:pPr marL="0" indent="0"/>
                      <a:r>
                        <a:rPr lang="en-US" sz="1800" b="1" dirty="0">
                          <a:latin typeface="+mn-lt"/>
                        </a:rPr>
                        <a:t>Premium on Bonds Payable</a:t>
                      </a:r>
                      <a:r>
                        <a:rPr lang="en-US" dirty="0">
                          <a:latin typeface="+mn-lt"/>
                        </a:rPr>
                        <a:t> (difference)</a:t>
                      </a:r>
                      <a:endParaRPr lang="en-US" sz="1800"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42875" algn="ctr"/>
                      <a:r>
                        <a:rPr lang="en-IN" sz="1800" b="1" dirty="0">
                          <a:solidFill>
                            <a:schemeClr val="tx1"/>
                          </a:solidFill>
                          <a:latin typeface="+mn-lt"/>
                        </a:rPr>
                        <a:t>285</a:t>
                      </a:r>
                      <a:endParaRPr lang="en-US" sz="1800" b="1" dirty="0">
                        <a:solidFill>
                          <a:schemeClr val="tx1"/>
                        </a:solidFill>
                        <a:latin typeface="+mn-lt"/>
                      </a:endParaRPr>
                    </a:p>
                  </a:txBody>
                  <a:tcPr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85738" algn="ct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r h="351664">
                <a:tc>
                  <a:txBody>
                    <a:bodyPr/>
                    <a:lstStyle/>
                    <a:p>
                      <a:pPr marL="0" indent="536400"/>
                      <a:r>
                        <a:rPr lang="en-US" sz="1800" b="1" dirty="0">
                          <a:latin typeface="+mn-lt"/>
                        </a:rPr>
                        <a:t>Cash (</a:t>
                      </a:r>
                      <a:r>
                        <a:rPr lang="en-US" sz="1800" dirty="0">
                          <a:latin typeface="+mn-lt"/>
                        </a:rPr>
                        <a:t>= $100,000 × 7% × 1/2</a:t>
                      </a:r>
                      <a:r>
                        <a:rPr lang="en-US" sz="1800" b="1" dirty="0">
                          <a:latin typeface="+mn-lt"/>
                        </a:rPr>
                        <a:t>)</a:t>
                      </a:r>
                      <a:endParaRPr lang="en-US" sz="1800" dirty="0">
                        <a:latin typeface="+mn-lt"/>
                      </a:endParaRPr>
                    </a:p>
                    <a:p>
                      <a:pPr marL="0" indent="536400"/>
                      <a:r>
                        <a:rPr lang="en-US" sz="1800" i="0" dirty="0">
                          <a:latin typeface="+mn-lt"/>
                        </a:rPr>
                        <a:t>(Pay semiannual interest)</a:t>
                      </a:r>
                      <a:endParaRPr lang="en-US" sz="1800" b="1" i="0" u="sng" dirty="0">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3,500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112583"/>
                  </a:ext>
                </a:extLst>
              </a:tr>
            </a:tbl>
          </a:graphicData>
        </a:graphic>
      </p:graphicFrame>
      <p:sp>
        <p:nvSpPr>
          <p:cNvPr id="7" name="Slide Number Placeholder 6">
            <a:extLst>
              <a:ext uri="{FF2B5EF4-FFF2-40B4-BE49-F238E27FC236}">
                <a16:creationId xmlns:a16="http://schemas.microsoft.com/office/drawing/2014/main" id="{E3E4457E-0426-4A96-8C34-1C28FEA05EDC}"/>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7712287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87014-37C0-4B54-AAB6-97C8B152AC1C}"/>
              </a:ext>
            </a:extLst>
          </p:cNvPr>
          <p:cNvSpPr>
            <a:spLocks noGrp="1"/>
          </p:cNvSpPr>
          <p:nvPr>
            <p:ph type="title"/>
          </p:nvPr>
        </p:nvSpPr>
        <p:spPr/>
        <p:txBody>
          <a:bodyPr>
            <a:noAutofit/>
          </a:bodyPr>
          <a:lstStyle/>
          <a:p>
            <a:r>
              <a:rPr lang="en-US" sz="3200" dirty="0">
                <a:solidFill>
                  <a:schemeClr val="tx1"/>
                </a:solidFill>
              </a:rPr>
              <a:t>Illustration 9–7 </a:t>
            </a:r>
            <a:r>
              <a:rPr lang="en-US" sz="3200" dirty="0"/>
              <a:t>Amortization Schedule for Bonds Issued at a Premium</a:t>
            </a:r>
          </a:p>
        </p:txBody>
      </p:sp>
      <p:graphicFrame>
        <p:nvGraphicFramePr>
          <p:cNvPr id="5" name="Content Placeholder 5">
            <a:extLst>
              <a:ext uri="{FF2B5EF4-FFF2-40B4-BE49-F238E27FC236}">
                <a16:creationId xmlns:a16="http://schemas.microsoft.com/office/drawing/2014/main" id="{130B579F-A8F4-4B3A-BDCC-442E3A9CDB43}"/>
              </a:ext>
            </a:extLst>
          </p:cNvPr>
          <p:cNvGraphicFramePr>
            <a:graphicFrameLocks/>
          </p:cNvGraphicFramePr>
          <p:nvPr>
            <p:extLst>
              <p:ext uri="{D42A27DB-BD31-4B8C-83A1-F6EECF244321}">
                <p14:modId xmlns:p14="http://schemas.microsoft.com/office/powerpoint/2010/main" val="2477653153"/>
              </p:ext>
            </p:extLst>
          </p:nvPr>
        </p:nvGraphicFramePr>
        <p:xfrm>
          <a:off x="687671" y="1818911"/>
          <a:ext cx="7631870" cy="3658113"/>
        </p:xfrm>
        <a:graphic>
          <a:graphicData uri="http://schemas.openxmlformats.org/drawingml/2006/table">
            <a:tbl>
              <a:tblPr firstRow="1">
                <a:tableStyleId>{5C22544A-7EE6-4342-B048-85BDC9FD1C3A}</a:tableStyleId>
              </a:tblPr>
              <a:tblGrid>
                <a:gridCol w="1200150">
                  <a:extLst>
                    <a:ext uri="{9D8B030D-6E8A-4147-A177-3AD203B41FA5}">
                      <a16:colId xmlns:a16="http://schemas.microsoft.com/office/drawing/2014/main" val="338955321"/>
                    </a:ext>
                  </a:extLst>
                </a:gridCol>
                <a:gridCol w="1454986">
                  <a:extLst>
                    <a:ext uri="{9D8B030D-6E8A-4147-A177-3AD203B41FA5}">
                      <a16:colId xmlns:a16="http://schemas.microsoft.com/office/drawing/2014/main" val="2406061950"/>
                    </a:ext>
                  </a:extLst>
                </a:gridCol>
                <a:gridCol w="1633927">
                  <a:extLst>
                    <a:ext uri="{9D8B030D-6E8A-4147-A177-3AD203B41FA5}">
                      <a16:colId xmlns:a16="http://schemas.microsoft.com/office/drawing/2014/main" val="829520716"/>
                    </a:ext>
                  </a:extLst>
                </a:gridCol>
                <a:gridCol w="1858781">
                  <a:extLst>
                    <a:ext uri="{9D8B030D-6E8A-4147-A177-3AD203B41FA5}">
                      <a16:colId xmlns:a16="http://schemas.microsoft.com/office/drawing/2014/main" val="3876733494"/>
                    </a:ext>
                  </a:extLst>
                </a:gridCol>
                <a:gridCol w="1484026">
                  <a:extLst>
                    <a:ext uri="{9D8B030D-6E8A-4147-A177-3AD203B41FA5}">
                      <a16:colId xmlns:a16="http://schemas.microsoft.com/office/drawing/2014/main" val="1648724937"/>
                    </a:ext>
                  </a:extLst>
                </a:gridCol>
              </a:tblGrid>
              <a:tr h="365760">
                <a:tc>
                  <a:txBody>
                    <a:bodyPr/>
                    <a:lstStyle/>
                    <a:p>
                      <a:pPr algn="ctr" fontAlgn="ctr"/>
                      <a:r>
                        <a:rPr lang="en-US" sz="1800" b="0" u="none" strike="noStrike" dirty="0">
                          <a:solidFill>
                            <a:schemeClr val="tx1"/>
                          </a:solidFill>
                          <a:effectLst/>
                          <a:latin typeface="+mn-lt"/>
                        </a:rPr>
                        <a:t>(1)</a:t>
                      </a:r>
                      <a:endParaRPr lang="en-US"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u="none" strike="noStrike" dirty="0">
                          <a:solidFill>
                            <a:schemeClr val="tx1"/>
                          </a:solidFill>
                          <a:effectLst/>
                          <a:latin typeface="+mn-lt"/>
                        </a:rPr>
                        <a:t>(2)</a:t>
                      </a:r>
                      <a:endParaRPr lang="en-US"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u="none" strike="noStrike" dirty="0">
                          <a:solidFill>
                            <a:schemeClr val="tx1"/>
                          </a:solidFill>
                          <a:effectLst/>
                          <a:latin typeface="+mn-lt"/>
                        </a:rPr>
                        <a:t>(3)</a:t>
                      </a:r>
                      <a:endParaRPr lang="en-US"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u="none" strike="noStrike" dirty="0">
                          <a:solidFill>
                            <a:schemeClr val="tx1"/>
                          </a:solidFill>
                          <a:effectLst/>
                          <a:latin typeface="+mn-lt"/>
                        </a:rPr>
                        <a:t>(4)</a:t>
                      </a:r>
                      <a:endParaRPr lang="en-US"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0" u="none" strike="noStrike" dirty="0">
                          <a:solidFill>
                            <a:schemeClr val="tx1"/>
                          </a:solidFill>
                          <a:effectLst/>
                          <a:latin typeface="+mn-lt"/>
                        </a:rPr>
                        <a:t>(5)</a:t>
                      </a:r>
                      <a:endParaRPr lang="en-US"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3057123"/>
                  </a:ext>
                </a:extLst>
              </a:tr>
              <a:tr h="822960">
                <a:tc>
                  <a:txBody>
                    <a:bodyPr/>
                    <a:lstStyle/>
                    <a:p>
                      <a:pPr algn="ctr" fontAlgn="ctr"/>
                      <a:r>
                        <a:rPr lang="en-US" sz="2000" b="1" u="none" strike="noStrike" dirty="0">
                          <a:effectLst/>
                          <a:latin typeface="+mn-lt"/>
                        </a:rPr>
                        <a:t>Date </a:t>
                      </a:r>
                      <a:endParaRPr lang="en-US" sz="20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2000" b="1" u="none" strike="noStrike" dirty="0">
                          <a:effectLst/>
                          <a:latin typeface="+mn-lt"/>
                        </a:rPr>
                        <a:t>Cash Paid</a:t>
                      </a:r>
                      <a:endParaRPr lang="en-US" sz="20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000" b="1" u="none" strike="noStrike" dirty="0">
                          <a:effectLst/>
                          <a:latin typeface="+mn-lt"/>
                        </a:rPr>
                        <a:t>Interest Expense</a:t>
                      </a:r>
                      <a:endParaRPr lang="en-US" sz="20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000" b="1" u="none" strike="noStrike" dirty="0">
                          <a:effectLst/>
                          <a:latin typeface="+mn-lt"/>
                        </a:rPr>
                        <a:t>Decrease in Carrying Value</a:t>
                      </a:r>
                      <a:endParaRPr lang="en-US" sz="20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2000" b="1" u="none" strike="noStrike" dirty="0">
                          <a:effectLst/>
                          <a:latin typeface="+mn-lt"/>
                        </a:rPr>
                        <a:t>Carrying Value</a:t>
                      </a:r>
                      <a:endParaRPr lang="en-US" sz="2000" b="1"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1192851"/>
                  </a:ext>
                </a:extLst>
              </a:tr>
              <a:tr h="501189">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Face Amount × Stated Rate</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Carrying Value × Market Rate</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(2) </a:t>
                      </a:r>
                      <a:r>
                        <a:rPr lang="en-US" sz="1600" u="none" strike="noStrike" dirty="0">
                          <a:effectLst/>
                          <a:latin typeface="+mn-lt"/>
                          <a:cs typeface="Arial" panose="020B0604020202020204" pitchFamily="34" charset="0"/>
                        </a:rPr>
                        <a:t>−</a:t>
                      </a:r>
                      <a:r>
                        <a:rPr lang="en-US" sz="1600" u="none" strike="noStrike" dirty="0">
                          <a:effectLst/>
                          <a:latin typeface="+mn-lt"/>
                        </a:rPr>
                        <a:t> (3)</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Prior Carrying Value + (4)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739387"/>
                  </a:ext>
                </a:extLst>
              </a:tr>
              <a:tr h="281172">
                <a:tc>
                  <a:txBody>
                    <a:bodyPr/>
                    <a:lstStyle/>
                    <a:p>
                      <a:pPr algn="ctr" fontAlgn="b"/>
                      <a:r>
                        <a:rPr lang="en-US" sz="1600" u="none" strike="noStrike" dirty="0">
                          <a:effectLst/>
                          <a:latin typeface="+mn-lt"/>
                        </a:rPr>
                        <a:t>1/1/2024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$107,439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9982870"/>
                  </a:ext>
                </a:extLst>
              </a:tr>
              <a:tr h="281172">
                <a:tc>
                  <a:txBody>
                    <a:bodyPr/>
                    <a:lstStyle/>
                    <a:p>
                      <a:pPr algn="ctr" fontAlgn="b"/>
                      <a:r>
                        <a:rPr lang="en-US" sz="1600" u="none" strike="noStrike" dirty="0">
                          <a:effectLst/>
                          <a:latin typeface="+mn-lt"/>
                        </a:rPr>
                        <a:t>6/30/2024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$3,223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$277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107,162 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06364246"/>
                  </a:ext>
                </a:extLst>
              </a:tr>
              <a:tr h="281172">
                <a:tc>
                  <a:txBody>
                    <a:bodyPr/>
                    <a:lstStyle/>
                    <a:p>
                      <a:pPr algn="ctr" fontAlgn="b"/>
                      <a:r>
                        <a:rPr lang="en-US" sz="1600" u="none" strike="noStrike" dirty="0">
                          <a:effectLst/>
                          <a:latin typeface="+mn-lt"/>
                        </a:rPr>
                        <a:t>12/31/2024</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3,215 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285 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106,877 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3794457"/>
                  </a:ext>
                </a:extLst>
              </a:tr>
              <a:tr h="281172">
                <a:tc>
                  <a:txBody>
                    <a:bodyPr/>
                    <a:lstStyle/>
                    <a:p>
                      <a:pPr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7073232"/>
                  </a:ext>
                </a:extLst>
              </a:tr>
              <a:tr h="281172">
                <a:tc>
                  <a:txBody>
                    <a:bodyPr/>
                    <a:lstStyle/>
                    <a:p>
                      <a:pPr algn="ctr" fontAlgn="b"/>
                      <a:r>
                        <a:rPr lang="en-US" sz="1600" u="none" strike="noStrike" dirty="0">
                          <a:effectLst/>
                          <a:latin typeface="+mn-lt"/>
                        </a:rPr>
                        <a:t>*</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100,956 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3531612"/>
                  </a:ext>
                </a:extLst>
              </a:tr>
              <a:tr h="281172">
                <a:tc>
                  <a:txBody>
                    <a:bodyPr/>
                    <a:lstStyle/>
                    <a:p>
                      <a:pPr algn="ctr" fontAlgn="b"/>
                      <a:r>
                        <a:rPr lang="en-US" sz="1600" u="none" strike="noStrike" dirty="0">
                          <a:effectLst/>
                          <a:latin typeface="+mn-lt"/>
                        </a:rPr>
                        <a:t>6/30/2033</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3,029 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471 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100,485 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2358305"/>
                  </a:ext>
                </a:extLst>
              </a:tr>
              <a:tr h="281172">
                <a:tc>
                  <a:txBody>
                    <a:bodyPr/>
                    <a:lstStyle/>
                    <a:p>
                      <a:pPr algn="ctr" fontAlgn="b"/>
                      <a:r>
                        <a:rPr lang="en-US" sz="1600" u="none" strike="noStrike" dirty="0">
                          <a:effectLst/>
                          <a:latin typeface="+mn-lt"/>
                        </a:rPr>
                        <a:t>12/31/2033</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3,500 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3,015 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485 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effectLst/>
                          <a:latin typeface="+mn-lt"/>
                        </a:rPr>
                        <a:t>  100,000 </a:t>
                      </a:r>
                      <a:endParaRPr lang="en-US" sz="16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6766769"/>
                  </a:ext>
                </a:extLst>
              </a:tr>
            </a:tbl>
          </a:graphicData>
        </a:graphic>
      </p:graphicFrame>
      <p:sp>
        <p:nvSpPr>
          <p:cNvPr id="7" name="Slide Number Placeholder 6">
            <a:extLst>
              <a:ext uri="{FF2B5EF4-FFF2-40B4-BE49-F238E27FC236}">
                <a16:creationId xmlns:a16="http://schemas.microsoft.com/office/drawing/2014/main" id="{D31F185C-E8EE-4135-92B7-8DB2FEB5B8BD}"/>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28028087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solidFill>
                  <a:schemeClr val="tx1"/>
                </a:solidFill>
              </a:rPr>
              <a:t>Illustration 9–8 Changes in Carrying Value over Time</a:t>
            </a:r>
            <a:endParaRPr lang="en-US" sz="3200" noProof="0" dirty="0">
              <a:solidFill>
                <a:schemeClr val="tx1"/>
              </a:solidFill>
            </a:endParaRPr>
          </a:p>
        </p:txBody>
      </p:sp>
      <p:pic>
        <p:nvPicPr>
          <p:cNvPr id="15" name="Picture 2" descr="The graph plots date versus carrying value. A parabola is drawn with an opening towards the left in the first quadrant.">
            <a:extLst>
              <a:ext uri="{FF2B5EF4-FFF2-40B4-BE49-F238E27FC236}">
                <a16:creationId xmlns:a16="http://schemas.microsoft.com/office/drawing/2014/main" id="{090FD6A2-6E7A-4B16-A0E2-3FBAE9120A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845" y="1726552"/>
            <a:ext cx="6952309" cy="421794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 Placeholder 3">
            <a:extLst>
              <a:ext uri="{FF2B5EF4-FFF2-40B4-BE49-F238E27FC236}">
                <a16:creationId xmlns:a16="http://schemas.microsoft.com/office/drawing/2014/main" id="{A85781D1-B6CD-441E-A700-29B3D320EE16}"/>
              </a:ext>
            </a:extLst>
          </p:cNvPr>
          <p:cNvSpPr>
            <a:spLocks noGrp="1"/>
          </p:cNvSpPr>
          <p:nvPr>
            <p:ph type="body" sz="quarter" idx="12"/>
          </p:nvPr>
        </p:nvSpPr>
        <p:spPr>
          <a:xfrm>
            <a:off x="2971268" y="6304598"/>
            <a:ext cx="3201464" cy="230505"/>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4435014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5</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Autofit/>
          </a:bodyPr>
          <a:lstStyle/>
          <a:p>
            <a:pPr marL="291600" indent="-291600">
              <a:spcBef>
                <a:spcPts val="1000"/>
              </a:spcBef>
              <a:spcAft>
                <a:spcPts val="0"/>
              </a:spcAft>
              <a:buFont typeface="Arial" panose="020B0604020202020204" pitchFamily="34" charset="0"/>
              <a:buChar char="•"/>
            </a:pPr>
            <a:r>
              <a:rPr lang="en-US" sz="2800" dirty="0"/>
              <a:t>When bonds issue at a discount (below face amount), the carrying value and the corresponding interest expense </a:t>
            </a:r>
            <a:r>
              <a:rPr lang="en-US" sz="2800" i="1" dirty="0"/>
              <a:t>increase</a:t>
            </a:r>
            <a:r>
              <a:rPr lang="en-US" sz="2800" dirty="0"/>
              <a:t> over time. </a:t>
            </a:r>
          </a:p>
          <a:p>
            <a:pPr marL="291600" indent="-291600">
              <a:spcBef>
                <a:spcPts val="1000"/>
              </a:spcBef>
              <a:spcAft>
                <a:spcPts val="0"/>
              </a:spcAft>
              <a:buFont typeface="Arial" panose="020B0604020202020204" pitchFamily="34" charset="0"/>
              <a:buChar char="•"/>
            </a:pPr>
            <a:r>
              <a:rPr lang="en-US" sz="2800" dirty="0"/>
              <a:t>When bonds issue at a premium (above face amount), the carrying value and the corresponding interest expense </a:t>
            </a:r>
            <a:r>
              <a:rPr lang="en-US" sz="2800" i="1" dirty="0"/>
              <a:t>decrease</a:t>
            </a:r>
            <a:r>
              <a:rPr lang="en-US" sz="2800" dirty="0"/>
              <a:t> over time.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34721481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9–5 </a:t>
            </a:r>
            <a:r>
              <a:rPr lang="en-US" sz="1000" b="0" dirty="0"/>
              <a:t>1</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945985"/>
          </a:xfrm>
        </p:spPr>
        <p:txBody>
          <a:bodyPr>
            <a:noAutofit/>
          </a:bodyPr>
          <a:lstStyle/>
          <a:p>
            <a:pPr>
              <a:spcBef>
                <a:spcPts val="1000"/>
              </a:spcBef>
              <a:spcAft>
                <a:spcPts val="0"/>
              </a:spcAft>
            </a:pPr>
            <a:r>
              <a:rPr lang="en-US" sz="2800" dirty="0"/>
              <a:t>If a 10-year bond is issued with a stated rate of 9% when the market rate is 8%, the bonds will be</a:t>
            </a:r>
          </a:p>
        </p:txBody>
      </p:sp>
      <p:sp>
        <p:nvSpPr>
          <p:cNvPr id="9" name="Content Placeholder 8">
            <a:extLst>
              <a:ext uri="{FF2B5EF4-FFF2-40B4-BE49-F238E27FC236}">
                <a16:creationId xmlns:a16="http://schemas.microsoft.com/office/drawing/2014/main" id="{5D4D5BAE-B40B-40CD-A8B7-C5F891D63711}"/>
              </a:ext>
            </a:extLst>
          </p:cNvPr>
          <p:cNvSpPr>
            <a:spLocks noGrp="1"/>
          </p:cNvSpPr>
          <p:nvPr>
            <p:ph sz="quarter" idx="16"/>
          </p:nvPr>
        </p:nvSpPr>
        <p:spPr>
          <a:xfrm>
            <a:off x="342900" y="2284420"/>
            <a:ext cx="1626577" cy="402509"/>
          </a:xfrm>
        </p:spPr>
        <p:txBody>
          <a:bodyPr/>
          <a:lstStyle/>
          <a:p>
            <a:pPr marL="0" marR="0" lvl="0" indent="0" algn="l" defTabSz="914400" rtl="0" eaLnBrk="1" fontAlgn="auto" latinLnBrk="0" hangingPunct="1">
              <a:lnSpc>
                <a:spcPct val="6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issued at</a:t>
            </a:r>
          </a:p>
        </p:txBody>
      </p:sp>
      <p:pic>
        <p:nvPicPr>
          <p:cNvPr id="15" name="Picture" descr="Blank">
            <a:extLst>
              <a:ext uri="{FF2B5EF4-FFF2-40B4-BE49-F238E27FC236}">
                <a16:creationId xmlns:a16="http://schemas.microsoft.com/office/drawing/2014/main" id="{C3891344-AF52-4096-A2B7-04B3E2970BF2}"/>
              </a:ext>
            </a:extLst>
          </p:cNvPr>
          <p:cNvPicPr>
            <a:picLocks noChangeAspect="1"/>
          </p:cNvPicPr>
          <p:nvPr/>
        </p:nvPicPr>
        <p:blipFill>
          <a:blip r:embed="rId2"/>
          <a:stretch>
            <a:fillRect/>
          </a:stretch>
        </p:blipFill>
        <p:spPr>
          <a:xfrm>
            <a:off x="2019105" y="2239268"/>
            <a:ext cx="1420058" cy="357940"/>
          </a:xfrm>
          <a:prstGeom prst="rect">
            <a:avLst/>
          </a:prstGeom>
        </p:spPr>
      </p:pic>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2791428"/>
            <a:ext cx="8458200" cy="2248286"/>
          </a:xfrm>
        </p:spPr>
        <p:txBody>
          <a:bodyPr>
            <a:no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a.</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A premium</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b.</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A discount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c.</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Face amount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d.</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Cannot determine with information given</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47128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9–5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945985"/>
          </a:xfrm>
        </p:spPr>
        <p:txBody>
          <a:bodyPr>
            <a:noAutofit/>
          </a:bodyPr>
          <a:lstStyle/>
          <a:p>
            <a:pPr>
              <a:spcBef>
                <a:spcPts val="1000"/>
              </a:spcBef>
              <a:spcAft>
                <a:spcPts val="0"/>
              </a:spcAft>
            </a:pPr>
            <a:r>
              <a:rPr lang="en-US" sz="2800" dirty="0"/>
              <a:t>If a 10-year bond is issued with a stated rate of 9% when the market rate is 8%, the bonds will be</a:t>
            </a:r>
          </a:p>
        </p:txBody>
      </p:sp>
      <p:sp>
        <p:nvSpPr>
          <p:cNvPr id="9" name="Content Placeholder 8">
            <a:extLst>
              <a:ext uri="{FF2B5EF4-FFF2-40B4-BE49-F238E27FC236}">
                <a16:creationId xmlns:a16="http://schemas.microsoft.com/office/drawing/2014/main" id="{5D4D5BAE-B40B-40CD-A8B7-C5F891D63711}"/>
              </a:ext>
            </a:extLst>
          </p:cNvPr>
          <p:cNvSpPr>
            <a:spLocks noGrp="1"/>
          </p:cNvSpPr>
          <p:nvPr>
            <p:ph sz="quarter" idx="16"/>
          </p:nvPr>
        </p:nvSpPr>
        <p:spPr>
          <a:xfrm>
            <a:off x="342900" y="2284420"/>
            <a:ext cx="1626577" cy="402509"/>
          </a:xfrm>
        </p:spPr>
        <p:txBody>
          <a:bodyPr/>
          <a:lstStyle/>
          <a:p>
            <a:pPr marL="0" marR="0" lvl="0" indent="0" algn="l" defTabSz="914400" rtl="0" eaLnBrk="1" fontAlgn="auto" latinLnBrk="0" hangingPunct="1">
              <a:lnSpc>
                <a:spcPct val="6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issued at</a:t>
            </a:r>
          </a:p>
        </p:txBody>
      </p:sp>
      <p:pic>
        <p:nvPicPr>
          <p:cNvPr id="15" name="Picture" descr="Blank">
            <a:extLst>
              <a:ext uri="{FF2B5EF4-FFF2-40B4-BE49-F238E27FC236}">
                <a16:creationId xmlns:a16="http://schemas.microsoft.com/office/drawing/2014/main" id="{C3891344-AF52-4096-A2B7-04B3E2970BF2}"/>
              </a:ext>
            </a:extLst>
          </p:cNvPr>
          <p:cNvPicPr>
            <a:picLocks noChangeAspect="1"/>
          </p:cNvPicPr>
          <p:nvPr/>
        </p:nvPicPr>
        <p:blipFill>
          <a:blip r:embed="rId2"/>
          <a:stretch>
            <a:fillRect/>
          </a:stretch>
        </p:blipFill>
        <p:spPr>
          <a:xfrm>
            <a:off x="2019105" y="2239268"/>
            <a:ext cx="1420058" cy="357940"/>
          </a:xfrm>
          <a:prstGeom prst="rect">
            <a:avLst/>
          </a:prstGeom>
        </p:spPr>
      </p:pic>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2791428"/>
            <a:ext cx="8458200" cy="2248286"/>
          </a:xfrm>
        </p:spPr>
        <p:txBody>
          <a:bodyPr>
            <a:no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Answer: a.</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A premium</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b.</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A discount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c.</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Face amount</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a:ea typeface="+mn-ea"/>
                <a:cs typeface="+mn-cs"/>
              </a:rPr>
              <a:t>d.</a:t>
            </a:r>
            <a:r>
              <a:rPr kumimoji="0" lang="en-US" sz="2800" b="0" i="0" u="none" strike="noStrike" kern="1200" cap="none" spc="0" normalizeH="0" baseline="0" noProof="0" dirty="0">
                <a:ln>
                  <a:noFill/>
                </a:ln>
                <a:solidFill>
                  <a:srgbClr val="000000"/>
                </a:solidFill>
                <a:effectLst/>
                <a:uLnTx/>
                <a:uFillTx/>
                <a:latin typeface="Arial" panose="020B0604020202020204"/>
                <a:ea typeface="+mn-ea"/>
                <a:cs typeface="+mn-cs"/>
              </a:rPr>
              <a:t> Cannot determine with information given</a:t>
            </a:r>
          </a:p>
        </p:txBody>
      </p:sp>
      <p:sp>
        <p:nvSpPr>
          <p:cNvPr id="6" name="Content Placeholder 5">
            <a:extLst>
              <a:ext uri="{FF2B5EF4-FFF2-40B4-BE49-F238E27FC236}">
                <a16:creationId xmlns:a16="http://schemas.microsoft.com/office/drawing/2014/main" id="{024678E7-2CEE-4A13-BB9D-373D612CE2FE}"/>
              </a:ext>
            </a:extLst>
          </p:cNvPr>
          <p:cNvSpPr>
            <a:spLocks noGrp="1"/>
          </p:cNvSpPr>
          <p:nvPr>
            <p:ph sz="quarter" idx="15"/>
          </p:nvPr>
        </p:nvSpPr>
        <p:spPr>
          <a:xfrm>
            <a:off x="342900" y="5257731"/>
            <a:ext cx="8458200" cy="918217"/>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The bonds will be issued at a premium because the stated rate is higher than the market rate of the bond. </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9006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dirty="0"/>
              <a:t>Companies obtain external funds through debt financing (liabilities) and equity financing (stockholders’ equity).</a:t>
            </a:r>
          </a:p>
          <a:p>
            <a:pPr marL="291600" indent="-291600">
              <a:spcBef>
                <a:spcPts val="1000"/>
              </a:spcBef>
              <a:spcAft>
                <a:spcPts val="0"/>
              </a:spcAft>
              <a:buFont typeface="Arial" panose="020B0604020202020204" pitchFamily="34" charset="0"/>
              <a:buChar char="•"/>
            </a:pPr>
            <a:r>
              <a:rPr lang="en-US" sz="2800" dirty="0"/>
              <a:t>One advantage of debt financing is that interest on borrowed funds is tax-deductible.</a:t>
            </a:r>
            <a:endParaRPr lang="en-US" sz="2800" noProof="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6</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LO9-6	</a:t>
            </a:r>
            <a:r>
              <a:rPr lang="en-US" sz="2800" dirty="0"/>
              <a:t> Record gain or loss on retirement of bonds.</a:t>
            </a:r>
            <a:endParaRPr lang="en-US" sz="280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6669254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Bond Retirements at Maturity</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1609366"/>
          </a:xfrm>
        </p:spPr>
        <p:txBody>
          <a:bodyPr>
            <a:noAutofit/>
          </a:bodyPr>
          <a:lstStyle/>
          <a:p>
            <a:pPr marL="291600" indent="-291600">
              <a:spcBef>
                <a:spcPts val="1000"/>
              </a:spcBef>
              <a:spcAft>
                <a:spcPts val="0"/>
              </a:spcAft>
              <a:buFont typeface="Arial" panose="020B0604020202020204" pitchFamily="34" charset="0"/>
              <a:buChar char="•"/>
            </a:pPr>
            <a:r>
              <a:rPr lang="en-US" sz="2800" dirty="0"/>
              <a:t>California Coasters issued $100,000 of bonds. </a:t>
            </a:r>
          </a:p>
          <a:p>
            <a:pPr marL="291600" indent="-291600">
              <a:spcBef>
                <a:spcPts val="1000"/>
              </a:spcBef>
              <a:spcAft>
                <a:spcPts val="0"/>
              </a:spcAft>
              <a:buFont typeface="Arial" panose="020B0604020202020204" pitchFamily="34" charset="0"/>
              <a:buChar char="•"/>
            </a:pPr>
            <a:r>
              <a:rPr lang="en-US" sz="2800" dirty="0"/>
              <a:t>The company records the retirement of its bonds at maturity as follows:</a:t>
            </a:r>
          </a:p>
        </p:txBody>
      </p:sp>
      <p:graphicFrame>
        <p:nvGraphicFramePr>
          <p:cNvPr id="7" name="Table 17">
            <a:extLst>
              <a:ext uri="{FF2B5EF4-FFF2-40B4-BE49-F238E27FC236}">
                <a16:creationId xmlns:a16="http://schemas.microsoft.com/office/drawing/2014/main" id="{14D606A6-F907-49DC-B194-E43495F3B71A}"/>
              </a:ext>
            </a:extLst>
          </p:cNvPr>
          <p:cNvGraphicFramePr>
            <a:graphicFrameLocks noGrp="1"/>
          </p:cNvGraphicFramePr>
          <p:nvPr>
            <p:extLst>
              <p:ext uri="{D42A27DB-BD31-4B8C-83A1-F6EECF244321}">
                <p14:modId xmlns:p14="http://schemas.microsoft.com/office/powerpoint/2010/main" val="4015589508"/>
              </p:ext>
            </p:extLst>
          </p:nvPr>
        </p:nvGraphicFramePr>
        <p:xfrm>
          <a:off x="342900" y="3045880"/>
          <a:ext cx="8458200" cy="1371600"/>
        </p:xfrm>
        <a:graphic>
          <a:graphicData uri="http://schemas.openxmlformats.org/drawingml/2006/table">
            <a:tbl>
              <a:tblPr firstRow="1" bandRow="1">
                <a:tableStyleId>{5C22544A-7EE6-4342-B048-85BDC9FD1C3A}</a:tableStyleId>
              </a:tblPr>
              <a:tblGrid>
                <a:gridCol w="6260971">
                  <a:extLst>
                    <a:ext uri="{9D8B030D-6E8A-4147-A177-3AD203B41FA5}">
                      <a16:colId xmlns:a16="http://schemas.microsoft.com/office/drawing/2014/main" val="758200181"/>
                    </a:ext>
                  </a:extLst>
                </a:gridCol>
                <a:gridCol w="1093888">
                  <a:extLst>
                    <a:ext uri="{9D8B030D-6E8A-4147-A177-3AD203B41FA5}">
                      <a16:colId xmlns:a16="http://schemas.microsoft.com/office/drawing/2014/main" val="4280523739"/>
                    </a:ext>
                  </a:extLst>
                </a:gridCol>
                <a:gridCol w="1103341">
                  <a:extLst>
                    <a:ext uri="{9D8B030D-6E8A-4147-A177-3AD203B41FA5}">
                      <a16:colId xmlns:a16="http://schemas.microsoft.com/office/drawing/2014/main" val="1871165183"/>
                    </a:ext>
                  </a:extLst>
                </a:gridCol>
              </a:tblGrid>
              <a:tr h="352807">
                <a:tc>
                  <a:txBody>
                    <a:bodyPr/>
                    <a:lstStyle/>
                    <a:p>
                      <a:r>
                        <a:rPr lang="en-US" sz="1800" b="0" u="sng" dirty="0">
                          <a:solidFill>
                            <a:schemeClr val="tx1"/>
                          </a:solidFill>
                          <a:latin typeface="+mn-lt"/>
                        </a:rPr>
                        <a:t>December 31, 2033</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1800" b="1" dirty="0">
                          <a:latin typeface="+mn-lt"/>
                        </a:rPr>
                        <a:t>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1800" b="1" dirty="0">
                          <a:latin typeface="+mn-lt"/>
                        </a:rPr>
                        <a:t>100,000</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595648">
                <a:tc>
                  <a:txBody>
                    <a:bodyPr/>
                    <a:lstStyle/>
                    <a:p>
                      <a:pPr marL="0" indent="357188"/>
                      <a:r>
                        <a:rPr lang="en-US" sz="1800" b="1" dirty="0">
                          <a:latin typeface="+mn-lt"/>
                        </a:rPr>
                        <a:t>Cash</a:t>
                      </a:r>
                      <a:endParaRPr lang="en-US" sz="1800" dirty="0">
                        <a:latin typeface="+mn-lt"/>
                      </a:endParaRPr>
                    </a:p>
                    <a:p>
                      <a:pPr marL="0" indent="357188"/>
                      <a:r>
                        <a:rPr lang="en-US" sz="1800" i="0" dirty="0">
                          <a:latin typeface="+mn-lt"/>
                        </a:rPr>
                        <a:t>(Retire bonds at maturity)</a:t>
                      </a:r>
                      <a:endParaRPr lang="en-US" sz="1800" i="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latin typeface="+mn-lt"/>
                        </a:rPr>
                        <a:t>100,000</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724410"/>
            <a:ext cx="8458200" cy="1609366"/>
          </a:xfrm>
          <a:ln>
            <a:noFill/>
          </a:ln>
        </p:spPr>
        <p:txBody>
          <a:bodyPr>
            <a:noAutofit/>
          </a:bodyPr>
          <a:lstStyle/>
          <a:p>
            <a:pPr algn="ctr">
              <a:spcBef>
                <a:spcPts val="1000"/>
              </a:spcBef>
              <a:spcAft>
                <a:spcPts val="0"/>
              </a:spcAft>
            </a:pPr>
            <a:r>
              <a:rPr lang="en-US" sz="2400" dirty="0">
                <a:solidFill>
                  <a:schemeClr val="tx1"/>
                </a:solidFill>
              </a:rPr>
              <a:t>Regardless of whether bonds are issued at face amount, at a discount, or at a premium, </a:t>
            </a:r>
            <a:r>
              <a:rPr lang="en-US" sz="2400" b="1" dirty="0">
                <a:solidFill>
                  <a:schemeClr val="tx1"/>
                </a:solidFill>
              </a:rPr>
              <a:t>their carrying value at maturity will equal their face amount</a:t>
            </a:r>
            <a:r>
              <a:rPr lang="en-US" sz="2400" dirty="0">
                <a:solidFill>
                  <a:schemeClr val="tx1"/>
                </a:solidFill>
              </a:rPr>
              <a:t>.</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19202354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34140-24D4-4277-B1AA-46B0F0EF0B05}"/>
              </a:ext>
            </a:extLst>
          </p:cNvPr>
          <p:cNvSpPr>
            <a:spLocks noGrp="1"/>
          </p:cNvSpPr>
          <p:nvPr>
            <p:ph type="title"/>
          </p:nvPr>
        </p:nvSpPr>
        <p:spPr/>
        <p:txBody>
          <a:bodyPr/>
          <a:lstStyle/>
          <a:p>
            <a:r>
              <a:rPr lang="en-US" dirty="0"/>
              <a:t>Retirement of Bonds Before Maturity</a:t>
            </a:r>
          </a:p>
        </p:txBody>
      </p:sp>
      <p:sp>
        <p:nvSpPr>
          <p:cNvPr id="3" name="Content Placeholder 2">
            <a:extLst>
              <a:ext uri="{FF2B5EF4-FFF2-40B4-BE49-F238E27FC236}">
                <a16:creationId xmlns:a16="http://schemas.microsoft.com/office/drawing/2014/main" id="{54844F27-1664-4098-8872-EF8555FDF76E}"/>
              </a:ext>
            </a:extLst>
          </p:cNvPr>
          <p:cNvSpPr>
            <a:spLocks noGrp="1"/>
          </p:cNvSpPr>
          <p:nvPr>
            <p:ph sz="quarter" idx="11"/>
          </p:nvPr>
        </p:nvSpPr>
        <p:spPr>
          <a:xfrm>
            <a:off x="342900" y="1276710"/>
            <a:ext cx="8458200" cy="2630128"/>
          </a:xfrm>
        </p:spPr>
        <p:txBody>
          <a:bodyPr>
            <a:noAutofit/>
          </a:bodyPr>
          <a:lstStyle/>
          <a:p>
            <a:pPr>
              <a:spcBef>
                <a:spcPts val="1000"/>
              </a:spcBef>
              <a:spcAft>
                <a:spcPts val="0"/>
              </a:spcAft>
            </a:pPr>
            <a:r>
              <a:rPr lang="en-US" sz="2800" dirty="0"/>
              <a:t>A call feature accompanies most bonds, allowing the issuing company to buy back bonds at a fixed price.</a:t>
            </a:r>
          </a:p>
          <a:p>
            <a:pPr marL="291600" lvl="1" indent="-291600">
              <a:spcBef>
                <a:spcPts val="1000"/>
              </a:spcBef>
              <a:spcAft>
                <a:spcPts val="0"/>
              </a:spcAft>
            </a:pPr>
            <a:r>
              <a:rPr lang="en-US" sz="2400" dirty="0"/>
              <a:t>Even when bonds are not callable in this way, the issuing company can retire bonds early by purchasing them on the open market.</a:t>
            </a:r>
          </a:p>
        </p:txBody>
      </p:sp>
      <p:sp>
        <p:nvSpPr>
          <p:cNvPr id="4" name="Content Placeholder 3">
            <a:extLst>
              <a:ext uri="{FF2B5EF4-FFF2-40B4-BE49-F238E27FC236}">
                <a16:creationId xmlns:a16="http://schemas.microsoft.com/office/drawing/2014/main" id="{2BECE019-BEF5-4123-9183-EBE4BAFE54B6}"/>
              </a:ext>
            </a:extLst>
          </p:cNvPr>
          <p:cNvSpPr>
            <a:spLocks noGrp="1"/>
          </p:cNvSpPr>
          <p:nvPr>
            <p:ph sz="quarter" idx="14"/>
          </p:nvPr>
        </p:nvSpPr>
        <p:spPr>
          <a:xfrm>
            <a:off x="342900" y="4100512"/>
            <a:ext cx="8458200" cy="1905000"/>
          </a:xfrm>
        </p:spPr>
        <p:txBody>
          <a:bodyPr>
            <a:normAutofit/>
          </a:bodyPr>
          <a:lstStyle/>
          <a:p>
            <a:pPr>
              <a:spcBef>
                <a:spcPts val="1000"/>
              </a:spcBef>
              <a:spcAft>
                <a:spcPts val="0"/>
              </a:spcAft>
            </a:pPr>
            <a:r>
              <a:rPr lang="en-US" sz="2800" dirty="0"/>
              <a:t>Regardless of the method, when the issuing company retires debt of any type before its scheduled maturity date, the transaction is an </a:t>
            </a:r>
            <a:r>
              <a:rPr lang="en-US" sz="2800" b="1" dirty="0"/>
              <a:t>early extinguishment of debt</a:t>
            </a:r>
            <a:r>
              <a:rPr lang="en-US" sz="2800" dirty="0"/>
              <a:t>.</a:t>
            </a:r>
          </a:p>
        </p:txBody>
      </p:sp>
      <p:sp>
        <p:nvSpPr>
          <p:cNvPr id="7" name="Slide Number Placeholder 6">
            <a:extLst>
              <a:ext uri="{FF2B5EF4-FFF2-40B4-BE49-F238E27FC236}">
                <a16:creationId xmlns:a16="http://schemas.microsoft.com/office/drawing/2014/main" id="{AEBCF938-41AF-48A6-BB59-874E00CFA134}"/>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42940918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652BA-2654-478E-B86B-7CF163AAF403}"/>
              </a:ext>
            </a:extLst>
          </p:cNvPr>
          <p:cNvSpPr>
            <a:spLocks noGrp="1"/>
          </p:cNvSpPr>
          <p:nvPr>
            <p:ph type="title"/>
          </p:nvPr>
        </p:nvSpPr>
        <p:spPr/>
        <p:txBody>
          <a:bodyPr/>
          <a:lstStyle/>
          <a:p>
            <a:r>
              <a:rPr lang="en-US" dirty="0"/>
              <a:t>Bond Retirements Before Maturity</a:t>
            </a:r>
          </a:p>
        </p:txBody>
      </p:sp>
      <p:sp>
        <p:nvSpPr>
          <p:cNvPr id="3" name="Content Placeholder 2">
            <a:extLst>
              <a:ext uri="{FF2B5EF4-FFF2-40B4-BE49-F238E27FC236}">
                <a16:creationId xmlns:a16="http://schemas.microsoft.com/office/drawing/2014/main" id="{34CFC890-291D-47DB-9126-AB45D64D554F}"/>
              </a:ext>
            </a:extLst>
          </p:cNvPr>
          <p:cNvSpPr>
            <a:spLocks noGrp="1"/>
          </p:cNvSpPr>
          <p:nvPr>
            <p:ph sz="quarter" idx="11"/>
          </p:nvPr>
        </p:nvSpPr>
        <p:spPr>
          <a:xfrm>
            <a:off x="342900" y="1276710"/>
            <a:ext cx="8458200" cy="1371600"/>
          </a:xfrm>
        </p:spPr>
        <p:txBody>
          <a:bodyPr>
            <a:noAutofit/>
          </a:bodyPr>
          <a:lstStyle/>
          <a:p>
            <a:pPr>
              <a:spcBef>
                <a:spcPts val="1000"/>
              </a:spcBef>
              <a:spcAft>
                <a:spcPts val="0"/>
              </a:spcAft>
            </a:pPr>
            <a:r>
              <a:rPr lang="en-US" dirty="0">
                <a:solidFill>
                  <a:schemeClr val="tx1"/>
                </a:solidFill>
              </a:rPr>
              <a:t>California Coasters issued bonds on January 1, 2024, above face amount (at a premium) at $107,439. The carrying value of the bonds one year later on December 31, 2024, is $106,877. Record the bond retirement before maturity on December 31, 2024, for $114,353.</a:t>
            </a:r>
          </a:p>
        </p:txBody>
      </p:sp>
      <p:sp>
        <p:nvSpPr>
          <p:cNvPr id="4" name="Content Placeholder 3">
            <a:extLst>
              <a:ext uri="{FF2B5EF4-FFF2-40B4-BE49-F238E27FC236}">
                <a16:creationId xmlns:a16="http://schemas.microsoft.com/office/drawing/2014/main" id="{E4B5BB3B-9E93-4514-AC16-1AE4497459D6}"/>
              </a:ext>
            </a:extLst>
          </p:cNvPr>
          <p:cNvSpPr>
            <a:spLocks noGrp="1"/>
          </p:cNvSpPr>
          <p:nvPr>
            <p:ph sz="quarter" idx="14"/>
          </p:nvPr>
        </p:nvSpPr>
        <p:spPr>
          <a:xfrm>
            <a:off x="171446" y="2599366"/>
            <a:ext cx="1800225" cy="590125"/>
          </a:xfrm>
        </p:spPr>
        <p:txBody>
          <a:bodyPr>
            <a:normAutofit/>
          </a:bodyPr>
          <a:lstStyle/>
          <a:p>
            <a:r>
              <a:rPr lang="en-US" sz="1600" b="1" dirty="0">
                <a:solidFill>
                  <a:schemeClr val="tx1"/>
                </a:solidFill>
              </a:rPr>
              <a:t>Reduce account balances to zero</a:t>
            </a:r>
          </a:p>
        </p:txBody>
      </p:sp>
      <p:sp>
        <p:nvSpPr>
          <p:cNvPr id="16" name="Freeform 17" descr="An arrow points to Bonds Payable (account balance).">
            <a:extLst>
              <a:ext uri="{FF2B5EF4-FFF2-40B4-BE49-F238E27FC236}">
                <a16:creationId xmlns:a16="http://schemas.microsoft.com/office/drawing/2014/main" id="{F8267D33-466F-49E7-8B28-1673C3F868FC}"/>
              </a:ext>
            </a:extLst>
          </p:cNvPr>
          <p:cNvSpPr/>
          <p:nvPr/>
        </p:nvSpPr>
        <p:spPr>
          <a:xfrm>
            <a:off x="353354" y="3393050"/>
            <a:ext cx="594109" cy="472611"/>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602B"/>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Freeform 18" descr="An arrow points to Premium on Bonds Payable.">
            <a:extLst>
              <a:ext uri="{FF2B5EF4-FFF2-40B4-BE49-F238E27FC236}">
                <a16:creationId xmlns:a16="http://schemas.microsoft.com/office/drawing/2014/main" id="{125213DB-E4E5-40CA-9DA9-67C93333533F}"/>
              </a:ext>
            </a:extLst>
          </p:cNvPr>
          <p:cNvSpPr/>
          <p:nvPr/>
        </p:nvSpPr>
        <p:spPr>
          <a:xfrm>
            <a:off x="217280" y="3393050"/>
            <a:ext cx="730184" cy="760287"/>
          </a:xfrm>
          <a:custGeom>
            <a:avLst/>
            <a:gdLst>
              <a:gd name="connsiteX0" fmla="*/ 0 w 482886"/>
              <a:gd name="connsiteY0" fmla="*/ 0 h 472611"/>
              <a:gd name="connsiteX1" fmla="*/ 102742 w 482886"/>
              <a:gd name="connsiteY1" fmla="*/ 380143 h 472611"/>
              <a:gd name="connsiteX2" fmla="*/ 482886 w 482886"/>
              <a:gd name="connsiteY2" fmla="*/ 472611 h 472611"/>
            </a:gdLst>
            <a:ahLst/>
            <a:cxnLst>
              <a:cxn ang="0">
                <a:pos x="connsiteX0" y="connsiteY0"/>
              </a:cxn>
              <a:cxn ang="0">
                <a:pos x="connsiteX1" y="connsiteY1"/>
              </a:cxn>
              <a:cxn ang="0">
                <a:pos x="connsiteX2" y="connsiteY2"/>
              </a:cxn>
            </a:cxnLst>
            <a:rect l="l" t="t" r="r" b="b"/>
            <a:pathLst>
              <a:path w="482886" h="472611">
                <a:moveTo>
                  <a:pt x="0" y="0"/>
                </a:moveTo>
                <a:cubicBezTo>
                  <a:pt x="11130" y="150687"/>
                  <a:pt x="22261" y="301375"/>
                  <a:pt x="102742" y="380143"/>
                </a:cubicBezTo>
                <a:cubicBezTo>
                  <a:pt x="183223" y="458911"/>
                  <a:pt x="419529" y="464049"/>
                  <a:pt x="482886" y="472611"/>
                </a:cubicBezTo>
              </a:path>
            </a:pathLst>
          </a:custGeom>
          <a:noFill/>
          <a:ln w="25400">
            <a:solidFill>
              <a:srgbClr val="00602B"/>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4" name="Table 17">
            <a:extLst>
              <a:ext uri="{FF2B5EF4-FFF2-40B4-BE49-F238E27FC236}">
                <a16:creationId xmlns:a16="http://schemas.microsoft.com/office/drawing/2014/main" id="{BAA9B705-B50D-4BE2-B01B-8985972C768C}"/>
              </a:ext>
            </a:extLst>
          </p:cNvPr>
          <p:cNvGraphicFramePr>
            <a:graphicFrameLocks noGrp="1"/>
          </p:cNvGraphicFramePr>
          <p:nvPr>
            <p:extLst>
              <p:ext uri="{D42A27DB-BD31-4B8C-83A1-F6EECF244321}">
                <p14:modId xmlns:p14="http://schemas.microsoft.com/office/powerpoint/2010/main" val="2477212032"/>
              </p:ext>
            </p:extLst>
          </p:nvPr>
        </p:nvGraphicFramePr>
        <p:xfrm>
          <a:off x="842961" y="3274478"/>
          <a:ext cx="7986713" cy="2072640"/>
        </p:xfrm>
        <a:graphic>
          <a:graphicData uri="http://schemas.openxmlformats.org/drawingml/2006/table">
            <a:tbl>
              <a:tblPr firstRow="1" bandRow="1">
                <a:tableStyleId>{5C22544A-7EE6-4342-B048-85BDC9FD1C3A}</a:tableStyleId>
              </a:tblPr>
              <a:tblGrid>
                <a:gridCol w="5786438">
                  <a:extLst>
                    <a:ext uri="{9D8B030D-6E8A-4147-A177-3AD203B41FA5}">
                      <a16:colId xmlns:a16="http://schemas.microsoft.com/office/drawing/2014/main" val="758200181"/>
                    </a:ext>
                  </a:extLst>
                </a:gridCol>
                <a:gridCol w="1143000">
                  <a:extLst>
                    <a:ext uri="{9D8B030D-6E8A-4147-A177-3AD203B41FA5}">
                      <a16:colId xmlns:a16="http://schemas.microsoft.com/office/drawing/2014/main" val="4280523739"/>
                    </a:ext>
                  </a:extLst>
                </a:gridCol>
                <a:gridCol w="1057275">
                  <a:extLst>
                    <a:ext uri="{9D8B030D-6E8A-4147-A177-3AD203B41FA5}">
                      <a16:colId xmlns:a16="http://schemas.microsoft.com/office/drawing/2014/main" val="1871165183"/>
                    </a:ext>
                  </a:extLst>
                </a:gridCol>
              </a:tblGrid>
              <a:tr h="352807">
                <a:tc>
                  <a:txBody>
                    <a:bodyPr/>
                    <a:lstStyle/>
                    <a:p>
                      <a:r>
                        <a:rPr lang="en-US" sz="1800" b="0" u="sng" dirty="0">
                          <a:solidFill>
                            <a:schemeClr val="tx1"/>
                          </a:solidFill>
                          <a:latin typeface="+mn-lt"/>
                        </a:rPr>
                        <a:t>December 31, 2024</a:t>
                      </a:r>
                    </a:p>
                  </a:txBody>
                  <a:tcPr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Debit</a:t>
                      </a:r>
                    </a:p>
                  </a:txBody>
                  <a:tcPr anchor="b">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1800" b="0" u="sng" dirty="0">
                          <a:solidFill>
                            <a:schemeClr val="tx1"/>
                          </a:solidFill>
                          <a:latin typeface="+mn-lt"/>
                        </a:rPr>
                        <a:t>Credit</a:t>
                      </a:r>
                    </a:p>
                  </a:txBody>
                  <a:tcPr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66829184"/>
                  </a:ext>
                </a:extLst>
              </a:tr>
              <a:tr h="352807">
                <a:tc>
                  <a:txBody>
                    <a:bodyPr/>
                    <a:lstStyle/>
                    <a:p>
                      <a:r>
                        <a:rPr lang="en-US" sz="1800" b="1" dirty="0">
                          <a:latin typeface="+mn-lt"/>
                        </a:rPr>
                        <a:t>Bonds Payable </a:t>
                      </a:r>
                      <a:r>
                        <a:rPr lang="en-US" sz="1800" dirty="0">
                          <a:latin typeface="+mn-lt"/>
                        </a:rPr>
                        <a:t>(account balance)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800" b="1" dirty="0">
                          <a:latin typeface="+mn-lt"/>
                        </a:rPr>
                        <a:t>100,000</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006645"/>
                  </a:ext>
                </a:extLst>
              </a:tr>
              <a:tr h="352807">
                <a:tc>
                  <a:txBody>
                    <a:bodyPr/>
                    <a:lstStyle/>
                    <a:p>
                      <a:r>
                        <a:rPr lang="en-US" sz="1800" b="1" dirty="0">
                          <a:latin typeface="+mn-lt"/>
                        </a:rPr>
                        <a:t>Premium on Bonds Payable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800" b="1" dirty="0">
                          <a:latin typeface="+mn-lt"/>
                        </a:rPr>
                        <a:t>6,877</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0553516"/>
                  </a:ext>
                </a:extLst>
              </a:tr>
              <a:tr h="352807">
                <a:tc>
                  <a:txBody>
                    <a:bodyPr/>
                    <a:lstStyle/>
                    <a:p>
                      <a:r>
                        <a:rPr lang="en-US" sz="1800" b="1" dirty="0">
                          <a:latin typeface="+mn-lt"/>
                        </a:rPr>
                        <a:t>Loss </a:t>
                      </a:r>
                      <a:r>
                        <a:rPr lang="en-US" sz="1800" dirty="0">
                          <a:latin typeface="+mn-lt"/>
                        </a:rPr>
                        <a:t>(difference)</a:t>
                      </a:r>
                      <a:endParaRPr lang="en-US" sz="180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800" b="1" dirty="0">
                          <a:latin typeface="+mn-lt"/>
                        </a:rPr>
                        <a:t>7,476</a:t>
                      </a:r>
                      <a:endParaRPr lang="en-US" sz="1800" dirty="0">
                        <a:solidFill>
                          <a:schemeClr val="tx1"/>
                        </a:solidFill>
                        <a:latin typeface="+mn-lt"/>
                      </a:endParaRPr>
                    </a:p>
                  </a:txBody>
                  <a:tcPr anchor="b">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35521648"/>
                  </a:ext>
                </a:extLst>
              </a:tr>
              <a:tr h="595648">
                <a:tc>
                  <a:txBody>
                    <a:bodyPr/>
                    <a:lstStyle/>
                    <a:p>
                      <a:pPr marL="0" indent="357188"/>
                      <a:r>
                        <a:rPr lang="en-US" sz="1800" b="1" dirty="0">
                          <a:latin typeface="+mn-lt"/>
                        </a:rPr>
                        <a:t>Cash </a:t>
                      </a:r>
                      <a:r>
                        <a:rPr lang="en-US" sz="1800" dirty="0">
                          <a:latin typeface="+mn-lt"/>
                        </a:rPr>
                        <a:t>(amount paid)</a:t>
                      </a:r>
                    </a:p>
                    <a:p>
                      <a:pPr marL="0" indent="357188"/>
                      <a:r>
                        <a:rPr lang="en-US" sz="1600" i="0" dirty="0">
                          <a:latin typeface="+mn-lt"/>
                        </a:rPr>
                        <a:t>(Retire bonds before maturity)</a:t>
                      </a:r>
                      <a:endParaRPr lang="en-US" sz="1600" i="0"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800" dirty="0">
                        <a:solidFill>
                          <a:schemeClr val="tx1"/>
                        </a:solidFill>
                        <a:latin typeface="+mn-lt"/>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800" b="1" dirty="0">
                          <a:latin typeface="+mn-lt"/>
                        </a:rPr>
                        <a:t>114,353</a:t>
                      </a:r>
                      <a:endParaRPr lang="en-US" sz="1800" dirty="0">
                        <a:solidFill>
                          <a:schemeClr val="tx1"/>
                        </a:solidFill>
                        <a:latin typeface="+mn-lt"/>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9838371"/>
                  </a:ext>
                </a:extLst>
              </a:tr>
            </a:tbl>
          </a:graphicData>
        </a:graphic>
      </p:graphicFrame>
      <p:sp>
        <p:nvSpPr>
          <p:cNvPr id="10" name="Content Placeholder 9">
            <a:extLst>
              <a:ext uri="{FF2B5EF4-FFF2-40B4-BE49-F238E27FC236}">
                <a16:creationId xmlns:a16="http://schemas.microsoft.com/office/drawing/2014/main" id="{F7B75FD7-EFE9-43AE-AB0F-A00B755C2D51}"/>
              </a:ext>
            </a:extLst>
          </p:cNvPr>
          <p:cNvSpPr>
            <a:spLocks noGrp="1"/>
          </p:cNvSpPr>
          <p:nvPr>
            <p:ph sz="quarter" idx="15"/>
          </p:nvPr>
        </p:nvSpPr>
        <p:spPr>
          <a:xfrm>
            <a:off x="342900" y="5500696"/>
            <a:ext cx="8458200" cy="1100136"/>
          </a:xfrm>
        </p:spPr>
        <p:txBody>
          <a:bodyPr>
            <a:normAutofit/>
          </a:bodyPr>
          <a:lstStyle/>
          <a:p>
            <a:pPr>
              <a:spcBef>
                <a:spcPts val="1000"/>
              </a:spcBef>
              <a:spcAft>
                <a:spcPts val="0"/>
              </a:spcAft>
            </a:pPr>
            <a:r>
              <a:rPr lang="en-US" dirty="0"/>
              <a:t>California Coasters records a loss for the difference between the price paid to repurchase the bonds ($114,353) and the bonds’ carrying value ($106,877).</a:t>
            </a:r>
          </a:p>
        </p:txBody>
      </p:sp>
      <p:sp>
        <p:nvSpPr>
          <p:cNvPr id="7" name="Slide Number Placeholder 6">
            <a:extLst>
              <a:ext uri="{FF2B5EF4-FFF2-40B4-BE49-F238E27FC236}">
                <a16:creationId xmlns:a16="http://schemas.microsoft.com/office/drawing/2014/main" id="{139A13BE-C785-417D-BB36-CCB54C7F0613}"/>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3205642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6</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No gain or loss is recorded on bonds retired at maturity.</a:t>
            </a:r>
          </a:p>
          <a:p>
            <a:pPr marL="291600" indent="-291600">
              <a:spcBef>
                <a:spcPts val="1000"/>
              </a:spcBef>
              <a:spcAft>
                <a:spcPts val="0"/>
              </a:spcAft>
              <a:buFont typeface="Arial" panose="020B0604020202020204" pitchFamily="34" charset="0"/>
              <a:buChar char="•"/>
            </a:pPr>
            <a:r>
              <a:rPr lang="en-US" sz="2800" dirty="0">
                <a:solidFill>
                  <a:schemeClr val="tx1"/>
                </a:solidFill>
              </a:rPr>
              <a:t>For bonds retired before maturity, we record a gain or loss on early extinguishment equal to the difference between the price paid to repurchase the bonds and the bonds’ carrying value.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10248433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noProof="0" dirty="0"/>
              <a:t>PART C</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821119"/>
          </a:xfrm>
        </p:spPr>
        <p:txBody>
          <a:bodyPr>
            <a:normAutofit/>
          </a:bodyPr>
          <a:lstStyle/>
          <a:p>
            <a:r>
              <a:rPr lang="en-US" sz="3200" dirty="0"/>
              <a:t>PRICING A BOND</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2436456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7</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LO9-7	</a:t>
            </a:r>
            <a:r>
              <a:rPr lang="en-US" sz="2800" dirty="0"/>
              <a:t> Calculate the issue price of a bond.</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6987082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lstStyle/>
          <a:p>
            <a:r>
              <a:rPr lang="en-US" dirty="0"/>
              <a:t>Pricing a Bond</a:t>
            </a:r>
            <a:endParaRPr lang="en-US" noProof="0" dirty="0"/>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a:xfrm>
            <a:off x="342900" y="1276709"/>
            <a:ext cx="8458200" cy="4181115"/>
          </a:xfrm>
        </p:spPr>
        <p:txBody>
          <a:bodyPr>
            <a:noAutofit/>
          </a:bodyPr>
          <a:lstStyle/>
          <a:p>
            <a:pPr>
              <a:spcBef>
                <a:spcPts val="1000"/>
              </a:spcBef>
              <a:spcAft>
                <a:spcPts val="0"/>
              </a:spcAft>
            </a:pPr>
            <a:r>
              <a:rPr lang="en-US" sz="2600" dirty="0"/>
              <a:t>The issue price of a bond equals the </a:t>
            </a:r>
            <a:r>
              <a:rPr lang="en-US" sz="2600" b="1" i="1" dirty="0"/>
              <a:t>present value</a:t>
            </a:r>
            <a:r>
              <a:rPr lang="en-US" sz="2600" b="1" dirty="0"/>
              <a:t> </a:t>
            </a:r>
            <a:r>
              <a:rPr lang="en-US" sz="2600" dirty="0"/>
              <a:t>of the </a:t>
            </a:r>
            <a:r>
              <a:rPr lang="en-US" sz="2600" b="1" dirty="0"/>
              <a:t>bond’s face amount </a:t>
            </a:r>
            <a:r>
              <a:rPr lang="en-US" sz="2600" dirty="0"/>
              <a:t>plus the </a:t>
            </a:r>
            <a:r>
              <a:rPr lang="en-US" sz="2600" b="1" i="1" dirty="0"/>
              <a:t>present value</a:t>
            </a:r>
            <a:r>
              <a:rPr lang="en-US" sz="2600" b="1" dirty="0"/>
              <a:t> </a:t>
            </a:r>
            <a:r>
              <a:rPr lang="en-US" sz="2600" dirty="0"/>
              <a:t>of its </a:t>
            </a:r>
            <a:r>
              <a:rPr lang="en-US" sz="2600" b="1" dirty="0"/>
              <a:t>periodic interest payments</a:t>
            </a:r>
            <a:r>
              <a:rPr lang="en-US" sz="2600" dirty="0"/>
              <a:t>. </a:t>
            </a:r>
          </a:p>
          <a:p>
            <a:pPr>
              <a:spcBef>
                <a:spcPts val="1000"/>
              </a:spcBef>
              <a:spcAft>
                <a:spcPts val="0"/>
              </a:spcAft>
            </a:pPr>
            <a:r>
              <a:rPr lang="en-US" sz="2600" dirty="0"/>
              <a:t>To calculate these present values, we need to know</a:t>
            </a:r>
          </a:p>
          <a:p>
            <a:pPr marL="291600" lvl="1" indent="-291600">
              <a:spcBef>
                <a:spcPts val="1000"/>
              </a:spcBef>
              <a:spcAft>
                <a:spcPts val="0"/>
              </a:spcAft>
            </a:pPr>
            <a:r>
              <a:rPr lang="en-US" sz="2400" dirty="0"/>
              <a:t>The face amount of the bond.</a:t>
            </a:r>
          </a:p>
          <a:p>
            <a:pPr marL="291600" lvl="1" indent="-291600">
              <a:spcBef>
                <a:spcPts val="1000"/>
              </a:spcBef>
              <a:spcAft>
                <a:spcPts val="0"/>
              </a:spcAft>
            </a:pPr>
            <a:r>
              <a:rPr lang="en-US" sz="2400" dirty="0"/>
              <a:t>The interest payment each period based on the stated interest rate of the bond.</a:t>
            </a:r>
          </a:p>
          <a:p>
            <a:pPr marL="291600" lvl="1" indent="-291600">
              <a:spcBef>
                <a:spcPts val="1000"/>
              </a:spcBef>
              <a:spcAft>
                <a:spcPts val="0"/>
              </a:spcAft>
            </a:pPr>
            <a:r>
              <a:rPr lang="en-US" sz="2400" dirty="0"/>
              <a:t>The number of periods until the bond matures.</a:t>
            </a:r>
          </a:p>
          <a:p>
            <a:pPr marL="291600" lvl="1" indent="-291600">
              <a:spcBef>
                <a:spcPts val="1000"/>
              </a:spcBef>
            </a:pPr>
            <a:r>
              <a:rPr lang="en-US" sz="2400" dirty="0"/>
              <a:t>The market interest rate per period.</a:t>
            </a:r>
          </a:p>
        </p:txBody>
      </p:sp>
      <p:sp>
        <p:nvSpPr>
          <p:cNvPr id="4" name="Content Placeholder 3">
            <a:extLst>
              <a:ext uri="{FF2B5EF4-FFF2-40B4-BE49-F238E27FC236}">
                <a16:creationId xmlns:a16="http://schemas.microsoft.com/office/drawing/2014/main" id="{26FBD170-3933-425D-8DB5-C219EE84FE2F}"/>
              </a:ext>
            </a:extLst>
          </p:cNvPr>
          <p:cNvSpPr>
            <a:spLocks noGrp="1"/>
          </p:cNvSpPr>
          <p:nvPr>
            <p:ph sz="quarter" idx="14"/>
          </p:nvPr>
        </p:nvSpPr>
        <p:spPr>
          <a:xfrm>
            <a:off x="342900" y="5598993"/>
            <a:ext cx="8458200" cy="823040"/>
          </a:xfrm>
        </p:spPr>
        <p:txBody>
          <a:bodyPr>
            <a:noAutofit/>
          </a:bodyPr>
          <a:lstStyle/>
          <a:p>
            <a:pPr marL="0" lvl="1" indent="0">
              <a:spcBef>
                <a:spcPts val="1000"/>
              </a:spcBef>
              <a:spcAft>
                <a:spcPts val="0"/>
              </a:spcAft>
              <a:buNone/>
            </a:pPr>
            <a:r>
              <a:rPr lang="en-US" sz="2600" dirty="0"/>
              <a:t>Except for the market interest rate, these items are found in the bond contract.</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2034741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lstStyle/>
          <a:p>
            <a:r>
              <a:rPr lang="en-US" dirty="0"/>
              <a:t>Example of Calculating Issue Price</a:t>
            </a:r>
            <a:endParaRPr lang="en-US" noProof="0" dirty="0"/>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p:txBody>
          <a:bodyPr>
            <a:noAutofit/>
          </a:bodyPr>
          <a:lstStyle/>
          <a:p>
            <a:pPr marL="291600" indent="-291600">
              <a:spcBef>
                <a:spcPts val="1000"/>
              </a:spcBef>
              <a:spcAft>
                <a:spcPts val="0"/>
              </a:spcAft>
              <a:buFont typeface="Arial" panose="020B0604020202020204" pitchFamily="34" charset="0"/>
              <a:buChar char="•"/>
            </a:pPr>
            <a:r>
              <a:rPr lang="en-US" sz="2800" dirty="0"/>
              <a:t>In our earlier example for California Coasters, the </a:t>
            </a:r>
            <a:r>
              <a:rPr lang="en-US" sz="2800" b="1" i="1" dirty="0"/>
              <a:t>face amount</a:t>
            </a:r>
            <a:r>
              <a:rPr lang="en-US" sz="2800" b="1" dirty="0"/>
              <a:t> </a:t>
            </a:r>
            <a:r>
              <a:rPr lang="en-US" sz="2800" dirty="0"/>
              <a:t>equals $100,000.</a:t>
            </a:r>
          </a:p>
          <a:p>
            <a:pPr marL="291600" indent="-291600">
              <a:spcBef>
                <a:spcPts val="1000"/>
              </a:spcBef>
              <a:spcAft>
                <a:spcPts val="0"/>
              </a:spcAft>
              <a:buFont typeface="Arial" panose="020B0604020202020204" pitchFamily="34" charset="0"/>
              <a:buChar char="•"/>
            </a:pPr>
            <a:r>
              <a:rPr lang="en-US" sz="2800" dirty="0"/>
              <a:t>The </a:t>
            </a:r>
            <a:r>
              <a:rPr lang="en-US" sz="2800" i="1" dirty="0"/>
              <a:t>interest payment</a:t>
            </a:r>
            <a:r>
              <a:rPr lang="en-US" sz="2800" dirty="0"/>
              <a:t> every six months is $3,500 (= $100,000 × 7% × 1/2 year) based on the bond’s </a:t>
            </a:r>
            <a:r>
              <a:rPr lang="en-US" sz="2800" b="1" i="1" dirty="0"/>
              <a:t>stated interest rate</a:t>
            </a:r>
            <a:r>
              <a:rPr lang="en-US" sz="2800" dirty="0"/>
              <a:t> of 7%. </a:t>
            </a:r>
          </a:p>
          <a:p>
            <a:pPr marL="291600" indent="-291600">
              <a:spcBef>
                <a:spcPts val="1000"/>
              </a:spcBef>
              <a:spcAft>
                <a:spcPts val="0"/>
              </a:spcAft>
              <a:buFont typeface="Arial" panose="020B0604020202020204" pitchFamily="34" charset="0"/>
              <a:buChar char="•"/>
            </a:pPr>
            <a:r>
              <a:rPr lang="en-US" sz="2800" dirty="0"/>
              <a:t>The </a:t>
            </a:r>
            <a:r>
              <a:rPr lang="en-US" sz="2800" b="1" i="1" dirty="0"/>
              <a:t>number of periods</a:t>
            </a:r>
            <a:r>
              <a:rPr lang="en-US" sz="2800" b="1" dirty="0"/>
              <a:t> </a:t>
            </a:r>
            <a:r>
              <a:rPr lang="en-US" sz="2800" dirty="0"/>
              <a:t>to maturity is 20 because the bonds pay interest semiannually (twice per year) for 10 years.</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42711485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rmAutofit/>
          </a:bodyPr>
          <a:lstStyle/>
          <a:p>
            <a:r>
              <a:rPr lang="en-US" dirty="0"/>
              <a:t>Bonds Issued at Face Amount (2 of 2)</a:t>
            </a:r>
            <a:endParaRPr lang="en-US" noProof="0" dirty="0"/>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p:txBody>
          <a:bodyPr>
            <a:noAutofit/>
          </a:bodyPr>
          <a:lstStyle/>
          <a:p>
            <a:pPr>
              <a:spcBef>
                <a:spcPts val="1000"/>
              </a:spcBef>
              <a:spcAft>
                <a:spcPts val="0"/>
              </a:spcAft>
            </a:pPr>
            <a:r>
              <a:rPr lang="en-US" sz="2800" dirty="0"/>
              <a:t>There are three ways to determine the issue price of a bond. We will apply those three methods to bonds issued at their face amount. </a:t>
            </a:r>
          </a:p>
          <a:p>
            <a:pPr>
              <a:spcBef>
                <a:spcPts val="1000"/>
              </a:spcBef>
              <a:spcAft>
                <a:spcPts val="0"/>
              </a:spcAft>
            </a:pPr>
            <a:r>
              <a:rPr lang="en-US" sz="2800" dirty="0"/>
              <a:t>The three methods are listed here, and are demonstrated on the next three slides.</a:t>
            </a:r>
          </a:p>
          <a:p>
            <a:pPr marL="291600" lvl="1" indent="-291600">
              <a:spcBef>
                <a:spcPts val="1000"/>
              </a:spcBef>
              <a:spcAft>
                <a:spcPts val="0"/>
              </a:spcAft>
            </a:pPr>
            <a:r>
              <a:rPr lang="en-US" sz="2400" dirty="0"/>
              <a:t>Use a financial calculator.</a:t>
            </a:r>
          </a:p>
          <a:p>
            <a:pPr marL="291600" lvl="1" indent="-291600">
              <a:spcBef>
                <a:spcPts val="1000"/>
              </a:spcBef>
              <a:spcAft>
                <a:spcPts val="0"/>
              </a:spcAft>
            </a:pPr>
            <a:r>
              <a:rPr lang="en-US" sz="2400" dirty="0"/>
              <a:t>Use Excel.</a:t>
            </a:r>
          </a:p>
          <a:p>
            <a:pPr marL="291600" lvl="1" indent="-291600">
              <a:spcBef>
                <a:spcPts val="1000"/>
              </a:spcBef>
              <a:spcAft>
                <a:spcPts val="0"/>
              </a:spcAft>
            </a:pPr>
            <a:r>
              <a:rPr lang="en-US" sz="2400" dirty="0"/>
              <a:t>Use present value table factors.</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1943132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9–1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3010478"/>
          </a:xfrm>
        </p:spPr>
        <p:txBody>
          <a:bodyPr>
            <a:noAutofit/>
          </a:bodyPr>
          <a:lstStyle/>
          <a:p>
            <a:pPr>
              <a:spcBef>
                <a:spcPts val="1000"/>
              </a:spcBef>
              <a:spcAft>
                <a:spcPts val="0"/>
              </a:spcAft>
            </a:pPr>
            <a:r>
              <a:rPr lang="en-US" sz="2600" dirty="0"/>
              <a:t>Which of the following statements is true?</a:t>
            </a:r>
          </a:p>
          <a:p>
            <a:pPr marL="393700" indent="-393700">
              <a:spcBef>
                <a:spcPts val="1000"/>
              </a:spcBef>
              <a:spcAft>
                <a:spcPts val="0"/>
              </a:spcAft>
            </a:pPr>
            <a:r>
              <a:rPr lang="en-US" sz="2600" b="1" dirty="0"/>
              <a:t>a. </a:t>
            </a:r>
            <a:r>
              <a:rPr lang="en-US" sz="2600" dirty="0"/>
              <a:t>Profits generated by a company are a source of external financing.</a:t>
            </a:r>
          </a:p>
          <a:p>
            <a:pPr>
              <a:spcBef>
                <a:spcPts val="1000"/>
              </a:spcBef>
              <a:spcAft>
                <a:spcPts val="0"/>
              </a:spcAft>
            </a:pPr>
            <a:r>
              <a:rPr lang="en-US" sz="2600" b="1" dirty="0"/>
              <a:t>b.</a:t>
            </a:r>
            <a:r>
              <a:rPr lang="en-US" sz="2600" dirty="0"/>
              <a:t> Dividends paid are a tax-deductible expense.</a:t>
            </a:r>
          </a:p>
          <a:p>
            <a:pPr>
              <a:spcBef>
                <a:spcPts val="1000"/>
              </a:spcBef>
              <a:spcAft>
                <a:spcPts val="0"/>
              </a:spcAft>
            </a:pPr>
            <a:r>
              <a:rPr lang="en-US" sz="2600" b="1" dirty="0"/>
              <a:t>c.</a:t>
            </a:r>
            <a:r>
              <a:rPr lang="en-US" sz="2600" dirty="0"/>
              <a:t> Interest paid on debt is a tax-deductible expense.</a:t>
            </a:r>
          </a:p>
          <a:p>
            <a:pPr>
              <a:spcBef>
                <a:spcPts val="1000"/>
              </a:spcBef>
              <a:spcAft>
                <a:spcPts val="0"/>
              </a:spcAft>
            </a:pPr>
            <a:r>
              <a:rPr lang="en-US" sz="2600" b="1" dirty="0"/>
              <a:t>d.</a:t>
            </a:r>
            <a:r>
              <a:rPr lang="en-US" sz="2600" dirty="0"/>
              <a:t> All of the above are true.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333364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Autofit/>
          </a:bodyPr>
          <a:lstStyle/>
          <a:p>
            <a:r>
              <a:rPr lang="en-US" sz="3200" dirty="0">
                <a:solidFill>
                  <a:schemeClr val="tx1"/>
                </a:solidFill>
              </a:rPr>
              <a:t>Illustration 9–9 Pricing Bonds Issued at Face Amount Using a Financial Calculator</a:t>
            </a:r>
            <a:endParaRPr lang="en-US" sz="3200" noProof="0" dirty="0">
              <a:solidFill>
                <a:schemeClr val="tx1"/>
              </a:solidFill>
            </a:endParaRPr>
          </a:p>
        </p:txBody>
      </p:sp>
      <p:pic>
        <p:nvPicPr>
          <p:cNvPr id="9" name="Picture 8" descr="The table shows pricing bonds issued at face amount using a financial calculator.">
            <a:extLst>
              <a:ext uri="{FF2B5EF4-FFF2-40B4-BE49-F238E27FC236}">
                <a16:creationId xmlns:a16="http://schemas.microsoft.com/office/drawing/2014/main" id="{6D2E613A-2068-47A2-BC15-E1C507EF62EA}"/>
              </a:ext>
            </a:extLst>
          </p:cNvPr>
          <p:cNvPicPr>
            <a:picLocks noChangeAspect="1"/>
          </p:cNvPicPr>
          <p:nvPr/>
        </p:nvPicPr>
        <p:blipFill rotWithShape="1">
          <a:blip r:embed="rId3"/>
          <a:srcRect r="1844"/>
          <a:stretch/>
        </p:blipFill>
        <p:spPr>
          <a:xfrm>
            <a:off x="362347" y="1917061"/>
            <a:ext cx="8264065" cy="3023878"/>
          </a:xfrm>
          <a:prstGeom prst="rect">
            <a:avLst/>
          </a:prstGeom>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6530345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Autofit/>
          </a:bodyPr>
          <a:lstStyle/>
          <a:p>
            <a:r>
              <a:rPr lang="en-US" sz="3200" dirty="0">
                <a:solidFill>
                  <a:schemeClr val="tx1"/>
                </a:solidFill>
              </a:rPr>
              <a:t>Illustration 9–10 Pricing Bonds Issued at Face Amount Using Excel</a:t>
            </a:r>
            <a:endParaRPr lang="en-US" sz="3200" noProof="0" dirty="0">
              <a:solidFill>
                <a:schemeClr val="tx1"/>
              </a:solidFill>
            </a:endParaRPr>
          </a:p>
        </p:txBody>
      </p:sp>
      <p:pic>
        <p:nvPicPr>
          <p:cNvPr id="6" name="Picture 4" descr="The illustration of an excel sheet shows the formula in cell B 7 as: = - P V (B 5, B 4, B 3, B 2,0).">
            <a:extLst>
              <a:ext uri="{FF2B5EF4-FFF2-40B4-BE49-F238E27FC236}">
                <a16:creationId xmlns:a16="http://schemas.microsoft.com/office/drawing/2014/main" id="{E2D58018-B484-414C-9E3E-639851049B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467" y="1806168"/>
            <a:ext cx="6691066" cy="374692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3443279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Autofit/>
          </a:bodyPr>
          <a:lstStyle/>
          <a:p>
            <a:r>
              <a:rPr lang="en-US" sz="3200" dirty="0">
                <a:solidFill>
                  <a:schemeClr val="tx1"/>
                </a:solidFill>
              </a:rPr>
              <a:t>Illustration 9–11 Pricing Bonds Issued at Face Amount Using Present Value Tables</a:t>
            </a:r>
            <a:endParaRPr lang="en-US" sz="3200" noProof="0" dirty="0">
              <a:solidFill>
                <a:schemeClr val="tx1"/>
              </a:solidFill>
            </a:endParaRPr>
          </a:p>
        </p:txBody>
      </p:sp>
      <p:graphicFrame>
        <p:nvGraphicFramePr>
          <p:cNvPr id="8" name="Table 5">
            <a:extLst>
              <a:ext uri="{FF2B5EF4-FFF2-40B4-BE49-F238E27FC236}">
                <a16:creationId xmlns:a16="http://schemas.microsoft.com/office/drawing/2014/main" id="{8B82E7B4-6E26-4E4F-BA9D-A182CF579880}"/>
              </a:ext>
            </a:extLst>
          </p:cNvPr>
          <p:cNvGraphicFramePr>
            <a:graphicFrameLocks/>
          </p:cNvGraphicFramePr>
          <p:nvPr>
            <p:extLst>
              <p:ext uri="{D42A27DB-BD31-4B8C-83A1-F6EECF244321}">
                <p14:modId xmlns:p14="http://schemas.microsoft.com/office/powerpoint/2010/main" val="2060376840"/>
              </p:ext>
            </p:extLst>
          </p:nvPr>
        </p:nvGraphicFramePr>
        <p:xfrm>
          <a:off x="442914" y="1945845"/>
          <a:ext cx="8358186" cy="1754617"/>
        </p:xfrm>
        <a:graphic>
          <a:graphicData uri="http://schemas.openxmlformats.org/drawingml/2006/table">
            <a:tbl>
              <a:tblPr firstRow="1"/>
              <a:tblGrid>
                <a:gridCol w="3631621">
                  <a:extLst>
                    <a:ext uri="{9D8B030D-6E8A-4147-A177-3AD203B41FA5}">
                      <a16:colId xmlns:a16="http://schemas.microsoft.com/office/drawing/2014/main" val="4149597430"/>
                    </a:ext>
                  </a:extLst>
                </a:gridCol>
                <a:gridCol w="2875492">
                  <a:extLst>
                    <a:ext uri="{9D8B030D-6E8A-4147-A177-3AD203B41FA5}">
                      <a16:colId xmlns:a16="http://schemas.microsoft.com/office/drawing/2014/main" val="4250121883"/>
                    </a:ext>
                  </a:extLst>
                </a:gridCol>
                <a:gridCol w="300328">
                  <a:extLst>
                    <a:ext uri="{9D8B030D-6E8A-4147-A177-3AD203B41FA5}">
                      <a16:colId xmlns:a16="http://schemas.microsoft.com/office/drawing/2014/main" val="1587550367"/>
                    </a:ext>
                  </a:extLst>
                </a:gridCol>
                <a:gridCol w="1550745">
                  <a:extLst>
                    <a:ext uri="{9D8B030D-6E8A-4147-A177-3AD203B41FA5}">
                      <a16:colId xmlns:a16="http://schemas.microsoft.com/office/drawing/2014/main" val="1202524576"/>
                    </a:ext>
                  </a:extLst>
                </a:gridCol>
              </a:tblGrid>
              <a:tr h="467898">
                <a:tc>
                  <a:txBody>
                    <a:bodyPr/>
                    <a:lstStyle/>
                    <a:p>
                      <a:r>
                        <a:rPr lang="en-US" sz="1800" dirty="0">
                          <a:solidFill>
                            <a:schemeClr val="tx1"/>
                          </a:solidFill>
                        </a:rPr>
                        <a:t>Present value of face amount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 $100,000 × 0.50257*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  50,257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5601391"/>
                  </a:ext>
                </a:extLst>
              </a:tr>
              <a:tr h="818821">
                <a:tc>
                  <a:txBody>
                    <a:bodyPr/>
                    <a:lstStyle/>
                    <a:p>
                      <a:r>
                        <a:rPr lang="en-US" sz="1800" dirty="0"/>
                        <a:t>Present value of interest payments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$3,500</a:t>
                      </a:r>
                      <a:r>
                        <a:rPr lang="en-US" sz="1800" baseline="30000" dirty="0"/>
                        <a:t>+</a:t>
                      </a:r>
                      <a:r>
                        <a:rPr lang="en-US" sz="1800" dirty="0"/>
                        <a:t> × 14.21240**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sng" dirty="0"/>
                        <a:t>    49,743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9719487"/>
                  </a:ext>
                </a:extLst>
              </a:tr>
              <a:tr h="467898">
                <a:tc>
                  <a:txBody>
                    <a:bodyPr/>
                    <a:lstStyle/>
                    <a:p>
                      <a:pPr marL="0" indent="628650"/>
                      <a:r>
                        <a:rPr lang="en-US" sz="1800" dirty="0"/>
                        <a:t>Issue price of the bonds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dbl" baseline="0" dirty="0"/>
                        <a:t>$100,000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8006087"/>
                  </a:ext>
                </a:extLst>
              </a:tr>
            </a:tbl>
          </a:graphicData>
        </a:graphic>
      </p:graphicFrame>
      <p:sp>
        <p:nvSpPr>
          <p:cNvPr id="3" name="Content Placeholder 2">
            <a:extLst>
              <a:ext uri="{FF2B5EF4-FFF2-40B4-BE49-F238E27FC236}">
                <a16:creationId xmlns:a16="http://schemas.microsoft.com/office/drawing/2014/main" id="{187CD1F5-D62F-424C-A59C-6CFB2CBF5FBD}"/>
              </a:ext>
            </a:extLst>
          </p:cNvPr>
          <p:cNvSpPr>
            <a:spLocks noGrp="1"/>
          </p:cNvSpPr>
          <p:nvPr>
            <p:ph sz="quarter" idx="11"/>
          </p:nvPr>
        </p:nvSpPr>
        <p:spPr>
          <a:xfrm>
            <a:off x="342900" y="4243383"/>
            <a:ext cx="8458200" cy="1157292"/>
          </a:xfrm>
        </p:spPr>
        <p:txBody>
          <a:bodyPr>
            <a:normAutofit/>
          </a:bodyPr>
          <a:lstStyle/>
          <a:p>
            <a:pPr>
              <a:spcBef>
                <a:spcPts val="1000"/>
              </a:spcBef>
              <a:spcAft>
                <a:spcPts val="0"/>
              </a:spcAft>
            </a:pPr>
            <a:r>
              <a:rPr lang="en-US" sz="1600" baseline="30000" dirty="0"/>
              <a:t>+</a:t>
            </a:r>
            <a:r>
              <a:rPr lang="en-US" sz="1600" dirty="0"/>
              <a:t>$100,000 × 7% × 1/2 year = $3,500</a:t>
            </a:r>
          </a:p>
          <a:p>
            <a:pPr>
              <a:spcBef>
                <a:spcPts val="1000"/>
              </a:spcBef>
              <a:spcAft>
                <a:spcPts val="0"/>
              </a:spcAft>
            </a:pPr>
            <a:r>
              <a:rPr lang="en-US" sz="1600" dirty="0"/>
              <a:t>*Table 2, </a:t>
            </a:r>
            <a:r>
              <a:rPr lang="en-US" sz="1600" dirty="0" err="1"/>
              <a:t>i</a:t>
            </a:r>
            <a:r>
              <a:rPr lang="en-US" sz="1600" dirty="0"/>
              <a:t> = 3.5%, n = 20</a:t>
            </a:r>
          </a:p>
          <a:p>
            <a:pPr>
              <a:spcBef>
                <a:spcPts val="1000"/>
              </a:spcBef>
              <a:spcAft>
                <a:spcPts val="0"/>
              </a:spcAft>
            </a:pPr>
            <a:r>
              <a:rPr lang="en-US" sz="1600" dirty="0"/>
              <a:t>**Table 4, </a:t>
            </a:r>
            <a:r>
              <a:rPr lang="en-US" sz="1600" dirty="0" err="1"/>
              <a:t>i</a:t>
            </a:r>
            <a:r>
              <a:rPr lang="en-US" sz="1600" dirty="0"/>
              <a:t> = 3.5%, n = 20</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21321850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rmAutofit/>
          </a:bodyPr>
          <a:lstStyle/>
          <a:p>
            <a:r>
              <a:rPr lang="en-US" sz="3400" dirty="0"/>
              <a:t>Bonds Issued at a Discount or Premium</a:t>
            </a:r>
            <a:endParaRPr lang="en-US" sz="3400" noProof="0" dirty="0"/>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p:txBody>
          <a:bodyPr>
            <a:no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The following three slides demonstrate the calculation of the issue price when there is a discount.</a:t>
            </a:r>
          </a:p>
          <a:p>
            <a:pPr marL="291600" indent="-291600">
              <a:spcBef>
                <a:spcPts val="1000"/>
              </a:spcBef>
              <a:spcAft>
                <a:spcPts val="0"/>
              </a:spcAft>
              <a:buFont typeface="Arial" panose="020B0604020202020204" pitchFamily="34" charset="0"/>
              <a:buChar char="•"/>
            </a:pPr>
            <a:r>
              <a:rPr lang="en-US" sz="2800" dirty="0">
                <a:solidFill>
                  <a:schemeClr val="tx1"/>
                </a:solidFill>
              </a:rPr>
              <a:t>Then, the next three demonstrate the calculation of the issue price when there is a premium.</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18480655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92490"/>
            <a:ext cx="8283512" cy="903231"/>
          </a:xfrm>
        </p:spPr>
        <p:txBody>
          <a:bodyPr>
            <a:noAutofit/>
          </a:bodyPr>
          <a:lstStyle/>
          <a:p>
            <a:r>
              <a:rPr lang="en-US" sz="3200" dirty="0">
                <a:solidFill>
                  <a:schemeClr val="tx1"/>
                </a:solidFill>
              </a:rPr>
              <a:t>Illustration 9–12 Pricing Bonds Issued at A Discount Using a Financial Calculator</a:t>
            </a:r>
            <a:endParaRPr lang="en-US" sz="3200" noProof="0" dirty="0">
              <a:solidFill>
                <a:schemeClr val="tx1"/>
              </a:solidFill>
            </a:endParaRPr>
          </a:p>
        </p:txBody>
      </p:sp>
      <p:pic>
        <p:nvPicPr>
          <p:cNvPr id="3" name="Picture 2" descr="The table has 3 columns and 6 rows.">
            <a:extLst>
              <a:ext uri="{FF2B5EF4-FFF2-40B4-BE49-F238E27FC236}">
                <a16:creationId xmlns:a16="http://schemas.microsoft.com/office/drawing/2014/main" id="{AAB59AA4-EF14-46DF-B55D-4AA8DDB30DA6}"/>
              </a:ext>
            </a:extLst>
          </p:cNvPr>
          <p:cNvPicPr>
            <a:picLocks noChangeAspect="1"/>
          </p:cNvPicPr>
          <p:nvPr/>
        </p:nvPicPr>
        <p:blipFill rotWithShape="1">
          <a:blip r:embed="rId3"/>
          <a:srcRect r="1844"/>
          <a:stretch/>
        </p:blipFill>
        <p:spPr>
          <a:xfrm>
            <a:off x="362347" y="1917061"/>
            <a:ext cx="8264065" cy="3023878"/>
          </a:xfrm>
          <a:prstGeom prst="rect">
            <a:avLst/>
          </a:prstGeom>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34977842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92490"/>
            <a:ext cx="8458200" cy="903231"/>
          </a:xfrm>
        </p:spPr>
        <p:txBody>
          <a:bodyPr>
            <a:noAutofit/>
          </a:bodyPr>
          <a:lstStyle/>
          <a:p>
            <a:r>
              <a:rPr lang="en-US" sz="3200" dirty="0">
                <a:solidFill>
                  <a:schemeClr val="tx1"/>
                </a:solidFill>
              </a:rPr>
              <a:t>Illustration 9–13 Pricing Bonds Issued at a Discount Using Excel</a:t>
            </a:r>
            <a:endParaRPr lang="en-US" sz="3200" noProof="0" dirty="0">
              <a:solidFill>
                <a:schemeClr val="tx1"/>
              </a:solidFill>
            </a:endParaRPr>
          </a:p>
        </p:txBody>
      </p:sp>
      <p:pic>
        <p:nvPicPr>
          <p:cNvPr id="6" name="Picture 4" descr="The illustration of an excel sheet shows the formula in cell B 7 as: = - P V (B 5, B 4, B 3, B 2,0).">
            <a:extLst>
              <a:ext uri="{FF2B5EF4-FFF2-40B4-BE49-F238E27FC236}">
                <a16:creationId xmlns:a16="http://schemas.microsoft.com/office/drawing/2014/main" id="{DFEE22BB-F777-4651-B18A-7033969B09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467" y="1826696"/>
            <a:ext cx="6691066" cy="374692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11912930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92490"/>
            <a:ext cx="8458200" cy="903231"/>
          </a:xfrm>
        </p:spPr>
        <p:txBody>
          <a:bodyPr>
            <a:noAutofit/>
          </a:bodyPr>
          <a:lstStyle/>
          <a:p>
            <a:r>
              <a:rPr lang="en-US" sz="3200" dirty="0">
                <a:solidFill>
                  <a:schemeClr val="tx1"/>
                </a:solidFill>
              </a:rPr>
              <a:t>Illustration 9–14 Pricing Bonds Issued at a Discount Using Present Value Tables</a:t>
            </a:r>
            <a:endParaRPr lang="en-US" sz="3200" noProof="0" dirty="0">
              <a:solidFill>
                <a:schemeClr val="tx1"/>
              </a:solidFill>
            </a:endParaRPr>
          </a:p>
        </p:txBody>
      </p:sp>
      <p:graphicFrame>
        <p:nvGraphicFramePr>
          <p:cNvPr id="8" name="Table 5">
            <a:extLst>
              <a:ext uri="{FF2B5EF4-FFF2-40B4-BE49-F238E27FC236}">
                <a16:creationId xmlns:a16="http://schemas.microsoft.com/office/drawing/2014/main" id="{8B82E7B4-6E26-4E4F-BA9D-A182CF579880}"/>
              </a:ext>
            </a:extLst>
          </p:cNvPr>
          <p:cNvGraphicFramePr>
            <a:graphicFrameLocks/>
          </p:cNvGraphicFramePr>
          <p:nvPr>
            <p:extLst>
              <p:ext uri="{D42A27DB-BD31-4B8C-83A1-F6EECF244321}">
                <p14:modId xmlns:p14="http://schemas.microsoft.com/office/powerpoint/2010/main" val="2573920294"/>
              </p:ext>
            </p:extLst>
          </p:nvPr>
        </p:nvGraphicFramePr>
        <p:xfrm>
          <a:off x="342900" y="1945845"/>
          <a:ext cx="8458200" cy="1754617"/>
        </p:xfrm>
        <a:graphic>
          <a:graphicData uri="http://schemas.openxmlformats.org/drawingml/2006/table">
            <a:tbl>
              <a:tblPr firstRow="1"/>
              <a:tblGrid>
                <a:gridCol w="3675077">
                  <a:extLst>
                    <a:ext uri="{9D8B030D-6E8A-4147-A177-3AD203B41FA5}">
                      <a16:colId xmlns:a16="http://schemas.microsoft.com/office/drawing/2014/main" val="4149597430"/>
                    </a:ext>
                  </a:extLst>
                </a:gridCol>
                <a:gridCol w="2909900">
                  <a:extLst>
                    <a:ext uri="{9D8B030D-6E8A-4147-A177-3AD203B41FA5}">
                      <a16:colId xmlns:a16="http://schemas.microsoft.com/office/drawing/2014/main" val="4250121883"/>
                    </a:ext>
                  </a:extLst>
                </a:gridCol>
                <a:gridCol w="303922">
                  <a:extLst>
                    <a:ext uri="{9D8B030D-6E8A-4147-A177-3AD203B41FA5}">
                      <a16:colId xmlns:a16="http://schemas.microsoft.com/office/drawing/2014/main" val="1587550367"/>
                    </a:ext>
                  </a:extLst>
                </a:gridCol>
                <a:gridCol w="1569301">
                  <a:extLst>
                    <a:ext uri="{9D8B030D-6E8A-4147-A177-3AD203B41FA5}">
                      <a16:colId xmlns:a16="http://schemas.microsoft.com/office/drawing/2014/main" val="1202524576"/>
                    </a:ext>
                  </a:extLst>
                </a:gridCol>
              </a:tblGrid>
              <a:tr h="467898">
                <a:tc>
                  <a:txBody>
                    <a:bodyPr/>
                    <a:lstStyle/>
                    <a:p>
                      <a:r>
                        <a:rPr lang="en-US" sz="1800" dirty="0"/>
                        <a:t>Present value of principal          </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$100,000 × 0.45639*</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45,639</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5601391"/>
                  </a:ext>
                </a:extLst>
              </a:tr>
              <a:tr h="818821">
                <a:tc>
                  <a:txBody>
                    <a:bodyPr/>
                    <a:lstStyle/>
                    <a:p>
                      <a:r>
                        <a:rPr lang="en-US" sz="1800" dirty="0"/>
                        <a:t>Present value of interest payments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$3,500</a:t>
                      </a:r>
                      <a:r>
                        <a:rPr lang="en-US" sz="1800" baseline="30000" dirty="0"/>
                        <a:t>1</a:t>
                      </a:r>
                      <a:r>
                        <a:rPr lang="en-US" sz="1800" dirty="0"/>
                        <a:t> × 13.59033**</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sng" dirty="0"/>
                        <a:t>    47,566</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9719487"/>
                  </a:ext>
                </a:extLst>
              </a:tr>
              <a:tr h="467898">
                <a:tc>
                  <a:txBody>
                    <a:bodyPr/>
                    <a:lstStyle/>
                    <a:p>
                      <a:pPr marL="0" indent="542925"/>
                      <a:r>
                        <a:rPr lang="en-US" sz="1800" dirty="0"/>
                        <a:t>Issue price of the bonds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dbl" baseline="0" dirty="0"/>
                        <a:t>$  93,205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8006087"/>
                  </a:ext>
                </a:extLst>
              </a:tr>
            </a:tbl>
          </a:graphicData>
        </a:graphic>
      </p:graphicFrame>
      <p:sp>
        <p:nvSpPr>
          <p:cNvPr id="3" name="Content Placeholder 2">
            <a:extLst>
              <a:ext uri="{FF2B5EF4-FFF2-40B4-BE49-F238E27FC236}">
                <a16:creationId xmlns:a16="http://schemas.microsoft.com/office/drawing/2014/main" id="{187CD1F5-D62F-424C-A59C-6CFB2CBF5FBD}"/>
              </a:ext>
            </a:extLst>
          </p:cNvPr>
          <p:cNvSpPr>
            <a:spLocks noGrp="1"/>
          </p:cNvSpPr>
          <p:nvPr>
            <p:ph sz="quarter" idx="11"/>
          </p:nvPr>
        </p:nvSpPr>
        <p:spPr>
          <a:xfrm>
            <a:off x="342900" y="4243382"/>
            <a:ext cx="8458200" cy="1171581"/>
          </a:xfrm>
        </p:spPr>
        <p:txBody>
          <a:bodyPr>
            <a:normAutofit/>
          </a:bodyPr>
          <a:lstStyle/>
          <a:p>
            <a:pPr>
              <a:spcBef>
                <a:spcPts val="1000"/>
              </a:spcBef>
              <a:spcAft>
                <a:spcPts val="0"/>
              </a:spcAft>
            </a:pPr>
            <a:r>
              <a:rPr lang="en-US" sz="1600" baseline="30000" dirty="0"/>
              <a:t>1</a:t>
            </a:r>
            <a:r>
              <a:rPr lang="en-US" sz="1600" dirty="0"/>
              <a:t>$100,000 × 7% × 1/2 year = $3,500</a:t>
            </a:r>
          </a:p>
          <a:p>
            <a:pPr>
              <a:spcBef>
                <a:spcPts val="1000"/>
              </a:spcBef>
              <a:spcAft>
                <a:spcPts val="0"/>
              </a:spcAft>
            </a:pPr>
            <a:r>
              <a:rPr lang="en-US" sz="1600" dirty="0"/>
              <a:t>*Table 2, </a:t>
            </a:r>
            <a:r>
              <a:rPr lang="en-US" sz="1600" dirty="0" err="1"/>
              <a:t>i</a:t>
            </a:r>
            <a:r>
              <a:rPr lang="en-US" sz="1600" dirty="0"/>
              <a:t> = 4%, n = 20</a:t>
            </a:r>
          </a:p>
          <a:p>
            <a:pPr>
              <a:spcBef>
                <a:spcPts val="1000"/>
              </a:spcBef>
              <a:spcAft>
                <a:spcPts val="0"/>
              </a:spcAft>
            </a:pPr>
            <a:r>
              <a:rPr lang="en-US" sz="1600" dirty="0"/>
              <a:t>**Table 4, </a:t>
            </a:r>
            <a:r>
              <a:rPr lang="en-US" sz="1600" dirty="0" err="1"/>
              <a:t>i</a:t>
            </a:r>
            <a:r>
              <a:rPr lang="en-US" sz="1600" dirty="0"/>
              <a:t> = 4%, n = 20</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35083646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rmAutofit/>
          </a:bodyPr>
          <a:lstStyle/>
          <a:p>
            <a:r>
              <a:rPr lang="en-US" dirty="0"/>
              <a:t>Common Mistake </a:t>
            </a:r>
            <a:r>
              <a:rPr lang="en-US" sz="1000" b="0" dirty="0"/>
              <a:t>2</a:t>
            </a:r>
            <a:endParaRPr lang="en-US" sz="1000" b="0" noProof="0" dirty="0"/>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p:txBody>
          <a:bodyPr>
            <a:noAutofit/>
          </a:bodyPr>
          <a:lstStyle/>
          <a:p>
            <a:pPr marL="291600" indent="-291600">
              <a:spcBef>
                <a:spcPts val="1000"/>
              </a:spcBef>
              <a:spcAft>
                <a:spcPts val="0"/>
              </a:spcAft>
              <a:buFont typeface="Arial" panose="020B0604020202020204" pitchFamily="34" charset="0"/>
              <a:buChar char="•"/>
            </a:pPr>
            <a:r>
              <a:rPr lang="en-US" sz="2800" dirty="0"/>
              <a:t>The interest rate we use to calculate the bond issue price is always the </a:t>
            </a:r>
            <a:r>
              <a:rPr lang="en-US" sz="2800" i="1" dirty="0"/>
              <a:t>market</a:t>
            </a:r>
            <a:r>
              <a:rPr lang="en-US" sz="2800" dirty="0"/>
              <a:t> rate, never the stated rate.</a:t>
            </a:r>
          </a:p>
          <a:p>
            <a:pPr marL="291600" indent="-291600">
              <a:spcBef>
                <a:spcPts val="1000"/>
              </a:spcBef>
              <a:spcAft>
                <a:spcPts val="0"/>
              </a:spcAft>
              <a:buFont typeface="Arial" panose="020B0604020202020204" pitchFamily="34" charset="0"/>
              <a:buChar char="•"/>
            </a:pPr>
            <a:r>
              <a:rPr lang="en-US" sz="2800" dirty="0"/>
              <a:t>Some students get confused and incorrectly use the stated rate to calculate present value.</a:t>
            </a:r>
          </a:p>
          <a:p>
            <a:pPr marL="291600" indent="-291600">
              <a:spcBef>
                <a:spcPts val="1000"/>
              </a:spcBef>
              <a:spcAft>
                <a:spcPts val="0"/>
              </a:spcAft>
              <a:buFont typeface="Arial" panose="020B0604020202020204" pitchFamily="34" charset="0"/>
              <a:buChar char="•"/>
            </a:pPr>
            <a:r>
              <a:rPr lang="en-US" sz="2800" dirty="0"/>
              <a:t>Use the stated rate to calculate the interest payment each period, but use the market rate to calculate the present value of the cash flows.</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27744609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47328"/>
            <a:ext cx="8458200" cy="993554"/>
          </a:xfrm>
        </p:spPr>
        <p:txBody>
          <a:bodyPr>
            <a:noAutofit/>
          </a:bodyPr>
          <a:lstStyle/>
          <a:p>
            <a:r>
              <a:rPr lang="en-US" sz="3200" dirty="0">
                <a:solidFill>
                  <a:schemeClr val="tx1"/>
                </a:solidFill>
              </a:rPr>
              <a:t>Illustration 9–15 Pricing Bonds Issued at A Premium Using a Financial Calculator</a:t>
            </a:r>
            <a:endParaRPr lang="en-US" sz="3200" noProof="0" dirty="0">
              <a:solidFill>
                <a:schemeClr val="tx1"/>
              </a:solidFill>
            </a:endParaRPr>
          </a:p>
        </p:txBody>
      </p:sp>
      <p:pic>
        <p:nvPicPr>
          <p:cNvPr id="4" name="Picture 3" descr="The table has 3 columns and 6 rows.">
            <a:extLst>
              <a:ext uri="{FF2B5EF4-FFF2-40B4-BE49-F238E27FC236}">
                <a16:creationId xmlns:a16="http://schemas.microsoft.com/office/drawing/2014/main" id="{2E352615-0AE1-4573-9364-318EC750604A}"/>
              </a:ext>
            </a:extLst>
          </p:cNvPr>
          <p:cNvPicPr>
            <a:picLocks noChangeAspect="1"/>
          </p:cNvPicPr>
          <p:nvPr/>
        </p:nvPicPr>
        <p:blipFill rotWithShape="1">
          <a:blip r:embed="rId3"/>
          <a:srcRect l="1037" r="1613"/>
          <a:stretch/>
        </p:blipFill>
        <p:spPr>
          <a:xfrm>
            <a:off x="430244" y="1868288"/>
            <a:ext cx="8196168" cy="3121423"/>
          </a:xfrm>
          <a:prstGeom prst="rect">
            <a:avLst/>
          </a:prstGeom>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2239717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47328"/>
            <a:ext cx="8458200" cy="993554"/>
          </a:xfrm>
        </p:spPr>
        <p:txBody>
          <a:bodyPr>
            <a:noAutofit/>
          </a:bodyPr>
          <a:lstStyle/>
          <a:p>
            <a:r>
              <a:rPr lang="en-US" dirty="0">
                <a:solidFill>
                  <a:schemeClr val="tx1"/>
                </a:solidFill>
              </a:rPr>
              <a:t>Illustration 9–16 Pricing Bonds Issued at a Premium Using Excel</a:t>
            </a:r>
            <a:endParaRPr lang="en-US" noProof="0" dirty="0">
              <a:solidFill>
                <a:schemeClr val="tx1"/>
              </a:solidFill>
            </a:endParaRPr>
          </a:p>
        </p:txBody>
      </p:sp>
      <p:pic>
        <p:nvPicPr>
          <p:cNvPr id="6" name="Picture 4" descr="The illustration of an excel sheet shows the formula in cell B 7 as: = - P V (B 5, B 4, B 3, B 2,0).">
            <a:extLst>
              <a:ext uri="{FF2B5EF4-FFF2-40B4-BE49-F238E27FC236}">
                <a16:creationId xmlns:a16="http://schemas.microsoft.com/office/drawing/2014/main" id="{B240EEFE-50B7-4E6E-BF92-F7301A8AC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467" y="1849277"/>
            <a:ext cx="6691066" cy="374692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4236968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9–1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3433054"/>
          </a:xfrm>
        </p:spPr>
        <p:txBody>
          <a:bodyPr>
            <a:noAutofit/>
          </a:bodyPr>
          <a:lstStyle/>
          <a:p>
            <a:pPr>
              <a:spcBef>
                <a:spcPts val="1000"/>
              </a:spcBef>
              <a:spcAft>
                <a:spcPts val="0"/>
              </a:spcAft>
            </a:pPr>
            <a:r>
              <a:rPr lang="en-US" sz="2600" dirty="0"/>
              <a:t>Which of the following statements is true?</a:t>
            </a:r>
          </a:p>
          <a:p>
            <a:pPr marL="393700" indent="-393700">
              <a:spcBef>
                <a:spcPts val="1000"/>
              </a:spcBef>
              <a:spcAft>
                <a:spcPts val="0"/>
              </a:spcAft>
            </a:pPr>
            <a:r>
              <a:rPr lang="en-US" sz="2600" b="1" dirty="0"/>
              <a:t>a. </a:t>
            </a:r>
            <a:r>
              <a:rPr lang="en-US" sz="2600" dirty="0"/>
              <a:t>Profits generated by a company are a source of external financing.</a:t>
            </a:r>
          </a:p>
          <a:p>
            <a:pPr>
              <a:spcBef>
                <a:spcPts val="1000"/>
              </a:spcBef>
              <a:spcAft>
                <a:spcPts val="0"/>
              </a:spcAft>
            </a:pPr>
            <a:r>
              <a:rPr lang="en-US" sz="2600" b="1" dirty="0"/>
              <a:t>b.</a:t>
            </a:r>
            <a:r>
              <a:rPr lang="en-US" sz="2600" dirty="0"/>
              <a:t> Dividends paid are a tax-deductible expense.</a:t>
            </a:r>
          </a:p>
          <a:p>
            <a:pPr marL="1768475" indent="-1768475">
              <a:spcBef>
                <a:spcPts val="1000"/>
              </a:spcBef>
              <a:spcAft>
                <a:spcPts val="0"/>
              </a:spcAft>
            </a:pPr>
            <a:r>
              <a:rPr lang="en-US" sz="2600" b="1" dirty="0"/>
              <a:t>Answer: c.</a:t>
            </a:r>
            <a:r>
              <a:rPr lang="en-US" sz="2600" dirty="0"/>
              <a:t> Interest paid on debt is a tax-deductible expense.</a:t>
            </a:r>
          </a:p>
          <a:p>
            <a:pPr>
              <a:spcBef>
                <a:spcPts val="1000"/>
              </a:spcBef>
              <a:spcAft>
                <a:spcPts val="0"/>
              </a:spcAft>
            </a:pPr>
            <a:r>
              <a:rPr lang="en-US" sz="2600" b="1" dirty="0"/>
              <a:t>d.</a:t>
            </a:r>
            <a:r>
              <a:rPr lang="en-US" sz="2600" dirty="0"/>
              <a:t> All of the above are true.</a:t>
            </a:r>
          </a:p>
        </p:txBody>
      </p:sp>
      <p:sp>
        <p:nvSpPr>
          <p:cNvPr id="8"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952517"/>
            <a:ext cx="8458200" cy="1478261"/>
          </a:xfrm>
        </p:spPr>
        <p:txBody>
          <a:bodyPr>
            <a:noAutofit/>
          </a:bodyPr>
          <a:lstStyle/>
          <a:p>
            <a:pPr>
              <a:spcBef>
                <a:spcPts val="1000"/>
              </a:spcBef>
              <a:spcAft>
                <a:spcPts val="0"/>
              </a:spcAft>
            </a:pPr>
            <a:r>
              <a:rPr lang="en-US" sz="2200" dirty="0"/>
              <a:t>Interest paid on debt is a tax-deductible expense, whereas dividends paid are not tax-deductible and are not an expense. Profits generated by a company are referred to as internal financing (not external financing).</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6186291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92490"/>
            <a:ext cx="8458200" cy="903231"/>
          </a:xfrm>
        </p:spPr>
        <p:txBody>
          <a:bodyPr>
            <a:noAutofit/>
          </a:bodyPr>
          <a:lstStyle/>
          <a:p>
            <a:r>
              <a:rPr lang="en-US" sz="3200" dirty="0">
                <a:solidFill>
                  <a:schemeClr val="tx1"/>
                </a:solidFill>
              </a:rPr>
              <a:t>Illustration 9–17 Pricing Bonds Issued at a Premium Using Present Value Tables</a:t>
            </a:r>
            <a:endParaRPr lang="en-US" sz="3200" noProof="0" dirty="0">
              <a:solidFill>
                <a:schemeClr val="tx1"/>
              </a:solidFill>
            </a:endParaRPr>
          </a:p>
        </p:txBody>
      </p:sp>
      <p:graphicFrame>
        <p:nvGraphicFramePr>
          <p:cNvPr id="8" name="Table 5">
            <a:extLst>
              <a:ext uri="{FF2B5EF4-FFF2-40B4-BE49-F238E27FC236}">
                <a16:creationId xmlns:a16="http://schemas.microsoft.com/office/drawing/2014/main" id="{8B82E7B4-6E26-4E4F-BA9D-A182CF579880}"/>
              </a:ext>
            </a:extLst>
          </p:cNvPr>
          <p:cNvGraphicFramePr>
            <a:graphicFrameLocks/>
          </p:cNvGraphicFramePr>
          <p:nvPr>
            <p:extLst>
              <p:ext uri="{D42A27DB-BD31-4B8C-83A1-F6EECF244321}">
                <p14:modId xmlns:p14="http://schemas.microsoft.com/office/powerpoint/2010/main" val="3943753878"/>
              </p:ext>
            </p:extLst>
          </p:nvPr>
        </p:nvGraphicFramePr>
        <p:xfrm>
          <a:off x="342900" y="1945846"/>
          <a:ext cx="8458200" cy="1581124"/>
        </p:xfrm>
        <a:graphic>
          <a:graphicData uri="http://schemas.openxmlformats.org/drawingml/2006/table">
            <a:tbl>
              <a:tblPr firstRow="1"/>
              <a:tblGrid>
                <a:gridCol w="3675077">
                  <a:extLst>
                    <a:ext uri="{9D8B030D-6E8A-4147-A177-3AD203B41FA5}">
                      <a16:colId xmlns:a16="http://schemas.microsoft.com/office/drawing/2014/main" val="4149597430"/>
                    </a:ext>
                  </a:extLst>
                </a:gridCol>
                <a:gridCol w="2909900">
                  <a:extLst>
                    <a:ext uri="{9D8B030D-6E8A-4147-A177-3AD203B41FA5}">
                      <a16:colId xmlns:a16="http://schemas.microsoft.com/office/drawing/2014/main" val="4250121883"/>
                    </a:ext>
                  </a:extLst>
                </a:gridCol>
                <a:gridCol w="303922">
                  <a:extLst>
                    <a:ext uri="{9D8B030D-6E8A-4147-A177-3AD203B41FA5}">
                      <a16:colId xmlns:a16="http://schemas.microsoft.com/office/drawing/2014/main" val="1587550367"/>
                    </a:ext>
                  </a:extLst>
                </a:gridCol>
                <a:gridCol w="1569301">
                  <a:extLst>
                    <a:ext uri="{9D8B030D-6E8A-4147-A177-3AD203B41FA5}">
                      <a16:colId xmlns:a16="http://schemas.microsoft.com/office/drawing/2014/main" val="1202524576"/>
                    </a:ext>
                  </a:extLst>
                </a:gridCol>
              </a:tblGrid>
              <a:tr h="421633">
                <a:tc>
                  <a:txBody>
                    <a:bodyPr/>
                    <a:lstStyle/>
                    <a:p>
                      <a:r>
                        <a:rPr lang="en-US" sz="1800" dirty="0"/>
                        <a:t>Present value of principal</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$100,000 × 0.55368*</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55,368</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5601391"/>
                  </a:ext>
                </a:extLst>
              </a:tr>
              <a:tr h="737858">
                <a:tc>
                  <a:txBody>
                    <a:bodyPr/>
                    <a:lstStyle/>
                    <a:p>
                      <a:r>
                        <a:rPr lang="en-US" sz="1800" dirty="0"/>
                        <a:t>Present value of interest payments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 $3,500</a:t>
                      </a:r>
                      <a:r>
                        <a:rPr lang="en-US" sz="1800" baseline="30000" dirty="0"/>
                        <a:t>1</a:t>
                      </a:r>
                      <a:r>
                        <a:rPr lang="en-US" sz="1800" dirty="0"/>
                        <a:t> × 14.87747**</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sng" dirty="0"/>
                        <a:t>     52,071</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9719487"/>
                  </a:ext>
                </a:extLst>
              </a:tr>
              <a:tr h="421633">
                <a:tc>
                  <a:txBody>
                    <a:bodyPr/>
                    <a:lstStyle/>
                    <a:p>
                      <a:pPr marL="0" indent="542925"/>
                      <a:r>
                        <a:rPr lang="en-US" sz="1800" dirty="0"/>
                        <a:t>Issue price of the bonds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u="dbl" baseline="0" dirty="0"/>
                        <a:t>$ 107,439</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8006087"/>
                  </a:ext>
                </a:extLst>
              </a:tr>
            </a:tbl>
          </a:graphicData>
        </a:graphic>
      </p:graphicFrame>
      <p:sp>
        <p:nvSpPr>
          <p:cNvPr id="3" name="Content Placeholder 2">
            <a:extLst>
              <a:ext uri="{FF2B5EF4-FFF2-40B4-BE49-F238E27FC236}">
                <a16:creationId xmlns:a16="http://schemas.microsoft.com/office/drawing/2014/main" id="{187CD1F5-D62F-424C-A59C-6CFB2CBF5FBD}"/>
              </a:ext>
            </a:extLst>
          </p:cNvPr>
          <p:cNvSpPr>
            <a:spLocks noGrp="1"/>
          </p:cNvSpPr>
          <p:nvPr>
            <p:ph sz="quarter" idx="11"/>
          </p:nvPr>
        </p:nvSpPr>
        <p:spPr>
          <a:xfrm>
            <a:off x="342900" y="4243382"/>
            <a:ext cx="8458200" cy="1171581"/>
          </a:xfrm>
        </p:spPr>
        <p:txBody>
          <a:bodyPr>
            <a:normAutofit/>
          </a:bodyPr>
          <a:lstStyle/>
          <a:p>
            <a:pPr>
              <a:spcBef>
                <a:spcPts val="1000"/>
              </a:spcBef>
              <a:spcAft>
                <a:spcPts val="0"/>
              </a:spcAft>
            </a:pPr>
            <a:r>
              <a:rPr lang="en-US" sz="1600" baseline="30000" dirty="0"/>
              <a:t>1</a:t>
            </a:r>
            <a:r>
              <a:rPr lang="en-US" sz="1600" dirty="0"/>
              <a:t>$100,000 × 7% × 1/2 year = $3,500</a:t>
            </a:r>
          </a:p>
          <a:p>
            <a:pPr>
              <a:spcBef>
                <a:spcPts val="1000"/>
              </a:spcBef>
              <a:spcAft>
                <a:spcPts val="0"/>
              </a:spcAft>
            </a:pPr>
            <a:r>
              <a:rPr lang="en-US" sz="1600" dirty="0"/>
              <a:t>*Table 2, </a:t>
            </a:r>
            <a:r>
              <a:rPr lang="en-US" sz="1600" dirty="0" err="1"/>
              <a:t>i</a:t>
            </a:r>
            <a:r>
              <a:rPr lang="en-US" sz="1600" dirty="0"/>
              <a:t> = 3%, n = 20</a:t>
            </a:r>
          </a:p>
          <a:p>
            <a:pPr>
              <a:spcBef>
                <a:spcPts val="1000"/>
              </a:spcBef>
              <a:spcAft>
                <a:spcPts val="0"/>
              </a:spcAft>
            </a:pPr>
            <a:r>
              <a:rPr lang="en-US" sz="1600" dirty="0"/>
              <a:t>**Table 4, </a:t>
            </a:r>
            <a:r>
              <a:rPr lang="en-US" sz="1600" dirty="0" err="1"/>
              <a:t>i</a:t>
            </a:r>
            <a:r>
              <a:rPr lang="en-US" sz="1600" dirty="0"/>
              <a:t> = 3%, n = 20</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1147592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a:xfrm>
            <a:off x="342900" y="192490"/>
            <a:ext cx="8458200" cy="903231"/>
          </a:xfrm>
        </p:spPr>
        <p:txBody>
          <a:bodyPr>
            <a:noAutofit/>
          </a:bodyPr>
          <a:lstStyle/>
          <a:p>
            <a:r>
              <a:rPr lang="en-US" dirty="0">
                <a:solidFill>
                  <a:schemeClr val="tx1"/>
                </a:solidFill>
              </a:rPr>
              <a:t>Illustration 9–18 Stated Rate, Market Rate, and the Bond Issue Price</a:t>
            </a:r>
            <a:endParaRPr lang="en-US" noProof="0" dirty="0">
              <a:solidFill>
                <a:schemeClr val="tx1"/>
              </a:solidFill>
            </a:endParaRPr>
          </a:p>
        </p:txBody>
      </p:sp>
      <p:graphicFrame>
        <p:nvGraphicFramePr>
          <p:cNvPr id="9" name="Table 5">
            <a:extLst>
              <a:ext uri="{FF2B5EF4-FFF2-40B4-BE49-F238E27FC236}">
                <a16:creationId xmlns:a16="http://schemas.microsoft.com/office/drawing/2014/main" id="{B095933E-F278-4346-8309-5BAA559C14C3}"/>
              </a:ext>
            </a:extLst>
          </p:cNvPr>
          <p:cNvGraphicFramePr>
            <a:graphicFrameLocks/>
          </p:cNvGraphicFramePr>
          <p:nvPr>
            <p:extLst>
              <p:ext uri="{D42A27DB-BD31-4B8C-83A1-F6EECF244321}">
                <p14:modId xmlns:p14="http://schemas.microsoft.com/office/powerpoint/2010/main" val="118761085"/>
              </p:ext>
            </p:extLst>
          </p:nvPr>
        </p:nvGraphicFramePr>
        <p:xfrm>
          <a:off x="342900" y="2575560"/>
          <a:ext cx="7748624" cy="1706880"/>
        </p:xfrm>
        <a:graphic>
          <a:graphicData uri="http://schemas.openxmlformats.org/drawingml/2006/table">
            <a:tbl>
              <a:tblPr firstRow="1"/>
              <a:tblGrid>
                <a:gridCol w="2935507">
                  <a:extLst>
                    <a:ext uri="{9D8B030D-6E8A-4147-A177-3AD203B41FA5}">
                      <a16:colId xmlns:a16="http://schemas.microsoft.com/office/drawing/2014/main" val="4173596136"/>
                    </a:ext>
                  </a:extLst>
                </a:gridCol>
                <a:gridCol w="2322876">
                  <a:extLst>
                    <a:ext uri="{9D8B030D-6E8A-4147-A177-3AD203B41FA5}">
                      <a16:colId xmlns:a16="http://schemas.microsoft.com/office/drawing/2014/main" val="1853844087"/>
                    </a:ext>
                  </a:extLst>
                </a:gridCol>
                <a:gridCol w="2490241">
                  <a:extLst>
                    <a:ext uri="{9D8B030D-6E8A-4147-A177-3AD203B41FA5}">
                      <a16:colId xmlns:a16="http://schemas.microsoft.com/office/drawing/2014/main" val="1741039497"/>
                    </a:ext>
                  </a:extLst>
                </a:gridCol>
              </a:tblGrid>
              <a:tr h="0">
                <a:tc>
                  <a:txBody>
                    <a:bodyPr/>
                    <a:lstStyle/>
                    <a:p>
                      <a:pPr algn="ctr"/>
                      <a:r>
                        <a:rPr lang="en-US" sz="2000" b="1" dirty="0">
                          <a:solidFill>
                            <a:schemeClr val="tx1"/>
                          </a:solidFill>
                        </a:rPr>
                        <a:t>Bonds Issued at a</a:t>
                      </a:r>
                      <a:br>
                        <a:rPr lang="en-US" sz="2000" b="1" dirty="0">
                          <a:solidFill>
                            <a:schemeClr val="tx1"/>
                          </a:solidFill>
                        </a:rPr>
                      </a:br>
                      <a:r>
                        <a:rPr lang="en-US" sz="2000" b="1" dirty="0">
                          <a:solidFill>
                            <a:schemeClr val="tx1"/>
                          </a:solidFill>
                        </a:rPr>
                        <a:t>Discount</a:t>
                      </a:r>
                      <a:endParaRPr 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1" dirty="0">
                          <a:solidFill>
                            <a:schemeClr val="tx1"/>
                          </a:solidFill>
                        </a:rPr>
                        <a:t>Bonds Issued at</a:t>
                      </a:r>
                      <a:br>
                        <a:rPr lang="en-US" sz="2000" b="1" dirty="0">
                          <a:solidFill>
                            <a:schemeClr val="tx1"/>
                          </a:solidFill>
                        </a:rPr>
                      </a:br>
                      <a:r>
                        <a:rPr lang="en-US" sz="2000" b="1" dirty="0">
                          <a:solidFill>
                            <a:schemeClr val="tx1"/>
                          </a:solidFill>
                        </a:rPr>
                        <a:t>Face Amount</a:t>
                      </a:r>
                      <a:endParaRPr 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b="1" dirty="0">
                          <a:solidFill>
                            <a:schemeClr val="tx1"/>
                          </a:solidFill>
                        </a:rPr>
                        <a:t>Bonds Issued at a</a:t>
                      </a:r>
                      <a:br>
                        <a:rPr lang="en-US" sz="2000" b="1" dirty="0">
                          <a:solidFill>
                            <a:schemeClr val="tx1"/>
                          </a:solidFill>
                        </a:rPr>
                      </a:br>
                      <a:r>
                        <a:rPr lang="en-US" sz="2000" b="1" dirty="0">
                          <a:solidFill>
                            <a:schemeClr val="tx1"/>
                          </a:solidFill>
                        </a:rPr>
                        <a:t>Premium</a:t>
                      </a:r>
                      <a:endParaRPr 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6672436"/>
                  </a:ext>
                </a:extLst>
              </a:tr>
              <a:tr h="0">
                <a:tc>
                  <a:txBody>
                    <a:bodyPr/>
                    <a:lstStyle/>
                    <a:p>
                      <a:pPr algn="ctr"/>
                      <a:r>
                        <a:rPr lang="en-US" sz="2000" dirty="0"/>
                        <a:t>Stated rate (7%) </a:t>
                      </a:r>
                      <a:br>
                        <a:rPr lang="en-US" sz="2000" dirty="0"/>
                      </a:br>
                      <a:r>
                        <a:rPr lang="en-US" sz="2000" dirty="0"/>
                        <a:t>less than </a:t>
                      </a:r>
                      <a:br>
                        <a:rPr lang="en-US" sz="2000" dirty="0"/>
                      </a:br>
                      <a:r>
                        <a:rPr lang="en-US" sz="2000" b="1" dirty="0">
                          <a:solidFill>
                            <a:srgbClr val="002060"/>
                          </a:solidFill>
                        </a:rPr>
                        <a:t>Market rate (8%)</a:t>
                      </a:r>
                      <a:endParaRPr lang="en-US" sz="2000" dirty="0">
                        <a:solidFill>
                          <a:srgbClr val="00206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Stated rate (7%) </a:t>
                      </a:r>
                      <a:br>
                        <a:rPr lang="en-US" sz="2000" dirty="0"/>
                      </a:br>
                      <a:r>
                        <a:rPr lang="en-US" sz="2000" dirty="0"/>
                        <a:t>equal to </a:t>
                      </a:r>
                      <a:br>
                        <a:rPr lang="en-US" sz="2000" dirty="0"/>
                      </a:br>
                      <a:r>
                        <a:rPr lang="en-US" sz="2000" b="1" dirty="0">
                          <a:solidFill>
                            <a:srgbClr val="002060"/>
                          </a:solidFill>
                        </a:rPr>
                        <a:t>Market rate (7%)</a:t>
                      </a:r>
                      <a:endParaRPr lang="en-US" sz="2000" dirty="0">
                        <a:solidFill>
                          <a:srgbClr val="00206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Stated rate (7%) </a:t>
                      </a:r>
                      <a:br>
                        <a:rPr lang="en-US" sz="2000" dirty="0"/>
                      </a:br>
                      <a:r>
                        <a:rPr lang="en-US" sz="2000" dirty="0"/>
                        <a:t>greater than </a:t>
                      </a:r>
                      <a:br>
                        <a:rPr lang="en-US" sz="2000" dirty="0"/>
                      </a:br>
                      <a:r>
                        <a:rPr lang="en-US" sz="2000" b="1" dirty="0">
                          <a:solidFill>
                            <a:srgbClr val="002060"/>
                          </a:solidFill>
                        </a:rPr>
                        <a:t>Market rate (6%)</a:t>
                      </a:r>
                      <a:endParaRPr lang="en-US" sz="2000" dirty="0">
                        <a:solidFill>
                          <a:srgbClr val="00206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7070964"/>
                  </a:ext>
                </a:extLst>
              </a:tr>
            </a:tbl>
          </a:graphicData>
        </a:graphic>
      </p:graphicFrame>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41667217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7</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Autofit/>
          </a:bodyPr>
          <a:lstStyle/>
          <a:p>
            <a:pPr marL="291600" indent="-291600">
              <a:spcBef>
                <a:spcPts val="1000"/>
              </a:spcBef>
              <a:spcAft>
                <a:spcPts val="0"/>
              </a:spcAft>
              <a:buFont typeface="Arial" panose="020B0604020202020204" pitchFamily="34" charset="0"/>
              <a:buChar char="•"/>
            </a:pPr>
            <a:r>
              <a:rPr lang="en-US" sz="2800" dirty="0"/>
              <a:t>The issue price of a bond is equal to the present value of the face amount (principal) payable at maturity, plus the present value of the periodic interest payments. </a:t>
            </a:r>
          </a:p>
          <a:p>
            <a:pPr marL="291600" indent="-291600">
              <a:spcBef>
                <a:spcPts val="1000"/>
              </a:spcBef>
              <a:spcAft>
                <a:spcPts val="0"/>
              </a:spcAft>
              <a:buFont typeface="Arial" panose="020B0604020202020204" pitchFamily="34" charset="0"/>
              <a:buChar char="•"/>
            </a:pPr>
            <a:r>
              <a:rPr lang="en-US" sz="2800" dirty="0"/>
              <a:t>Bonds can be issued at face amount, below face amount (at a discount), or above face amount (at a premium).</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19618881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9–6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3085429"/>
          </a:xfrm>
        </p:spPr>
        <p:txBody>
          <a:bodyPr>
            <a:noAutofit/>
          </a:bodyPr>
          <a:lstStyle/>
          <a:p>
            <a:pPr>
              <a:spcBef>
                <a:spcPts val="1000"/>
              </a:spcBef>
              <a:spcAft>
                <a:spcPts val="0"/>
              </a:spcAft>
            </a:pPr>
            <a:r>
              <a:rPr lang="en-US" sz="2600" dirty="0"/>
              <a:t>Which of the following statements is true for bonds issued at a discount?</a:t>
            </a:r>
          </a:p>
          <a:p>
            <a:pPr>
              <a:spcBef>
                <a:spcPts val="1000"/>
              </a:spcBef>
              <a:spcAft>
                <a:spcPts val="0"/>
              </a:spcAft>
            </a:pPr>
            <a:r>
              <a:rPr lang="en-US" sz="2600" b="1" dirty="0"/>
              <a:t>a.</a:t>
            </a:r>
            <a:r>
              <a:rPr lang="en-US" sz="2600" dirty="0"/>
              <a:t> The stated interest rate &gt; market rate</a:t>
            </a:r>
          </a:p>
          <a:p>
            <a:pPr>
              <a:spcBef>
                <a:spcPts val="1000"/>
              </a:spcBef>
              <a:spcAft>
                <a:spcPts val="0"/>
              </a:spcAft>
            </a:pPr>
            <a:r>
              <a:rPr lang="en-US" sz="2600" b="1" dirty="0"/>
              <a:t>b.</a:t>
            </a:r>
            <a:r>
              <a:rPr lang="en-US" sz="2600" dirty="0"/>
              <a:t> The stated interest rate &lt; market rate</a:t>
            </a:r>
          </a:p>
          <a:p>
            <a:pPr>
              <a:spcBef>
                <a:spcPts val="1000"/>
              </a:spcBef>
              <a:spcAft>
                <a:spcPts val="0"/>
              </a:spcAft>
            </a:pPr>
            <a:r>
              <a:rPr lang="en-US" sz="2600" b="1" dirty="0"/>
              <a:t>c.</a:t>
            </a:r>
            <a:r>
              <a:rPr lang="en-US" sz="2600" dirty="0"/>
              <a:t> The stated interest rate = market rate</a:t>
            </a:r>
          </a:p>
          <a:p>
            <a:pPr marL="449263" indent="-449263">
              <a:spcBef>
                <a:spcPts val="1000"/>
              </a:spcBef>
              <a:spcAft>
                <a:spcPts val="0"/>
              </a:spcAft>
            </a:pPr>
            <a:r>
              <a:rPr lang="en-US" sz="2600" b="1" dirty="0"/>
              <a:t>d.</a:t>
            </a:r>
            <a:r>
              <a:rPr lang="en-US" sz="2600" dirty="0"/>
              <a:t> The stated interest rate is unrelated to the market rate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7707042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9–6 </a:t>
            </a:r>
            <a:r>
              <a:rPr lang="en-US" sz="1000" b="0" dirty="0"/>
              <a:t>2</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09"/>
            <a:ext cx="8458200" cy="3025468"/>
          </a:xfrm>
        </p:spPr>
        <p:txBody>
          <a:bodyPr>
            <a:noAutofit/>
          </a:bodyPr>
          <a:lstStyle/>
          <a:p>
            <a:pPr>
              <a:spcBef>
                <a:spcPts val="1000"/>
              </a:spcBef>
              <a:spcAft>
                <a:spcPts val="0"/>
              </a:spcAft>
            </a:pPr>
            <a:r>
              <a:rPr lang="en-US" sz="2600" dirty="0"/>
              <a:t>Which of the following statements is true for bonds issued at a discount?</a:t>
            </a:r>
          </a:p>
          <a:p>
            <a:pPr>
              <a:spcBef>
                <a:spcPts val="1000"/>
              </a:spcBef>
              <a:spcAft>
                <a:spcPts val="0"/>
              </a:spcAft>
            </a:pPr>
            <a:r>
              <a:rPr lang="en-US" sz="2600" b="1" dirty="0"/>
              <a:t>a.</a:t>
            </a:r>
            <a:r>
              <a:rPr lang="en-US" sz="2600" dirty="0"/>
              <a:t> The stated interest rate &gt; market rate</a:t>
            </a:r>
          </a:p>
          <a:p>
            <a:pPr>
              <a:spcBef>
                <a:spcPts val="1000"/>
              </a:spcBef>
              <a:spcAft>
                <a:spcPts val="0"/>
              </a:spcAft>
            </a:pPr>
            <a:r>
              <a:rPr lang="en-US" sz="2600" b="1" dirty="0"/>
              <a:t>Answer: b.</a:t>
            </a:r>
            <a:r>
              <a:rPr lang="en-US" sz="2600" dirty="0"/>
              <a:t> The stated interest rate &lt; market rate</a:t>
            </a:r>
          </a:p>
          <a:p>
            <a:pPr>
              <a:spcBef>
                <a:spcPts val="1000"/>
              </a:spcBef>
              <a:spcAft>
                <a:spcPts val="0"/>
              </a:spcAft>
            </a:pPr>
            <a:r>
              <a:rPr lang="en-US" sz="2600" b="1" dirty="0"/>
              <a:t>c.</a:t>
            </a:r>
            <a:r>
              <a:rPr lang="en-US" sz="2600" dirty="0"/>
              <a:t> The stated interest rate = market rate</a:t>
            </a:r>
          </a:p>
          <a:p>
            <a:pPr marL="449263" indent="-449263">
              <a:spcBef>
                <a:spcPts val="1000"/>
              </a:spcBef>
              <a:spcAft>
                <a:spcPts val="0"/>
              </a:spcAft>
            </a:pPr>
            <a:r>
              <a:rPr lang="en-US" sz="2600" b="1" dirty="0"/>
              <a:t>d.</a:t>
            </a:r>
            <a:r>
              <a:rPr lang="en-US" sz="2600" dirty="0"/>
              <a:t> The stated interest rate is unrelated to the market rate</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805526"/>
            <a:ext cx="8458200" cy="1160558"/>
          </a:xfrm>
        </p:spPr>
        <p:txBody>
          <a:bodyPr>
            <a:noAutofit/>
          </a:bodyPr>
          <a:lstStyle/>
          <a:p>
            <a:pPr>
              <a:spcBef>
                <a:spcPts val="1000"/>
              </a:spcBef>
              <a:spcAft>
                <a:spcPts val="0"/>
              </a:spcAft>
            </a:pPr>
            <a:r>
              <a:rPr lang="en-US" sz="2400" dirty="0"/>
              <a:t>Bonds will be sold at less than the face value, or at a discount, when the stated interest rate is less than the market interest rate.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9498193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9–7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3205349"/>
          </a:xfrm>
        </p:spPr>
        <p:txBody>
          <a:bodyPr>
            <a:noAutofit/>
          </a:bodyPr>
          <a:lstStyle/>
          <a:p>
            <a:pPr>
              <a:spcBef>
                <a:spcPts val="1000"/>
              </a:spcBef>
              <a:spcAft>
                <a:spcPts val="0"/>
              </a:spcAft>
            </a:pPr>
            <a:r>
              <a:rPr lang="en-US" sz="2400" dirty="0"/>
              <a:t>A company retires a $50 million bond issue before maturity when the carrying value is $48 million, but the market value is $54 million. The company will record:</a:t>
            </a:r>
          </a:p>
          <a:p>
            <a:pPr>
              <a:spcBef>
                <a:spcPts val="1000"/>
              </a:spcBef>
              <a:spcAft>
                <a:spcPts val="0"/>
              </a:spcAft>
            </a:pPr>
            <a:r>
              <a:rPr lang="en-US" sz="2400" b="1" dirty="0"/>
              <a:t>a.</a:t>
            </a:r>
            <a:r>
              <a:rPr lang="en-US" sz="2400" dirty="0"/>
              <a:t> A loss of $6 million</a:t>
            </a:r>
          </a:p>
          <a:p>
            <a:pPr>
              <a:spcBef>
                <a:spcPts val="1000"/>
              </a:spcBef>
              <a:spcAft>
                <a:spcPts val="0"/>
              </a:spcAft>
            </a:pPr>
            <a:r>
              <a:rPr lang="en-US" sz="2400" b="1" dirty="0"/>
              <a:t>b.</a:t>
            </a:r>
            <a:r>
              <a:rPr lang="en-US" sz="2400" dirty="0"/>
              <a:t> A gain of $6 million</a:t>
            </a:r>
          </a:p>
          <a:p>
            <a:pPr>
              <a:spcBef>
                <a:spcPts val="1000"/>
              </a:spcBef>
              <a:spcAft>
                <a:spcPts val="0"/>
              </a:spcAft>
            </a:pPr>
            <a:r>
              <a:rPr lang="en-US" sz="2400" b="1" dirty="0"/>
              <a:t>c.</a:t>
            </a:r>
            <a:r>
              <a:rPr lang="en-US" sz="2400" dirty="0"/>
              <a:t> Neither a gain nor a loss</a:t>
            </a:r>
          </a:p>
          <a:p>
            <a:pPr>
              <a:spcBef>
                <a:spcPts val="1000"/>
              </a:spcBef>
              <a:spcAft>
                <a:spcPts val="0"/>
              </a:spcAft>
            </a:pPr>
            <a:r>
              <a:rPr lang="en-US" sz="2400" b="1" dirty="0"/>
              <a:t>d.</a:t>
            </a:r>
            <a:r>
              <a:rPr lang="en-US" sz="2400" dirty="0"/>
              <a:t> A debit to Cash of $54 million</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16293148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9–7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3104232"/>
          </a:xfrm>
        </p:spPr>
        <p:txBody>
          <a:bodyPr>
            <a:noAutofit/>
          </a:bodyPr>
          <a:lstStyle/>
          <a:p>
            <a:pPr>
              <a:spcBef>
                <a:spcPts val="1000"/>
              </a:spcBef>
              <a:spcAft>
                <a:spcPts val="0"/>
              </a:spcAft>
            </a:pPr>
            <a:r>
              <a:rPr lang="en-US" sz="2400" dirty="0"/>
              <a:t>A company retires a $50 million bond issue before maturity when the carrying value is $48 million, but the market value is $54 million. The company will record:</a:t>
            </a:r>
          </a:p>
          <a:p>
            <a:pPr>
              <a:spcBef>
                <a:spcPts val="1000"/>
              </a:spcBef>
              <a:spcAft>
                <a:spcPts val="0"/>
              </a:spcAft>
            </a:pPr>
            <a:r>
              <a:rPr lang="en-US" sz="2400" b="1" dirty="0"/>
              <a:t>Answer: a.</a:t>
            </a:r>
            <a:r>
              <a:rPr lang="en-US" sz="2400" dirty="0"/>
              <a:t> A loss of $6 million</a:t>
            </a:r>
          </a:p>
          <a:p>
            <a:pPr>
              <a:spcBef>
                <a:spcPts val="1000"/>
              </a:spcBef>
              <a:spcAft>
                <a:spcPts val="0"/>
              </a:spcAft>
            </a:pPr>
            <a:r>
              <a:rPr lang="en-US" sz="2400" b="1" dirty="0"/>
              <a:t>b.</a:t>
            </a:r>
            <a:r>
              <a:rPr lang="en-US" sz="2400" dirty="0"/>
              <a:t> A gain of $6 million</a:t>
            </a:r>
          </a:p>
          <a:p>
            <a:pPr>
              <a:spcBef>
                <a:spcPts val="1000"/>
              </a:spcBef>
              <a:spcAft>
                <a:spcPts val="0"/>
              </a:spcAft>
            </a:pPr>
            <a:r>
              <a:rPr lang="en-US" sz="2400" b="1" dirty="0"/>
              <a:t>c.</a:t>
            </a:r>
            <a:r>
              <a:rPr lang="en-US" sz="2400" dirty="0"/>
              <a:t> Neither a gain nor a loss</a:t>
            </a:r>
          </a:p>
          <a:p>
            <a:pPr>
              <a:spcBef>
                <a:spcPts val="1000"/>
              </a:spcBef>
              <a:spcAft>
                <a:spcPts val="0"/>
              </a:spcAft>
            </a:pPr>
            <a:r>
              <a:rPr lang="en-US" sz="2400" b="1" dirty="0"/>
              <a:t>d.</a:t>
            </a:r>
            <a:r>
              <a:rPr lang="en-US" sz="2400" dirty="0"/>
              <a:t> A debit to Cash of $54 million</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4788584"/>
            <a:ext cx="8458200" cy="1477305"/>
          </a:xfrm>
        </p:spPr>
        <p:txBody>
          <a:bodyPr>
            <a:noAutofit/>
          </a:bodyPr>
          <a:lstStyle/>
          <a:p>
            <a:pPr>
              <a:spcBef>
                <a:spcPts val="1000"/>
              </a:spcBef>
              <a:spcAft>
                <a:spcPts val="0"/>
              </a:spcAft>
            </a:pPr>
            <a:r>
              <a:rPr lang="en-US" sz="2200" dirty="0"/>
              <a:t>To compute the gain or loss, compare the bond’s carrying value to the market value. In this case the carrying value is $48 million, but the company will retire the bonds at the market value of $54 million, resulting in a loss of $6 million.</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20616498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dirty="0"/>
              <a:t>ANALYSIS</a:t>
            </a:r>
            <a:endParaRPr lang="en-US" noProof="0" dirty="0"/>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1166170"/>
          </a:xfrm>
        </p:spPr>
        <p:txBody>
          <a:bodyPr>
            <a:normAutofit/>
          </a:bodyPr>
          <a:lstStyle/>
          <a:p>
            <a:pPr>
              <a:spcBef>
                <a:spcPts val="1000"/>
              </a:spcBef>
              <a:spcAft>
                <a:spcPts val="0"/>
              </a:spcAft>
            </a:pPr>
            <a:r>
              <a:rPr lang="en-US" sz="2800" dirty="0">
                <a:solidFill>
                  <a:schemeClr val="tx1"/>
                </a:solidFill>
              </a:rPr>
              <a:t>DEBT ANALYSIS</a:t>
            </a:r>
          </a:p>
          <a:p>
            <a:pPr>
              <a:spcBef>
                <a:spcPts val="1000"/>
              </a:spcBef>
              <a:spcAft>
                <a:spcPts val="0"/>
              </a:spcAft>
            </a:pPr>
            <a:r>
              <a:rPr lang="en-US" sz="2800" dirty="0">
                <a:solidFill>
                  <a:schemeClr val="tx1"/>
                </a:solidFill>
              </a:rPr>
              <a:t>Coca-Cola versus PepsiCo</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34107021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8</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LO9-8	</a:t>
            </a:r>
            <a:r>
              <a:rPr lang="en-US" sz="2800" dirty="0"/>
              <a:t>Assess the impact of long-term debt on risk and return.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35208161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Debt Analysis</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Autofit/>
          </a:bodyPr>
          <a:lstStyle/>
          <a:p>
            <a:pPr>
              <a:spcBef>
                <a:spcPts val="1000"/>
              </a:spcBef>
              <a:spcAft>
                <a:spcPts val="0"/>
              </a:spcAft>
            </a:pPr>
            <a:r>
              <a:rPr lang="en-US" sz="2800" dirty="0"/>
              <a:t>Long-term debt is one of the first places decision makers look when trying to get a handle on risk. </a:t>
            </a:r>
          </a:p>
          <a:p>
            <a:pPr>
              <a:spcBef>
                <a:spcPts val="1000"/>
              </a:spcBef>
              <a:spcAft>
                <a:spcPts val="0"/>
              </a:spcAft>
            </a:pPr>
            <a:r>
              <a:rPr lang="en-US" sz="2800" dirty="0"/>
              <a:t>Two ratios used to measure financial risk related to long-term liabilities:</a:t>
            </a:r>
          </a:p>
          <a:p>
            <a:pPr marL="291600" lvl="1" indent="-291600">
              <a:spcBef>
                <a:spcPts val="1000"/>
              </a:spcBef>
              <a:spcAft>
                <a:spcPts val="0"/>
              </a:spcAft>
            </a:pPr>
            <a:r>
              <a:rPr lang="en-US" sz="2400" b="1" dirty="0"/>
              <a:t>Debt to equity ratio.</a:t>
            </a:r>
          </a:p>
          <a:p>
            <a:pPr marL="291600" lvl="1" indent="-291600">
              <a:spcBef>
                <a:spcPts val="1000"/>
              </a:spcBef>
              <a:spcAft>
                <a:spcPts val="0"/>
              </a:spcAft>
            </a:pPr>
            <a:r>
              <a:rPr lang="en-US" sz="2400" b="1" dirty="0"/>
              <a:t>Times interest earned ratio.</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364222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2</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LO9-2	</a:t>
            </a:r>
            <a:r>
              <a:rPr lang="en-US" sz="2800" dirty="0">
                <a:solidFill>
                  <a:schemeClr val="tx1"/>
                </a:solidFill>
              </a:rPr>
              <a:t>Account for installment notes payable.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30624348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noAutofit/>
          </a:bodyPr>
          <a:lstStyle/>
          <a:p>
            <a:r>
              <a:rPr lang="en-US" dirty="0"/>
              <a:t>Illustration 9–19 Toys R Us Notes to the Financial Statements (excerpt)</a:t>
            </a:r>
          </a:p>
        </p:txBody>
      </p:sp>
      <p:sp>
        <p:nvSpPr>
          <p:cNvPr id="3" name="Content Placeholder 2">
            <a:extLst>
              <a:ext uri="{FF2B5EF4-FFF2-40B4-BE49-F238E27FC236}">
                <a16:creationId xmlns:a16="http://schemas.microsoft.com/office/drawing/2014/main" id="{FD9413C6-B6F9-49B3-9B9A-B6250744EB68}"/>
              </a:ext>
            </a:extLst>
          </p:cNvPr>
          <p:cNvSpPr>
            <a:spLocks noGrp="1"/>
          </p:cNvSpPr>
          <p:nvPr>
            <p:ph sz="quarter" idx="11"/>
          </p:nvPr>
        </p:nvSpPr>
        <p:spPr>
          <a:xfrm>
            <a:off x="342900" y="1314750"/>
            <a:ext cx="8458200" cy="760822"/>
          </a:xfrm>
        </p:spPr>
        <p:txBody>
          <a:bodyPr/>
          <a:lstStyle/>
          <a:p>
            <a:pPr algn="ctr"/>
            <a:r>
              <a:rPr lang="en-US" sz="2000" b="1" dirty="0"/>
              <a:t>Toys R Us</a:t>
            </a:r>
            <a:br>
              <a:rPr lang="en-US" sz="2000" b="1" dirty="0"/>
            </a:br>
            <a:r>
              <a:rPr lang="en-US" sz="2000" b="1" dirty="0"/>
              <a:t>Notes to the Financial Statements (excerpt).</a:t>
            </a:r>
            <a:endParaRPr lang="en-US" sz="2000" dirty="0"/>
          </a:p>
        </p:txBody>
      </p:sp>
      <p:sp>
        <p:nvSpPr>
          <p:cNvPr id="6" name="Content Placeholder 5">
            <a:extLst>
              <a:ext uri="{FF2B5EF4-FFF2-40B4-BE49-F238E27FC236}">
                <a16:creationId xmlns:a16="http://schemas.microsoft.com/office/drawing/2014/main" id="{E5922CA7-6A25-4FD2-B723-C4559D7BB941}"/>
              </a:ext>
            </a:extLst>
          </p:cNvPr>
          <p:cNvSpPr>
            <a:spLocks noGrp="1"/>
          </p:cNvSpPr>
          <p:nvPr>
            <p:ph sz="quarter" idx="14"/>
          </p:nvPr>
        </p:nvSpPr>
        <p:spPr>
          <a:xfrm>
            <a:off x="342900" y="2248525"/>
            <a:ext cx="8458200" cy="4122295"/>
          </a:xfrm>
        </p:spPr>
        <p:txBody>
          <a:bodyPr>
            <a:noAutofit/>
          </a:bodyPr>
          <a:lstStyle/>
          <a:p>
            <a:pPr algn="l">
              <a:spcBef>
                <a:spcPts val="1000"/>
              </a:spcBef>
              <a:spcAft>
                <a:spcPts val="0"/>
              </a:spcAft>
            </a:pPr>
            <a:r>
              <a:rPr lang="en-US" sz="1600" dirty="0">
                <a:solidFill>
                  <a:schemeClr val="tx1"/>
                </a:solidFill>
              </a:rPr>
              <a:t>Our substantial indebtedness could have significant consequences, including, among others,</a:t>
            </a:r>
          </a:p>
          <a:p>
            <a:pPr marL="291600" indent="-291600" algn="l">
              <a:spcBef>
                <a:spcPts val="1000"/>
              </a:spcBef>
              <a:spcAft>
                <a:spcPts val="0"/>
              </a:spcAft>
              <a:buFont typeface="Arial" panose="020B0604020202020204" pitchFamily="34" charset="0"/>
              <a:buChar char="•"/>
            </a:pPr>
            <a:r>
              <a:rPr lang="en-US" sz="1600" dirty="0">
                <a:solidFill>
                  <a:schemeClr val="tx1"/>
                </a:solidFill>
              </a:rPr>
              <a:t>Increasing our vulnerability to general economic and industry conditions;</a:t>
            </a:r>
          </a:p>
          <a:p>
            <a:pPr marL="291600" indent="-291600" algn="l">
              <a:spcBef>
                <a:spcPts val="1000"/>
              </a:spcBef>
              <a:spcAft>
                <a:spcPts val="0"/>
              </a:spcAft>
              <a:buFont typeface="Arial" panose="020B0604020202020204" pitchFamily="34" charset="0"/>
              <a:buChar char="•"/>
            </a:pPr>
            <a:r>
              <a:rPr lang="en-US" sz="1600" dirty="0">
                <a:solidFill>
                  <a:schemeClr val="tx1"/>
                </a:solidFill>
              </a:rPr>
              <a:t>Reducing our ability to fund our operations and capital expenditures, capitalize on future business opportunities, expand our business and execute our strategy;</a:t>
            </a:r>
          </a:p>
          <a:p>
            <a:pPr marL="291600" indent="-291600" algn="l">
              <a:spcBef>
                <a:spcPts val="1000"/>
              </a:spcBef>
              <a:spcAft>
                <a:spcPts val="0"/>
              </a:spcAft>
              <a:buFont typeface="Arial" panose="020B0604020202020204" pitchFamily="34" charset="0"/>
              <a:buChar char="•"/>
            </a:pPr>
            <a:r>
              <a:rPr lang="en-US" sz="1600" dirty="0">
                <a:solidFill>
                  <a:schemeClr val="tx1"/>
                </a:solidFill>
              </a:rPr>
              <a:t>Increasing the difficulty for us to make scheduled payments on our outstanding debt;</a:t>
            </a:r>
          </a:p>
          <a:p>
            <a:pPr marL="291600" indent="-291600" algn="l">
              <a:spcBef>
                <a:spcPts val="1000"/>
              </a:spcBef>
              <a:spcAft>
                <a:spcPts val="0"/>
              </a:spcAft>
              <a:buFont typeface="Arial" panose="020B0604020202020204" pitchFamily="34" charset="0"/>
              <a:buChar char="•"/>
            </a:pPr>
            <a:r>
              <a:rPr lang="en-US" sz="1600" dirty="0">
                <a:solidFill>
                  <a:schemeClr val="tx1"/>
                </a:solidFill>
              </a:rPr>
              <a:t>Exposing us to the risk of increased interest expense;</a:t>
            </a:r>
          </a:p>
          <a:p>
            <a:pPr marL="291600" indent="-291600" algn="l">
              <a:spcBef>
                <a:spcPts val="1000"/>
              </a:spcBef>
              <a:spcAft>
                <a:spcPts val="0"/>
              </a:spcAft>
              <a:buFont typeface="Arial" panose="020B0604020202020204" pitchFamily="34" charset="0"/>
              <a:buChar char="•"/>
            </a:pPr>
            <a:r>
              <a:rPr lang="en-US" sz="1600" dirty="0">
                <a:solidFill>
                  <a:schemeClr val="tx1"/>
                </a:solidFill>
              </a:rPr>
              <a:t>Causing us to make non-strategic divestitures;</a:t>
            </a:r>
          </a:p>
          <a:p>
            <a:pPr marL="291600" indent="-291600" algn="l">
              <a:spcBef>
                <a:spcPts val="1000"/>
              </a:spcBef>
              <a:spcAft>
                <a:spcPts val="0"/>
              </a:spcAft>
              <a:buFont typeface="Arial" panose="020B0604020202020204" pitchFamily="34" charset="0"/>
              <a:buChar char="•"/>
            </a:pPr>
            <a:r>
              <a:rPr lang="en-US" sz="1600" dirty="0">
                <a:solidFill>
                  <a:schemeClr val="tx1"/>
                </a:solidFill>
              </a:rPr>
              <a:t>Limiting our ability to obtain additional financing;</a:t>
            </a:r>
          </a:p>
          <a:p>
            <a:pPr marL="291600" indent="-291600" algn="l">
              <a:spcBef>
                <a:spcPts val="1000"/>
              </a:spcBef>
              <a:spcAft>
                <a:spcPts val="0"/>
              </a:spcAft>
              <a:buFont typeface="Arial" panose="020B0604020202020204" pitchFamily="34" charset="0"/>
              <a:buChar char="•"/>
            </a:pPr>
            <a:r>
              <a:rPr lang="en-US" sz="1600" dirty="0">
                <a:solidFill>
                  <a:schemeClr val="tx1"/>
                </a:solidFill>
              </a:rPr>
              <a:t>Limiting our ability to adjust to changing market conditions and reacting to competitive pressure, placing us at a competitive disadvantage compared to our competitors who are less leveraged.</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24478122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Debt to Equity Ratio</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2544312"/>
          </a:xfrm>
        </p:spPr>
        <p:txBody>
          <a:bodyPr>
            <a:noAutofit/>
          </a:bodyPr>
          <a:lstStyle/>
          <a:p>
            <a:pPr marL="291600" indent="-291600">
              <a:spcBef>
                <a:spcPts val="1000"/>
              </a:spcBef>
              <a:spcAft>
                <a:spcPts val="0"/>
              </a:spcAft>
              <a:buFont typeface="Arial" panose="020B0604020202020204" pitchFamily="34" charset="0"/>
              <a:buChar char="•"/>
            </a:pPr>
            <a:r>
              <a:rPr lang="en-US" sz="2800" dirty="0"/>
              <a:t>A measure of risk. </a:t>
            </a:r>
          </a:p>
          <a:p>
            <a:pPr marL="291600" indent="-291600">
              <a:spcBef>
                <a:spcPts val="1000"/>
              </a:spcBef>
              <a:spcAft>
                <a:spcPts val="0"/>
              </a:spcAft>
              <a:buFont typeface="Arial" panose="020B0604020202020204" pitchFamily="34" charset="0"/>
              <a:buChar char="•"/>
            </a:pPr>
            <a:r>
              <a:rPr lang="en-US" sz="2800" dirty="0"/>
              <a:t>Other things being equal, the higher the debt to equity ratio, the higher the risk of bankruptcy. When a company assumes more debt, risk increases.</a:t>
            </a:r>
          </a:p>
        </p:txBody>
      </p:sp>
      <p:graphicFrame>
        <p:nvGraphicFramePr>
          <p:cNvPr id="4" name="Object 3">
            <a:extLst>
              <a:ext uri="{FF2B5EF4-FFF2-40B4-BE49-F238E27FC236}">
                <a16:creationId xmlns:a16="http://schemas.microsoft.com/office/drawing/2014/main" id="{4046F93D-3D4D-4248-8CC1-8B9F13E4199D}"/>
              </a:ext>
            </a:extLst>
          </p:cNvPr>
          <p:cNvGraphicFramePr>
            <a:graphicFrameLocks noChangeAspect="1"/>
          </p:cNvGraphicFramePr>
          <p:nvPr>
            <p:extLst>
              <p:ext uri="{D42A27DB-BD31-4B8C-83A1-F6EECF244321}">
                <p14:modId xmlns:p14="http://schemas.microsoft.com/office/powerpoint/2010/main" val="3691434751"/>
              </p:ext>
            </p:extLst>
          </p:nvPr>
        </p:nvGraphicFramePr>
        <p:xfrm>
          <a:off x="1477963" y="4238625"/>
          <a:ext cx="5664200" cy="898525"/>
        </p:xfrm>
        <a:graphic>
          <a:graphicData uri="http://schemas.openxmlformats.org/presentationml/2006/ole">
            <mc:AlternateContent xmlns:mc="http://schemas.openxmlformats.org/markup-compatibility/2006">
              <mc:Choice xmlns:v="urn:schemas-microsoft-com:vml" Requires="v">
                <p:oleObj name="Equation" r:id="rId3" imgW="2641320" imgH="419040" progId="Equation.DSMT4">
                  <p:embed/>
                </p:oleObj>
              </mc:Choice>
              <mc:Fallback>
                <p:oleObj name="Equation" r:id="rId3" imgW="2641320" imgH="419040" progId="Equation.DSMT4">
                  <p:embed/>
                  <p:pic>
                    <p:nvPicPr>
                      <p:cNvPr id="0" name=""/>
                      <p:cNvPicPr/>
                      <p:nvPr/>
                    </p:nvPicPr>
                    <p:blipFill>
                      <a:blip r:embed="rId4"/>
                      <a:stretch>
                        <a:fillRect/>
                      </a:stretch>
                    </p:blipFill>
                    <p:spPr>
                      <a:xfrm>
                        <a:off x="1477963" y="4238625"/>
                        <a:ext cx="5664200" cy="898525"/>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361886022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Illustration 9–20 (partial) </a:t>
            </a:r>
            <a:r>
              <a:rPr lang="en-US" sz="1000" b="0" dirty="0"/>
              <a:t>1</a:t>
            </a:r>
          </a:p>
        </p:txBody>
      </p:sp>
      <p:sp>
        <p:nvSpPr>
          <p:cNvPr id="13" name="Content Placeholder 12"/>
          <p:cNvSpPr>
            <a:spLocks noGrp="1"/>
          </p:cNvSpPr>
          <p:nvPr>
            <p:ph sz="quarter" idx="11"/>
          </p:nvPr>
        </p:nvSpPr>
        <p:spPr>
          <a:xfrm>
            <a:off x="342900" y="1276710"/>
            <a:ext cx="8458200" cy="464095"/>
          </a:xfrm>
        </p:spPr>
        <p:txBody>
          <a:bodyPr>
            <a:normAutofit/>
          </a:bodyPr>
          <a:lstStyle/>
          <a:p>
            <a:pPr>
              <a:spcBef>
                <a:spcPts val="1000"/>
              </a:spcBef>
              <a:spcAft>
                <a:spcPts val="0"/>
              </a:spcAft>
            </a:pPr>
            <a:r>
              <a:rPr lang="en-US" sz="2200" dirty="0"/>
              <a:t>Financial Information for Coca-Cola and PepsiCo</a:t>
            </a:r>
          </a:p>
        </p:txBody>
      </p:sp>
      <p:pic>
        <p:nvPicPr>
          <p:cNvPr id="27" name="Picture 26" descr="The table shows selected balance sheet date in millions of dollars with 3 columns and 4 rows.">
            <a:extLst>
              <a:ext uri="{FF2B5EF4-FFF2-40B4-BE49-F238E27FC236}">
                <a16:creationId xmlns:a16="http://schemas.microsoft.com/office/drawing/2014/main" id="{DF55F419-64E2-4AFE-8399-8F299D913C06}"/>
              </a:ext>
            </a:extLst>
          </p:cNvPr>
          <p:cNvPicPr>
            <a:picLocks noChangeAspect="1"/>
          </p:cNvPicPr>
          <p:nvPr/>
        </p:nvPicPr>
        <p:blipFill>
          <a:blip r:embed="rId3"/>
          <a:stretch>
            <a:fillRect/>
          </a:stretch>
        </p:blipFill>
        <p:spPr>
          <a:xfrm>
            <a:off x="1877044" y="1786702"/>
            <a:ext cx="5389910" cy="2050771"/>
          </a:xfrm>
          <a:prstGeom prst="rect">
            <a:avLst/>
          </a:prstGeom>
        </p:spPr>
      </p:pic>
      <p:sp>
        <p:nvSpPr>
          <p:cNvPr id="16" name="Content Placeholder 15"/>
          <p:cNvSpPr>
            <a:spLocks noGrp="1"/>
          </p:cNvSpPr>
          <p:nvPr>
            <p:ph sz="quarter" idx="14"/>
          </p:nvPr>
        </p:nvSpPr>
        <p:spPr>
          <a:xfrm>
            <a:off x="342900" y="3882254"/>
            <a:ext cx="8458200" cy="860356"/>
          </a:xfrm>
        </p:spPr>
        <p:txBody>
          <a:bodyPr>
            <a:noAutofit/>
          </a:bodyPr>
          <a:lstStyle/>
          <a:p>
            <a:pPr>
              <a:spcBef>
                <a:spcPts val="500"/>
              </a:spcBef>
              <a:spcAft>
                <a:spcPts val="0"/>
              </a:spcAft>
            </a:pPr>
            <a:r>
              <a:rPr lang="en-US" sz="2200" dirty="0"/>
              <a:t>Illustration 9–21</a:t>
            </a:r>
          </a:p>
          <a:p>
            <a:pPr>
              <a:spcBef>
                <a:spcPts val="500"/>
              </a:spcBef>
              <a:spcAft>
                <a:spcPts val="0"/>
              </a:spcAft>
            </a:pPr>
            <a:r>
              <a:rPr lang="en-US" sz="2200" dirty="0"/>
              <a:t>Debt to Equity Ratio for Coca-Cola and PepsiCo</a:t>
            </a:r>
          </a:p>
        </p:txBody>
      </p:sp>
      <p:graphicFrame>
        <p:nvGraphicFramePr>
          <p:cNvPr id="28" name="Table 27"/>
          <p:cNvGraphicFramePr>
            <a:graphicFrameLocks noGrp="1"/>
          </p:cNvGraphicFramePr>
          <p:nvPr>
            <p:extLst>
              <p:ext uri="{D42A27DB-BD31-4B8C-83A1-F6EECF244321}">
                <p14:modId xmlns:p14="http://schemas.microsoft.com/office/powerpoint/2010/main" val="587409389"/>
              </p:ext>
            </p:extLst>
          </p:nvPr>
        </p:nvGraphicFramePr>
        <p:xfrm>
          <a:off x="342902" y="4833619"/>
          <a:ext cx="6942318" cy="1249680"/>
        </p:xfrm>
        <a:graphic>
          <a:graphicData uri="http://schemas.openxmlformats.org/drawingml/2006/table">
            <a:tbl>
              <a:tblPr firstRow="1" bandRow="1">
                <a:tableStyleId>{5C22544A-7EE6-4342-B048-85BDC9FD1C3A}</a:tableStyleId>
              </a:tblPr>
              <a:tblGrid>
                <a:gridCol w="1500888">
                  <a:extLst>
                    <a:ext uri="{9D8B030D-6E8A-4147-A177-3AD203B41FA5}">
                      <a16:colId xmlns:a16="http://schemas.microsoft.com/office/drawing/2014/main" val="2261976085"/>
                    </a:ext>
                  </a:extLst>
                </a:gridCol>
                <a:gridCol w="1169233">
                  <a:extLst>
                    <a:ext uri="{9D8B030D-6E8A-4147-A177-3AD203B41FA5}">
                      <a16:colId xmlns:a16="http://schemas.microsoft.com/office/drawing/2014/main" val="3752814628"/>
                    </a:ext>
                  </a:extLst>
                </a:gridCol>
                <a:gridCol w="359764">
                  <a:extLst>
                    <a:ext uri="{9D8B030D-6E8A-4147-A177-3AD203B41FA5}">
                      <a16:colId xmlns:a16="http://schemas.microsoft.com/office/drawing/2014/main" val="3846722743"/>
                    </a:ext>
                  </a:extLst>
                </a:gridCol>
                <a:gridCol w="1708879">
                  <a:extLst>
                    <a:ext uri="{9D8B030D-6E8A-4147-A177-3AD203B41FA5}">
                      <a16:colId xmlns:a16="http://schemas.microsoft.com/office/drawing/2014/main" val="3822483316"/>
                    </a:ext>
                  </a:extLst>
                </a:gridCol>
                <a:gridCol w="374754">
                  <a:extLst>
                    <a:ext uri="{9D8B030D-6E8A-4147-A177-3AD203B41FA5}">
                      <a16:colId xmlns:a16="http://schemas.microsoft.com/office/drawing/2014/main" val="2542844960"/>
                    </a:ext>
                  </a:extLst>
                </a:gridCol>
                <a:gridCol w="1828800">
                  <a:extLst>
                    <a:ext uri="{9D8B030D-6E8A-4147-A177-3AD203B41FA5}">
                      <a16:colId xmlns:a16="http://schemas.microsoft.com/office/drawing/2014/main" val="1219000157"/>
                    </a:ext>
                  </a:extLst>
                </a:gridCol>
              </a:tblGrid>
              <a:tr h="2938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 in millions)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Total Liabilities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Stockholders’ Equity</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rPr>
                        <a:t>Debt to Equity Ratio</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3475400"/>
                  </a:ext>
                </a:extLst>
              </a:tr>
              <a:tr h="1701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Coca-Cola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$65,283</a:t>
                      </a:r>
                      <a:endParaRPr lang="en-US"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$21,098</a:t>
                      </a:r>
                      <a:endParaRPr lang="en-US"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3.09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4999189"/>
                  </a:ext>
                </a:extLst>
              </a:tr>
              <a:tr h="1701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PepsiCo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$63,679</a:t>
                      </a:r>
                      <a:endParaRPr lang="en-US"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$14,868</a:t>
                      </a:r>
                      <a:endParaRPr lang="en-US"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chemeClr val="tx1"/>
                          </a:solidFill>
                        </a:rPr>
                        <a:t>4.28</a:t>
                      </a:r>
                      <a:endParaRPr lang="en-US" sz="16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6392664"/>
                  </a:ext>
                </a:extLst>
              </a:tr>
            </a:tbl>
          </a:graphicData>
        </a:graphic>
      </p:graphicFrame>
      <p:sp>
        <p:nvSpPr>
          <p:cNvPr id="24" name="Content Placeholder 23"/>
          <p:cNvSpPr>
            <a:spLocks noGrp="1"/>
          </p:cNvSpPr>
          <p:nvPr>
            <p:ph sz="quarter" idx="16"/>
          </p:nvPr>
        </p:nvSpPr>
        <p:spPr>
          <a:xfrm>
            <a:off x="7435121" y="4833619"/>
            <a:ext cx="1500888" cy="1249680"/>
          </a:xfrm>
          <a:ln>
            <a:noFill/>
          </a:ln>
        </p:spPr>
        <p:txBody>
          <a:bodyPr>
            <a:normAutofit/>
          </a:bodyPr>
          <a:lstStyle/>
          <a:p>
            <a:pPr marL="1588" lvl="1" indent="0" algn="ctr">
              <a:spcBef>
                <a:spcPts val="1000"/>
              </a:spcBef>
              <a:spcAft>
                <a:spcPts val="0"/>
              </a:spcAft>
              <a:buNone/>
            </a:pPr>
            <a:r>
              <a:rPr lang="en-US" sz="1600" b="1" dirty="0">
                <a:solidFill>
                  <a:schemeClr val="tx1"/>
                </a:solidFill>
              </a:rPr>
              <a:t>Pepsi has higher leverage than Coca-Cola</a:t>
            </a:r>
          </a:p>
        </p:txBody>
      </p:sp>
      <p:sp>
        <p:nvSpPr>
          <p:cNvPr id="29"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17332125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a:t>Illustration 9–20 (partial) </a:t>
            </a:r>
            <a:r>
              <a:rPr lang="en-US" sz="1000" b="0" dirty="0"/>
              <a:t>2</a:t>
            </a:r>
            <a:endParaRPr lang="en-US" dirty="0"/>
          </a:p>
        </p:txBody>
      </p:sp>
      <p:sp>
        <p:nvSpPr>
          <p:cNvPr id="13" name="Content Placeholder 12"/>
          <p:cNvSpPr>
            <a:spLocks noGrp="1"/>
          </p:cNvSpPr>
          <p:nvPr>
            <p:ph sz="quarter" idx="11"/>
          </p:nvPr>
        </p:nvSpPr>
        <p:spPr>
          <a:xfrm>
            <a:off x="342900" y="1276710"/>
            <a:ext cx="8458200" cy="464095"/>
          </a:xfrm>
        </p:spPr>
        <p:txBody>
          <a:bodyPr>
            <a:normAutofit/>
          </a:bodyPr>
          <a:lstStyle/>
          <a:p>
            <a:pPr>
              <a:spcBef>
                <a:spcPts val="1000"/>
              </a:spcBef>
              <a:spcAft>
                <a:spcPts val="0"/>
              </a:spcAft>
            </a:pPr>
            <a:r>
              <a:rPr lang="en-US" sz="2200" dirty="0"/>
              <a:t>Financial Information for Coca-Cola and PepsiCo</a:t>
            </a:r>
          </a:p>
        </p:txBody>
      </p:sp>
      <p:pic>
        <p:nvPicPr>
          <p:cNvPr id="10" name="Picture 9" descr="The table shows selected balance sheet date in millions of dollars with 3 columns and 4 rows.">
            <a:extLst>
              <a:ext uri="{FF2B5EF4-FFF2-40B4-BE49-F238E27FC236}">
                <a16:creationId xmlns:a16="http://schemas.microsoft.com/office/drawing/2014/main" id="{C6BB2BAC-A2D5-44B2-81A1-2DC0345B93EE}"/>
              </a:ext>
            </a:extLst>
          </p:cNvPr>
          <p:cNvPicPr>
            <a:picLocks noChangeAspect="1"/>
          </p:cNvPicPr>
          <p:nvPr/>
        </p:nvPicPr>
        <p:blipFill>
          <a:blip r:embed="rId3"/>
          <a:stretch>
            <a:fillRect/>
          </a:stretch>
        </p:blipFill>
        <p:spPr>
          <a:xfrm>
            <a:off x="1877045" y="1785978"/>
            <a:ext cx="5389910" cy="2050771"/>
          </a:xfrm>
          <a:prstGeom prst="rect">
            <a:avLst/>
          </a:prstGeom>
        </p:spPr>
      </p:pic>
      <p:sp>
        <p:nvSpPr>
          <p:cNvPr id="16" name="Content Placeholder 15"/>
          <p:cNvSpPr>
            <a:spLocks noGrp="1"/>
          </p:cNvSpPr>
          <p:nvPr>
            <p:ph sz="quarter" idx="14"/>
          </p:nvPr>
        </p:nvSpPr>
        <p:spPr>
          <a:xfrm>
            <a:off x="342900" y="3882254"/>
            <a:ext cx="8458200" cy="860356"/>
          </a:xfrm>
        </p:spPr>
        <p:txBody>
          <a:bodyPr>
            <a:noAutofit/>
          </a:bodyPr>
          <a:lstStyle/>
          <a:p>
            <a:pPr>
              <a:spcBef>
                <a:spcPts val="500"/>
              </a:spcBef>
              <a:spcAft>
                <a:spcPts val="0"/>
              </a:spcAft>
            </a:pPr>
            <a:r>
              <a:rPr lang="en-US" sz="2200" dirty="0"/>
              <a:t>Illustration 9–22</a:t>
            </a:r>
          </a:p>
          <a:p>
            <a:pPr>
              <a:spcBef>
                <a:spcPts val="500"/>
              </a:spcBef>
              <a:spcAft>
                <a:spcPts val="0"/>
              </a:spcAft>
            </a:pPr>
            <a:r>
              <a:rPr lang="en-US" sz="2200" dirty="0"/>
              <a:t>Return on Assets Ratio for Coca-Cola and PepsiCo</a:t>
            </a:r>
          </a:p>
        </p:txBody>
      </p:sp>
      <p:graphicFrame>
        <p:nvGraphicFramePr>
          <p:cNvPr id="28" name="Table 27"/>
          <p:cNvGraphicFramePr>
            <a:graphicFrameLocks noGrp="1"/>
          </p:cNvGraphicFramePr>
          <p:nvPr>
            <p:extLst>
              <p:ext uri="{D42A27DB-BD31-4B8C-83A1-F6EECF244321}">
                <p14:modId xmlns:p14="http://schemas.microsoft.com/office/powerpoint/2010/main" val="3934045763"/>
              </p:ext>
            </p:extLst>
          </p:nvPr>
        </p:nvGraphicFramePr>
        <p:xfrm>
          <a:off x="342902" y="4833619"/>
          <a:ext cx="6942318" cy="1249680"/>
        </p:xfrm>
        <a:graphic>
          <a:graphicData uri="http://schemas.openxmlformats.org/drawingml/2006/table">
            <a:tbl>
              <a:tblPr firstRow="1" bandRow="1">
                <a:tableStyleId>{5C22544A-7EE6-4342-B048-85BDC9FD1C3A}</a:tableStyleId>
              </a:tblPr>
              <a:tblGrid>
                <a:gridCol w="1500888">
                  <a:extLst>
                    <a:ext uri="{9D8B030D-6E8A-4147-A177-3AD203B41FA5}">
                      <a16:colId xmlns:a16="http://schemas.microsoft.com/office/drawing/2014/main" val="2261976085"/>
                    </a:ext>
                  </a:extLst>
                </a:gridCol>
                <a:gridCol w="1169233">
                  <a:extLst>
                    <a:ext uri="{9D8B030D-6E8A-4147-A177-3AD203B41FA5}">
                      <a16:colId xmlns:a16="http://schemas.microsoft.com/office/drawing/2014/main" val="3752814628"/>
                    </a:ext>
                  </a:extLst>
                </a:gridCol>
                <a:gridCol w="359764">
                  <a:extLst>
                    <a:ext uri="{9D8B030D-6E8A-4147-A177-3AD203B41FA5}">
                      <a16:colId xmlns:a16="http://schemas.microsoft.com/office/drawing/2014/main" val="3846722743"/>
                    </a:ext>
                  </a:extLst>
                </a:gridCol>
                <a:gridCol w="1708879">
                  <a:extLst>
                    <a:ext uri="{9D8B030D-6E8A-4147-A177-3AD203B41FA5}">
                      <a16:colId xmlns:a16="http://schemas.microsoft.com/office/drawing/2014/main" val="3822483316"/>
                    </a:ext>
                  </a:extLst>
                </a:gridCol>
                <a:gridCol w="374754">
                  <a:extLst>
                    <a:ext uri="{9D8B030D-6E8A-4147-A177-3AD203B41FA5}">
                      <a16:colId xmlns:a16="http://schemas.microsoft.com/office/drawing/2014/main" val="2542844960"/>
                    </a:ext>
                  </a:extLst>
                </a:gridCol>
                <a:gridCol w="1828800">
                  <a:extLst>
                    <a:ext uri="{9D8B030D-6E8A-4147-A177-3AD203B41FA5}">
                      <a16:colId xmlns:a16="http://schemas.microsoft.com/office/drawing/2014/main" val="1219000157"/>
                    </a:ext>
                  </a:extLst>
                </a:gridCol>
              </a:tblGrid>
              <a:tr h="2938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rPr>
                        <a:t>($ in millions)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200" dirty="0">
                          <a:solidFill>
                            <a:schemeClr val="tx1"/>
                          </a:solidFill>
                        </a:rPr>
                        <a:t>Net Income</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1" u="none" strike="noStrike" kern="1200" baseline="0" dirty="0">
                          <a:solidFill>
                            <a:schemeClr val="tx1"/>
                          </a:solidFill>
                        </a:rPr>
                        <a:t>÷</a:t>
                      </a:r>
                      <a:endParaRPr lang="en-US" sz="1600" b="1" i="0" u="none" strike="noStrike" kern="1200" baseline="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200" dirty="0">
                          <a:solidFill>
                            <a:schemeClr val="tx1"/>
                          </a:solidFill>
                        </a:rPr>
                        <a:t>Average Total Assets</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200" dirty="0">
                          <a:solidFill>
                            <a:schemeClr val="tx1"/>
                          </a:solidFill>
                        </a:rPr>
                        <a:t>=</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200" dirty="0">
                          <a:solidFill>
                            <a:schemeClr val="tx1"/>
                          </a:solidFill>
                        </a:rPr>
                        <a:t>Return on Assets</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3475400"/>
                  </a:ext>
                </a:extLst>
              </a:tr>
              <a:tr h="1701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Coca-Cola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$8,985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0" u="none" strike="noStrike" kern="1200" baseline="0" dirty="0">
                          <a:solidFill>
                            <a:schemeClr val="tx1"/>
                          </a:solidFill>
                        </a:rPr>
                        <a:t>÷</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$84,798.5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rPr>
                        <a:t>=</a:t>
                      </a: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4999189"/>
                  </a:ext>
                </a:extLst>
              </a:tr>
              <a:tr h="1701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PepsiCo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$7,353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0" u="none" strike="noStrike" kern="1200" baseline="0" dirty="0">
                          <a:solidFill>
                            <a:schemeClr val="tx1"/>
                          </a:solidFill>
                        </a:rPr>
                        <a:t>÷</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$78,097.5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rPr>
                        <a:t>=</a:t>
                      </a: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200" dirty="0">
                          <a:solidFill>
                            <a:schemeClr val="tx1"/>
                          </a:solidFill>
                          <a:latin typeface="+mn-lt"/>
                          <a:ea typeface="+mn-ea"/>
                          <a:cs typeface="+mn-cs"/>
                        </a:rPr>
                        <a:t>  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6392664"/>
                  </a:ext>
                </a:extLst>
              </a:tr>
            </a:tbl>
          </a:graphicData>
        </a:graphic>
      </p:graphicFrame>
      <p:sp>
        <p:nvSpPr>
          <p:cNvPr id="24" name="Content Placeholder 23"/>
          <p:cNvSpPr>
            <a:spLocks noGrp="1"/>
          </p:cNvSpPr>
          <p:nvPr>
            <p:ph sz="quarter" idx="16"/>
          </p:nvPr>
        </p:nvSpPr>
        <p:spPr>
          <a:xfrm>
            <a:off x="7435121" y="4833619"/>
            <a:ext cx="1500888" cy="1249680"/>
          </a:xfrm>
          <a:ln>
            <a:noFill/>
          </a:ln>
        </p:spPr>
        <p:txBody>
          <a:bodyPr>
            <a:normAutofit/>
          </a:bodyPr>
          <a:lstStyle/>
          <a:p>
            <a:pPr algn="ctr">
              <a:spcBef>
                <a:spcPts val="1000"/>
              </a:spcBef>
              <a:spcAft>
                <a:spcPts val="0"/>
              </a:spcAft>
            </a:pPr>
            <a:r>
              <a:rPr lang="en-US" sz="1600" b="1" dirty="0">
                <a:solidFill>
                  <a:schemeClr val="tx1"/>
                </a:solidFill>
              </a:rPr>
              <a:t>Coca-Cola has higher leverage than Pepsi </a:t>
            </a:r>
          </a:p>
        </p:txBody>
      </p:sp>
      <p:sp>
        <p:nvSpPr>
          <p:cNvPr id="14" name="Text Placeholder 6">
            <a:extLst>
              <a:ext uri="{FF2B5EF4-FFF2-40B4-BE49-F238E27FC236}">
                <a16:creationId xmlns:a16="http://schemas.microsoft.com/office/drawing/2014/main" id="{83D6776A-23EF-4AB1-8C21-AD1F47D88350}"/>
              </a:ext>
            </a:extLst>
          </p:cNvPr>
          <p:cNvSpPr>
            <a:spLocks noGrp="1"/>
          </p:cNvSpPr>
          <p:nvPr>
            <p:ph type="body" sz="quarter" idx="12"/>
          </p:nvPr>
        </p:nvSpPr>
        <p:spPr>
          <a:xfrm>
            <a:off x="2971268" y="6304598"/>
            <a:ext cx="3201464" cy="230505"/>
          </a:xfrm>
        </p:spPr>
        <p:txBody>
          <a:bodyPr/>
          <a:lstStyle/>
          <a:p>
            <a:r>
              <a:rPr lang="en-US" sz="1200" dirty="0">
                <a:solidFill>
                  <a:schemeClr val="tx1"/>
                </a:solidFill>
                <a:hlinkClick r:id="rId4" action="ppaction://hlinksldjump"/>
              </a:rPr>
              <a:t>Access the text alternative for slide images.</a:t>
            </a:r>
            <a:endParaRPr lang="en-US" sz="1200" dirty="0">
              <a:solidFill>
                <a:schemeClr val="tx1"/>
              </a:solidFill>
            </a:endParaRPr>
          </a:p>
        </p:txBody>
      </p:sp>
      <p:sp>
        <p:nvSpPr>
          <p:cNvPr id="11" name="Slide Number Placeholder 10"/>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257936244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Times Interest Earned Ratio</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971816"/>
          </a:xfrm>
        </p:spPr>
        <p:txBody>
          <a:bodyPr>
            <a:noAutofit/>
          </a:bodyPr>
          <a:lstStyle/>
          <a:p>
            <a:pPr>
              <a:spcBef>
                <a:spcPts val="1000"/>
              </a:spcBef>
              <a:spcAft>
                <a:spcPts val="0"/>
              </a:spcAft>
            </a:pPr>
            <a:r>
              <a:rPr lang="en-US" sz="2800" dirty="0"/>
              <a:t>An indication to creditors of how many “times” greater earnings are than interest expense</a:t>
            </a:r>
          </a:p>
        </p:txBody>
      </p:sp>
      <p:graphicFrame>
        <p:nvGraphicFramePr>
          <p:cNvPr id="5" name="Object 4">
            <a:extLst>
              <a:ext uri="{FF2B5EF4-FFF2-40B4-BE49-F238E27FC236}">
                <a16:creationId xmlns:a16="http://schemas.microsoft.com/office/drawing/2014/main" id="{940588AA-D977-4CBF-A6AF-059A0152B9B9}"/>
              </a:ext>
            </a:extLst>
          </p:cNvPr>
          <p:cNvGraphicFramePr>
            <a:graphicFrameLocks noChangeAspect="1"/>
          </p:cNvGraphicFramePr>
          <p:nvPr>
            <p:extLst>
              <p:ext uri="{D42A27DB-BD31-4B8C-83A1-F6EECF244321}">
                <p14:modId xmlns:p14="http://schemas.microsoft.com/office/powerpoint/2010/main" val="720777420"/>
              </p:ext>
            </p:extLst>
          </p:nvPr>
        </p:nvGraphicFramePr>
        <p:xfrm>
          <a:off x="509588" y="2487613"/>
          <a:ext cx="8121650" cy="742950"/>
        </p:xfrm>
        <a:graphic>
          <a:graphicData uri="http://schemas.openxmlformats.org/presentationml/2006/ole">
            <mc:AlternateContent xmlns:mc="http://schemas.openxmlformats.org/markup-compatibility/2006">
              <mc:Choice xmlns:v="urn:schemas-microsoft-com:vml" Requires="v">
                <p:oleObj name="Equation" r:id="rId3" imgW="4584600" imgH="419040" progId="Equation.DSMT4">
                  <p:embed/>
                </p:oleObj>
              </mc:Choice>
              <mc:Fallback>
                <p:oleObj name="Equation" r:id="rId3" imgW="4584600" imgH="419040" progId="Equation.DSMT4">
                  <p:embed/>
                  <p:pic>
                    <p:nvPicPr>
                      <p:cNvPr id="0" name=""/>
                      <p:cNvPicPr/>
                      <p:nvPr/>
                    </p:nvPicPr>
                    <p:blipFill>
                      <a:blip r:embed="rId4"/>
                      <a:stretch>
                        <a:fillRect/>
                      </a:stretch>
                    </p:blipFill>
                    <p:spPr>
                      <a:xfrm>
                        <a:off x="509588" y="2487613"/>
                        <a:ext cx="8121650" cy="742950"/>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36621979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Illustration 9–20 (partial) </a:t>
            </a:r>
            <a:r>
              <a:rPr lang="en-US" sz="1000" b="0" dirty="0"/>
              <a:t>3</a:t>
            </a:r>
            <a:endParaRPr lang="en-US" dirty="0"/>
          </a:p>
        </p:txBody>
      </p:sp>
      <p:sp>
        <p:nvSpPr>
          <p:cNvPr id="3" name="Content Placeholder 2"/>
          <p:cNvSpPr>
            <a:spLocks noGrp="1"/>
          </p:cNvSpPr>
          <p:nvPr>
            <p:ph sz="quarter" idx="11"/>
          </p:nvPr>
        </p:nvSpPr>
        <p:spPr>
          <a:xfrm>
            <a:off x="342900" y="1276710"/>
            <a:ext cx="8458200" cy="426623"/>
          </a:xfrm>
        </p:spPr>
        <p:txBody>
          <a:bodyPr>
            <a:noAutofit/>
          </a:bodyPr>
          <a:lstStyle/>
          <a:p>
            <a:pPr>
              <a:spcBef>
                <a:spcPts val="500"/>
              </a:spcBef>
              <a:spcAft>
                <a:spcPts val="0"/>
              </a:spcAft>
            </a:pPr>
            <a:r>
              <a:rPr lang="en-US" dirty="0"/>
              <a:t>Financial Information for Coca-Cola and PepsiCo</a:t>
            </a:r>
          </a:p>
        </p:txBody>
      </p:sp>
      <p:sp>
        <p:nvSpPr>
          <p:cNvPr id="4" name="Content Placeholder 3"/>
          <p:cNvSpPr>
            <a:spLocks noGrp="1"/>
          </p:cNvSpPr>
          <p:nvPr>
            <p:ph sz="quarter" idx="14"/>
          </p:nvPr>
        </p:nvSpPr>
        <p:spPr>
          <a:xfrm>
            <a:off x="1959495" y="1725726"/>
            <a:ext cx="5195030" cy="649138"/>
          </a:xfrm>
        </p:spPr>
        <p:txBody>
          <a:bodyPr>
            <a:noAutofit/>
          </a:bodyPr>
          <a:lstStyle/>
          <a:p>
            <a:pPr algn="ctr">
              <a:spcBef>
                <a:spcPts val="500"/>
              </a:spcBef>
              <a:spcAft>
                <a:spcPts val="0"/>
              </a:spcAft>
            </a:pPr>
            <a:r>
              <a:rPr lang="en-US" sz="1400" b="1" dirty="0">
                <a:solidFill>
                  <a:schemeClr val="tx1"/>
                </a:solidFill>
              </a:rPr>
              <a:t>Selected Income Statement Data</a:t>
            </a:r>
          </a:p>
          <a:p>
            <a:pPr algn="ctr">
              <a:spcBef>
                <a:spcPts val="500"/>
              </a:spcBef>
              <a:spcAft>
                <a:spcPts val="0"/>
              </a:spcAft>
            </a:pPr>
            <a:r>
              <a:rPr lang="en-US" sz="1400" dirty="0">
                <a:solidFill>
                  <a:schemeClr val="tx1"/>
                </a:solidFill>
              </a:rPr>
              <a:t>($ in millions)</a:t>
            </a:r>
          </a:p>
        </p:txBody>
      </p:sp>
      <p:graphicFrame>
        <p:nvGraphicFramePr>
          <p:cNvPr id="12" name="Table 11"/>
          <p:cNvGraphicFramePr>
            <a:graphicFrameLocks noGrp="1"/>
          </p:cNvGraphicFramePr>
          <p:nvPr>
            <p:extLst>
              <p:ext uri="{D42A27DB-BD31-4B8C-83A1-F6EECF244321}">
                <p14:modId xmlns:p14="http://schemas.microsoft.com/office/powerpoint/2010/main" val="2677445801"/>
              </p:ext>
            </p:extLst>
          </p:nvPr>
        </p:nvGraphicFramePr>
        <p:xfrm>
          <a:off x="1959495" y="2359893"/>
          <a:ext cx="5195029" cy="1341120"/>
        </p:xfrm>
        <a:graphic>
          <a:graphicData uri="http://schemas.openxmlformats.org/drawingml/2006/table">
            <a:tbl>
              <a:tblPr firstRow="1" bandRow="1">
                <a:tableStyleId>{5C22544A-7EE6-4342-B048-85BDC9FD1C3A}</a:tableStyleId>
              </a:tblPr>
              <a:tblGrid>
                <a:gridCol w="2271947">
                  <a:extLst>
                    <a:ext uri="{9D8B030D-6E8A-4147-A177-3AD203B41FA5}">
                      <a16:colId xmlns:a16="http://schemas.microsoft.com/office/drawing/2014/main" val="1645395266"/>
                    </a:ext>
                  </a:extLst>
                </a:gridCol>
                <a:gridCol w="1454046">
                  <a:extLst>
                    <a:ext uri="{9D8B030D-6E8A-4147-A177-3AD203B41FA5}">
                      <a16:colId xmlns:a16="http://schemas.microsoft.com/office/drawing/2014/main" val="1144384570"/>
                    </a:ext>
                  </a:extLst>
                </a:gridCol>
                <a:gridCol w="208280">
                  <a:extLst>
                    <a:ext uri="{9D8B030D-6E8A-4147-A177-3AD203B41FA5}">
                      <a16:colId xmlns:a16="http://schemas.microsoft.com/office/drawing/2014/main" val="1161940114"/>
                    </a:ext>
                  </a:extLst>
                </a:gridCol>
                <a:gridCol w="1260756">
                  <a:extLst>
                    <a:ext uri="{9D8B030D-6E8A-4147-A177-3AD203B41FA5}">
                      <a16:colId xmlns:a16="http://schemas.microsoft.com/office/drawing/2014/main" val="712712673"/>
                    </a:ext>
                  </a:extLst>
                </a:gridCol>
              </a:tblGrid>
              <a:tr h="174526">
                <a:tc>
                  <a:txBody>
                    <a:bodyPr/>
                    <a:lstStyle/>
                    <a:p>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1" u="sng" dirty="0">
                          <a:solidFill>
                            <a:schemeClr val="tx1"/>
                          </a:solidFill>
                        </a:rPr>
                        <a:t>Coca-Cola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600" b="1" u="sng"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1" u="sng" dirty="0">
                          <a:solidFill>
                            <a:schemeClr val="tx1"/>
                          </a:solidFill>
                        </a:rPr>
                        <a:t>PepsiCo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1430644"/>
                  </a:ext>
                </a:extLst>
              </a:tr>
              <a:tr h="174526">
                <a:tc>
                  <a:txBody>
                    <a:bodyPr/>
                    <a:lstStyle/>
                    <a:p>
                      <a:r>
                        <a:rPr lang="en-US" sz="1600" u="none" baseline="0" dirty="0">
                          <a:solidFill>
                            <a:schemeClr val="tx1"/>
                          </a:solidFill>
                        </a:rPr>
                        <a:t>Interest expense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   946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u="none" baseline="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1,135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4426630"/>
                  </a:ext>
                </a:extLst>
              </a:tr>
              <a:tr h="174526">
                <a:tc>
                  <a:txBody>
                    <a:bodyPr/>
                    <a:lstStyle/>
                    <a:p>
                      <a:r>
                        <a:rPr lang="en-US" sz="1600" u="none" baseline="0" dirty="0">
                          <a:solidFill>
                            <a:schemeClr val="tx1"/>
                          </a:solidFill>
                        </a:rPr>
                        <a:t>Income tax expense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1,801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u="none" baseline="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1,959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5430889"/>
                  </a:ext>
                </a:extLst>
              </a:tr>
              <a:tr h="17452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Net income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8,985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u="none" baseline="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u="none" baseline="0" dirty="0">
                          <a:solidFill>
                            <a:schemeClr val="tx1"/>
                          </a:solidFill>
                        </a:rPr>
                        <a:t>7,353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9559017"/>
                  </a:ext>
                </a:extLst>
              </a:tr>
            </a:tbl>
          </a:graphicData>
        </a:graphic>
      </p:graphicFrame>
      <p:sp>
        <p:nvSpPr>
          <p:cNvPr id="5" name="Content Placeholder 4"/>
          <p:cNvSpPr>
            <a:spLocks noGrp="1"/>
          </p:cNvSpPr>
          <p:nvPr>
            <p:ph sz="quarter" idx="15"/>
          </p:nvPr>
        </p:nvSpPr>
        <p:spPr>
          <a:xfrm>
            <a:off x="342900" y="3755386"/>
            <a:ext cx="8458200" cy="786637"/>
          </a:xfrm>
        </p:spPr>
        <p:txBody>
          <a:bodyPr>
            <a:noAutofit/>
          </a:bodyPr>
          <a:lstStyle/>
          <a:p>
            <a:pPr>
              <a:spcBef>
                <a:spcPts val="500"/>
              </a:spcBef>
              <a:spcAft>
                <a:spcPts val="0"/>
              </a:spcAft>
            </a:pPr>
            <a:r>
              <a:rPr lang="en-US" dirty="0">
                <a:solidFill>
                  <a:schemeClr val="tx1"/>
                </a:solidFill>
              </a:rPr>
              <a:t>Illustration 9–23</a:t>
            </a:r>
          </a:p>
          <a:p>
            <a:pPr>
              <a:spcBef>
                <a:spcPts val="500"/>
              </a:spcBef>
              <a:spcAft>
                <a:spcPts val="0"/>
              </a:spcAft>
            </a:pPr>
            <a:r>
              <a:rPr lang="en-US" dirty="0">
                <a:solidFill>
                  <a:schemeClr val="tx1"/>
                </a:solidFill>
              </a:rPr>
              <a:t>Times Interest Earned Ratio for Coca-Cola and PepsiCo</a:t>
            </a:r>
          </a:p>
        </p:txBody>
      </p:sp>
      <p:graphicFrame>
        <p:nvGraphicFramePr>
          <p:cNvPr id="13" name="Table 21">
            <a:extLst>
              <a:ext uri="{FF2B5EF4-FFF2-40B4-BE49-F238E27FC236}">
                <a16:creationId xmlns:a16="http://schemas.microsoft.com/office/drawing/2014/main" id="{CF61E875-DA0F-419E-8CC4-BE7981994D54}"/>
              </a:ext>
            </a:extLst>
          </p:cNvPr>
          <p:cNvGraphicFramePr>
            <a:graphicFrameLocks noGrp="1"/>
          </p:cNvGraphicFramePr>
          <p:nvPr>
            <p:extLst>
              <p:ext uri="{D42A27DB-BD31-4B8C-83A1-F6EECF244321}">
                <p14:modId xmlns:p14="http://schemas.microsoft.com/office/powerpoint/2010/main" val="4225454774"/>
              </p:ext>
            </p:extLst>
          </p:nvPr>
        </p:nvGraphicFramePr>
        <p:xfrm>
          <a:off x="816027" y="4546840"/>
          <a:ext cx="7511945" cy="1564640"/>
        </p:xfrm>
        <a:graphic>
          <a:graphicData uri="http://schemas.openxmlformats.org/drawingml/2006/table">
            <a:tbl>
              <a:tblPr firstRow="1" bandRow="1">
                <a:tableStyleId>{2D5ABB26-0587-4C30-8999-92F81FD0307C}</a:tableStyleId>
              </a:tblPr>
              <a:tblGrid>
                <a:gridCol w="1455919">
                  <a:extLst>
                    <a:ext uri="{9D8B030D-6E8A-4147-A177-3AD203B41FA5}">
                      <a16:colId xmlns:a16="http://schemas.microsoft.com/office/drawing/2014/main" val="4291863882"/>
                    </a:ext>
                  </a:extLst>
                </a:gridCol>
                <a:gridCol w="2218544">
                  <a:extLst>
                    <a:ext uri="{9D8B030D-6E8A-4147-A177-3AD203B41FA5}">
                      <a16:colId xmlns:a16="http://schemas.microsoft.com/office/drawing/2014/main" val="2008171508"/>
                    </a:ext>
                  </a:extLst>
                </a:gridCol>
                <a:gridCol w="314793">
                  <a:extLst>
                    <a:ext uri="{9D8B030D-6E8A-4147-A177-3AD203B41FA5}">
                      <a16:colId xmlns:a16="http://schemas.microsoft.com/office/drawing/2014/main" val="203260128"/>
                    </a:ext>
                  </a:extLst>
                </a:gridCol>
                <a:gridCol w="1304145">
                  <a:extLst>
                    <a:ext uri="{9D8B030D-6E8A-4147-A177-3AD203B41FA5}">
                      <a16:colId xmlns:a16="http://schemas.microsoft.com/office/drawing/2014/main" val="746563247"/>
                    </a:ext>
                  </a:extLst>
                </a:gridCol>
                <a:gridCol w="329783">
                  <a:extLst>
                    <a:ext uri="{9D8B030D-6E8A-4147-A177-3AD203B41FA5}">
                      <a16:colId xmlns:a16="http://schemas.microsoft.com/office/drawing/2014/main" val="3067668489"/>
                    </a:ext>
                  </a:extLst>
                </a:gridCol>
                <a:gridCol w="1888761">
                  <a:extLst>
                    <a:ext uri="{9D8B030D-6E8A-4147-A177-3AD203B41FA5}">
                      <a16:colId xmlns:a16="http://schemas.microsoft.com/office/drawing/2014/main" val="2008847483"/>
                    </a:ext>
                  </a:extLst>
                </a:gridCol>
              </a:tblGrid>
              <a:tr h="370840">
                <a:tc>
                  <a:txBody>
                    <a:bodyPr/>
                    <a:lstStyle/>
                    <a:p>
                      <a:pPr algn="ctr"/>
                      <a:r>
                        <a:rPr lang="en-US" sz="1600" b="0" kern="1200" dirty="0">
                          <a:solidFill>
                            <a:schemeClr val="tx1"/>
                          </a:solidFill>
                        </a:rPr>
                        <a:t>($ in millions)</a:t>
                      </a:r>
                      <a:endParaRPr lang="en-US" sz="1600" b="0"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kern="1200" dirty="0">
                          <a:solidFill>
                            <a:schemeClr val="tx1"/>
                          </a:solidFill>
                        </a:rPr>
                        <a:t>Net Income + Interest Expense + Income Tax Expense</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1" u="none" strike="noStrike" kern="1200" baseline="0" dirty="0">
                          <a:solidFill>
                            <a:schemeClr val="tx1"/>
                          </a:solidFill>
                        </a:rPr>
                        <a:t>÷</a:t>
                      </a:r>
                      <a:endParaRPr lang="en-US" sz="1600" b="1" i="0" u="none" strike="noStrike" kern="1200" baseline="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kern="1200" dirty="0">
                          <a:solidFill>
                            <a:schemeClr val="tx1"/>
                          </a:solidFill>
                        </a:rPr>
                        <a:t>Interest Expense</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kern="1200" dirty="0">
                          <a:solidFill>
                            <a:schemeClr val="tx1"/>
                          </a:solidFill>
                        </a:rPr>
                        <a:t>=</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1" kern="1200" dirty="0">
                          <a:solidFill>
                            <a:schemeClr val="tx1"/>
                          </a:solidFill>
                        </a:rPr>
                        <a:t>Times Interest Earned Ratio</a:t>
                      </a:r>
                      <a:endParaRPr lang="en-US" sz="1600" b="1" kern="1200" dirty="0">
                        <a:solidFill>
                          <a:schemeClr val="tx1"/>
                        </a:solidFill>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130301"/>
                  </a:ext>
                </a:extLst>
              </a:tr>
              <a:tr h="370840">
                <a:tc>
                  <a:txBody>
                    <a:bodyPr/>
                    <a:lstStyle/>
                    <a:p>
                      <a:r>
                        <a:rPr lang="en-US" sz="1600" b="1" u="none" dirty="0"/>
                        <a:t>Coca-Cola</a:t>
                      </a:r>
                      <a:endParaRPr lang="en-US" sz="1600" b="1" u="none"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$8,985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0" u="none" strike="noStrike" kern="1200" baseline="0" dirty="0">
                          <a:solidFill>
                            <a:schemeClr val="tx1"/>
                          </a:solidFill>
                        </a:rPr>
                        <a:t>÷</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$84,798.5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rPr>
                        <a:t>=</a:t>
                      </a: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2123372"/>
                  </a:ext>
                </a:extLst>
              </a:tr>
              <a:tr h="370840">
                <a:tc>
                  <a:txBody>
                    <a:bodyPr/>
                    <a:lstStyle/>
                    <a:p>
                      <a:r>
                        <a:rPr lang="en-US" sz="1600" b="1" u="none" dirty="0"/>
                        <a:t>PepsiCo</a:t>
                      </a:r>
                      <a:endParaRPr lang="en-US" sz="1600" b="1" u="none"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$7,353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b="0" u="none" strike="noStrike" kern="1200" baseline="0" dirty="0">
                          <a:solidFill>
                            <a:schemeClr val="tx1"/>
                          </a:solidFill>
                        </a:rPr>
                        <a:t>÷</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$78,097.5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rPr>
                        <a:t>=</a:t>
                      </a:r>
                      <a:endParaRPr lang="en-US" sz="1600" b="0"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kern="1200" dirty="0">
                          <a:solidFill>
                            <a:schemeClr val="tx1"/>
                          </a:solidFill>
                          <a:latin typeface="+mn-lt"/>
                          <a:ea typeface="+mn-ea"/>
                          <a:cs typeface="+mn-cs"/>
                        </a:rPr>
                        <a:t>  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2235032"/>
                  </a:ext>
                </a:extLst>
              </a:tr>
            </a:tbl>
          </a:graphicData>
        </a:graphic>
      </p:graphicFrame>
      <p:sp>
        <p:nvSpPr>
          <p:cNvPr id="6" name="Content Placeholder 5"/>
          <p:cNvSpPr>
            <a:spLocks noGrp="1"/>
          </p:cNvSpPr>
          <p:nvPr>
            <p:ph sz="quarter" idx="16"/>
          </p:nvPr>
        </p:nvSpPr>
        <p:spPr>
          <a:xfrm>
            <a:off x="342900" y="6207231"/>
            <a:ext cx="8458200" cy="366320"/>
          </a:xfrm>
          <a:ln>
            <a:noFill/>
          </a:ln>
        </p:spPr>
        <p:txBody>
          <a:bodyPr>
            <a:normAutofit/>
          </a:bodyPr>
          <a:lstStyle/>
          <a:p>
            <a:pPr algn="ctr"/>
            <a:r>
              <a:rPr lang="en-US" sz="1800" b="1" dirty="0">
                <a:solidFill>
                  <a:schemeClr val="tx1"/>
                </a:solidFill>
              </a:rPr>
              <a:t>Coca-Cola has a higher times interest earned ratio than Pepsi</a:t>
            </a:r>
          </a:p>
        </p:txBody>
      </p:sp>
      <p:sp>
        <p:nvSpPr>
          <p:cNvPr id="11" name="Slide Number Placeholder 10"/>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19214887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8</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4254661"/>
          </a:xfrm>
        </p:spPr>
        <p:txBody>
          <a:bodyPr>
            <a:noAutofit/>
          </a:bodyPr>
          <a:lstStyle/>
          <a:p>
            <a:pPr marL="291600" indent="-291600">
              <a:spcBef>
                <a:spcPts val="1000"/>
              </a:spcBef>
              <a:spcAft>
                <a:spcPts val="0"/>
              </a:spcAft>
              <a:buFont typeface="Arial" panose="020B0604020202020204" pitchFamily="34" charset="0"/>
              <a:buChar char="•"/>
            </a:pPr>
            <a:r>
              <a:rPr lang="en-US" sz="2800" dirty="0"/>
              <a:t>The debt to equity ratio is a measure of financial leverage. </a:t>
            </a:r>
          </a:p>
          <a:p>
            <a:pPr marL="291600" indent="-291600">
              <a:spcBef>
                <a:spcPts val="1000"/>
              </a:spcBef>
              <a:spcAft>
                <a:spcPts val="0"/>
              </a:spcAft>
              <a:buFont typeface="Arial" panose="020B0604020202020204" pitchFamily="34" charset="0"/>
              <a:buChar char="•"/>
            </a:pPr>
            <a:r>
              <a:rPr lang="en-US" sz="2800" dirty="0"/>
              <a:t>Taking on more debt (higher leverage) can be good or bad depending on whether the company earns a return in excess of the cost of borrowed funds. </a:t>
            </a:r>
          </a:p>
          <a:p>
            <a:pPr marL="291600" indent="-291600">
              <a:spcBef>
                <a:spcPts val="1000"/>
              </a:spcBef>
              <a:spcAft>
                <a:spcPts val="0"/>
              </a:spcAft>
              <a:buFont typeface="Arial" panose="020B0604020202020204" pitchFamily="34" charset="0"/>
              <a:buChar char="•"/>
            </a:pPr>
            <a:r>
              <a:rPr lang="en-US" sz="2800" dirty="0"/>
              <a:t>The times interest earned ratio measures a company’s ability to meet interest payments as they become due.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34232956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9–8 </a:t>
            </a:r>
            <a:r>
              <a:rPr lang="en-US" sz="1000" b="0" dirty="0"/>
              <a:t>1</a:t>
            </a:r>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3130398"/>
          </a:xfrm>
        </p:spPr>
        <p:txBody>
          <a:bodyPr>
            <a:noAutofit/>
          </a:bodyPr>
          <a:lstStyle/>
          <a:p>
            <a:pPr>
              <a:spcBef>
                <a:spcPts val="1000"/>
              </a:spcBef>
              <a:spcAft>
                <a:spcPts val="0"/>
              </a:spcAft>
            </a:pPr>
            <a:r>
              <a:rPr lang="en-US" sz="2800" dirty="0"/>
              <a:t>Which of the following ratios best measures financial leverage?</a:t>
            </a:r>
          </a:p>
          <a:p>
            <a:pPr>
              <a:spcBef>
                <a:spcPts val="1000"/>
              </a:spcBef>
              <a:spcAft>
                <a:spcPts val="0"/>
              </a:spcAft>
            </a:pPr>
            <a:r>
              <a:rPr lang="en-US" sz="2800" b="1" dirty="0"/>
              <a:t>a.</a:t>
            </a:r>
            <a:r>
              <a:rPr lang="en-US" sz="2800" dirty="0"/>
              <a:t> Return on assets</a:t>
            </a:r>
          </a:p>
          <a:p>
            <a:pPr>
              <a:spcBef>
                <a:spcPts val="1000"/>
              </a:spcBef>
              <a:spcAft>
                <a:spcPts val="0"/>
              </a:spcAft>
            </a:pPr>
            <a:r>
              <a:rPr lang="en-US" sz="2800" b="1" dirty="0"/>
              <a:t>b.</a:t>
            </a:r>
            <a:r>
              <a:rPr lang="en-US" sz="2800" dirty="0"/>
              <a:t> Inventory turnover</a:t>
            </a:r>
          </a:p>
          <a:p>
            <a:pPr>
              <a:spcBef>
                <a:spcPts val="1000"/>
              </a:spcBef>
              <a:spcAft>
                <a:spcPts val="0"/>
              </a:spcAft>
            </a:pPr>
            <a:r>
              <a:rPr lang="en-US" sz="2800" b="1" dirty="0"/>
              <a:t>c.</a:t>
            </a:r>
            <a:r>
              <a:rPr lang="en-US" sz="2800" dirty="0"/>
              <a:t> Times interest earned</a:t>
            </a:r>
          </a:p>
          <a:p>
            <a:pPr>
              <a:spcBef>
                <a:spcPts val="1000"/>
              </a:spcBef>
              <a:spcAft>
                <a:spcPts val="0"/>
              </a:spcAft>
            </a:pPr>
            <a:r>
              <a:rPr lang="en-US" sz="2800" b="1" dirty="0"/>
              <a:t>d.</a:t>
            </a:r>
            <a:r>
              <a:rPr lang="en-US" sz="2800" dirty="0"/>
              <a:t> Debt to equity ratio</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30282906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AE7F5-28FA-44F3-9ED2-A7B912FABC29}"/>
              </a:ext>
            </a:extLst>
          </p:cNvPr>
          <p:cNvSpPr>
            <a:spLocks noGrp="1"/>
          </p:cNvSpPr>
          <p:nvPr>
            <p:ph type="title"/>
          </p:nvPr>
        </p:nvSpPr>
        <p:spPr/>
        <p:txBody>
          <a:bodyPr/>
          <a:lstStyle/>
          <a:p>
            <a:r>
              <a:rPr lang="en-US" dirty="0"/>
              <a:t>Concept Check 9–8 </a:t>
            </a:r>
            <a:r>
              <a:rPr lang="en-US" sz="1000" b="0" dirty="0"/>
              <a:t>2</a:t>
            </a:r>
            <a:endParaRPr lang="en-US" dirty="0"/>
          </a:p>
        </p:txBody>
      </p:sp>
      <p:sp>
        <p:nvSpPr>
          <p:cNvPr id="3" name="Content Placeholder 2">
            <a:extLst>
              <a:ext uri="{FF2B5EF4-FFF2-40B4-BE49-F238E27FC236}">
                <a16:creationId xmlns:a16="http://schemas.microsoft.com/office/drawing/2014/main" id="{A3043E2C-A69F-4F17-926E-9D99F034E5E0}"/>
              </a:ext>
            </a:extLst>
          </p:cNvPr>
          <p:cNvSpPr>
            <a:spLocks noGrp="1"/>
          </p:cNvSpPr>
          <p:nvPr>
            <p:ph sz="quarter" idx="11"/>
          </p:nvPr>
        </p:nvSpPr>
        <p:spPr>
          <a:xfrm>
            <a:off x="342900" y="1276710"/>
            <a:ext cx="8458200" cy="3182098"/>
          </a:xfrm>
        </p:spPr>
        <p:txBody>
          <a:bodyPr>
            <a:noAutofit/>
          </a:bodyPr>
          <a:lstStyle/>
          <a:p>
            <a:pPr>
              <a:spcBef>
                <a:spcPts val="1000"/>
              </a:spcBef>
              <a:spcAft>
                <a:spcPts val="0"/>
              </a:spcAft>
            </a:pPr>
            <a:r>
              <a:rPr lang="en-US" sz="2800" dirty="0"/>
              <a:t>Which of the following ratios best measures financial leverage?</a:t>
            </a:r>
          </a:p>
          <a:p>
            <a:pPr>
              <a:spcBef>
                <a:spcPts val="1000"/>
              </a:spcBef>
              <a:spcAft>
                <a:spcPts val="0"/>
              </a:spcAft>
            </a:pPr>
            <a:r>
              <a:rPr lang="en-US" sz="2800" b="1" dirty="0"/>
              <a:t>a.</a:t>
            </a:r>
            <a:r>
              <a:rPr lang="en-US" sz="2800" dirty="0"/>
              <a:t> Return on assets</a:t>
            </a:r>
          </a:p>
          <a:p>
            <a:pPr>
              <a:spcBef>
                <a:spcPts val="1000"/>
              </a:spcBef>
              <a:spcAft>
                <a:spcPts val="0"/>
              </a:spcAft>
            </a:pPr>
            <a:r>
              <a:rPr lang="en-US" sz="2800" b="1" dirty="0"/>
              <a:t>b.</a:t>
            </a:r>
            <a:r>
              <a:rPr lang="en-US" sz="2800" dirty="0"/>
              <a:t> Inventory turnover</a:t>
            </a:r>
          </a:p>
          <a:p>
            <a:pPr>
              <a:spcBef>
                <a:spcPts val="1000"/>
              </a:spcBef>
              <a:spcAft>
                <a:spcPts val="0"/>
              </a:spcAft>
            </a:pPr>
            <a:r>
              <a:rPr lang="en-US" sz="2800" b="1" dirty="0"/>
              <a:t>c.</a:t>
            </a:r>
            <a:r>
              <a:rPr lang="en-US" sz="2800" dirty="0"/>
              <a:t> Times interest earned</a:t>
            </a:r>
          </a:p>
          <a:p>
            <a:pPr>
              <a:spcBef>
                <a:spcPts val="1000"/>
              </a:spcBef>
              <a:spcAft>
                <a:spcPts val="0"/>
              </a:spcAft>
            </a:pPr>
            <a:r>
              <a:rPr lang="en-US" sz="2800" b="1" dirty="0"/>
              <a:t>Answer: d.</a:t>
            </a:r>
            <a:r>
              <a:rPr lang="en-US" sz="2800" dirty="0"/>
              <a:t> Debt to equity ratio</a:t>
            </a:r>
          </a:p>
        </p:txBody>
      </p:sp>
      <p:sp>
        <p:nvSpPr>
          <p:cNvPr id="14" name="Content Placeholder 13">
            <a:extLst>
              <a:ext uri="{FF2B5EF4-FFF2-40B4-BE49-F238E27FC236}">
                <a16:creationId xmlns:a16="http://schemas.microsoft.com/office/drawing/2014/main" id="{1C460A3D-CBEB-43B2-9B9F-40E74966C40A}"/>
              </a:ext>
            </a:extLst>
          </p:cNvPr>
          <p:cNvSpPr>
            <a:spLocks noGrp="1"/>
          </p:cNvSpPr>
          <p:nvPr>
            <p:ph sz="quarter" idx="14"/>
          </p:nvPr>
        </p:nvSpPr>
        <p:spPr>
          <a:xfrm>
            <a:off x="342900" y="5238295"/>
            <a:ext cx="8458200" cy="532919"/>
          </a:xfrm>
        </p:spPr>
        <p:txBody>
          <a:bodyPr>
            <a:noAutofit/>
          </a:bodyPr>
          <a:lstStyle/>
          <a:p>
            <a:pPr>
              <a:spcBef>
                <a:spcPts val="1000"/>
              </a:spcBef>
              <a:spcAft>
                <a:spcPts val="0"/>
              </a:spcAft>
            </a:pPr>
            <a:r>
              <a:rPr lang="en-US" sz="2400" dirty="0"/>
              <a:t>The debt to equity ratio is a measure of financial leverage.</a:t>
            </a:r>
          </a:p>
        </p:txBody>
      </p:sp>
      <p:sp>
        <p:nvSpPr>
          <p:cNvPr id="11" name="Slide Number Placeholder 10">
            <a:extLst>
              <a:ext uri="{FF2B5EF4-FFF2-40B4-BE49-F238E27FC236}">
                <a16:creationId xmlns:a16="http://schemas.microsoft.com/office/drawing/2014/main" id="{77EDE871-A964-42E9-AE16-A57D822D4500}"/>
              </a:ext>
            </a:extLst>
          </p:cNvPr>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981300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FBF8C79-7205-452E-94F3-52D5C378180B}"/>
              </a:ext>
            </a:extLst>
          </p:cNvPr>
          <p:cNvSpPr>
            <a:spLocks noGrp="1"/>
          </p:cNvSpPr>
          <p:nvPr>
            <p:ph type="title"/>
          </p:nvPr>
        </p:nvSpPr>
        <p:spPr/>
        <p:txBody>
          <a:bodyPr/>
          <a:lstStyle/>
          <a:p>
            <a:r>
              <a:rPr lang="en-US" dirty="0"/>
              <a:t>Installment Notes</a:t>
            </a:r>
          </a:p>
        </p:txBody>
      </p:sp>
      <p:sp>
        <p:nvSpPr>
          <p:cNvPr id="13" name="Content Placeholder 12">
            <a:extLst>
              <a:ext uri="{FF2B5EF4-FFF2-40B4-BE49-F238E27FC236}">
                <a16:creationId xmlns:a16="http://schemas.microsoft.com/office/drawing/2014/main" id="{2C7EF0DE-B717-4B27-BF6C-B818EBE27507}"/>
              </a:ext>
            </a:extLst>
          </p:cNvPr>
          <p:cNvSpPr>
            <a:spLocks noGrp="1"/>
          </p:cNvSpPr>
          <p:nvPr>
            <p:ph sz="quarter" idx="11"/>
          </p:nvPr>
        </p:nvSpPr>
        <p:spPr>
          <a:xfrm>
            <a:off x="342900" y="1276709"/>
            <a:ext cx="8458200" cy="2999869"/>
          </a:xfrm>
        </p:spPr>
        <p:txBody>
          <a:bodyPr>
            <a:noAutofit/>
          </a:bodyPr>
          <a:lstStyle/>
          <a:p>
            <a:pPr marL="291600" indent="-291600">
              <a:spcBef>
                <a:spcPts val="1000"/>
              </a:spcBef>
              <a:spcAft>
                <a:spcPts val="0"/>
              </a:spcAft>
              <a:buFont typeface="Arial" panose="020B0604020202020204" pitchFamily="34" charset="0"/>
              <a:buChar char="•"/>
            </a:pPr>
            <a:r>
              <a:rPr lang="en-US" sz="2800" dirty="0"/>
              <a:t>Most car loans and home loans call for payment in monthly installments rather than by a single amount at maturity.</a:t>
            </a:r>
          </a:p>
          <a:p>
            <a:pPr marL="291600" indent="-291600">
              <a:spcBef>
                <a:spcPts val="1000"/>
              </a:spcBef>
              <a:spcAft>
                <a:spcPts val="0"/>
              </a:spcAft>
              <a:buFont typeface="Arial" panose="020B0604020202020204" pitchFamily="34" charset="0"/>
              <a:buChar char="•"/>
            </a:pPr>
            <a:r>
              <a:rPr lang="en-US" sz="2800" dirty="0"/>
              <a:t>Each </a:t>
            </a:r>
            <a:r>
              <a:rPr lang="en-US" sz="2800" b="1" dirty="0"/>
              <a:t>installment payment </a:t>
            </a:r>
            <a:r>
              <a:rPr lang="en-US" sz="2800" dirty="0"/>
              <a:t>includes both:</a:t>
            </a:r>
          </a:p>
          <a:p>
            <a:pPr marL="622800" indent="-320400">
              <a:spcBef>
                <a:spcPts val="1000"/>
              </a:spcBef>
              <a:spcAft>
                <a:spcPts val="0"/>
              </a:spcAft>
              <a:buFont typeface="+mj-lt"/>
              <a:buAutoNum type="arabicPeriod"/>
            </a:pPr>
            <a:r>
              <a:rPr lang="en-US" sz="2800" dirty="0"/>
              <a:t>Interest on borrowed amount.</a:t>
            </a:r>
          </a:p>
          <a:p>
            <a:pPr marL="622800" indent="-320400">
              <a:spcBef>
                <a:spcPts val="1000"/>
              </a:spcBef>
              <a:spcAft>
                <a:spcPts val="0"/>
              </a:spcAft>
              <a:buFont typeface="+mj-lt"/>
              <a:buAutoNum type="arabicPeriod"/>
            </a:pPr>
            <a:r>
              <a:rPr lang="en-US" sz="2800" dirty="0"/>
              <a:t>Reduction of outstanding loan balance.</a:t>
            </a:r>
          </a:p>
        </p:txBody>
      </p:sp>
      <p:sp>
        <p:nvSpPr>
          <p:cNvPr id="16" name="Content Placeholder 15">
            <a:extLst>
              <a:ext uri="{FF2B5EF4-FFF2-40B4-BE49-F238E27FC236}">
                <a16:creationId xmlns:a16="http://schemas.microsoft.com/office/drawing/2014/main" id="{0FE9B3A3-9CCD-4B81-A3E5-24BF215A15E0}"/>
              </a:ext>
            </a:extLst>
          </p:cNvPr>
          <p:cNvSpPr>
            <a:spLocks noGrp="1"/>
          </p:cNvSpPr>
          <p:nvPr>
            <p:ph sz="quarter" idx="14"/>
          </p:nvPr>
        </p:nvSpPr>
        <p:spPr>
          <a:xfrm>
            <a:off x="342900" y="4427802"/>
            <a:ext cx="8458200" cy="960120"/>
          </a:xfrm>
        </p:spPr>
        <p:txBody>
          <a:bodyPr>
            <a:normAutofit/>
          </a:bodyPr>
          <a:lstStyle/>
          <a:p>
            <a:pPr marL="291600" indent="-291600">
              <a:spcBef>
                <a:spcPts val="1000"/>
              </a:spcBef>
              <a:spcAft>
                <a:spcPts val="0"/>
              </a:spcAft>
              <a:buFont typeface="Arial" panose="020B0604020202020204" pitchFamily="34" charset="0"/>
              <a:buChar char="•"/>
            </a:pPr>
            <a:r>
              <a:rPr lang="en-US" sz="2800" dirty="0"/>
              <a:t>Companies, too, often borrow cash using installment notes.</a:t>
            </a:r>
          </a:p>
        </p:txBody>
      </p:sp>
      <p:sp>
        <p:nvSpPr>
          <p:cNvPr id="11" name="Slide Number Placeholder 10">
            <a:extLst>
              <a:ext uri="{FF2B5EF4-FFF2-40B4-BE49-F238E27FC236}">
                <a16:creationId xmlns:a16="http://schemas.microsoft.com/office/drawing/2014/main" id="{76B87915-728C-4FE5-B96C-CC636C1032C3}"/>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0523641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90</a:t>
            </a:fld>
            <a:endParaRPr lang="en-US"/>
          </a:p>
        </p:txBody>
      </p:sp>
    </p:spTree>
    <p:extLst>
      <p:ext uri="{BB962C8B-B14F-4D97-AF65-F5344CB8AC3E}">
        <p14:creationId xmlns:p14="http://schemas.microsoft.com/office/powerpoint/2010/main" val="42450165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solidFill>
                  <a:schemeClr val="tx1"/>
                </a:solidFill>
              </a:rPr>
              <a:t>Illustration 9–1 Amortization Schedule for an Installment Note</a:t>
            </a:r>
            <a:r>
              <a:rPr lang="en-US" sz="30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dirty="0">
                <a:solidFill>
                  <a:srgbClr val="000000"/>
                </a:solidFill>
                <a:effectLst/>
              </a:rPr>
              <a:t>The illustration shows the amortization schedule for an instalment note. The table contains 5 columns and 9 rows. The columns are marked (1), (2), (3), (4) and (5) above the column headings from left to right with the following: Date; Cash paid; Interest expense; Decrease in carrying value; Carrying value. Column 3 to 5 have the following sub-headings: carrying value × interest rate; (2) </a:t>
            </a:r>
            <a:r>
              <a:rPr lang="en-US" b="0" i="0" u="none" strike="noStrike" dirty="0">
                <a:solidFill>
                  <a:srgbClr val="000000"/>
                </a:solidFill>
                <a:effectLst/>
                <a:latin typeface="Arial" panose="020B0604020202020204" pitchFamily="34" charset="0"/>
                <a:cs typeface="Arial" panose="020B0604020202020204" pitchFamily="34" charset="0"/>
              </a:rPr>
              <a:t>−</a:t>
            </a:r>
            <a:r>
              <a:rPr lang="en-US" b="0" i="0" u="none" strike="noStrike" dirty="0">
                <a:solidFill>
                  <a:srgbClr val="000000"/>
                </a:solidFill>
                <a:effectLst/>
              </a:rPr>
              <a:t> (3); prior carrying value </a:t>
            </a:r>
            <a:r>
              <a:rPr lang="en-US" b="0" i="0" u="none" strike="noStrike" dirty="0">
                <a:solidFill>
                  <a:srgbClr val="000000"/>
                </a:solidFill>
                <a:effectLst/>
                <a:latin typeface="Arial" panose="020B0604020202020204" pitchFamily="34" charset="0"/>
                <a:cs typeface="Arial" panose="020B0604020202020204" pitchFamily="34" charset="0"/>
              </a:rPr>
              <a:t>−</a:t>
            </a:r>
            <a:r>
              <a:rPr lang="en-US" b="0" i="0" u="none" strike="noStrike" dirty="0">
                <a:solidFill>
                  <a:srgbClr val="000000"/>
                </a:solidFill>
                <a:effectLst/>
              </a:rPr>
              <a:t> (4). The row entries are as follows: Row 1. 11 / 1 / 2024; blank; carrying value × 6% × 1 / 12; blank; $25,000.00. Row 2. 11 / 30 / 2024; $587.13; $125.00; $462.13; 24,537.87. Row 3. 12 / 31 / 2024; 587.13; 122.69; 464.44; 24,073.43. Row 4. *; *; *; *; *. Row 5. 12 / 31 / 2025; 587.13; 94.04; 493.09; 18,315.65. Row 6. *; *; *; *; *. Row 7. 9 / 30 / 2028; 587.13; 5.83; 581.30; 584.21. Row 8. 10 / 31 / 2028; 587.13; 2.92; 584.21; 0. Row 9. Total; $28,182.24; $3,182.24; $25,000.00; blank. A red colored arrow from row 1 column 5 points to row 2 column 3.</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91</a:t>
            </a:fld>
            <a:endParaRPr lang="en-US"/>
          </a:p>
        </p:txBody>
      </p:sp>
    </p:spTree>
    <p:extLst>
      <p:ext uri="{BB962C8B-B14F-4D97-AF65-F5344CB8AC3E}">
        <p14:creationId xmlns:p14="http://schemas.microsoft.com/office/powerpoint/2010/main" val="5725299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t>Installment Loan Transactions</a:t>
            </a:r>
            <a:r>
              <a:rPr lang="en-US" sz="30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dirty="0">
                <a:solidFill>
                  <a:srgbClr val="000000"/>
                </a:solidFill>
                <a:effectLst/>
              </a:rPr>
              <a:t>The table shows the first 2 monthly payments. The column headings are as follows: November 30, 2024; Debit; Credit. The row entries are as follows: Row 1. Interest expense (= $25,000 × 6% × 1 / 12); 125.00; blank. Row 2. Notes payable (difference); 462.12; blank. Row 3. Cash (monthly payment); blank; 587.13. Row 4. (Pay monthly instalment on note); blank; blank. Row 5. December 31, 2024; blank; blank. Row 6. Interest expense (= $24,537.87 × 6% × 1 / 12); 122.69; blank. Row 7. Notes payable (difference); 464.44; blank. Row 8. Cash (monthly payment); blank; 587.13. Row 9. (Pay monthly instalment on note); blank; blank. Above row 6 column 1 is the following with an arrow pointing to it: $25,000 </a:t>
            </a:r>
            <a:r>
              <a:rPr lang="en-US" b="0" i="0" u="none" strike="noStrike" dirty="0">
                <a:solidFill>
                  <a:srgbClr val="000000"/>
                </a:solidFill>
                <a:effectLst/>
                <a:latin typeface="Arial" panose="020B0604020202020204" pitchFamily="34" charset="0"/>
                <a:cs typeface="Arial" panose="020B0604020202020204" pitchFamily="34" charset="0"/>
              </a:rPr>
              <a:t>−</a:t>
            </a:r>
            <a:r>
              <a:rPr lang="en-US" b="0" i="0" u="none" strike="noStrike" dirty="0">
                <a:solidFill>
                  <a:srgbClr val="000000"/>
                </a:solidFill>
                <a:effectLst/>
              </a:rPr>
              <a:t> $462.13.</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92</a:t>
            </a:fld>
            <a:endParaRPr lang="en-US"/>
          </a:p>
        </p:txBody>
      </p:sp>
    </p:spTree>
    <p:extLst>
      <p:ext uri="{BB962C8B-B14F-4D97-AF65-F5344CB8AC3E}">
        <p14:creationId xmlns:p14="http://schemas.microsoft.com/office/powerpoint/2010/main" val="2875697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800" dirty="0">
                <a:solidFill>
                  <a:schemeClr val="tx1"/>
                </a:solidFill>
              </a:rPr>
              <a:t>Illustration 9–2 Present Value of Lease Payments Using a Financial Calculator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639352" cy="4876800"/>
          </a:xfrm>
        </p:spPr>
        <p:txBody>
          <a:bodyPr>
            <a:normAutofit/>
          </a:bodyPr>
          <a:lstStyle/>
          <a:p>
            <a:pPr>
              <a:spcBef>
                <a:spcPts val="1000"/>
              </a:spcBef>
              <a:spcAft>
                <a:spcPts val="0"/>
              </a:spcAft>
            </a:pPr>
            <a:r>
              <a:rPr lang="en-US" b="0" i="0" u="none" strike="noStrike" dirty="0">
                <a:solidFill>
                  <a:srgbClr val="000000"/>
                </a:solidFill>
                <a:effectLst/>
              </a:rPr>
              <a:t>The illustration shows the present value of lease payments using a financial calculator. The table has 3 columns and 6 rows. The title of the table is as follows: Calculator input. The column headings from left to right are as follows: Lease characteristics; Key; Amount. The row entries are as follows: Row 1. Future value; F</a:t>
            </a:r>
            <a:r>
              <a:rPr lang="en-US" sz="100" b="0" i="0" u="none" strike="noStrike" dirty="0">
                <a:solidFill>
                  <a:srgbClr val="000000"/>
                </a:solidFill>
                <a:effectLst/>
              </a:rPr>
              <a:t> </a:t>
            </a:r>
            <a:r>
              <a:rPr lang="en-US" b="0" i="0" u="none" strike="noStrike" dirty="0">
                <a:solidFill>
                  <a:srgbClr val="000000"/>
                </a:solidFill>
                <a:effectLst/>
              </a:rPr>
              <a:t>V; $0. Row 2. Lease payment;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$352.28. Row 3. Number of payments; N; 48 = 4 years × 12 periods each year. Row 5 contains the table title: Calculator Output. Row 6. Present value of payments; P</a:t>
            </a:r>
            <a:r>
              <a:rPr lang="en-US" sz="100" b="0" i="0" u="none" strike="noStrike" dirty="0">
                <a:solidFill>
                  <a:srgbClr val="000000"/>
                </a:solidFill>
                <a:effectLst/>
              </a:rPr>
              <a:t> </a:t>
            </a:r>
            <a:r>
              <a:rPr lang="en-US" b="0" i="0" u="none" strike="noStrike" dirty="0">
                <a:solidFill>
                  <a:srgbClr val="000000"/>
                </a:solidFill>
                <a:effectLst/>
              </a:rPr>
              <a:t>V; $15,000.</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93</a:t>
            </a:fld>
            <a:endParaRPr lang="en-US"/>
          </a:p>
        </p:txBody>
      </p:sp>
    </p:spTree>
    <p:extLst>
      <p:ext uri="{BB962C8B-B14F-4D97-AF65-F5344CB8AC3E}">
        <p14:creationId xmlns:p14="http://schemas.microsoft.com/office/powerpoint/2010/main" val="427935810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800" dirty="0">
                <a:solidFill>
                  <a:schemeClr val="tx1"/>
                </a:solidFill>
              </a:rPr>
              <a:t>Illustration 9–3 </a:t>
            </a:r>
            <a:r>
              <a:rPr lang="en-US" sz="2800" dirty="0"/>
              <a:t>Present Value of Lease Payments Using Excel</a:t>
            </a:r>
            <a:r>
              <a:rPr lang="en-US" sz="2800" dirty="0">
                <a:solidFill>
                  <a:schemeClr val="tx1"/>
                </a:solidFill>
              </a:rPr>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of an excel sheet shows the formula in cell B7 as: = </a:t>
            </a:r>
            <a:r>
              <a:rPr lang="en-US" b="0" i="0" u="none" strike="noStrike" dirty="0">
                <a:solidFill>
                  <a:srgbClr val="000000"/>
                </a:solidFill>
                <a:effectLst/>
                <a:latin typeface="Arial" panose="020B0604020202020204" pitchFamily="34" charset="0"/>
                <a:cs typeface="Arial" panose="020B0604020202020204" pitchFamily="34" charset="0"/>
              </a:rPr>
              <a:t>−</a:t>
            </a:r>
            <a:r>
              <a:rPr lang="en-US" b="0" i="0" u="none" strike="noStrike" dirty="0">
                <a:solidFill>
                  <a:srgbClr val="000000"/>
                </a:solidFill>
                <a:effectLst/>
              </a:rPr>
              <a:t> P</a:t>
            </a:r>
            <a:r>
              <a:rPr lang="en-US" sz="100" b="0" i="0" u="none" strike="noStrike" dirty="0">
                <a:solidFill>
                  <a:srgbClr val="000000"/>
                </a:solidFill>
                <a:effectLst/>
              </a:rPr>
              <a:t> </a:t>
            </a:r>
            <a:r>
              <a:rPr lang="en-US" b="0" i="0" u="none" strike="noStrike" dirty="0">
                <a:solidFill>
                  <a:srgbClr val="000000"/>
                </a:solidFill>
                <a:effectLst/>
              </a:rPr>
              <a:t>V (B 5, B 4, B 3, B 2,0). Cells A 2 to A 5 contains the following: Future value; lease payment; number of payments; interest rate. Cell A 7 contains the following: Present value of payments. Cells B 2 to B 5 contain the following which are the inputs: $0; $352.28; 48; 0.005. Cell B 7 contains the following marked P</a:t>
            </a:r>
            <a:r>
              <a:rPr lang="en-US" sz="100" b="0" i="0" u="none" strike="noStrike" dirty="0">
                <a:solidFill>
                  <a:srgbClr val="000000"/>
                </a:solidFill>
                <a:effectLst/>
              </a:rPr>
              <a:t> </a:t>
            </a:r>
            <a:r>
              <a:rPr lang="en-US" b="0" i="0" u="none" strike="noStrike" dirty="0">
                <a:solidFill>
                  <a:srgbClr val="000000"/>
                </a:solidFill>
                <a:effectLst/>
              </a:rPr>
              <a:t>V: $15,000.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94</a:t>
            </a:fld>
            <a:endParaRPr lang="en-US"/>
          </a:p>
        </p:txBody>
      </p:sp>
    </p:spTree>
    <p:extLst>
      <p:ext uri="{BB962C8B-B14F-4D97-AF65-F5344CB8AC3E}">
        <p14:creationId xmlns:p14="http://schemas.microsoft.com/office/powerpoint/2010/main" val="32687701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000" dirty="0">
                <a:solidFill>
                  <a:schemeClr val="tx1"/>
                </a:solidFill>
              </a:rPr>
              <a:t>Illustration 9–4 </a:t>
            </a:r>
            <a:r>
              <a:rPr lang="en-US" sz="3000" dirty="0"/>
              <a:t>Timeline of a Bond Issue</a:t>
            </a:r>
            <a:r>
              <a:rPr lang="en-US" sz="300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shows a timeline of a bond issue. Issue date January 1, 2024. 100000 dollars cash received (issue price). Semiannual interest paid is 3500 dollars. Maturity date December 31, 2033. Cash paid is Face Amount of 100,000 dollars (at maturity) plus Interest Payments of 3,500 dollars Every Six Months (100,000 dollars multiplied by 7% multiplied by 1/2 year).</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95</a:t>
            </a:fld>
            <a:endParaRPr lang="en-US"/>
          </a:p>
        </p:txBody>
      </p:sp>
    </p:spTree>
    <p:extLst>
      <p:ext uri="{BB962C8B-B14F-4D97-AF65-F5344CB8AC3E}">
        <p14:creationId xmlns:p14="http://schemas.microsoft.com/office/powerpoint/2010/main" val="11964919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altLang="en-US" sz="3000" dirty="0"/>
              <a:t>Interest Paid versus Interest Expense – First Interest Payment</a:t>
            </a:r>
            <a:r>
              <a:rPr lang="en-US" sz="300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shows interest paid versus interest expense – first interest payment. The table has 5 columns and 4 rows. The row entries are as follows: Cash paid for interest; =; face amount of bond; ×; stated interest rate per period. Row 2. $3,500; =; $100,000; ×; 7% × 1 / 2. Row 3. Interest expense; =; carrying value of bond; ×; market interest rate per period. Row 4. $3,728; =; $93,205; ×; 8% × 1 / 2. The difference between the amounts in row 2 and row 4 of column 1 has the following caption: difference = reduction in discount of $228.</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96</a:t>
            </a:fld>
            <a:endParaRPr lang="en-US"/>
          </a:p>
        </p:txBody>
      </p:sp>
    </p:spTree>
    <p:extLst>
      <p:ext uri="{BB962C8B-B14F-4D97-AF65-F5344CB8AC3E}">
        <p14:creationId xmlns:p14="http://schemas.microsoft.com/office/powerpoint/2010/main" val="5644909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800" dirty="0">
                <a:solidFill>
                  <a:schemeClr val="tx1"/>
                </a:solidFill>
              </a:rPr>
              <a:t>Illustration 9–8 Changes in Carrying Value over Time</a:t>
            </a:r>
            <a:r>
              <a:rPr lang="en-US" sz="300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graph plots date versus carrying value. Issuance is marked with a horizontal line on the axis of symmetry of a parabola which is open towards the left. The vertex of the parabola is marked $100,000 at date equals maturity date. The upper half of the parabola is marked premium amortization with an amount of $107,439 marked at the left end close to the top left of the first quadrant. The bottom part of the parabola is marked discount amortization with an amount of $93,205 marked at the left end close to the bottom left of the first quadrant. Above the parabola a caption reads: For a bond issued at a premium, carrying value decreases over time. Below the parabola a caption reads: For a bond issued at a discount, carrying value increases over time.</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97</a:t>
            </a:fld>
            <a:endParaRPr lang="en-US"/>
          </a:p>
        </p:txBody>
      </p:sp>
    </p:spTree>
    <p:extLst>
      <p:ext uri="{BB962C8B-B14F-4D97-AF65-F5344CB8AC3E}">
        <p14:creationId xmlns:p14="http://schemas.microsoft.com/office/powerpoint/2010/main" val="34735321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dirty="0">
                <a:solidFill>
                  <a:schemeClr val="tx1"/>
                </a:solidFill>
              </a:rPr>
              <a:t>Illustration 9–9 Pricing Bonds Issued at Face Amount Using a Financial Calculator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table has 3 columns and 6 rows. The title of the table is as follows: Calculator input. The column headings from left to right are as follows: Bond characteristics; Key; Amount. The row entries are as follows: Row 1. Face amount; F</a:t>
            </a:r>
            <a:r>
              <a:rPr lang="en-US" sz="100" b="0" i="0" u="none" strike="noStrike" dirty="0">
                <a:solidFill>
                  <a:srgbClr val="000000"/>
                </a:solidFill>
                <a:effectLst/>
              </a:rPr>
              <a:t> </a:t>
            </a:r>
            <a:r>
              <a:rPr lang="en-US" b="0" i="0" u="none" strike="noStrike" dirty="0">
                <a:solidFill>
                  <a:srgbClr val="000000"/>
                </a:solidFill>
                <a:effectLst/>
              </a:rPr>
              <a:t>V; $100,000. Row 2. Interest payment; P</a:t>
            </a:r>
            <a:r>
              <a:rPr lang="en-US" sz="100" b="0" i="0" u="none" strike="noStrike" dirty="0">
                <a:solidFill>
                  <a:srgbClr val="000000"/>
                </a:solidFill>
                <a:effectLst/>
              </a:rPr>
              <a:t> </a:t>
            </a:r>
            <a:r>
              <a:rPr lang="en-US" b="0" i="0" u="none" strike="noStrike" dirty="0">
                <a:solidFill>
                  <a:srgbClr val="000000"/>
                </a:solidFill>
                <a:effectLst/>
              </a:rPr>
              <a:t>M</a:t>
            </a:r>
            <a:r>
              <a:rPr lang="en-US" sz="100" b="0" i="0" u="none" strike="noStrike" dirty="0">
                <a:solidFill>
                  <a:srgbClr val="000000"/>
                </a:solidFill>
                <a:effectLst/>
              </a:rPr>
              <a:t> </a:t>
            </a:r>
            <a:r>
              <a:rPr lang="en-US" b="0" i="0" u="none" strike="noStrike" dirty="0">
                <a:solidFill>
                  <a:srgbClr val="000000"/>
                </a:solidFill>
                <a:effectLst/>
              </a:rPr>
              <a:t>T; $3,500 = 100,000 × 7% × 1 / 2 year. Row 3. Number of periods; N; 20 = 10 years × 2 periods each year. Row 4. Market interest rate; I; 3.5 = 7% / 2 periods each year. Row 5 contains the table title: Calculator Output. Row 6. Issue price; P</a:t>
            </a:r>
            <a:r>
              <a:rPr lang="en-US" sz="100" b="0" i="0" u="none" strike="noStrike" dirty="0">
                <a:solidFill>
                  <a:srgbClr val="000000"/>
                </a:solidFill>
                <a:effectLst/>
              </a:rPr>
              <a:t> </a:t>
            </a:r>
            <a:r>
              <a:rPr lang="en-US" b="0" i="0" u="none" strike="noStrike" dirty="0">
                <a:solidFill>
                  <a:srgbClr val="000000"/>
                </a:solidFill>
                <a:effectLst/>
              </a:rPr>
              <a:t>V; $100,000.</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98</a:t>
            </a:fld>
            <a:endParaRPr lang="en-US"/>
          </a:p>
        </p:txBody>
      </p:sp>
    </p:spTree>
    <p:extLst>
      <p:ext uri="{BB962C8B-B14F-4D97-AF65-F5344CB8AC3E}">
        <p14:creationId xmlns:p14="http://schemas.microsoft.com/office/powerpoint/2010/main" val="21593755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2800" dirty="0">
                <a:solidFill>
                  <a:schemeClr val="tx1"/>
                </a:solidFill>
              </a:rPr>
              <a:t>Illustration 9–10 Pricing Bonds Issued at Face Amount Using Excel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4876800"/>
          </a:xfrm>
        </p:spPr>
        <p:txBody>
          <a:bodyPr>
            <a:normAutofit/>
          </a:bodyPr>
          <a:lstStyle/>
          <a:p>
            <a:pPr>
              <a:spcBef>
                <a:spcPts val="1000"/>
              </a:spcBef>
              <a:spcAft>
                <a:spcPts val="0"/>
              </a:spcAft>
            </a:pPr>
            <a:r>
              <a:rPr lang="en-US" b="0" i="0" u="none" strike="noStrike" dirty="0">
                <a:solidFill>
                  <a:srgbClr val="000000"/>
                </a:solidFill>
                <a:effectLst/>
              </a:rPr>
              <a:t>The illustration of an excel sheet shows the formula in cell B 7 as: = − P</a:t>
            </a:r>
            <a:r>
              <a:rPr lang="en-US" sz="100" b="0" i="0" u="none" strike="noStrike" dirty="0">
                <a:solidFill>
                  <a:srgbClr val="000000"/>
                </a:solidFill>
                <a:effectLst/>
              </a:rPr>
              <a:t> </a:t>
            </a:r>
            <a:r>
              <a:rPr lang="en-US" b="0" i="0" u="none" strike="noStrike" dirty="0">
                <a:solidFill>
                  <a:srgbClr val="000000"/>
                </a:solidFill>
                <a:effectLst/>
              </a:rPr>
              <a:t>V (B 5, B 4, B 3, B 2,0). Cells A 2 to A 5 contains the following: Face amount; interest payment; number of periods; market interest rate. Cell A 7 contains the following: Issue price. Cells B 2 to B 5 contain the following: $100,000; $3,500; 20; 0.035. Cell B 7 contains the following: $100,000.</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99</a:t>
            </a:fld>
            <a:endParaRPr lang="en-US"/>
          </a:p>
        </p:txBody>
      </p:sp>
    </p:spTree>
    <p:extLst>
      <p:ext uri="{BB962C8B-B14F-4D97-AF65-F5344CB8AC3E}">
        <p14:creationId xmlns:p14="http://schemas.microsoft.com/office/powerpoint/2010/main" val="319337427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20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20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2410</TotalTime>
  <Words>15044</Words>
  <Application>Microsoft Office PowerPoint</Application>
  <PresentationFormat>On-screen Show (4:3)</PresentationFormat>
  <Paragraphs>1231</Paragraphs>
  <Slides>105</Slides>
  <Notes>73</Notes>
  <HiddenSlides>16</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105</vt:i4>
      </vt:variant>
    </vt:vector>
  </HeadingPairs>
  <TitlesOfParts>
    <vt:vector size="114" baseType="lpstr">
      <vt:lpstr>Arial</vt:lpstr>
      <vt:lpstr>Calibri</vt:lpstr>
      <vt:lpstr>URWPalladioTOT</vt:lpstr>
      <vt:lpstr>Title Slides Master</vt:lpstr>
      <vt:lpstr>MainContentSlideMaster</vt:lpstr>
      <vt:lpstr>ClosingMaster</vt:lpstr>
      <vt:lpstr>DividerSlideMaster</vt:lpstr>
      <vt:lpstr>ImageDescriptionAppendixSlideMaster</vt:lpstr>
      <vt:lpstr>Equation</vt:lpstr>
      <vt:lpstr>Financial Accounting, Sixth Edition</vt:lpstr>
      <vt:lpstr>PART A</vt:lpstr>
      <vt:lpstr>Learning Objective 1</vt:lpstr>
      <vt:lpstr>Financing Alternatives</vt:lpstr>
      <vt:lpstr>Key Point 1</vt:lpstr>
      <vt:lpstr>Concept Check 9–1 1</vt:lpstr>
      <vt:lpstr>Concept Check 9–1 2</vt:lpstr>
      <vt:lpstr>Learning Objective 2</vt:lpstr>
      <vt:lpstr>Installment Notes</vt:lpstr>
      <vt:lpstr>Illustration 9–1 Amortization Schedule for an Installment Note</vt:lpstr>
      <vt:lpstr>Installment Loan Transactions</vt:lpstr>
      <vt:lpstr>Key Point 2</vt:lpstr>
      <vt:lpstr>Concept Check 9–2 1</vt:lpstr>
      <vt:lpstr>Concept Check 9–2 2</vt:lpstr>
      <vt:lpstr>Learning Objective 3</vt:lpstr>
      <vt:lpstr>Leases</vt:lpstr>
      <vt:lpstr>Decision Maker’s Perspective</vt:lpstr>
      <vt:lpstr>Recording Lease Payable</vt:lpstr>
      <vt:lpstr>Calculating the Present Value of Lease Payments (Annuity)</vt:lpstr>
      <vt:lpstr>Illustration 9–2 Present Value of Lease Payments Using a Financial Calculator </vt:lpstr>
      <vt:lpstr>Illustration 9–3 Present Value of Lease Payments Using Excel</vt:lpstr>
      <vt:lpstr>Key Point 3</vt:lpstr>
      <vt:lpstr>Concept Check 9–3 1</vt:lpstr>
      <vt:lpstr>Concept Check 9–3 2</vt:lpstr>
      <vt:lpstr>Learning Objective 4</vt:lpstr>
      <vt:lpstr>Bonds</vt:lpstr>
      <vt:lpstr>Illustration 9–4 Timeline of a Bond Issue</vt:lpstr>
      <vt:lpstr>Recording a Bond Issuance</vt:lpstr>
      <vt:lpstr>Recording Interest Payments</vt:lpstr>
      <vt:lpstr>Retiring a Bond</vt:lpstr>
      <vt:lpstr>Illustration 9–5 Summary of Bond Characteristics</vt:lpstr>
      <vt:lpstr>Key Point 4</vt:lpstr>
      <vt:lpstr>Concept Check 9–4 1</vt:lpstr>
      <vt:lpstr>Concept Check 9–4 2</vt:lpstr>
      <vt:lpstr>PART B</vt:lpstr>
      <vt:lpstr>Learning Objective 5</vt:lpstr>
      <vt:lpstr>Bonds Issued at Discount or Premium</vt:lpstr>
      <vt:lpstr>Bonds Issued at a Discount</vt:lpstr>
      <vt:lpstr>Interest Paid versus Interest Expense – First Interest Payment</vt:lpstr>
      <vt:lpstr>Common Mistake 1</vt:lpstr>
      <vt:lpstr>Interest Expense and Interest Payment—Bonds Issued at a Discount</vt:lpstr>
      <vt:lpstr>Illustration 9–6 Amortization Schedule for Bonds Issued at a Discount</vt:lpstr>
      <vt:lpstr>Bonds Issued at a Premium</vt:lpstr>
      <vt:lpstr>Interest Expense and Interest Payment—Bonds Issued at a Premium</vt:lpstr>
      <vt:lpstr>Illustration 9–7 Amortization Schedule for Bonds Issued at a Premium</vt:lpstr>
      <vt:lpstr>Illustration 9–8 Changes in Carrying Value over Time</vt:lpstr>
      <vt:lpstr>Key Point 5</vt:lpstr>
      <vt:lpstr>Concept Check 9–5 1</vt:lpstr>
      <vt:lpstr>Concept Check 9–5 2</vt:lpstr>
      <vt:lpstr>Learning Objective 6</vt:lpstr>
      <vt:lpstr>Bond Retirements at Maturity</vt:lpstr>
      <vt:lpstr>Retirement of Bonds Before Maturity</vt:lpstr>
      <vt:lpstr>Bond Retirements Before Maturity</vt:lpstr>
      <vt:lpstr>Key Point 6</vt:lpstr>
      <vt:lpstr>PART C</vt:lpstr>
      <vt:lpstr>Learning Objective 7</vt:lpstr>
      <vt:lpstr>Pricing a Bond</vt:lpstr>
      <vt:lpstr>Example of Calculating Issue Price</vt:lpstr>
      <vt:lpstr>Bonds Issued at Face Amount (2 of 2)</vt:lpstr>
      <vt:lpstr>Illustration 9–9 Pricing Bonds Issued at Face Amount Using a Financial Calculator</vt:lpstr>
      <vt:lpstr>Illustration 9–10 Pricing Bonds Issued at Face Amount Using Excel</vt:lpstr>
      <vt:lpstr>Illustration 9–11 Pricing Bonds Issued at Face Amount Using Present Value Tables</vt:lpstr>
      <vt:lpstr>Bonds Issued at a Discount or Premium</vt:lpstr>
      <vt:lpstr>Illustration 9–12 Pricing Bonds Issued at A Discount Using a Financial Calculator</vt:lpstr>
      <vt:lpstr>Illustration 9–13 Pricing Bonds Issued at a Discount Using Excel</vt:lpstr>
      <vt:lpstr>Illustration 9–14 Pricing Bonds Issued at a Discount Using Present Value Tables</vt:lpstr>
      <vt:lpstr>Common Mistake 2</vt:lpstr>
      <vt:lpstr>Illustration 9–15 Pricing Bonds Issued at A Premium Using a Financial Calculator</vt:lpstr>
      <vt:lpstr>Illustration 9–16 Pricing Bonds Issued at a Premium Using Excel</vt:lpstr>
      <vt:lpstr>Illustration 9–17 Pricing Bonds Issued at a Premium Using Present Value Tables</vt:lpstr>
      <vt:lpstr>Illustration 9–18 Stated Rate, Market Rate, and the Bond Issue Price</vt:lpstr>
      <vt:lpstr>Key Point 7</vt:lpstr>
      <vt:lpstr>Concept Check 9–6 1</vt:lpstr>
      <vt:lpstr>Concept Check 9–6 2</vt:lpstr>
      <vt:lpstr>Concept Check 9–7 1</vt:lpstr>
      <vt:lpstr>Concept Check 9–7 2</vt:lpstr>
      <vt:lpstr>ANALYSIS</vt:lpstr>
      <vt:lpstr>Learning Objective 8</vt:lpstr>
      <vt:lpstr>Debt Analysis</vt:lpstr>
      <vt:lpstr>Illustration 9–19 Toys R Us Notes to the Financial Statements (excerpt)</vt:lpstr>
      <vt:lpstr>Debt to Equity Ratio</vt:lpstr>
      <vt:lpstr>Illustration 9–20 (partial) 1</vt:lpstr>
      <vt:lpstr>Illustration 9–20 (partial) 2</vt:lpstr>
      <vt:lpstr>Times Interest Earned Ratio</vt:lpstr>
      <vt:lpstr>Illustration 9–20 (partial) 3</vt:lpstr>
      <vt:lpstr>Key Point 8</vt:lpstr>
      <vt:lpstr>Concept Check 9–8 1</vt:lpstr>
      <vt:lpstr>Concept Check 9–8 2</vt:lpstr>
      <vt:lpstr>End of Main Content</vt:lpstr>
      <vt:lpstr>Accessibility Content: Text Alternatives for Images</vt:lpstr>
      <vt:lpstr>Illustration 9–1 Amortization Schedule for an Installment Note – Text Alternative</vt:lpstr>
      <vt:lpstr>Installment Loan Transactions – Text Alternative</vt:lpstr>
      <vt:lpstr>Illustration 9–2 Present Value of Lease Payments Using a Financial Calculator – Text Alternative</vt:lpstr>
      <vt:lpstr>Illustration 9–3 Present Value of Lease Payments Using Excel – Text Alternative</vt:lpstr>
      <vt:lpstr>Illustration 9–4 Timeline of a Bond Issue – Text Alternative</vt:lpstr>
      <vt:lpstr>Interest Paid versus Interest Expense – First Interest Payment – Text Alternative</vt:lpstr>
      <vt:lpstr>Illustration 9–8 Changes in Carrying Value over Time – Text Alternative</vt:lpstr>
      <vt:lpstr>Illustration 9–9 Pricing Bonds Issued at Face Amount Using a Financial Calculator – Text Alternative</vt:lpstr>
      <vt:lpstr>Illustration 9–10 Pricing Bonds Issued at Face Amount Using Excel – Text Alternative</vt:lpstr>
      <vt:lpstr>Illustration 9–12 Pricing Bonds Issued at A Discount Using a Financial Calculator – Text Alternative</vt:lpstr>
      <vt:lpstr>Illustration 9–13 Pricing Bonds Issued at a Discount Using Excel – Text Alternative</vt:lpstr>
      <vt:lpstr>Illustration 9–15 Pricing Bonds Issued at A Premium Using a Financial Calculator – Text Alternative</vt:lpstr>
      <vt:lpstr>Illustration 9–16 Pricing Bonds Issued at a Premium Using Excel – Text Alternative</vt:lpstr>
      <vt:lpstr>Illustration 9–20 (partial) 1 – Text Alternative</vt:lpstr>
      <vt:lpstr>Illustration 9–20 (partial) 2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 Sixth Edition</dc:title>
  <dc:creator/>
  <cp:keywords/>
  <cp:lastModifiedBy>Nithiyanadhan Rajagopal</cp:lastModifiedBy>
  <cp:revision>478</cp:revision>
  <dcterms:created xsi:type="dcterms:W3CDTF">2021-07-01T13:49:16Z</dcterms:created>
  <dcterms:modified xsi:type="dcterms:W3CDTF">2021-09-17T09:14:27Z</dcterms:modified>
</cp:coreProperties>
</file>